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5" r:id="rId1"/>
  </p:sldMasterIdLst>
  <p:handoutMasterIdLst>
    <p:handoutMasterId r:id="rId23"/>
  </p:handoutMasterIdLst>
  <p:sldIdLst>
    <p:sldId id="256" r:id="rId2"/>
    <p:sldId id="279" r:id="rId3"/>
    <p:sldId id="258" r:id="rId4"/>
    <p:sldId id="262" r:id="rId5"/>
    <p:sldId id="261" r:id="rId6"/>
    <p:sldId id="259" r:id="rId7"/>
    <p:sldId id="260" r:id="rId8"/>
    <p:sldId id="263" r:id="rId9"/>
    <p:sldId id="264" r:id="rId10"/>
    <p:sldId id="265" r:id="rId11"/>
    <p:sldId id="266" r:id="rId12"/>
    <p:sldId id="267" r:id="rId13"/>
    <p:sldId id="269" r:id="rId14"/>
    <p:sldId id="271" r:id="rId15"/>
    <p:sldId id="270" r:id="rId16"/>
    <p:sldId id="268" r:id="rId17"/>
    <p:sldId id="272" r:id="rId18"/>
    <p:sldId id="280" r:id="rId19"/>
    <p:sldId id="275" r:id="rId20"/>
    <p:sldId id="276" r:id="rId21"/>
    <p:sldId id="278" r:id="rId2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79">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DEC5"/>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5BB59-BEC4-4858-9222-188BF2FAAAA2}" v="102" dt="2023-04-07T05:08:22.818"/>
    <p1510:client id="{43A7B97D-9A84-4D94-A880-5BDB7081F32B}" v="530" dt="2023-04-06T19:05:14.694"/>
    <p1510:client id="{92D7DA24-961C-445A-B5FB-D0DD59A89D4A}" v="2" dt="2023-04-06T18:16:04.357"/>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4" autoAdjust="0"/>
    <p:restoredTop sz="94660"/>
  </p:normalViewPr>
  <p:slideViewPr>
    <p:cSldViewPr>
      <p:cViewPr varScale="1">
        <p:scale>
          <a:sx n="63" d="100"/>
          <a:sy n="63" d="100"/>
        </p:scale>
        <p:origin x="1400" y="56"/>
      </p:cViewPr>
      <p:guideLst>
        <p:guide orient="horz" pos="2179"/>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dirty="0"/>
              <a:t>Click to edit Master title style</a:t>
            </a:r>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752311" y="5870576"/>
            <a:ext cx="1212173" cy="377825"/>
          </a:xfrm>
        </p:spPr>
        <p:txBody>
          <a:bodyPr/>
          <a:lstStyle/>
          <a:p>
            <a:fld id="{B61BEF0D-F0BB-DE4B-95CE-6DB70DBA9567}" type="datetimeFigureOut">
              <a:rPr lang="en-US" dirty="0"/>
              <a:pPr/>
              <a:t>4/6/2023</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894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dirty="0"/>
              <a:t>Click to edit Master title style</a:t>
            </a:r>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090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4897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505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dirty="0"/>
              <a:t>Click to edit Master title style</a:t>
            </a:r>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955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28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dirty="0"/>
              <a:t>Click to edit Master title style</a:t>
            </a:r>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3862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1582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dirty="0"/>
              <a:t>Click to edit Master title style</a:t>
            </a:r>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802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179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35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821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448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509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427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63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dirty="0"/>
              <a:t>Click to edit Master title style</a:t>
            </a:r>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4671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4/6/2023</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9984882"/>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611505" y="482600"/>
            <a:ext cx="8064500" cy="1971675"/>
          </a:xfrm>
          <a:noFill/>
        </p:spPr>
        <p:txBody>
          <a:bodyPr/>
          <a:lstStyle/>
          <a:p>
            <a:pPr algn="ctr"/>
            <a:r>
              <a:rPr lang="en-IN" sz="3000" dirty="0">
                <a:solidFill>
                  <a:srgbClr val="FFC000"/>
                </a:solidFill>
                <a:latin typeface="Tahoma" panose="020B0604030504040204" charset="0"/>
              </a:rPr>
              <a:t>Building</a:t>
            </a:r>
            <a:r>
              <a:rPr lang="uk-UA" sz="3000" dirty="0">
                <a:solidFill>
                  <a:srgbClr val="FFC000"/>
                </a:solidFill>
                <a:latin typeface="Tahoma" panose="020B0604030504040204" charset="0"/>
              </a:rPr>
              <a:t> a music recommendation system (Using Spotify</a:t>
            </a:r>
            <a:br>
              <a:rPr lang="uk-UA" sz="3000" dirty="0">
                <a:solidFill>
                  <a:srgbClr val="FFC000"/>
                </a:solidFill>
                <a:latin typeface="Tahoma" panose="020B0604030504040204" charset="0"/>
              </a:rPr>
            </a:br>
            <a:r>
              <a:rPr lang="uk-UA" sz="3000" dirty="0">
                <a:solidFill>
                  <a:srgbClr val="FFC000"/>
                </a:solidFill>
                <a:latin typeface="Tahoma" panose="020B0604030504040204" charset="0"/>
              </a:rPr>
              <a:t>dataset)</a:t>
            </a:r>
          </a:p>
        </p:txBody>
      </p:sp>
      <p:sp>
        <p:nvSpPr>
          <p:cNvPr id="34819" name="Rectangle 3"/>
          <p:cNvSpPr>
            <a:spLocks noGrp="1" noChangeArrowheads="1"/>
          </p:cNvSpPr>
          <p:nvPr>
            <p:ph type="subTitle" idx="1"/>
          </p:nvPr>
        </p:nvSpPr>
        <p:spPr>
          <a:xfrm>
            <a:off x="237300" y="3231680"/>
            <a:ext cx="5996923" cy="2105346"/>
          </a:xfrm>
        </p:spPr>
        <p:txBody>
          <a:bodyPr/>
          <a:lstStyle/>
          <a:p>
            <a:pPr>
              <a:lnSpc>
                <a:spcPct val="90000"/>
              </a:lnSpc>
            </a:pPr>
            <a:r>
              <a:rPr lang="en-US" altLang="uk-UA" dirty="0">
                <a:cs typeface="Calibri"/>
              </a:rPr>
              <a:t>MOUNIKA GAMPA(a20488077)</a:t>
            </a:r>
          </a:p>
          <a:p>
            <a:pPr>
              <a:lnSpc>
                <a:spcPct val="90000"/>
              </a:lnSpc>
            </a:pPr>
            <a:r>
              <a:rPr lang="en-US" altLang="uk-UA" dirty="0">
                <a:cs typeface="Calibri"/>
              </a:rPr>
              <a:t>ANSH SHRIVASTAVA(a20481422)</a:t>
            </a:r>
            <a:endParaRPr lang="en-US" altLang="uk-UA" b="0" dirty="0">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81" y="278081"/>
            <a:ext cx="8210128" cy="1064688"/>
          </a:xfrm>
        </p:spPr>
        <p:txBody>
          <a:bodyPr>
            <a:normAutofit/>
          </a:bodyPr>
          <a:lstStyle/>
          <a:p>
            <a:r>
              <a:rPr lang="en-US" sz="2800" dirty="0"/>
              <a:t>Bing giving the images of frog type pokemon from the popular game (pokemon go)</a:t>
            </a:r>
          </a:p>
        </p:txBody>
      </p:sp>
      <p:pic>
        <p:nvPicPr>
          <p:cNvPr id="5" name="Picture Placeholder 4" descr="Picture3"/>
          <p:cNvPicPr>
            <a:picLocks noGrp="1" noChangeAspect="1"/>
          </p:cNvPicPr>
          <p:nvPr>
            <p:ph type="pic" idx="1"/>
          </p:nvPr>
        </p:nvPicPr>
        <p:blipFill>
          <a:blip r:embed="rId2"/>
          <a:stretch>
            <a:fillRect/>
          </a:stretch>
        </p:blipFill>
        <p:spPr>
          <a:xfrm>
            <a:off x="1030604" y="1900605"/>
            <a:ext cx="7355650" cy="43554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6681" y="263237"/>
            <a:ext cx="7772400" cy="783332"/>
          </a:xfrm>
        </p:spPr>
        <p:txBody>
          <a:bodyPr/>
          <a:lstStyle/>
          <a:p>
            <a:pPr algn="ctr"/>
            <a:r>
              <a:rPr lang="en-US"/>
              <a:t>Implementation:</a:t>
            </a:r>
          </a:p>
        </p:txBody>
      </p:sp>
      <p:sp>
        <p:nvSpPr>
          <p:cNvPr id="6" name="Content Placeholder 5"/>
          <p:cNvSpPr>
            <a:spLocks noGrp="1"/>
          </p:cNvSpPr>
          <p:nvPr>
            <p:ph idx="1"/>
          </p:nvPr>
        </p:nvSpPr>
        <p:spPr>
          <a:xfrm>
            <a:off x="457200" y="924848"/>
            <a:ext cx="7772400" cy="5212716"/>
          </a:xfrm>
        </p:spPr>
        <p:txBody>
          <a:bodyPr>
            <a:normAutofit lnSpcReduction="10000"/>
          </a:bodyPr>
          <a:lstStyle/>
          <a:p>
            <a:r>
              <a:rPr lang="en-US" dirty="0"/>
              <a:t>We will process the data </a:t>
            </a:r>
            <a:r>
              <a:rPr lang="en-US" sz="1800" dirty="0"/>
              <a:t>using feature engineering so that it can be given into the algorithm used for the content-based filtering as well as the similarity metric.</a:t>
            </a:r>
            <a:r>
              <a:rPr lang="en-US" dirty="0"/>
              <a:t> </a:t>
            </a:r>
            <a:endParaRPr lang="en-US" sz="1800" dirty="0"/>
          </a:p>
          <a:p>
            <a:pPr marL="0" indent="0">
              <a:buNone/>
            </a:pPr>
            <a:r>
              <a:rPr lang="en-US" dirty="0"/>
              <a:t> </a:t>
            </a:r>
            <a:r>
              <a:rPr lang="en-US" sz="1800" b="1" u="sng" dirty="0"/>
              <a:t>Data Selection:-</a:t>
            </a:r>
            <a:endParaRPr lang="en-US" sz="1800" b="1" u="sng" dirty="0">
              <a:cs typeface="Calibri"/>
            </a:endParaRPr>
          </a:p>
          <a:p>
            <a:r>
              <a:rPr lang="en-US" sz="1800" dirty="0"/>
              <a:t>It is essential to remove duplicate tracks from different playlists.</a:t>
            </a:r>
            <a:endParaRPr lang="en-US" sz="1800" dirty="0">
              <a:cs typeface="Calibri"/>
            </a:endParaRPr>
          </a:p>
          <a:p>
            <a:r>
              <a:rPr lang="en-US" sz="1800" dirty="0"/>
              <a:t>In order to prevent mistakenly deleting tracks with the same name by various artists, the process involves gathering the names of the artists and the track titles.</a:t>
            </a:r>
            <a:endParaRPr lang="en-US" sz="1800" dirty="0">
              <a:cs typeface="Calibri"/>
            </a:endParaRPr>
          </a:p>
          <a:p>
            <a:r>
              <a:rPr lang="en-US" sz="1800" dirty="0"/>
              <a:t>The above is conducted simply via pandas data frame manipulation.</a:t>
            </a:r>
            <a:endParaRPr lang="en-US" sz="1800" dirty="0">
              <a:cs typeface="Calibri"/>
            </a:endParaRPr>
          </a:p>
          <a:p>
            <a:endParaRPr lang="en-US" sz="1800" dirty="0"/>
          </a:p>
          <a:p>
            <a:pPr marL="0" indent="0">
              <a:buNone/>
            </a:pPr>
            <a:r>
              <a:rPr lang="en-US" sz="1800" b="1" u="sng" dirty="0"/>
              <a:t>Features:</a:t>
            </a:r>
            <a:endParaRPr lang="en-US" sz="1800" b="1" u="sng" dirty="0">
              <a:cs typeface="Calibri"/>
            </a:endParaRPr>
          </a:p>
          <a:p>
            <a:r>
              <a:rPr lang="en-US" dirty="0"/>
              <a:t>E</a:t>
            </a:r>
            <a:r>
              <a:rPr lang="en-US" sz="1800" dirty="0"/>
              <a:t>ach category is transformed into a column, allowing each category to be represented as either True or False.</a:t>
            </a:r>
            <a:endParaRPr lang="en-US" sz="1800" dirty="0">
              <a:cs typeface="Calibri"/>
            </a:endParaRPr>
          </a:p>
          <a:p>
            <a:r>
              <a:rPr lang="en-US" dirty="0"/>
              <a:t>I</a:t>
            </a:r>
            <a:r>
              <a:rPr lang="en-US" sz="1800" dirty="0"/>
              <a:t>n order to avoid favoring some genres over others, we need to consider the significance of each genre.</a:t>
            </a:r>
            <a:endParaRPr lang="en-US" sz="1800" dirty="0">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490" y="408289"/>
            <a:ext cx="8337805" cy="5734685"/>
          </a:xfrm>
        </p:spPr>
        <p:txBody>
          <a:bodyPr/>
          <a:lstStyle/>
          <a:p>
            <a:pPr>
              <a:buClr>
                <a:srgbClr val="FFFFFF"/>
              </a:buClr>
            </a:pPr>
            <a:r>
              <a:rPr lang="en-US" sz="1800" dirty="0">
                <a:ea typeface="+mn-lt"/>
                <a:cs typeface="+mn-lt"/>
              </a:rPr>
              <a:t>TF-IDF is a </a:t>
            </a:r>
            <a:r>
              <a:rPr lang="en-US" dirty="0">
                <a:ea typeface="+mn-lt"/>
                <a:cs typeface="+mn-lt"/>
              </a:rPr>
              <a:t>commonly used </a:t>
            </a:r>
            <a:r>
              <a:rPr lang="en-US" sz="1800" dirty="0">
                <a:ea typeface="+mn-lt"/>
                <a:cs typeface="+mn-lt"/>
              </a:rPr>
              <a:t>technique for </a:t>
            </a:r>
            <a:r>
              <a:rPr lang="en-US" dirty="0">
                <a:ea typeface="+mn-lt"/>
                <a:cs typeface="+mn-lt"/>
              </a:rPr>
              <a:t>analyzing text data that involves </a:t>
            </a:r>
            <a:r>
              <a:rPr lang="en-US" sz="1800" dirty="0">
                <a:ea typeface="+mn-lt"/>
                <a:cs typeface="+mn-lt"/>
              </a:rPr>
              <a:t>counting the </a:t>
            </a:r>
            <a:r>
              <a:rPr lang="en-US" dirty="0">
                <a:ea typeface="+mn-lt"/>
                <a:cs typeface="+mn-lt"/>
              </a:rPr>
              <a:t>frequency </a:t>
            </a:r>
            <a:r>
              <a:rPr lang="en-US" sz="1800" dirty="0">
                <a:ea typeface="+mn-lt"/>
                <a:cs typeface="+mn-lt"/>
              </a:rPr>
              <a:t>of words </a:t>
            </a:r>
            <a:r>
              <a:rPr lang="en-US" dirty="0">
                <a:ea typeface="+mn-lt"/>
                <a:cs typeface="+mn-lt"/>
              </a:rPr>
              <a:t>across </a:t>
            </a:r>
            <a:r>
              <a:rPr lang="en-US" sz="1800" dirty="0">
                <a:ea typeface="+mn-lt"/>
                <a:cs typeface="+mn-lt"/>
              </a:rPr>
              <a:t>a group of texts. The </a:t>
            </a:r>
            <a:r>
              <a:rPr lang="en-US" dirty="0">
                <a:ea typeface="+mn-lt"/>
                <a:cs typeface="+mn-lt"/>
              </a:rPr>
              <a:t>goal </a:t>
            </a:r>
            <a:r>
              <a:rPr lang="en-US" sz="1800" dirty="0">
                <a:ea typeface="+mn-lt"/>
                <a:cs typeface="+mn-lt"/>
              </a:rPr>
              <a:t>of TF-IDF is to </a:t>
            </a:r>
            <a:r>
              <a:rPr lang="en-US" dirty="0">
                <a:ea typeface="+mn-lt"/>
                <a:cs typeface="+mn-lt"/>
              </a:rPr>
              <a:t>identify which words are particularly significant </a:t>
            </a:r>
            <a:r>
              <a:rPr lang="en-US" sz="1800" dirty="0">
                <a:ea typeface="+mn-lt"/>
                <a:cs typeface="+mn-lt"/>
              </a:rPr>
              <a:t>within the documents</a:t>
            </a:r>
            <a:r>
              <a:rPr lang="en-US" dirty="0">
                <a:ea typeface="+mn-lt"/>
                <a:cs typeface="+mn-lt"/>
              </a:rPr>
              <a:t> being analyzed</a:t>
            </a:r>
            <a:r>
              <a:rPr lang="en-US" sz="1800" dirty="0">
                <a:ea typeface="+mn-lt"/>
                <a:cs typeface="+mn-lt"/>
              </a:rPr>
              <a:t>.</a:t>
            </a:r>
            <a:endParaRPr lang="en-US" dirty="0">
              <a:ea typeface="+mn-lt"/>
              <a:cs typeface="+mn-lt"/>
            </a:endParaRPr>
          </a:p>
          <a:p>
            <a:endParaRPr lang="en-US" sz="1800"/>
          </a:p>
          <a:p>
            <a:r>
              <a:rPr lang="en-US" sz="1800" b="1" u="sng" dirty="0">
                <a:ln/>
                <a:effectLst>
                  <a:outerShdw blurRad="38100" dist="19050" dir="2700000" algn="tl" rotWithShape="0">
                    <a:schemeClr val="dk1">
                      <a:alpha val="40000"/>
                    </a:schemeClr>
                  </a:outerShdw>
                </a:effectLst>
              </a:rPr>
              <a:t>TF-IDF = Term Frequency x Inverse Document Frequency.</a:t>
            </a:r>
            <a:endParaRPr lang="en-US" sz="1800" b="1" u="sng" dirty="0">
              <a:ln/>
              <a:effectLst>
                <a:outerShdw blurRad="38100" dist="19050" dir="2700000" algn="tl" rotWithShape="0">
                  <a:prstClr val="black">
                    <a:alpha val="40000"/>
                  </a:prstClr>
                </a:outerShdw>
              </a:effectLst>
              <a:cs typeface="Calibri"/>
            </a:endParaRPr>
          </a:p>
          <a:p>
            <a:endParaRPr lang="en-US" sz="1800" b="1" u="sng">
              <a:ln/>
              <a:solidFill>
                <a:schemeClr val="tx1"/>
              </a:solidFill>
              <a:effectLst>
                <a:outerShdw blurRad="38100" dist="19050" dir="2700000" algn="tl" rotWithShape="0">
                  <a:schemeClr val="dk1">
                    <a:alpha val="40000"/>
                  </a:schemeClr>
                </a:outerShdw>
              </a:effectLst>
            </a:endParaRPr>
          </a:p>
          <a:p>
            <a:r>
              <a:rPr lang="en-US" dirty="0">
                <a:ln/>
                <a:ea typeface="+mn-lt"/>
                <a:cs typeface="+mn-lt"/>
              </a:rPr>
              <a:t>When analyzing text data, </a:t>
            </a:r>
            <a:r>
              <a:rPr lang="en-US" sz="1800" dirty="0">
                <a:ln/>
                <a:effectLst/>
                <a:ea typeface="+mn-lt"/>
                <a:cs typeface="+mn-lt"/>
              </a:rPr>
              <a:t>Term Frequency (TF</a:t>
            </a:r>
            <a:r>
              <a:rPr lang="en-US" dirty="0">
                <a:ln/>
                <a:ea typeface="+mn-lt"/>
                <a:cs typeface="+mn-lt"/>
              </a:rPr>
              <a:t>) refers to the </a:t>
            </a:r>
            <a:r>
              <a:rPr lang="en-US" sz="1800" dirty="0">
                <a:ln/>
                <a:effectLst/>
                <a:ea typeface="+mn-lt"/>
                <a:cs typeface="+mn-lt"/>
              </a:rPr>
              <a:t>number of times a term appears in each document divided by the total word count in the document</a:t>
            </a:r>
            <a:r>
              <a:rPr lang="en-US" dirty="0">
                <a:ln/>
                <a:ea typeface="+mn-lt"/>
                <a:cs typeface="+mn-lt"/>
              </a:rPr>
              <a:t>, while </a:t>
            </a:r>
            <a:r>
              <a:rPr lang="en-US" sz="1800" dirty="0">
                <a:ln/>
                <a:effectLst/>
                <a:ea typeface="+mn-lt"/>
                <a:cs typeface="+mn-lt"/>
              </a:rPr>
              <a:t>Inverse Document Frequency (IDF</a:t>
            </a:r>
            <a:r>
              <a:rPr lang="en-US" dirty="0">
                <a:ln/>
                <a:ea typeface="+mn-lt"/>
                <a:cs typeface="+mn-lt"/>
              </a:rPr>
              <a:t>) is the </a:t>
            </a:r>
            <a:r>
              <a:rPr lang="en-US" sz="1800" dirty="0">
                <a:ln/>
                <a:effectLst/>
                <a:ea typeface="+mn-lt"/>
                <a:cs typeface="+mn-lt"/>
              </a:rPr>
              <a:t>log value of the document frequency</a:t>
            </a:r>
            <a:r>
              <a:rPr lang="en-US" dirty="0">
                <a:ln/>
                <a:ea typeface="+mn-lt"/>
                <a:cs typeface="+mn-lt"/>
              </a:rPr>
              <a:t>, which </a:t>
            </a:r>
            <a:r>
              <a:rPr lang="en-US" sz="1800" dirty="0">
                <a:ln/>
                <a:effectLst/>
                <a:ea typeface="+mn-lt"/>
                <a:cs typeface="+mn-lt"/>
              </a:rPr>
              <a:t>is the total number of documents where one term is present.</a:t>
            </a:r>
          </a:p>
          <a:p>
            <a:pPr>
              <a:buClr>
                <a:srgbClr val="FFFFFF"/>
              </a:buClr>
            </a:pPr>
            <a:r>
              <a:rPr lang="en-US" sz="1800" dirty="0">
                <a:ln/>
                <a:effectLst/>
                <a:ea typeface="+mn-lt"/>
                <a:cs typeface="+mn-lt"/>
              </a:rPr>
              <a:t>This </a:t>
            </a:r>
            <a:r>
              <a:rPr lang="en-US" dirty="0">
                <a:ln/>
                <a:ea typeface="+mn-lt"/>
                <a:cs typeface="+mn-lt"/>
              </a:rPr>
              <a:t>method </a:t>
            </a:r>
            <a:r>
              <a:rPr lang="en-US" sz="1800" dirty="0">
                <a:ln/>
                <a:effectLst/>
                <a:ea typeface="+mn-lt"/>
                <a:cs typeface="+mn-lt"/>
              </a:rPr>
              <a:t>is </a:t>
            </a:r>
            <a:r>
              <a:rPr lang="en-US" dirty="0">
                <a:ln/>
                <a:ea typeface="+mn-lt"/>
                <a:cs typeface="+mn-lt"/>
              </a:rPr>
              <a:t>preferable to </a:t>
            </a:r>
            <a:r>
              <a:rPr lang="en-US" sz="1800" dirty="0">
                <a:ln/>
                <a:effectLst/>
                <a:ea typeface="+mn-lt"/>
                <a:cs typeface="+mn-lt"/>
              </a:rPr>
              <a:t>one-hot encoding because </a:t>
            </a:r>
            <a:r>
              <a:rPr lang="en-US" dirty="0">
                <a:ln/>
                <a:ea typeface="+mn-lt"/>
                <a:cs typeface="+mn-lt"/>
              </a:rPr>
              <a:t>it avoids giving equal weight </a:t>
            </a:r>
            <a:r>
              <a:rPr lang="en-US" sz="1800" dirty="0">
                <a:ln/>
                <a:effectLst/>
                <a:ea typeface="+mn-lt"/>
                <a:cs typeface="+mn-lt"/>
              </a:rPr>
              <a:t>to </a:t>
            </a:r>
            <a:r>
              <a:rPr lang="en-US" dirty="0">
                <a:ln/>
                <a:ea typeface="+mn-lt"/>
                <a:cs typeface="+mn-lt"/>
              </a:rPr>
              <a:t>all genres, regardless of </a:t>
            </a:r>
            <a:r>
              <a:rPr lang="en-US" sz="1800" dirty="0">
                <a:ln/>
                <a:effectLst/>
                <a:ea typeface="+mn-lt"/>
                <a:cs typeface="+mn-lt"/>
              </a:rPr>
              <a:t>how </a:t>
            </a:r>
            <a:r>
              <a:rPr lang="en-US" dirty="0">
                <a:ln/>
                <a:ea typeface="+mn-lt"/>
                <a:cs typeface="+mn-lt"/>
              </a:rPr>
              <a:t>common or </a:t>
            </a:r>
            <a:r>
              <a:rPr lang="en-US" sz="1800" dirty="0">
                <a:ln/>
                <a:effectLst/>
                <a:ea typeface="+mn-lt"/>
                <a:cs typeface="+mn-lt"/>
              </a:rPr>
              <a:t>significant </a:t>
            </a:r>
            <a:r>
              <a:rPr lang="en-US" dirty="0">
                <a:ln/>
                <a:ea typeface="+mn-lt"/>
                <a:cs typeface="+mn-lt"/>
              </a:rPr>
              <a:t>they are. In the absence of weighting</a:t>
            </a:r>
            <a:r>
              <a:rPr lang="en-US" sz="1800" dirty="0">
                <a:ln/>
                <a:effectLst/>
                <a:ea typeface="+mn-lt"/>
                <a:cs typeface="+mn-lt"/>
              </a:rPr>
              <a:t>, </a:t>
            </a:r>
            <a:r>
              <a:rPr lang="en-US" dirty="0">
                <a:ln/>
                <a:ea typeface="+mn-lt"/>
                <a:cs typeface="+mn-lt"/>
              </a:rPr>
              <a:t>less common </a:t>
            </a:r>
            <a:r>
              <a:rPr lang="en-US" sz="1800" dirty="0">
                <a:ln/>
                <a:effectLst/>
                <a:ea typeface="+mn-lt"/>
                <a:cs typeface="+mn-lt"/>
              </a:rPr>
              <a:t>genres </a:t>
            </a:r>
            <a:r>
              <a:rPr lang="en-US" dirty="0">
                <a:ln/>
                <a:ea typeface="+mn-lt"/>
                <a:cs typeface="+mn-lt"/>
              </a:rPr>
              <a:t>would </a:t>
            </a:r>
            <a:r>
              <a:rPr lang="en-US" sz="1800" dirty="0">
                <a:ln/>
                <a:effectLst/>
                <a:ea typeface="+mn-lt"/>
                <a:cs typeface="+mn-lt"/>
              </a:rPr>
              <a:t>be overrepresented.</a:t>
            </a:r>
            <a:endParaRPr lang="en-US" dirty="0">
              <a:ea typeface="+mn-lt"/>
              <a:cs typeface="+mn-lt"/>
            </a:endParaRPr>
          </a:p>
          <a:p>
            <a:pPr>
              <a:buClr>
                <a:srgbClr val="FFFFFF"/>
              </a:buClr>
            </a:pPr>
            <a:endParaRPr lang="en-US" sz="1800" dirty="0">
              <a:ln/>
              <a:effectLst/>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5888"/>
            <a:ext cx="7056438" cy="719137"/>
          </a:xfrm>
        </p:spPr>
        <p:txBody>
          <a:bodyPr/>
          <a:lstStyle/>
          <a:p>
            <a:pPr algn="ctr"/>
            <a:r>
              <a:rPr lang="en-US" b="1" dirty="0">
                <a:solidFill>
                  <a:schemeClr val="bg1"/>
                </a:solidFill>
              </a:rPr>
              <a:t> </a:t>
            </a:r>
            <a:r>
              <a:rPr lang="en-US" dirty="0">
                <a:solidFill>
                  <a:schemeClr val="bg1"/>
                </a:solidFill>
                <a:latin typeface="Calibri"/>
                <a:cs typeface="Calibri"/>
              </a:rPr>
              <a:t>Process summarization</a:t>
            </a:r>
            <a:endParaRPr lang="en-US" b="1" dirty="0">
              <a:solidFill>
                <a:schemeClr val="bg1"/>
              </a:solidFill>
              <a:cs typeface="Calibri Light"/>
            </a:endParaRPr>
          </a:p>
        </p:txBody>
      </p:sp>
      <p:sp>
        <p:nvSpPr>
          <p:cNvPr id="277507" name="Rectangle 3"/>
          <p:cNvSpPr>
            <a:spLocks noGrp="1" noChangeArrowheads="1"/>
          </p:cNvSpPr>
          <p:nvPr>
            <p:ph idx="1"/>
          </p:nvPr>
        </p:nvSpPr>
        <p:spPr>
          <a:xfrm>
            <a:off x="1908175" y="908050"/>
            <a:ext cx="7056438" cy="5765800"/>
          </a:xfrm>
        </p:spPr>
        <p:txBody>
          <a:bodyPr>
            <a:normAutofit lnSpcReduction="10000"/>
          </a:bodyPr>
          <a:lstStyle/>
          <a:p>
            <a:pPr marL="0" indent="0" algn="just">
              <a:buNone/>
            </a:pPr>
            <a:r>
              <a:rPr lang="en-US" sz="1800" b="1" u="sng" dirty="0">
                <a:solidFill>
                  <a:schemeClr val="bg1"/>
                </a:solidFill>
              </a:rPr>
              <a:t>Summarization:</a:t>
            </a:r>
            <a:endParaRPr lang="en-US" sz="1800" b="1" u="sng" dirty="0">
              <a:solidFill>
                <a:schemeClr val="bg1"/>
              </a:solidFill>
              <a:cs typeface="Calibri"/>
            </a:endParaRPr>
          </a:p>
          <a:p>
            <a:pPr algn="just"/>
            <a:r>
              <a:rPr lang="en-US" dirty="0">
                <a:solidFill>
                  <a:schemeClr val="bg1"/>
                </a:solidFill>
                <a:ea typeface="+mn-lt"/>
                <a:cs typeface="+mn-lt"/>
              </a:rPr>
              <a:t>During the summarization </a:t>
            </a:r>
            <a:r>
              <a:rPr lang="en-US" sz="1800" dirty="0">
                <a:solidFill>
                  <a:schemeClr val="bg1"/>
                </a:solidFill>
                <a:ea typeface="+mn-lt"/>
                <a:cs typeface="+mn-lt"/>
              </a:rPr>
              <a:t>stage </a:t>
            </a:r>
            <a:r>
              <a:rPr lang="en-US" dirty="0">
                <a:solidFill>
                  <a:schemeClr val="bg1"/>
                </a:solidFill>
                <a:ea typeface="+mn-lt"/>
                <a:cs typeface="+mn-lt"/>
              </a:rPr>
              <a:t>of our music recommendation system, we compile </a:t>
            </a:r>
            <a:r>
              <a:rPr lang="en-US" sz="1800" dirty="0">
                <a:solidFill>
                  <a:schemeClr val="bg1"/>
                </a:solidFill>
                <a:ea typeface="+mn-lt"/>
                <a:cs typeface="+mn-lt"/>
              </a:rPr>
              <a:t>a playlist of songs into a vector that can be compared to every other song in the dataset to identify similarities.</a:t>
            </a:r>
            <a:r>
              <a:rPr lang="en-US" dirty="0">
                <a:solidFill>
                  <a:schemeClr val="bg1"/>
                </a:solidFill>
                <a:ea typeface="+mn-lt"/>
                <a:cs typeface="+mn-lt"/>
              </a:rPr>
              <a:t> To accomplish this, it's important </a:t>
            </a:r>
            <a:r>
              <a:rPr lang="en-US" sz="1800" dirty="0">
                <a:solidFill>
                  <a:schemeClr val="bg1"/>
                </a:solidFill>
                <a:ea typeface="+mn-lt"/>
                <a:cs typeface="+mn-lt"/>
              </a:rPr>
              <a:t>to </a:t>
            </a:r>
            <a:r>
              <a:rPr lang="en-US" dirty="0">
                <a:solidFill>
                  <a:schemeClr val="bg1"/>
                </a:solidFill>
                <a:ea typeface="+mn-lt"/>
                <a:cs typeface="+mn-lt"/>
              </a:rPr>
              <a:t>first remove </a:t>
            </a:r>
            <a:r>
              <a:rPr lang="en-US" sz="1800" dirty="0">
                <a:solidFill>
                  <a:schemeClr val="bg1"/>
                </a:solidFill>
                <a:ea typeface="+mn-lt"/>
                <a:cs typeface="+mn-lt"/>
              </a:rPr>
              <a:t>the songs in the playlist to </a:t>
            </a:r>
            <a:r>
              <a:rPr lang="en-US" dirty="0">
                <a:solidFill>
                  <a:schemeClr val="bg1"/>
                </a:solidFill>
                <a:ea typeface="+mn-lt"/>
                <a:cs typeface="+mn-lt"/>
              </a:rPr>
              <a:t>avoid bias</a:t>
            </a:r>
            <a:r>
              <a:rPr lang="en-US" sz="1800" dirty="0">
                <a:solidFill>
                  <a:schemeClr val="bg1"/>
                </a:solidFill>
                <a:ea typeface="+mn-lt"/>
                <a:cs typeface="+mn-lt"/>
              </a:rPr>
              <a:t>.</a:t>
            </a:r>
            <a:endParaRPr lang="en-US" dirty="0">
              <a:solidFill>
                <a:schemeClr val="bg1"/>
              </a:solidFill>
              <a:ea typeface="+mn-lt"/>
              <a:cs typeface="+mn-lt"/>
            </a:endParaRPr>
          </a:p>
          <a:p>
            <a:pPr algn="just">
              <a:buClr>
                <a:srgbClr val="FFFFFF"/>
              </a:buClr>
            </a:pPr>
            <a:r>
              <a:rPr lang="en-US" dirty="0">
                <a:solidFill>
                  <a:schemeClr val="bg1"/>
                </a:solidFill>
                <a:ea typeface="+mn-lt"/>
                <a:cs typeface="+mn-lt"/>
              </a:rPr>
              <a:t>Next</a:t>
            </a:r>
            <a:r>
              <a:rPr lang="en-US" sz="1800" dirty="0">
                <a:solidFill>
                  <a:schemeClr val="bg1"/>
                </a:solidFill>
                <a:ea typeface="+mn-lt"/>
                <a:cs typeface="+mn-lt"/>
              </a:rPr>
              <a:t>, </a:t>
            </a:r>
            <a:r>
              <a:rPr lang="en-US" dirty="0">
                <a:solidFill>
                  <a:schemeClr val="bg1"/>
                </a:solidFill>
                <a:ea typeface="+mn-lt"/>
                <a:cs typeface="+mn-lt"/>
              </a:rPr>
              <a:t>we use </a:t>
            </a:r>
            <a:r>
              <a:rPr lang="en-US" sz="1800" dirty="0">
                <a:solidFill>
                  <a:schemeClr val="bg1"/>
                </a:solidFill>
                <a:ea typeface="+mn-lt"/>
                <a:cs typeface="+mn-lt"/>
              </a:rPr>
              <a:t>the dataset created in the previous step</a:t>
            </a:r>
            <a:r>
              <a:rPr lang="en-US" dirty="0">
                <a:solidFill>
                  <a:schemeClr val="bg1"/>
                </a:solidFill>
                <a:ea typeface="+mn-lt"/>
                <a:cs typeface="+mn-lt"/>
              </a:rPr>
              <a:t> to </a:t>
            </a:r>
            <a:r>
              <a:rPr lang="en-US" sz="1800" dirty="0">
                <a:solidFill>
                  <a:schemeClr val="bg1"/>
                </a:solidFill>
                <a:ea typeface="+mn-lt"/>
                <a:cs typeface="+mn-lt"/>
              </a:rPr>
              <a:t>identify the attributes of </a:t>
            </a:r>
            <a:r>
              <a:rPr lang="en-US" dirty="0">
                <a:solidFill>
                  <a:schemeClr val="bg1"/>
                </a:solidFill>
                <a:ea typeface="+mn-lt"/>
                <a:cs typeface="+mn-lt"/>
              </a:rPr>
              <a:t>the </a:t>
            </a:r>
            <a:r>
              <a:rPr lang="en-US" sz="1800" dirty="0">
                <a:solidFill>
                  <a:schemeClr val="bg1"/>
                </a:solidFill>
                <a:ea typeface="+mn-lt"/>
                <a:cs typeface="+mn-lt"/>
              </a:rPr>
              <a:t>songs</a:t>
            </a:r>
            <a:r>
              <a:rPr lang="en-US" dirty="0">
                <a:solidFill>
                  <a:schemeClr val="bg1"/>
                </a:solidFill>
                <a:ea typeface="+mn-lt"/>
                <a:cs typeface="+mn-lt"/>
              </a:rPr>
              <a:t> in the playlist</a:t>
            </a:r>
            <a:r>
              <a:rPr lang="en-US" sz="1800" dirty="0">
                <a:solidFill>
                  <a:schemeClr val="bg1"/>
                </a:solidFill>
                <a:ea typeface="+mn-lt"/>
                <a:cs typeface="+mn-lt"/>
              </a:rPr>
              <a:t>.</a:t>
            </a:r>
            <a:r>
              <a:rPr lang="en-US" dirty="0">
                <a:solidFill>
                  <a:schemeClr val="bg1"/>
                </a:solidFill>
                <a:ea typeface="+mn-lt"/>
                <a:cs typeface="+mn-lt"/>
              </a:rPr>
              <a:t> Finally, we combine the feature values of each song on the playlist to create a summarization vector that captures the key attributes of the songs in the playlist</a:t>
            </a:r>
            <a:endParaRPr lang="en-US" dirty="0">
              <a:solidFill>
                <a:schemeClr val="bg1"/>
              </a:solidFill>
              <a:cs typeface="Calibri"/>
            </a:endParaRPr>
          </a:p>
          <a:p>
            <a:pPr marL="0" indent="0" algn="just">
              <a:buNone/>
            </a:pPr>
            <a:r>
              <a:rPr lang="en-US" sz="1800" b="1" u="sng" dirty="0">
                <a:solidFill>
                  <a:schemeClr val="bg1"/>
                </a:solidFill>
              </a:rPr>
              <a:t>Similarity and recommendation:</a:t>
            </a:r>
            <a:endParaRPr lang="en-US" sz="1800" b="1" u="sng" dirty="0">
              <a:solidFill>
                <a:schemeClr val="bg1"/>
              </a:solidFill>
              <a:cs typeface="Calibri"/>
            </a:endParaRPr>
          </a:p>
          <a:p>
            <a:pPr algn="just">
              <a:buClr>
                <a:srgbClr val="FFFFFF"/>
              </a:buClr>
            </a:pPr>
            <a:r>
              <a:rPr lang="en-US" dirty="0">
                <a:solidFill>
                  <a:schemeClr val="bg1"/>
                </a:solidFill>
                <a:ea typeface="+mn-lt"/>
                <a:cs typeface="+mn-lt"/>
              </a:rPr>
              <a:t>After summarizing the playlist and extracting non-playlist tracks, we use a mathematical measurement called cosine similarity to </a:t>
            </a:r>
            <a:r>
              <a:rPr lang="en-US" sz="1800" dirty="0">
                <a:solidFill>
                  <a:schemeClr val="bg1"/>
                </a:solidFill>
                <a:ea typeface="+mn-lt"/>
                <a:cs typeface="+mn-lt"/>
              </a:rPr>
              <a:t>determine how closely each song in the database matches the playlist</a:t>
            </a:r>
            <a:r>
              <a:rPr lang="en-US" dirty="0">
                <a:solidFill>
                  <a:schemeClr val="bg1"/>
                </a:solidFill>
                <a:ea typeface="+mn-lt"/>
                <a:cs typeface="+mn-lt"/>
              </a:rPr>
              <a:t>.</a:t>
            </a:r>
            <a:endParaRPr lang="en-US" dirty="0">
              <a:solidFill>
                <a:schemeClr val="bg1"/>
              </a:solidFill>
            </a:endParaRPr>
          </a:p>
          <a:p>
            <a:pPr algn="just">
              <a:buClr>
                <a:srgbClr val="FFFFFF"/>
              </a:buClr>
            </a:pPr>
            <a:r>
              <a:rPr lang="en-US" dirty="0">
                <a:solidFill>
                  <a:schemeClr val="bg1"/>
                </a:solidFill>
                <a:ea typeface="+mn-lt"/>
                <a:cs typeface="+mn-lt"/>
              </a:rPr>
              <a:t>Cosine similarity measures the similarity between two vectors, in this case,</a:t>
            </a:r>
            <a:r>
              <a:rPr lang="en-US" sz="1800" dirty="0">
                <a:solidFill>
                  <a:schemeClr val="bg1"/>
                </a:solidFill>
                <a:ea typeface="+mn-lt"/>
                <a:cs typeface="+mn-lt"/>
              </a:rPr>
              <a:t> the playlist summarized vector and the non-playlist tracks</a:t>
            </a:r>
            <a:r>
              <a:rPr lang="en-US" dirty="0">
                <a:solidFill>
                  <a:schemeClr val="bg1"/>
                </a:solidFill>
                <a:ea typeface="+mn-lt"/>
                <a:cs typeface="+mn-lt"/>
              </a:rPr>
              <a:t> in the database</a:t>
            </a:r>
            <a:r>
              <a:rPr lang="en-US" sz="1800" dirty="0">
                <a:solidFill>
                  <a:schemeClr val="bg1"/>
                </a:solidFill>
                <a:ea typeface="+mn-lt"/>
                <a:cs typeface="+mn-lt"/>
              </a:rPr>
              <a:t>.</a:t>
            </a:r>
            <a:r>
              <a:rPr lang="en-US" dirty="0">
                <a:solidFill>
                  <a:schemeClr val="bg1"/>
                </a:solidFill>
                <a:ea typeface="+mn-lt"/>
                <a:cs typeface="+mn-lt"/>
              </a:rPr>
              <a:t> </a:t>
            </a:r>
            <a:r>
              <a:rPr lang="en-US" sz="1800" dirty="0">
                <a:solidFill>
                  <a:schemeClr val="bg1"/>
                </a:solidFill>
                <a:ea typeface="+mn-lt"/>
                <a:cs typeface="+mn-lt"/>
              </a:rPr>
              <a:t>If we were to visualize </a:t>
            </a:r>
            <a:r>
              <a:rPr lang="en-US" dirty="0">
                <a:solidFill>
                  <a:schemeClr val="bg1"/>
                </a:solidFill>
                <a:ea typeface="+mn-lt"/>
                <a:cs typeface="+mn-lt"/>
              </a:rPr>
              <a:t>the </a:t>
            </a:r>
            <a:r>
              <a:rPr lang="en-US" sz="1800" dirty="0">
                <a:solidFill>
                  <a:schemeClr val="bg1"/>
                </a:solidFill>
                <a:ea typeface="+mn-lt"/>
                <a:cs typeface="+mn-lt"/>
              </a:rPr>
              <a:t>music vectors as </a:t>
            </a:r>
            <a:r>
              <a:rPr lang="en-US" dirty="0">
                <a:solidFill>
                  <a:schemeClr val="bg1"/>
                </a:solidFill>
                <a:ea typeface="+mn-lt"/>
                <a:cs typeface="+mn-lt"/>
              </a:rPr>
              <a:t>a </a:t>
            </a:r>
            <a:r>
              <a:rPr lang="en-US" sz="1800" dirty="0">
                <a:solidFill>
                  <a:schemeClr val="bg1"/>
                </a:solidFill>
                <a:ea typeface="+mn-lt"/>
                <a:cs typeface="+mn-lt"/>
              </a:rPr>
              <a:t>two-dimensional</a:t>
            </a:r>
            <a:r>
              <a:rPr lang="en-US" dirty="0">
                <a:solidFill>
                  <a:schemeClr val="bg1"/>
                </a:solidFill>
                <a:ea typeface="+mn-lt"/>
                <a:cs typeface="+mn-lt"/>
              </a:rPr>
              <a:t> graph</a:t>
            </a:r>
            <a:r>
              <a:rPr lang="en-US" sz="1800" dirty="0">
                <a:solidFill>
                  <a:schemeClr val="bg1"/>
                </a:solidFill>
                <a:ea typeface="+mn-lt"/>
                <a:cs typeface="+mn-lt"/>
              </a:rPr>
              <a:t>, it would resemble the image below.</a:t>
            </a:r>
            <a:endParaRPr lang="en-US" dirty="0">
              <a:solidFill>
                <a:schemeClr val="bg1"/>
              </a:solidFill>
              <a:ea typeface="+mn-lt"/>
              <a:cs typeface="+mn-lt"/>
            </a:endParaRPr>
          </a:p>
          <a:p>
            <a:pPr algn="just">
              <a:buClr>
                <a:srgbClr val="FFFFFF"/>
              </a:buClr>
            </a:pPr>
            <a:endParaRPr lang="en-US" sz="1800" dirty="0">
              <a:solidFill>
                <a:schemeClr val="bg1"/>
              </a:solidFill>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cture4"/>
          <p:cNvPicPr>
            <a:picLocks noGrp="1" noChangeAspect="1"/>
          </p:cNvPicPr>
          <p:nvPr>
            <p:ph sz="half" idx="1"/>
          </p:nvPr>
        </p:nvPicPr>
        <p:blipFill>
          <a:blip r:embed="rId2"/>
          <a:stretch>
            <a:fillRect/>
          </a:stretch>
        </p:blipFill>
        <p:spPr>
          <a:xfrm>
            <a:off x="1438275" y="861060"/>
            <a:ext cx="7089775" cy="3241675"/>
          </a:xfrm>
          <a:prstGeom prst="rect">
            <a:avLst/>
          </a:prstGeom>
        </p:spPr>
      </p:pic>
      <p:pic>
        <p:nvPicPr>
          <p:cNvPr id="8" name="Content Placeholder 7" descr="Picture5"/>
          <p:cNvPicPr>
            <a:picLocks noGrp="1" noChangeAspect="1"/>
          </p:cNvPicPr>
          <p:nvPr>
            <p:ph sz="half" idx="2"/>
          </p:nvPr>
        </p:nvPicPr>
        <p:blipFill>
          <a:blip r:embed="rId3"/>
          <a:stretch>
            <a:fillRect/>
          </a:stretch>
        </p:blipFill>
        <p:spPr>
          <a:xfrm>
            <a:off x="1529715" y="4697730"/>
            <a:ext cx="6875145" cy="11245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2277852" y="260350"/>
            <a:ext cx="6615323" cy="1250207"/>
          </a:xfrm>
        </p:spPr>
        <p:txBody>
          <a:bodyPr>
            <a:normAutofit/>
          </a:bodyPr>
          <a:lstStyle/>
          <a:p>
            <a:pPr algn="ctr"/>
            <a:r>
              <a:rPr lang="en-US" b="1" dirty="0">
                <a:solidFill>
                  <a:schemeClr val="bg1"/>
                </a:solidFill>
              </a:rPr>
              <a:t>Progress Work</a:t>
            </a:r>
            <a:br>
              <a:rPr lang="en-US" b="1" dirty="0">
                <a:solidFill>
                  <a:schemeClr val="bg1"/>
                </a:solidFill>
              </a:rPr>
            </a:br>
            <a:r>
              <a:rPr lang="en-US" sz="1400" b="1" dirty="0">
                <a:solidFill>
                  <a:schemeClr val="bg1"/>
                </a:solidFill>
                <a:cs typeface="Calibri Light"/>
              </a:rPr>
              <a:t>removing duplicates  algorithm</a:t>
            </a:r>
            <a:endParaRPr lang="en-US" b="1" dirty="0">
              <a:solidFill>
                <a:schemeClr val="bg1"/>
              </a:solidFill>
              <a:cs typeface="Calibri Light"/>
            </a:endParaRP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252582055"/>
              </p:ext>
            </p:extLst>
          </p:nvPr>
        </p:nvGraphicFramePr>
        <p:xfrm>
          <a:off x="2097974" y="2295896"/>
          <a:ext cx="6794500" cy="3391581"/>
        </p:xfrm>
        <a:graphic>
          <a:graphicData uri="http://schemas.openxmlformats.org/drawingml/2006/table">
            <a:tbl>
              <a:tblPr firstRow="1" bandRow="1">
                <a:tableStyleId>{5940675A-B579-460E-94D1-54222C63F5DA}</a:tableStyleId>
              </a:tblPr>
              <a:tblGrid>
                <a:gridCol w="6794500">
                  <a:extLst>
                    <a:ext uri="{9D8B030D-6E8A-4147-A177-3AD203B41FA5}">
                      <a16:colId xmlns:a16="http://schemas.microsoft.com/office/drawing/2014/main" val="20000"/>
                    </a:ext>
                  </a:extLst>
                </a:gridCol>
              </a:tblGrid>
              <a:tr h="375239">
                <a:tc>
                  <a:txBody>
                    <a:bodyPr/>
                    <a:lstStyle/>
                    <a:p>
                      <a:pPr indent="0">
                        <a:buNone/>
                      </a:pPr>
                      <a:r>
                        <a:rPr lang="en-US" sz="1600" b="0" dirty="0">
                          <a:solidFill>
                            <a:srgbClr val="D73A49"/>
                          </a:solidFill>
                          <a:latin typeface="Menlo"/>
                          <a:cs typeface="Menlo" charset="0"/>
                        </a:rPr>
                        <a:t>Def </a:t>
                      </a:r>
                      <a:r>
                        <a:rPr lang="en-US" sz="1600" b="0" dirty="0" err="1">
                          <a:solidFill>
                            <a:srgbClr val="6F42C1"/>
                          </a:solidFill>
                          <a:latin typeface="Menlo"/>
                          <a:cs typeface="Menlo" charset="0"/>
                        </a:rPr>
                        <a:t>drop_duplicates</a:t>
                      </a:r>
                      <a:r>
                        <a:rPr lang="en-US" sz="1600" b="0" dirty="0">
                          <a:solidFill>
                            <a:srgbClr val="333333"/>
                          </a:solidFill>
                          <a:latin typeface="Menlo"/>
                          <a:cs typeface="Menlo" charset="0"/>
                        </a:rPr>
                        <a:t>(</a:t>
                      </a:r>
                      <a:r>
                        <a:rPr lang="en-US" sz="1600" b="0" dirty="0" err="1">
                          <a:solidFill>
                            <a:srgbClr val="333333"/>
                          </a:solidFill>
                          <a:latin typeface="Menlo"/>
                          <a:cs typeface="Menlo" charset="0"/>
                        </a:rPr>
                        <a:t>df</a:t>
                      </a:r>
                      <a:r>
                        <a:rPr lang="en-US" sz="1600" b="0" dirty="0">
                          <a:solidFill>
                            <a:srgbClr val="333333"/>
                          </a:solidFill>
                          <a:latin typeface="Menlo"/>
                          <a:cs typeface="Menlo" charset="0"/>
                        </a:rPr>
                        <a:t>):</a:t>
                      </a:r>
                      <a:endParaRPr lang="en-US" sz="1600" b="0">
                        <a:solidFill>
                          <a:srgbClr val="D73A49"/>
                        </a:solidFill>
                        <a:latin typeface="Menlo" charset="0"/>
                        <a:ea typeface="Menlo" charset="0"/>
                        <a:cs typeface="Menlo" charset="0"/>
                      </a:endParaRPr>
                    </a:p>
                  </a:txBody>
                  <a:tcPr marL="95250" marR="95250" marT="9525" marB="9525">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75239">
                <a:tc>
                  <a:txBody>
                    <a:bodyPr/>
                    <a:lstStyle/>
                    <a:p>
                      <a:pPr indent="0">
                        <a:buNone/>
                      </a:pPr>
                      <a:r>
                        <a:rPr lang="en-US" sz="1600" b="0" dirty="0">
                          <a:solidFill>
                            <a:srgbClr val="032F62"/>
                          </a:solidFill>
                          <a:latin typeface="Menlo"/>
                          <a:cs typeface="Menlo" charset="0"/>
                        </a:rPr>
                        <a:t>'''</a:t>
                      </a:r>
                      <a:endParaRPr lang="en-US" sz="1600" b="0" dirty="0">
                        <a:solidFill>
                          <a:srgbClr val="032F62"/>
                        </a:solidFill>
                        <a:latin typeface="Menlo"/>
                        <a:ea typeface="Menlo" charset="0"/>
                        <a:cs typeface="Menlo" charset="0"/>
                      </a:endParaRPr>
                    </a:p>
                  </a:txBody>
                  <a:tcPr marL="95250" marR="95250" marT="9525" marB="9525">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375239">
                <a:tc>
                  <a:txBody>
                    <a:bodyPr/>
                    <a:lstStyle/>
                    <a:p>
                      <a:pPr indent="0">
                        <a:buNone/>
                      </a:pPr>
                      <a:r>
                        <a:rPr lang="en-US" sz="1600" b="0" dirty="0">
                          <a:solidFill>
                            <a:srgbClr val="032F62"/>
                          </a:solidFill>
                          <a:latin typeface="Menlo"/>
                          <a:cs typeface="Menlo" charset="0"/>
                        </a:rPr>
                        <a:t>Drop duplicate songs</a:t>
                      </a:r>
                      <a:endParaRPr lang="en-US" sz="1600" b="0" dirty="0">
                        <a:solidFill>
                          <a:srgbClr val="032F62"/>
                        </a:solidFill>
                        <a:latin typeface="Menlo"/>
                        <a:ea typeface="Menlo" charset="0"/>
                        <a:cs typeface="Menlo" charset="0"/>
                      </a:endParaRPr>
                    </a:p>
                  </a:txBody>
                  <a:tcPr marL="95250" marR="95250" marT="9525" marB="9525">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75239">
                <a:tc>
                  <a:txBody>
                    <a:bodyPr/>
                    <a:lstStyle/>
                    <a:p>
                      <a:pPr indent="0">
                        <a:buNone/>
                      </a:pPr>
                      <a:r>
                        <a:rPr lang="en-US" sz="1600" b="0" dirty="0">
                          <a:solidFill>
                            <a:srgbClr val="032F62"/>
                          </a:solidFill>
                          <a:latin typeface="Menlo"/>
                          <a:cs typeface="Menlo" charset="0"/>
                        </a:rPr>
                        <a:t>'''</a:t>
                      </a:r>
                      <a:endParaRPr lang="en-US" sz="1600" b="0" dirty="0">
                        <a:solidFill>
                          <a:srgbClr val="032F62"/>
                        </a:solidFill>
                        <a:latin typeface="Menlo"/>
                        <a:ea typeface="Menlo" charset="0"/>
                        <a:cs typeface="Menlo" charset="0"/>
                      </a:endParaRPr>
                    </a:p>
                  </a:txBody>
                  <a:tcPr marL="95250" marR="95250" marT="9525" marB="9525">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1096851">
                <a:tc>
                  <a:txBody>
                    <a:bodyPr/>
                    <a:lstStyle/>
                    <a:p>
                      <a:pPr indent="0">
                        <a:buNone/>
                      </a:pPr>
                      <a:r>
                        <a:rPr lang="en-US" sz="1600" b="0" dirty="0" err="1">
                          <a:solidFill>
                            <a:srgbClr val="333333"/>
                          </a:solidFill>
                          <a:latin typeface="Menlo"/>
                          <a:cs typeface="Menlo" charset="0"/>
                        </a:rPr>
                        <a:t>df</a:t>
                      </a:r>
                      <a:r>
                        <a:rPr lang="en-US" sz="1600" b="0" dirty="0">
                          <a:solidFill>
                            <a:srgbClr val="333333"/>
                          </a:solidFill>
                          <a:latin typeface="Menlo"/>
                          <a:cs typeface="Menlo" charset="0"/>
                        </a:rPr>
                        <a:t> [</a:t>
                      </a:r>
                      <a:r>
                        <a:rPr lang="en-US" sz="1600" b="0" dirty="0">
                          <a:solidFill>
                            <a:srgbClr val="032F62"/>
                          </a:solidFill>
                          <a:latin typeface="Menlo"/>
                          <a:cs typeface="Menlo" charset="0"/>
                        </a:rPr>
                        <a:t>'</a:t>
                      </a:r>
                      <a:r>
                        <a:rPr lang="en-US" sz="1600" b="0" dirty="0" err="1">
                          <a:solidFill>
                            <a:srgbClr val="032F62"/>
                          </a:solidFill>
                          <a:latin typeface="Menlo"/>
                          <a:cs typeface="Menlo" charset="0"/>
                        </a:rPr>
                        <a:t>artists_song</a:t>
                      </a:r>
                      <a:r>
                        <a:rPr lang="en-US" sz="1600" b="0" dirty="0">
                          <a:solidFill>
                            <a:srgbClr val="032F62"/>
                          </a:solidFill>
                          <a:latin typeface="Menlo"/>
                          <a:cs typeface="Menlo" charset="0"/>
                        </a:rPr>
                        <a:t>'</a:t>
                      </a:r>
                      <a:r>
                        <a:rPr lang="en-US" sz="1600" b="0" dirty="0">
                          <a:solidFill>
                            <a:srgbClr val="333333"/>
                          </a:solidFill>
                          <a:latin typeface="Menlo"/>
                          <a:cs typeface="Menlo" charset="0"/>
                        </a:rPr>
                        <a:t>] </a:t>
                      </a:r>
                      <a:r>
                        <a:rPr lang="en-US" sz="1600" b="0" dirty="0">
                          <a:solidFill>
                            <a:srgbClr val="005CC5"/>
                          </a:solidFill>
                          <a:latin typeface="Menlo"/>
                          <a:cs typeface="Menlo" charset="0"/>
                        </a:rPr>
                        <a:t>=</a:t>
                      </a:r>
                      <a:r>
                        <a:rPr lang="en-US" sz="1600" b="0" dirty="0" err="1">
                          <a:solidFill>
                            <a:srgbClr val="333333"/>
                          </a:solidFill>
                          <a:latin typeface="Menlo"/>
                          <a:cs typeface="Menlo" charset="0"/>
                        </a:rPr>
                        <a:t>df.</a:t>
                      </a:r>
                      <a:r>
                        <a:rPr lang="en-US" sz="1600" b="0" dirty="0" err="1">
                          <a:solidFill>
                            <a:srgbClr val="6F42C1"/>
                          </a:solidFill>
                          <a:latin typeface="Menlo"/>
                          <a:cs typeface="Menlo" charset="0"/>
                        </a:rPr>
                        <a:t>apply</a:t>
                      </a:r>
                      <a:r>
                        <a:rPr lang="en-US" sz="1600" b="0" dirty="0">
                          <a:solidFill>
                            <a:srgbClr val="333333"/>
                          </a:solidFill>
                          <a:latin typeface="Menlo"/>
                          <a:cs typeface="Menlo" charset="0"/>
                        </a:rPr>
                        <a:t>(</a:t>
                      </a:r>
                      <a:r>
                        <a:rPr lang="en-US" sz="1600" b="0" dirty="0" err="1">
                          <a:solidFill>
                            <a:srgbClr val="D73A49"/>
                          </a:solidFill>
                          <a:latin typeface="Menlo"/>
                          <a:cs typeface="Menlo" charset="0"/>
                        </a:rPr>
                        <a:t>lambda</a:t>
                      </a:r>
                      <a:r>
                        <a:rPr lang="en-US" sz="1600" b="0" dirty="0" err="1">
                          <a:solidFill>
                            <a:srgbClr val="333333"/>
                          </a:solidFill>
                          <a:latin typeface="Menlo"/>
                          <a:cs typeface="Menlo" charset="0"/>
                        </a:rPr>
                        <a:t>row</a:t>
                      </a:r>
                      <a:r>
                        <a:rPr lang="en-US" sz="1600" b="0" dirty="0">
                          <a:solidFill>
                            <a:srgbClr val="333333"/>
                          </a:solidFill>
                          <a:latin typeface="Menlo"/>
                          <a:cs typeface="Menlo" charset="0"/>
                        </a:rPr>
                        <a:t>: row[</a:t>
                      </a:r>
                      <a:r>
                        <a:rPr lang="en-US" sz="1600" b="0" dirty="0">
                          <a:solidFill>
                            <a:srgbClr val="032F62"/>
                          </a:solidFill>
                          <a:latin typeface="Menlo"/>
                          <a:cs typeface="Menlo" charset="0"/>
                        </a:rPr>
                        <a:t>'</a:t>
                      </a:r>
                      <a:r>
                        <a:rPr lang="en-US" sz="1600" b="0" dirty="0" err="1">
                          <a:solidFill>
                            <a:srgbClr val="032F62"/>
                          </a:solidFill>
                          <a:latin typeface="Menlo"/>
                          <a:cs typeface="Menlo" charset="0"/>
                        </a:rPr>
                        <a:t>artist_name</a:t>
                      </a:r>
                      <a:r>
                        <a:rPr lang="en-US" sz="1600" b="0" dirty="0">
                          <a:solidFill>
                            <a:srgbClr val="032F62"/>
                          </a:solidFill>
                          <a:latin typeface="Menlo"/>
                          <a:cs typeface="Menlo" charset="0"/>
                        </a:rPr>
                        <a:t>'</a:t>
                      </a:r>
                      <a:r>
                        <a:rPr lang="en-US" sz="1600" b="0" dirty="0">
                          <a:solidFill>
                            <a:srgbClr val="333333"/>
                          </a:solidFill>
                          <a:latin typeface="Menlo"/>
                          <a:cs typeface="Menlo" charset="0"/>
                        </a:rPr>
                        <a:t>]</a:t>
                      </a:r>
                      <a:r>
                        <a:rPr lang="en-US" sz="1600" b="0" dirty="0">
                          <a:solidFill>
                            <a:srgbClr val="005CC5"/>
                          </a:solidFill>
                          <a:latin typeface="Menlo"/>
                          <a:cs typeface="Menlo" charset="0"/>
                        </a:rPr>
                        <a:t>+</a:t>
                      </a:r>
                      <a:r>
                        <a:rPr lang="en-US" sz="1600" b="0" dirty="0">
                          <a:solidFill>
                            <a:srgbClr val="333333"/>
                          </a:solidFill>
                          <a:latin typeface="Menlo"/>
                          <a:cs typeface="Menlo" charset="0"/>
                        </a:rPr>
                        <a:t>row[</a:t>
                      </a:r>
                      <a:r>
                        <a:rPr lang="en-US" sz="1600" b="0" dirty="0">
                          <a:solidFill>
                            <a:srgbClr val="032F62"/>
                          </a:solidFill>
                          <a:latin typeface="Menlo"/>
                          <a:cs typeface="Menlo" charset="0"/>
                        </a:rPr>
                        <a:t>'</a:t>
                      </a:r>
                      <a:r>
                        <a:rPr lang="en-US" sz="1600" b="0" dirty="0" err="1">
                          <a:solidFill>
                            <a:srgbClr val="032F62"/>
                          </a:solidFill>
                          <a:latin typeface="Menlo"/>
                          <a:cs typeface="Menlo" charset="0"/>
                        </a:rPr>
                        <a:t>track_name</a:t>
                      </a:r>
                      <a:r>
                        <a:rPr lang="en-US" sz="1600" b="0" dirty="0">
                          <a:solidFill>
                            <a:srgbClr val="032F62"/>
                          </a:solidFill>
                          <a:latin typeface="Menlo"/>
                          <a:cs typeface="Menlo" charset="0"/>
                        </a:rPr>
                        <a:t>'</a:t>
                      </a:r>
                      <a:r>
                        <a:rPr lang="en-US" sz="1600" b="0" dirty="0">
                          <a:solidFill>
                            <a:srgbClr val="333333"/>
                          </a:solidFill>
                          <a:latin typeface="Menlo"/>
                          <a:cs typeface="Menlo" charset="0"/>
                        </a:rPr>
                        <a:t>],axis </a:t>
                      </a:r>
                      <a:r>
                        <a:rPr lang="en-US" sz="1600" b="0" dirty="0">
                          <a:solidFill>
                            <a:srgbClr val="005CC5"/>
                          </a:solidFill>
                          <a:latin typeface="Menlo"/>
                          <a:cs typeface="Menlo" charset="0"/>
                        </a:rPr>
                        <a:t>=1</a:t>
                      </a:r>
                      <a:r>
                        <a:rPr lang="en-US" sz="1600" b="0" dirty="0">
                          <a:solidFill>
                            <a:srgbClr val="333333"/>
                          </a:solidFill>
                          <a:latin typeface="Menlo"/>
                          <a:cs typeface="Menlo" charset="0"/>
                        </a:rPr>
                        <a:t>)</a:t>
                      </a:r>
                    </a:p>
                    <a:p>
                      <a:pPr indent="0">
                        <a:buNone/>
                      </a:pPr>
                      <a:r>
                        <a:rPr lang="en-US" altLang="zh-CN" sz="1600" dirty="0" err="1">
                          <a:solidFill>
                            <a:srgbClr val="D73A49"/>
                          </a:solidFill>
                          <a:latin typeface="Menlo"/>
                        </a:rPr>
                        <a:t>return</a:t>
                      </a:r>
                      <a:r>
                        <a:rPr lang="en-US" altLang="zh-CN" sz="1600" dirty="0" err="1">
                          <a:solidFill>
                            <a:srgbClr val="333333"/>
                          </a:solidFill>
                          <a:latin typeface="Menlo"/>
                        </a:rPr>
                        <a:t>df.</a:t>
                      </a:r>
                      <a:r>
                        <a:rPr lang="en-US" altLang="zh-CN" sz="1600" dirty="0" err="1">
                          <a:solidFill>
                            <a:srgbClr val="6F42C1"/>
                          </a:solidFill>
                          <a:latin typeface="Menlo"/>
                        </a:rPr>
                        <a:t>drop_duplicates</a:t>
                      </a:r>
                      <a:r>
                        <a:rPr lang="en-US" altLang="zh-CN" sz="1600" dirty="0">
                          <a:solidFill>
                            <a:srgbClr val="333333"/>
                          </a:solidFill>
                          <a:latin typeface="Menlo"/>
                        </a:rPr>
                        <a:t>(</a:t>
                      </a:r>
                      <a:r>
                        <a:rPr lang="en-US" altLang="zh-CN" sz="1600" dirty="0">
                          <a:solidFill>
                            <a:srgbClr val="032F62"/>
                          </a:solidFill>
                          <a:latin typeface="Menlo"/>
                        </a:rPr>
                        <a:t>'</a:t>
                      </a:r>
                      <a:r>
                        <a:rPr lang="en-US" altLang="zh-CN" sz="1600" dirty="0" err="1">
                          <a:solidFill>
                            <a:srgbClr val="032F62"/>
                          </a:solidFill>
                          <a:latin typeface="Menlo"/>
                        </a:rPr>
                        <a:t>artists_song</a:t>
                      </a:r>
                      <a:r>
                        <a:rPr lang="en-US" altLang="zh-CN" sz="1600" dirty="0">
                          <a:solidFill>
                            <a:srgbClr val="032F62"/>
                          </a:solidFill>
                          <a:latin typeface="Menlo"/>
                        </a:rPr>
                        <a:t>'</a:t>
                      </a:r>
                      <a:r>
                        <a:rPr lang="en-US" altLang="zh-CN" sz="1600" dirty="0">
                          <a:solidFill>
                            <a:srgbClr val="333333"/>
                          </a:solidFill>
                          <a:latin typeface="Menlo"/>
                        </a:rPr>
                        <a:t>)</a:t>
                      </a:r>
                      <a:endParaRPr lang="en-US" sz="1600" b="0" dirty="0">
                        <a:solidFill>
                          <a:srgbClr val="333333"/>
                        </a:solidFill>
                        <a:latin typeface="Menlo"/>
                        <a:cs typeface="Menlo" charset="0"/>
                      </a:endParaRPr>
                    </a:p>
                  </a:txBody>
                  <a:tcPr marL="95250" marR="95250" marT="9525" marB="9525">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418535">
                <a:tc>
                  <a:txBody>
                    <a:bodyPr/>
                    <a:lstStyle/>
                    <a:p>
                      <a:pPr indent="0">
                        <a:buNone/>
                      </a:pPr>
                      <a:r>
                        <a:rPr lang="en-US" sz="1600" b="0" dirty="0">
                          <a:solidFill>
                            <a:srgbClr val="333333"/>
                          </a:solidFill>
                          <a:latin typeface="Menlo"/>
                          <a:cs typeface="Times New Roman"/>
                        </a:rPr>
                        <a:t> </a:t>
                      </a:r>
                      <a:r>
                        <a:rPr lang="en-US" sz="1600" b="0" dirty="0">
                          <a:latin typeface="Times New Roman"/>
                          <a:cs typeface="Times New Roman"/>
                        </a:rPr>
                        <a:t> </a:t>
                      </a:r>
                      <a:endParaRPr lang="en-US" sz="1600" b="0">
                        <a:solidFill>
                          <a:srgbClr val="333333"/>
                        </a:solidFill>
                        <a:latin typeface="Menlo" charset="0"/>
                        <a:ea typeface="Menlo" charset="0"/>
                        <a:cs typeface="Menlo" charset="0"/>
                      </a:endParaRPr>
                    </a:p>
                  </a:txBody>
                  <a:tcPr marL="95250" marR="95250" marT="9525" marB="9525">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75239">
                <a:tc>
                  <a:txBody>
                    <a:bodyPr/>
                    <a:lstStyle/>
                    <a:p>
                      <a:pPr indent="0">
                        <a:buNone/>
                      </a:pPr>
                      <a:r>
                        <a:rPr lang="en-US" sz="1600" b="0" dirty="0" err="1">
                          <a:solidFill>
                            <a:srgbClr val="333333"/>
                          </a:solidFill>
                          <a:latin typeface="Menlo"/>
                          <a:cs typeface="Menlo" charset="0"/>
                        </a:rPr>
                        <a:t>songDF</a:t>
                      </a:r>
                      <a:r>
                        <a:rPr lang="en-US" sz="1600" b="0" dirty="0">
                          <a:solidFill>
                            <a:srgbClr val="333333"/>
                          </a:solidFill>
                          <a:latin typeface="Menlo"/>
                          <a:cs typeface="Menlo" charset="0"/>
                        </a:rPr>
                        <a:t> </a:t>
                      </a:r>
                      <a:r>
                        <a:rPr lang="en-US" sz="1600" b="0" dirty="0">
                          <a:solidFill>
                            <a:srgbClr val="005CC5"/>
                          </a:solidFill>
                          <a:latin typeface="Menlo"/>
                          <a:cs typeface="Menlo" charset="0"/>
                        </a:rPr>
                        <a:t>=</a:t>
                      </a:r>
                      <a:r>
                        <a:rPr lang="en-US" sz="1600" b="0" dirty="0" err="1">
                          <a:solidFill>
                            <a:srgbClr val="6F42C1"/>
                          </a:solidFill>
                          <a:latin typeface="Menlo"/>
                          <a:cs typeface="Menlo" charset="0"/>
                        </a:rPr>
                        <a:t>drop_duplicates</a:t>
                      </a:r>
                      <a:r>
                        <a:rPr lang="en-US" sz="1600" b="0" dirty="0">
                          <a:solidFill>
                            <a:srgbClr val="333333"/>
                          </a:solidFill>
                          <a:latin typeface="Menlo"/>
                          <a:cs typeface="Menlo" charset="0"/>
                        </a:rPr>
                        <a:t>(</a:t>
                      </a:r>
                      <a:r>
                        <a:rPr lang="en-US" sz="1600" b="0" dirty="0" err="1">
                          <a:solidFill>
                            <a:srgbClr val="333333"/>
                          </a:solidFill>
                          <a:latin typeface="Menlo"/>
                          <a:cs typeface="Menlo" charset="0"/>
                        </a:rPr>
                        <a:t>playlistDF</a:t>
                      </a:r>
                      <a:r>
                        <a:rPr lang="en-US" sz="1600" b="0" dirty="0">
                          <a:solidFill>
                            <a:srgbClr val="333333"/>
                          </a:solidFill>
                          <a:latin typeface="Menlo"/>
                          <a:cs typeface="Menlo" charset="0"/>
                        </a:rPr>
                        <a:t>)</a:t>
                      </a:r>
                      <a:endParaRPr lang="en-US" sz="1600" b="0" dirty="0">
                        <a:solidFill>
                          <a:srgbClr val="333333"/>
                        </a:solidFill>
                        <a:latin typeface="Menlo"/>
                        <a:ea typeface="Menlo" charset="0"/>
                        <a:cs typeface="Menlo" charset="0"/>
                      </a:endParaRPr>
                    </a:p>
                  </a:txBody>
                  <a:tcPr marL="95250" marR="95250" marT="9525" marB="9525">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Text Box 1"/>
          <p:cNvSpPr txBox="1"/>
          <p:nvPr/>
        </p:nvSpPr>
        <p:spPr>
          <a:xfrm>
            <a:off x="3973830" y="504825"/>
            <a:ext cx="184731" cy="369332"/>
          </a:xfrm>
          <a:prstGeom prst="rect">
            <a:avLst/>
          </a:prstGeom>
          <a:noFill/>
        </p:spPr>
        <p:txBody>
          <a:bodyPr wrap="none" rtlCol="0">
            <a:spAutoFit/>
          </a:bodyPr>
          <a:lstStyle/>
          <a:p>
            <a:endParaRPr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000" dirty="0"/>
              <a:t>Taking certain columns from the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5228318"/>
              </p:ext>
            </p:extLst>
          </p:nvPr>
        </p:nvGraphicFramePr>
        <p:xfrm>
          <a:off x="455220" y="1959428"/>
          <a:ext cx="7772400" cy="4565956"/>
        </p:xfrm>
        <a:graphic>
          <a:graphicData uri="http://schemas.openxmlformats.org/drawingml/2006/table">
            <a:tbl>
              <a:tblPr firstRow="1" bandRow="1">
                <a:tableStyleId>{5940675A-B579-460E-94D1-54222C63F5DA}</a:tableStyleId>
              </a:tblPr>
              <a:tblGrid>
                <a:gridCol w="7772400">
                  <a:extLst>
                    <a:ext uri="{9D8B030D-6E8A-4147-A177-3AD203B41FA5}">
                      <a16:colId xmlns:a16="http://schemas.microsoft.com/office/drawing/2014/main" val="20000"/>
                    </a:ext>
                  </a:extLst>
                </a:gridCol>
              </a:tblGrid>
              <a:tr h="334747">
                <a:tc>
                  <a:txBody>
                    <a:bodyPr/>
                    <a:lstStyle/>
                    <a:p>
                      <a:pPr indent="0">
                        <a:buNone/>
                      </a:pPr>
                      <a:r>
                        <a:rPr lang="en-US" sz="1800" b="0" dirty="0" err="1">
                          <a:solidFill>
                            <a:schemeClr val="tx1"/>
                          </a:solidFill>
                          <a:latin typeface="Menlo"/>
                          <a:cs typeface="Menlo" charset="0"/>
                        </a:rPr>
                        <a:t>defselect_cols</a:t>
                      </a:r>
                      <a:r>
                        <a:rPr lang="en-US" sz="1800" b="0" dirty="0">
                          <a:solidFill>
                            <a:schemeClr val="tx1"/>
                          </a:solidFill>
                          <a:latin typeface="Menlo"/>
                          <a:cs typeface="Menlo" charset="0"/>
                        </a:rPr>
                        <a:t>(</a:t>
                      </a:r>
                      <a:r>
                        <a:rPr lang="en-US" sz="1800" b="0" dirty="0" err="1">
                          <a:solidFill>
                            <a:schemeClr val="tx1"/>
                          </a:solidFill>
                          <a:latin typeface="Menlo"/>
                          <a:cs typeface="Menlo" charset="0"/>
                        </a:rPr>
                        <a:t>df</a:t>
                      </a:r>
                      <a:r>
                        <a:rPr lang="en-US" sz="1800" b="0" dirty="0">
                          <a:solidFill>
                            <a:schemeClr val="tx1"/>
                          </a:solidFill>
                          <a:latin typeface="Menlo"/>
                          <a:cs typeface="Menlo" charset="0"/>
                        </a:rPr>
                        <a:t>):</a:t>
                      </a:r>
                      <a:endParaRPr lang="en-US" sz="1800" b="0" dirty="0">
                        <a:solidFill>
                          <a:schemeClr val="tx1"/>
                        </a:solidFill>
                        <a:latin typeface="Menlo"/>
                        <a:ea typeface="Menlo" charset="0"/>
                        <a:cs typeface="Menlo" charset="0"/>
                      </a:endParaRPr>
                    </a:p>
                  </a:txBody>
                  <a:tcPr marL="95250" marR="95250" marT="9525" marB="9525">
                    <a:lnL>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0000"/>
                  </a:ext>
                </a:extLst>
              </a:tr>
              <a:tr h="307968">
                <a:tc>
                  <a:txBody>
                    <a:bodyPr/>
                    <a:lstStyle/>
                    <a:p>
                      <a:pPr indent="0">
                        <a:buNone/>
                      </a:pPr>
                      <a:r>
                        <a:rPr lang="en-US" sz="1800" b="0" dirty="0">
                          <a:solidFill>
                            <a:schemeClr val="tx1"/>
                          </a:solidFill>
                          <a:latin typeface="Menlo"/>
                          <a:cs typeface="Menlo" charset="0"/>
                        </a:rPr>
                        <a:t>'''</a:t>
                      </a:r>
                      <a:endParaRPr lang="en-US" sz="1800" b="0" dirty="0">
                        <a:solidFill>
                          <a:schemeClr val="tx1"/>
                        </a:solidFill>
                        <a:latin typeface="Menlo"/>
                        <a:ea typeface="Menlo" charset="0"/>
                        <a:cs typeface="Menlo" charset="0"/>
                      </a:endParaRPr>
                    </a:p>
                  </a:txBody>
                  <a:tcPr marL="95250" marR="95250" marT="9525" marB="9525">
                    <a:lnL>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0001"/>
                  </a:ext>
                </a:extLst>
              </a:tr>
              <a:tr h="334747">
                <a:tc>
                  <a:txBody>
                    <a:bodyPr/>
                    <a:lstStyle/>
                    <a:p>
                      <a:pPr indent="0">
                        <a:buNone/>
                      </a:pPr>
                      <a:r>
                        <a:rPr lang="en-US" sz="1800" b="0" dirty="0">
                          <a:solidFill>
                            <a:schemeClr val="tx1"/>
                          </a:solidFill>
                          <a:latin typeface="Menlo"/>
                          <a:cs typeface="Menlo" charset="0"/>
                        </a:rPr>
                        <a:t>Select useful columns</a:t>
                      </a:r>
                      <a:endParaRPr lang="en-US" sz="1800" b="0" dirty="0">
                        <a:solidFill>
                          <a:schemeClr val="tx1"/>
                        </a:solidFill>
                        <a:latin typeface="Menlo"/>
                        <a:ea typeface="Menlo" charset="0"/>
                        <a:cs typeface="Menlo" charset="0"/>
                      </a:endParaRPr>
                    </a:p>
                  </a:txBody>
                  <a:tcPr marL="95250" marR="95250" marT="9525" marB="9525">
                    <a:lnL>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0002"/>
                  </a:ext>
                </a:extLst>
              </a:tr>
              <a:tr h="307968">
                <a:tc>
                  <a:txBody>
                    <a:bodyPr/>
                    <a:lstStyle/>
                    <a:p>
                      <a:pPr indent="0">
                        <a:buNone/>
                      </a:pPr>
                      <a:r>
                        <a:rPr lang="en-US" sz="1800" b="0" dirty="0">
                          <a:solidFill>
                            <a:schemeClr val="tx1"/>
                          </a:solidFill>
                          <a:latin typeface="Menlo"/>
                          <a:cs typeface="Menlo" charset="0"/>
                        </a:rPr>
                        <a:t>'''</a:t>
                      </a:r>
                      <a:endParaRPr lang="en-US" sz="1800" b="0" dirty="0">
                        <a:solidFill>
                          <a:schemeClr val="tx1"/>
                        </a:solidFill>
                        <a:latin typeface="Menlo"/>
                        <a:ea typeface="Menlo" charset="0"/>
                        <a:cs typeface="Menlo" charset="0"/>
                      </a:endParaRPr>
                    </a:p>
                  </a:txBody>
                  <a:tcPr marL="95250" marR="95250" marT="9525" marB="9525">
                    <a:lnL>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0003"/>
                  </a:ext>
                </a:extLst>
              </a:tr>
              <a:tr h="2503913">
                <a:tc>
                  <a:txBody>
                    <a:bodyPr/>
                    <a:lstStyle/>
                    <a:p>
                      <a:pPr indent="0">
                        <a:buNone/>
                      </a:pPr>
                      <a:r>
                        <a:rPr lang="en-US" sz="1800" b="0" dirty="0" err="1">
                          <a:solidFill>
                            <a:schemeClr val="tx1"/>
                          </a:solidFill>
                          <a:latin typeface="Menlo"/>
                          <a:cs typeface="Menlo" charset="0"/>
                        </a:rPr>
                        <a:t>returndf</a:t>
                      </a:r>
                      <a:r>
                        <a:rPr lang="en-US" sz="1800" b="0" dirty="0">
                          <a:solidFill>
                            <a:schemeClr val="tx1"/>
                          </a:solidFill>
                          <a:latin typeface="Menlo"/>
                          <a:cs typeface="Menlo" charset="0"/>
                        </a:rPr>
                        <a:t>[['</a:t>
                      </a:r>
                      <a:r>
                        <a:rPr lang="en-US" sz="1800" b="0" dirty="0" err="1">
                          <a:solidFill>
                            <a:schemeClr val="tx1"/>
                          </a:solidFill>
                          <a:latin typeface="Menlo"/>
                          <a:cs typeface="Menlo" charset="0"/>
                        </a:rPr>
                        <a:t>artist_name','id','track_name','danceability</a:t>
                      </a:r>
                      <a:r>
                        <a:rPr lang="en-US" sz="1800" b="0" dirty="0">
                          <a:solidFill>
                            <a:schemeClr val="tx1"/>
                          </a:solidFill>
                          <a:latin typeface="Menlo"/>
                          <a:cs typeface="Menlo" charset="0"/>
                        </a:rPr>
                        <a:t>', 'energy', 'key', 'loudness', 'mode',</a:t>
                      </a:r>
                      <a:r>
                        <a:rPr lang="en-US" altLang="zh-CN" dirty="0">
                          <a:solidFill>
                            <a:schemeClr val="tx1"/>
                          </a:solidFill>
                          <a:latin typeface="Menlo"/>
                        </a:rPr>
                        <a:t>'</a:t>
                      </a:r>
                      <a:r>
                        <a:rPr lang="en-US" altLang="zh-CN" dirty="0" err="1">
                          <a:solidFill>
                            <a:schemeClr val="tx1"/>
                          </a:solidFill>
                          <a:latin typeface="Menlo"/>
                        </a:rPr>
                        <a:t>speechiness</a:t>
                      </a:r>
                      <a:r>
                        <a:rPr lang="en-US" altLang="zh-CN" dirty="0">
                          <a:solidFill>
                            <a:schemeClr val="tx1"/>
                          </a:solidFill>
                          <a:latin typeface="Menlo"/>
                        </a:rPr>
                        <a:t>', '</a:t>
                      </a:r>
                      <a:r>
                        <a:rPr lang="en-US" altLang="zh-CN" dirty="0" err="1">
                          <a:solidFill>
                            <a:schemeClr val="tx1"/>
                          </a:solidFill>
                          <a:latin typeface="Menlo"/>
                        </a:rPr>
                        <a:t>acousticness</a:t>
                      </a:r>
                      <a:r>
                        <a:rPr lang="en-US" altLang="zh-CN" dirty="0">
                          <a:solidFill>
                            <a:schemeClr val="tx1"/>
                          </a:solidFill>
                          <a:latin typeface="Menlo"/>
                        </a:rPr>
                        <a:t>', '</a:t>
                      </a:r>
                      <a:r>
                        <a:rPr lang="en-US" altLang="zh-CN" dirty="0" err="1">
                          <a:solidFill>
                            <a:schemeClr val="tx1"/>
                          </a:solidFill>
                          <a:latin typeface="Menlo"/>
                        </a:rPr>
                        <a:t>instrumentalness</a:t>
                      </a:r>
                      <a:r>
                        <a:rPr lang="en-US" altLang="zh-CN" dirty="0">
                          <a:solidFill>
                            <a:schemeClr val="tx1"/>
                          </a:solidFill>
                          <a:latin typeface="Menlo"/>
                        </a:rPr>
                        <a:t>', 'liveness', '</a:t>
                      </a:r>
                      <a:r>
                        <a:rPr lang="en-US" altLang="zh-CN" dirty="0" err="1">
                          <a:solidFill>
                            <a:schemeClr val="tx1"/>
                          </a:solidFill>
                          <a:latin typeface="Menlo"/>
                        </a:rPr>
                        <a:t>valence','tempo</a:t>
                      </a:r>
                      <a:r>
                        <a:rPr lang="en-US" altLang="zh-CN" dirty="0">
                          <a:solidFill>
                            <a:schemeClr val="tx1"/>
                          </a:solidFill>
                          <a:latin typeface="Menlo"/>
                        </a:rPr>
                        <a:t>', "</a:t>
                      </a:r>
                      <a:r>
                        <a:rPr lang="en-US" altLang="zh-CN" dirty="0" err="1">
                          <a:solidFill>
                            <a:schemeClr val="tx1"/>
                          </a:solidFill>
                          <a:latin typeface="Menlo"/>
                        </a:rPr>
                        <a:t>artist_pop</a:t>
                      </a:r>
                      <a:r>
                        <a:rPr lang="en-US" altLang="zh-CN" dirty="0">
                          <a:solidFill>
                            <a:schemeClr val="tx1"/>
                          </a:solidFill>
                          <a:latin typeface="Menlo"/>
                        </a:rPr>
                        <a:t>", "genres", "</a:t>
                      </a:r>
                      <a:r>
                        <a:rPr lang="en-US" altLang="zh-CN" dirty="0" err="1">
                          <a:solidFill>
                            <a:schemeClr val="tx1"/>
                          </a:solidFill>
                          <a:latin typeface="Menlo"/>
                        </a:rPr>
                        <a:t>track_pop</a:t>
                      </a:r>
                      <a:r>
                        <a:rPr lang="en-US" altLang="zh-CN" dirty="0">
                          <a:solidFill>
                            <a:schemeClr val="tx1"/>
                          </a:solidFill>
                          <a:latin typeface="Menlo"/>
                        </a:rPr>
                        <a:t>"]]</a:t>
                      </a:r>
                      <a:endParaRPr lang="en-US" sz="1800" b="0" dirty="0">
                        <a:solidFill>
                          <a:schemeClr val="tx1"/>
                        </a:solidFill>
                        <a:latin typeface="Menlo"/>
                        <a:cs typeface="Menlo" charset="0"/>
                      </a:endParaRPr>
                    </a:p>
                  </a:txBody>
                  <a:tcPr marL="95250" marR="95250" marT="9525" marB="9525">
                    <a:lnL>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0004"/>
                  </a:ext>
                </a:extLst>
              </a:tr>
              <a:tr h="468645">
                <a:tc>
                  <a:txBody>
                    <a:bodyPr/>
                    <a:lstStyle/>
                    <a:p>
                      <a:pPr indent="0">
                        <a:buNone/>
                      </a:pPr>
                      <a:r>
                        <a:rPr lang="en-US" sz="1800" b="0" dirty="0" err="1">
                          <a:solidFill>
                            <a:schemeClr val="tx1"/>
                          </a:solidFill>
                          <a:latin typeface="Menlo"/>
                          <a:cs typeface="Menlo" charset="0"/>
                        </a:rPr>
                        <a:t>songDF</a:t>
                      </a:r>
                      <a:r>
                        <a:rPr lang="en-US" sz="1800" b="0" dirty="0">
                          <a:solidFill>
                            <a:schemeClr val="tx1"/>
                          </a:solidFill>
                          <a:latin typeface="Menlo"/>
                          <a:cs typeface="Menlo" charset="0"/>
                        </a:rPr>
                        <a:t> =</a:t>
                      </a:r>
                      <a:r>
                        <a:rPr lang="en-US" sz="1800" b="0" dirty="0" err="1">
                          <a:solidFill>
                            <a:schemeClr val="tx1"/>
                          </a:solidFill>
                          <a:latin typeface="Menlo"/>
                          <a:cs typeface="Menlo" charset="0"/>
                        </a:rPr>
                        <a:t>select_cols</a:t>
                      </a:r>
                      <a:r>
                        <a:rPr lang="en-US" sz="1800" b="0" dirty="0">
                          <a:solidFill>
                            <a:schemeClr val="tx1"/>
                          </a:solidFill>
                          <a:latin typeface="Menlo"/>
                          <a:cs typeface="Menlo" charset="0"/>
                        </a:rPr>
                        <a:t>(</a:t>
                      </a:r>
                      <a:r>
                        <a:rPr lang="en-US" sz="1800" b="0" dirty="0" err="1">
                          <a:solidFill>
                            <a:schemeClr val="tx1"/>
                          </a:solidFill>
                          <a:latin typeface="Menlo"/>
                          <a:cs typeface="Menlo" charset="0"/>
                        </a:rPr>
                        <a:t>songDF</a:t>
                      </a:r>
                      <a:r>
                        <a:rPr lang="en-US" sz="1800" b="0" dirty="0">
                          <a:solidFill>
                            <a:schemeClr val="tx1"/>
                          </a:solidFill>
                          <a:latin typeface="Menlo"/>
                          <a:cs typeface="Menlo" charset="0"/>
                        </a:rPr>
                        <a:t>)</a:t>
                      </a:r>
                      <a:endParaRPr lang="en-US" sz="1800" b="0" dirty="0">
                        <a:solidFill>
                          <a:schemeClr val="tx1"/>
                        </a:solidFill>
                        <a:latin typeface="Menlo"/>
                        <a:ea typeface="Menlo" charset="0"/>
                        <a:cs typeface="Menlo" charset="0"/>
                      </a:endParaRPr>
                    </a:p>
                  </a:txBody>
                  <a:tcPr marL="95250" marR="95250" marT="9525" marB="9525">
                    <a:lnL>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0005"/>
                  </a:ext>
                </a:extLst>
              </a:tr>
              <a:tr h="307968">
                <a:tc>
                  <a:txBody>
                    <a:bodyPr/>
                    <a:lstStyle/>
                    <a:p>
                      <a:pPr indent="0">
                        <a:buNone/>
                      </a:pPr>
                      <a:r>
                        <a:rPr lang="en-US" sz="1800" b="0" dirty="0" err="1">
                          <a:solidFill>
                            <a:schemeClr val="tx1"/>
                          </a:solidFill>
                          <a:latin typeface="Menlo"/>
                          <a:cs typeface="Menlo" charset="0"/>
                        </a:rPr>
                        <a:t>songDF.head</a:t>
                      </a:r>
                      <a:r>
                        <a:rPr lang="en-US" sz="1800" b="0" dirty="0">
                          <a:solidFill>
                            <a:schemeClr val="tx1"/>
                          </a:solidFill>
                          <a:latin typeface="Menlo"/>
                          <a:cs typeface="Menlo" charset="0"/>
                        </a:rPr>
                        <a:t>()</a:t>
                      </a:r>
                      <a:endParaRPr lang="en-US" sz="1800" b="0" dirty="0">
                        <a:solidFill>
                          <a:schemeClr val="tx1"/>
                        </a:solidFill>
                        <a:latin typeface="Menlo"/>
                        <a:ea typeface="Menlo" charset="0"/>
                        <a:cs typeface="Menlo" charset="0"/>
                      </a:endParaRPr>
                    </a:p>
                  </a:txBody>
                  <a:tcPr marL="95250" marR="95250" marT="9525" marB="9525">
                    <a:lnL>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34845" y="260350"/>
            <a:ext cx="6958330" cy="508000"/>
          </a:xfrm>
        </p:spPr>
        <p:txBody>
          <a:bodyPr/>
          <a:lstStyle/>
          <a:p>
            <a:pPr algn="ctr"/>
            <a:r>
              <a:rPr lang="en-US" sz="2000" b="1" dirty="0">
                <a:solidFill>
                  <a:schemeClr val="bg1"/>
                </a:solidFill>
              </a:rPr>
              <a:t> The genres column is made into the list.</a:t>
            </a:r>
            <a:endParaRPr lang="en-US" sz="2000" b="1" dirty="0">
              <a:solidFill>
                <a:schemeClr val="bg1"/>
              </a:solidFill>
              <a:cs typeface="Calibri Light"/>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045237293"/>
              </p:ext>
            </p:extLst>
          </p:nvPr>
        </p:nvGraphicFramePr>
        <p:xfrm>
          <a:off x="1931235" y="1215077"/>
          <a:ext cx="6714490" cy="5066162"/>
        </p:xfrm>
        <a:graphic>
          <a:graphicData uri="http://schemas.openxmlformats.org/drawingml/2006/table">
            <a:tbl>
              <a:tblPr firstRow="1" bandRow="1">
                <a:tableStyleId>{5940675A-B579-460E-94D1-54222C63F5DA}</a:tableStyleId>
              </a:tblPr>
              <a:tblGrid>
                <a:gridCol w="649859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tblGrid>
              <a:tr h="1296186">
                <a:tc>
                  <a:txBody>
                    <a:bodyPr/>
                    <a:lstStyle/>
                    <a:p>
                      <a:pPr indent="0">
                        <a:buNone/>
                      </a:pPr>
                      <a:r>
                        <a:rPr lang="en-US" sz="1800" b="0" dirty="0" err="1">
                          <a:solidFill>
                            <a:srgbClr val="D73A49"/>
                          </a:solidFill>
                          <a:latin typeface="Menlo"/>
                          <a:cs typeface="Menlo" charset="0"/>
                        </a:rPr>
                        <a:t>def</a:t>
                      </a:r>
                      <a:r>
                        <a:rPr lang="en-US" sz="1800" b="0" dirty="0" err="1">
                          <a:solidFill>
                            <a:srgbClr val="6F42C1"/>
                          </a:solidFill>
                          <a:latin typeface="Menlo"/>
                          <a:cs typeface="Menlo" charset="0"/>
                        </a:rPr>
                        <a:t>genre_preprocess</a:t>
                      </a:r>
                      <a:r>
                        <a:rPr lang="en-US" sz="1800" b="0" dirty="0">
                          <a:solidFill>
                            <a:srgbClr val="333333"/>
                          </a:solidFill>
                          <a:latin typeface="Menlo"/>
                          <a:cs typeface="Menlo" charset="0"/>
                        </a:rPr>
                        <a:t>(</a:t>
                      </a:r>
                      <a:r>
                        <a:rPr lang="en-US" sz="1800" b="0" dirty="0" err="1">
                          <a:solidFill>
                            <a:srgbClr val="333333"/>
                          </a:solidFill>
                          <a:latin typeface="Menlo"/>
                          <a:cs typeface="Menlo" charset="0"/>
                        </a:rPr>
                        <a:t>df</a:t>
                      </a:r>
                      <a:r>
                        <a:rPr lang="en-US" sz="1800" b="0" dirty="0">
                          <a:solidFill>
                            <a:srgbClr val="333333"/>
                          </a:solidFill>
                          <a:latin typeface="Menlo"/>
                          <a:cs typeface="Menlo" charset="0"/>
                        </a:rPr>
                        <a:t>):</a:t>
                      </a:r>
                    </a:p>
                    <a:p>
                      <a:pPr indent="0">
                        <a:buNone/>
                      </a:pPr>
                      <a:r>
                        <a:rPr lang="en-US" sz="1800" b="0" dirty="0">
                          <a:solidFill>
                            <a:srgbClr val="D73A49"/>
                          </a:solidFill>
                          <a:latin typeface="Menlo"/>
                          <a:ea typeface="Menlo" charset="0"/>
                          <a:cs typeface="Menlo" charset="0"/>
                        </a:rPr>
                        <a:t>  ‘’’</a:t>
                      </a:r>
                    </a:p>
                    <a:p>
                      <a:pPr indent="0">
                        <a:buNone/>
                      </a:pPr>
                      <a:r>
                        <a:rPr lang="en-US" sz="1800" b="0" dirty="0">
                          <a:solidFill>
                            <a:srgbClr val="D73A49"/>
                          </a:solidFill>
                          <a:latin typeface="Menlo"/>
                          <a:ea typeface="Menlo" charset="0"/>
                          <a:cs typeface="Menlo" charset="0"/>
                        </a:rPr>
                        <a:t>preprocess the genre data </a:t>
                      </a:r>
                    </a:p>
                    <a:p>
                      <a:pPr indent="0">
                        <a:buNone/>
                      </a:pPr>
                      <a:endParaRPr lang="en-US" sz="1800" b="0">
                        <a:solidFill>
                          <a:srgbClr val="D73A49"/>
                        </a:solidFill>
                        <a:latin typeface="Menlo" charset="0"/>
                        <a:ea typeface="Menlo" charset="0"/>
                        <a:cs typeface="Menlo" charset="0"/>
                      </a:endParaRPr>
                    </a:p>
                    <a:p>
                      <a:pPr indent="0">
                        <a:buNone/>
                      </a:pPr>
                      <a:r>
                        <a:rPr lang="en-US" sz="1800" b="0" dirty="0">
                          <a:solidFill>
                            <a:srgbClr val="D73A49"/>
                          </a:solidFill>
                          <a:latin typeface="Menlo"/>
                          <a:ea typeface="Menlo" charset="0"/>
                          <a:cs typeface="Menlo" charset="0"/>
                        </a:rPr>
                        <a:t>‘’’</a:t>
                      </a:r>
                    </a:p>
                  </a:txBody>
                  <a:tcPr marL="95250" marR="95250" marT="38100" marB="9525">
                    <a:lnL>
                      <a:noFill/>
                    </a:lnL>
                    <a:lnR>
                      <a:noFill/>
                    </a:lnR>
                    <a:lnT cap="flat">
                      <a:noFill/>
                    </a:lnT>
                    <a:lnB cap="flat">
                      <a:noFill/>
                    </a:lnB>
                    <a:lnTlToBr>
                      <a:noFill/>
                    </a:lnTlToBr>
                    <a:lnBlToTr>
                      <a:noFill/>
                    </a:lnBlToTr>
                    <a:noFill/>
                  </a:tcPr>
                </a:tc>
                <a:tc>
                  <a:txBody>
                    <a:bodyPr/>
                    <a:lstStyle/>
                    <a:p>
                      <a:pPr indent="0">
                        <a:buNone/>
                      </a:pPr>
                      <a:endParaRPr lang="en-US" sz="1000" b="0">
                        <a:latin typeface="Times New Roman" panose="02020603050405020304" charset="0"/>
                      </a:endParaRPr>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261615">
                <a:tc>
                  <a:txBody>
                    <a:bodyPr/>
                    <a:lstStyle/>
                    <a:p>
                      <a:pPr indent="0">
                        <a:buNone/>
                      </a:pPr>
                      <a:endParaRPr lang="en-US" sz="1800" b="0">
                        <a:solidFill>
                          <a:srgbClr val="333333"/>
                        </a:solidFill>
                        <a:latin typeface="Menlo" charset="0"/>
                        <a:ea typeface="Menlo" charset="0"/>
                        <a:cs typeface="Menlo" charset="0"/>
                      </a:endParaRPr>
                    </a:p>
                  </a:txBody>
                  <a:tcPr marL="95250" marR="95250" marT="9525" marB="9525">
                    <a:lnL>
                      <a:noFill/>
                    </a:lnL>
                    <a:lnR>
                      <a:noFill/>
                    </a:lnR>
                    <a:lnT cap="flat">
                      <a:noFill/>
                    </a:lnT>
                    <a:lnB cap="flat">
                      <a:noFill/>
                    </a:lnB>
                    <a:lnTlToBr>
                      <a:noFill/>
                    </a:lnTlToBr>
                    <a:lnBlToTr>
                      <a:noFill/>
                    </a:lnBlToTr>
                    <a:noFill/>
                  </a:tcPr>
                </a:tc>
                <a:tc>
                  <a:txBody>
                    <a:bodyPr/>
                    <a:lstStyle/>
                    <a:p>
                      <a:pPr indent="0">
                        <a:buNone/>
                      </a:pPr>
                      <a:endParaRPr lang="en-US" sz="1000" b="0">
                        <a:latin typeface="Times New Roman" panose="02020603050405020304" charset="0"/>
                      </a:endParaRPr>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261615">
                <a:tc>
                  <a:txBody>
                    <a:bodyPr/>
                    <a:lstStyle/>
                    <a:p>
                      <a:pPr indent="0">
                        <a:buNone/>
                      </a:pPr>
                      <a:endParaRPr lang="en-US" sz="1800" b="0">
                        <a:solidFill>
                          <a:srgbClr val="333333"/>
                        </a:solidFill>
                        <a:latin typeface="Menlo" charset="0"/>
                        <a:ea typeface="Menlo" charset="0"/>
                        <a:cs typeface="Menlo" charset="0"/>
                      </a:endParaRPr>
                    </a:p>
                  </a:txBody>
                  <a:tcPr marL="95250" marR="95250" marT="9525" marB="9525">
                    <a:lnL>
                      <a:noFill/>
                    </a:lnL>
                    <a:lnR>
                      <a:noFill/>
                    </a:lnR>
                    <a:lnT cap="flat">
                      <a:noFill/>
                    </a:lnT>
                    <a:lnB cap="flat">
                      <a:noFill/>
                    </a:lnB>
                    <a:lnTlToBr>
                      <a:noFill/>
                    </a:lnTlToBr>
                    <a:lnBlToTr>
                      <a:noFill/>
                    </a:lnBlToTr>
                    <a:noFill/>
                  </a:tcPr>
                </a:tc>
                <a:tc>
                  <a:txBody>
                    <a:bodyPr/>
                    <a:lstStyle/>
                    <a:p>
                      <a:pPr indent="0">
                        <a:buNone/>
                      </a:pPr>
                      <a:endParaRPr lang="en-US" sz="1000" b="0">
                        <a:latin typeface="Times New Roman" panose="02020603050405020304" charset="0"/>
                      </a:endParaRPr>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261615">
                <a:tc>
                  <a:txBody>
                    <a:bodyPr/>
                    <a:lstStyle/>
                    <a:p>
                      <a:pPr indent="0">
                        <a:buNone/>
                      </a:pPr>
                      <a:endParaRPr lang="en-US" sz="1800" b="0">
                        <a:solidFill>
                          <a:srgbClr val="333333"/>
                        </a:solidFill>
                        <a:latin typeface="Menlo" charset="0"/>
                        <a:ea typeface="Menlo" charset="0"/>
                        <a:cs typeface="Menlo" charset="0"/>
                      </a:endParaRPr>
                    </a:p>
                  </a:txBody>
                  <a:tcPr marL="95250" marR="95250" marT="9525" marB="9525">
                    <a:lnL>
                      <a:noFill/>
                    </a:lnL>
                    <a:lnR>
                      <a:noFill/>
                    </a:lnR>
                    <a:lnT cap="flat">
                      <a:noFill/>
                    </a:lnT>
                    <a:lnB cap="flat">
                      <a:noFill/>
                    </a:lnB>
                    <a:lnTlToBr>
                      <a:noFill/>
                    </a:lnTlToBr>
                    <a:lnBlToTr>
                      <a:noFill/>
                    </a:lnBlToTr>
                    <a:noFill/>
                  </a:tcPr>
                </a:tc>
                <a:tc>
                  <a:txBody>
                    <a:bodyPr/>
                    <a:lstStyle/>
                    <a:p>
                      <a:pPr indent="0">
                        <a:buNone/>
                      </a:pPr>
                      <a:endParaRPr lang="en-US" sz="900" b="0">
                        <a:solidFill>
                          <a:srgbClr val="333333"/>
                        </a:solidFill>
                        <a:latin typeface="Menlo" charset="0"/>
                        <a:ea typeface="Menlo" charset="0"/>
                        <a:cs typeface="Menlo" charset="0"/>
                      </a:endParaRPr>
                    </a:p>
                  </a:txBody>
                  <a:tcPr marL="95250" marR="95250" marT="9525" marB="9525">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1201054">
                <a:tc>
                  <a:txBody>
                    <a:bodyPr/>
                    <a:lstStyle/>
                    <a:p>
                      <a:pPr indent="0">
                        <a:buNone/>
                      </a:pPr>
                      <a:r>
                        <a:rPr lang="en-US" sz="1800" b="0" dirty="0" err="1">
                          <a:solidFill>
                            <a:srgbClr val="333333"/>
                          </a:solidFill>
                          <a:latin typeface="Menlo"/>
                          <a:cs typeface="Menlo" charset="0"/>
                        </a:rPr>
                        <a:t>df</a:t>
                      </a:r>
                      <a:r>
                        <a:rPr lang="en-US" sz="1800" b="0" dirty="0">
                          <a:solidFill>
                            <a:srgbClr val="333333"/>
                          </a:solidFill>
                          <a:latin typeface="Menlo"/>
                          <a:cs typeface="Menlo" charset="0"/>
                        </a:rPr>
                        <a:t>[</a:t>
                      </a:r>
                      <a:r>
                        <a:rPr lang="en-US" sz="1800" b="0" dirty="0">
                          <a:solidFill>
                            <a:srgbClr val="032F62"/>
                          </a:solidFill>
                          <a:latin typeface="Menlo"/>
                          <a:cs typeface="Menlo" charset="0"/>
                        </a:rPr>
                        <a:t>'</a:t>
                      </a:r>
                      <a:r>
                        <a:rPr lang="en-US" sz="1800" b="0" dirty="0" err="1">
                          <a:solidFill>
                            <a:srgbClr val="032F62"/>
                          </a:solidFill>
                          <a:latin typeface="Menlo"/>
                          <a:cs typeface="Menlo" charset="0"/>
                        </a:rPr>
                        <a:t>genres_list</a:t>
                      </a:r>
                      <a:r>
                        <a:rPr lang="en-US" sz="1800" b="0" dirty="0">
                          <a:solidFill>
                            <a:srgbClr val="032F62"/>
                          </a:solidFill>
                          <a:latin typeface="Menlo"/>
                          <a:cs typeface="Menlo" charset="0"/>
                        </a:rPr>
                        <a:t>'</a:t>
                      </a:r>
                      <a:r>
                        <a:rPr lang="en-US" sz="1800" b="0" dirty="0">
                          <a:solidFill>
                            <a:srgbClr val="333333"/>
                          </a:solidFill>
                          <a:latin typeface="Menlo"/>
                          <a:cs typeface="Menlo" charset="0"/>
                        </a:rPr>
                        <a:t>] </a:t>
                      </a:r>
                      <a:r>
                        <a:rPr lang="en-US" sz="1800" b="0" dirty="0">
                          <a:solidFill>
                            <a:srgbClr val="005CC5"/>
                          </a:solidFill>
                          <a:latin typeface="Menlo"/>
                          <a:cs typeface="Menlo" charset="0"/>
                        </a:rPr>
                        <a:t>=</a:t>
                      </a:r>
                      <a:r>
                        <a:rPr lang="en-US" sz="1800" b="0" dirty="0" err="1">
                          <a:solidFill>
                            <a:srgbClr val="333333"/>
                          </a:solidFill>
                          <a:latin typeface="Menlo"/>
                          <a:cs typeface="Menlo" charset="0"/>
                        </a:rPr>
                        <a:t>df</a:t>
                      </a:r>
                      <a:r>
                        <a:rPr lang="en-US" sz="1800" b="0" dirty="0">
                          <a:solidFill>
                            <a:srgbClr val="333333"/>
                          </a:solidFill>
                          <a:latin typeface="Menlo"/>
                          <a:cs typeface="Menlo" charset="0"/>
                        </a:rPr>
                        <a:t>[</a:t>
                      </a:r>
                      <a:r>
                        <a:rPr lang="en-US" sz="1800" b="0" dirty="0">
                          <a:solidFill>
                            <a:srgbClr val="032F62"/>
                          </a:solidFill>
                          <a:latin typeface="Menlo"/>
                          <a:cs typeface="Menlo" charset="0"/>
                        </a:rPr>
                        <a:t>'genres'</a:t>
                      </a:r>
                      <a:r>
                        <a:rPr lang="en-US" sz="1800" b="0" dirty="0">
                          <a:solidFill>
                            <a:srgbClr val="333333"/>
                          </a:solidFill>
                          <a:latin typeface="Menlo"/>
                          <a:cs typeface="Menlo" charset="0"/>
                        </a:rPr>
                        <a:t>].</a:t>
                      </a:r>
                      <a:r>
                        <a:rPr lang="en-US" sz="1800" b="0" dirty="0">
                          <a:solidFill>
                            <a:srgbClr val="6F42C1"/>
                          </a:solidFill>
                          <a:latin typeface="Menlo"/>
                          <a:cs typeface="Menlo" charset="0"/>
                        </a:rPr>
                        <a:t>apply</a:t>
                      </a:r>
                      <a:r>
                        <a:rPr lang="en-US" sz="1800" b="0" dirty="0">
                          <a:solidFill>
                            <a:srgbClr val="333333"/>
                          </a:solidFill>
                          <a:latin typeface="Menlo"/>
                          <a:cs typeface="Menlo" charset="0"/>
                        </a:rPr>
                        <a:t>(</a:t>
                      </a:r>
                      <a:r>
                        <a:rPr lang="en-US" sz="1800" b="0" dirty="0" err="1">
                          <a:solidFill>
                            <a:srgbClr val="D73A49"/>
                          </a:solidFill>
                          <a:latin typeface="Menlo"/>
                          <a:cs typeface="Menlo" charset="0"/>
                        </a:rPr>
                        <a:t>lambda</a:t>
                      </a:r>
                      <a:r>
                        <a:rPr lang="en-US" sz="1800" b="0" dirty="0" err="1">
                          <a:solidFill>
                            <a:srgbClr val="333333"/>
                          </a:solidFill>
                          <a:latin typeface="Menlo"/>
                          <a:cs typeface="Menlo" charset="0"/>
                        </a:rPr>
                        <a:t>x</a:t>
                      </a:r>
                      <a:r>
                        <a:rPr lang="en-US" sz="1800" b="0" dirty="0">
                          <a:solidFill>
                            <a:srgbClr val="333333"/>
                          </a:solidFill>
                          <a:latin typeface="Menlo"/>
                          <a:cs typeface="Menlo" charset="0"/>
                        </a:rPr>
                        <a:t>: </a:t>
                      </a:r>
                      <a:r>
                        <a:rPr lang="en-US" sz="1800" b="0" dirty="0" err="1">
                          <a:solidFill>
                            <a:srgbClr val="333333"/>
                          </a:solidFill>
                          <a:latin typeface="Menlo"/>
                          <a:cs typeface="Menlo" charset="0"/>
                        </a:rPr>
                        <a:t>x.</a:t>
                      </a:r>
                      <a:r>
                        <a:rPr lang="en-US" sz="1800" b="0" dirty="0" err="1">
                          <a:solidFill>
                            <a:srgbClr val="6F42C1"/>
                          </a:solidFill>
                          <a:latin typeface="Menlo"/>
                          <a:cs typeface="Menlo" charset="0"/>
                        </a:rPr>
                        <a:t>split</a:t>
                      </a:r>
                      <a:r>
                        <a:rPr lang="en-US" sz="1800" b="0" dirty="0">
                          <a:solidFill>
                            <a:srgbClr val="333333"/>
                          </a:solidFill>
                          <a:latin typeface="Menlo"/>
                          <a:cs typeface="Menlo" charset="0"/>
                        </a:rPr>
                        <a:t>(</a:t>
                      </a:r>
                      <a:r>
                        <a:rPr lang="en-US" sz="1800" b="0" dirty="0">
                          <a:solidFill>
                            <a:srgbClr val="032F62"/>
                          </a:solidFill>
                          <a:latin typeface="Menlo"/>
                          <a:cs typeface="Menlo" charset="0"/>
                        </a:rPr>
                        <a:t>" "</a:t>
                      </a:r>
                      <a:r>
                        <a:rPr lang="en-US" sz="1800" b="0" dirty="0">
                          <a:solidFill>
                            <a:srgbClr val="333333"/>
                          </a:solidFill>
                          <a:latin typeface="Menlo"/>
                          <a:cs typeface="Menlo" charset="0"/>
                        </a:rPr>
                        <a:t>))</a:t>
                      </a:r>
                      <a:endParaRPr lang="en-US" sz="1800" b="0" dirty="0">
                        <a:solidFill>
                          <a:srgbClr val="333333"/>
                        </a:solidFill>
                        <a:latin typeface="Menlo"/>
                        <a:ea typeface="Menlo" charset="0"/>
                        <a:cs typeface="Menlo" charset="0"/>
                      </a:endParaRPr>
                    </a:p>
                  </a:txBody>
                  <a:tcPr marL="95250" marR="95250" marT="9525" marB="9525">
                    <a:lnL>
                      <a:noFill/>
                    </a:lnL>
                    <a:lnR>
                      <a:noFill/>
                    </a:lnR>
                    <a:lnT cap="flat">
                      <a:noFill/>
                    </a:lnT>
                    <a:lnB cap="flat">
                      <a:noFill/>
                    </a:lnB>
                    <a:lnTlToBr>
                      <a:noFill/>
                    </a:lnTlToBr>
                    <a:lnBlToTr>
                      <a:noFill/>
                    </a:lnBlToTr>
                    <a:noFill/>
                  </a:tcPr>
                </a:tc>
                <a:tc>
                  <a:txBody>
                    <a:bodyPr/>
                    <a:lstStyle/>
                    <a:p>
                      <a:pPr indent="0">
                        <a:buNone/>
                      </a:pPr>
                      <a:endParaRPr lang="en-US" sz="1000" b="0">
                        <a:latin typeface="Times New Roman" panose="02020603050405020304" charset="0"/>
                      </a:endParaRPr>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261615">
                <a:tc>
                  <a:txBody>
                    <a:bodyPr/>
                    <a:lstStyle/>
                    <a:p>
                      <a:pPr indent="0">
                        <a:buNone/>
                      </a:pPr>
                      <a:r>
                        <a:rPr lang="en-US" sz="1800" b="0" dirty="0" err="1">
                          <a:solidFill>
                            <a:srgbClr val="D73A49"/>
                          </a:solidFill>
                          <a:latin typeface="Menlo"/>
                          <a:cs typeface="Menlo" charset="0"/>
                        </a:rPr>
                        <a:t>return</a:t>
                      </a:r>
                      <a:r>
                        <a:rPr lang="en-US" sz="1800" b="0" dirty="0" err="1">
                          <a:solidFill>
                            <a:srgbClr val="333333"/>
                          </a:solidFill>
                          <a:latin typeface="Menlo"/>
                          <a:cs typeface="Menlo" charset="0"/>
                        </a:rPr>
                        <a:t>df</a:t>
                      </a:r>
                      <a:endParaRPr lang="en-US" sz="1800" b="0" dirty="0" err="1">
                        <a:solidFill>
                          <a:srgbClr val="333333"/>
                        </a:solidFill>
                        <a:latin typeface="Menlo"/>
                        <a:ea typeface="Menlo" charset="0"/>
                        <a:cs typeface="Menlo" charset="0"/>
                      </a:endParaRPr>
                    </a:p>
                  </a:txBody>
                  <a:tcPr marL="95250" marR="95250" marT="9525" marB="9525">
                    <a:lnL>
                      <a:noFill/>
                    </a:lnL>
                    <a:lnR>
                      <a:noFill/>
                    </a:lnR>
                    <a:lnT cap="flat">
                      <a:noFill/>
                    </a:lnT>
                    <a:lnB cap="flat">
                      <a:noFill/>
                    </a:lnB>
                    <a:lnTlToBr>
                      <a:noFill/>
                    </a:lnTlToBr>
                    <a:lnBlToTr>
                      <a:noFill/>
                    </a:lnBlToTr>
                    <a:noFill/>
                  </a:tcPr>
                </a:tc>
                <a:tc>
                  <a:txBody>
                    <a:bodyPr/>
                    <a:lstStyle/>
                    <a:p>
                      <a:pPr indent="0">
                        <a:buNone/>
                      </a:pPr>
                      <a:endParaRPr lang="en-US" sz="1000" b="0">
                        <a:latin typeface="Times New Roman" panose="02020603050405020304" charset="0"/>
                      </a:endParaRPr>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677822">
                <a:tc>
                  <a:txBody>
                    <a:bodyPr/>
                    <a:lstStyle/>
                    <a:p>
                      <a:pPr indent="0">
                        <a:buNone/>
                      </a:pPr>
                      <a:r>
                        <a:rPr lang="en-US" sz="1800" b="0" dirty="0" err="1">
                          <a:solidFill>
                            <a:srgbClr val="333333"/>
                          </a:solidFill>
                          <a:latin typeface="Menlo"/>
                          <a:cs typeface="Menlo" charset="0"/>
                        </a:rPr>
                        <a:t>songDF</a:t>
                      </a:r>
                      <a:r>
                        <a:rPr lang="en-US" sz="1800" b="0" dirty="0">
                          <a:solidFill>
                            <a:srgbClr val="333333"/>
                          </a:solidFill>
                          <a:latin typeface="Menlo"/>
                          <a:cs typeface="Menlo" charset="0"/>
                        </a:rPr>
                        <a:t> </a:t>
                      </a:r>
                      <a:r>
                        <a:rPr lang="en-US" sz="1800" b="0" dirty="0">
                          <a:solidFill>
                            <a:srgbClr val="005CC5"/>
                          </a:solidFill>
                          <a:latin typeface="Menlo"/>
                          <a:cs typeface="Menlo" charset="0"/>
                        </a:rPr>
                        <a:t>=</a:t>
                      </a:r>
                      <a:r>
                        <a:rPr lang="en-US" sz="1800" b="0" dirty="0" err="1">
                          <a:solidFill>
                            <a:srgbClr val="6F42C1"/>
                          </a:solidFill>
                          <a:latin typeface="Menlo"/>
                          <a:cs typeface="Menlo" charset="0"/>
                        </a:rPr>
                        <a:t>genre_preprocess</a:t>
                      </a:r>
                      <a:r>
                        <a:rPr lang="en-US" sz="1800" b="0" dirty="0">
                          <a:solidFill>
                            <a:srgbClr val="333333"/>
                          </a:solidFill>
                          <a:latin typeface="Menlo"/>
                          <a:cs typeface="Menlo" charset="0"/>
                        </a:rPr>
                        <a:t>(</a:t>
                      </a:r>
                      <a:r>
                        <a:rPr lang="en-US" sz="1800" b="0" dirty="0" err="1">
                          <a:solidFill>
                            <a:srgbClr val="333333"/>
                          </a:solidFill>
                          <a:latin typeface="Menlo"/>
                          <a:cs typeface="Menlo" charset="0"/>
                        </a:rPr>
                        <a:t>songDF</a:t>
                      </a:r>
                      <a:r>
                        <a:rPr lang="en-US" sz="1800" b="0" dirty="0">
                          <a:solidFill>
                            <a:srgbClr val="333333"/>
                          </a:solidFill>
                          <a:latin typeface="Menlo"/>
                          <a:cs typeface="Menlo" charset="0"/>
                        </a:rPr>
                        <a:t>)</a:t>
                      </a:r>
                      <a:endParaRPr lang="en-US" sz="1800" b="0" dirty="0">
                        <a:solidFill>
                          <a:srgbClr val="333333"/>
                        </a:solidFill>
                        <a:latin typeface="Menlo"/>
                        <a:ea typeface="Menlo" charset="0"/>
                        <a:cs typeface="Menlo" charset="0"/>
                      </a:endParaRPr>
                    </a:p>
                  </a:txBody>
                  <a:tcPr marL="95250" marR="95250" marT="9525" marB="9525">
                    <a:lnL>
                      <a:noFill/>
                    </a:lnL>
                    <a:lnR>
                      <a:noFill/>
                    </a:lnR>
                    <a:lnT cap="flat">
                      <a:noFill/>
                    </a:lnT>
                    <a:lnB cap="flat">
                      <a:noFill/>
                    </a:lnB>
                    <a:lnTlToBr>
                      <a:noFill/>
                    </a:lnTlToBr>
                    <a:lnBlToTr>
                      <a:noFill/>
                    </a:lnBlToTr>
                    <a:noFill/>
                  </a:tcPr>
                </a:tc>
                <a:tc>
                  <a:txBody>
                    <a:bodyPr/>
                    <a:lstStyle/>
                    <a:p>
                      <a:pPr indent="0">
                        <a:buNone/>
                      </a:pPr>
                      <a:endParaRPr lang="en-US" sz="1000" b="0">
                        <a:latin typeface="Times New Roman" panose="02020603050405020304" charset="0"/>
                      </a:endParaRPr>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594581">
                <a:tc>
                  <a:txBody>
                    <a:bodyPr/>
                    <a:lstStyle/>
                    <a:p>
                      <a:pPr indent="0">
                        <a:buNone/>
                      </a:pPr>
                      <a:r>
                        <a:rPr lang="en-US" sz="1800" b="0" dirty="0" err="1">
                          <a:solidFill>
                            <a:srgbClr val="333333"/>
                          </a:solidFill>
                          <a:latin typeface="Menlo"/>
                          <a:cs typeface="Menlo" charset="0"/>
                        </a:rPr>
                        <a:t>songDF</a:t>
                      </a:r>
                      <a:r>
                        <a:rPr lang="en-US" sz="1800" b="0" dirty="0">
                          <a:solidFill>
                            <a:srgbClr val="333333"/>
                          </a:solidFill>
                          <a:latin typeface="Menlo"/>
                          <a:cs typeface="Menlo" charset="0"/>
                        </a:rPr>
                        <a:t>[</a:t>
                      </a:r>
                      <a:r>
                        <a:rPr lang="en-US" sz="1800" b="0" dirty="0">
                          <a:solidFill>
                            <a:srgbClr val="032F62"/>
                          </a:solidFill>
                          <a:latin typeface="Menlo"/>
                          <a:cs typeface="Menlo" charset="0"/>
                        </a:rPr>
                        <a:t>'</a:t>
                      </a:r>
                      <a:r>
                        <a:rPr lang="en-US" sz="1800" b="0" dirty="0" err="1">
                          <a:solidFill>
                            <a:srgbClr val="032F62"/>
                          </a:solidFill>
                          <a:latin typeface="Menlo"/>
                          <a:cs typeface="Menlo" charset="0"/>
                        </a:rPr>
                        <a:t>genres_list</a:t>
                      </a:r>
                      <a:r>
                        <a:rPr lang="en-US" sz="1800" b="0" dirty="0">
                          <a:solidFill>
                            <a:srgbClr val="032F62"/>
                          </a:solidFill>
                          <a:latin typeface="Menlo"/>
                          <a:cs typeface="Menlo" charset="0"/>
                        </a:rPr>
                        <a:t>'</a:t>
                      </a:r>
                      <a:r>
                        <a:rPr lang="en-US" sz="1800" b="0" dirty="0">
                          <a:solidFill>
                            <a:srgbClr val="333333"/>
                          </a:solidFill>
                          <a:latin typeface="Menlo"/>
                          <a:cs typeface="Menlo" charset="0"/>
                        </a:rPr>
                        <a:t>].</a:t>
                      </a:r>
                      <a:r>
                        <a:rPr lang="en-US" sz="1800" b="0" dirty="0">
                          <a:solidFill>
                            <a:srgbClr val="6F42C1"/>
                          </a:solidFill>
                          <a:latin typeface="Menlo"/>
                          <a:cs typeface="Menlo" charset="0"/>
                        </a:rPr>
                        <a:t>head</a:t>
                      </a:r>
                      <a:r>
                        <a:rPr lang="en-US" sz="1800" b="0" dirty="0">
                          <a:solidFill>
                            <a:srgbClr val="333333"/>
                          </a:solidFill>
                          <a:latin typeface="Menlo"/>
                          <a:cs typeface="Menlo" charset="0"/>
                        </a:rPr>
                        <a:t>()</a:t>
                      </a:r>
                      <a:endParaRPr lang="en-US" sz="1800" b="0" dirty="0">
                        <a:solidFill>
                          <a:srgbClr val="333333"/>
                        </a:solidFill>
                        <a:latin typeface="Menlo"/>
                        <a:ea typeface="Menlo" charset="0"/>
                        <a:cs typeface="Menlo" charset="0"/>
                      </a:endParaRPr>
                    </a:p>
                  </a:txBody>
                  <a:tcPr marL="95250" marR="95250" marT="9525" marB="9525">
                    <a:lnL>
                      <a:noFill/>
                    </a:lnL>
                    <a:lnR>
                      <a:noFill/>
                    </a:lnR>
                    <a:lnT cap="flat">
                      <a:noFill/>
                    </a:lnT>
                    <a:lnB cap="flat">
                      <a:noFill/>
                    </a:lnB>
                    <a:lnTlToBr>
                      <a:noFill/>
                    </a:lnTlToBr>
                    <a:lnBlToTr>
                      <a:noFill/>
                    </a:lnBlToTr>
                    <a:noFill/>
                  </a:tcPr>
                </a:tc>
                <a:tc>
                  <a:txBody>
                    <a:bodyPr/>
                    <a:lstStyle/>
                    <a:p>
                      <a:pPr indent="0">
                        <a:buNone/>
                      </a:pPr>
                      <a:endParaRPr lang="en-US" sz="1000" b="0">
                        <a:latin typeface="Times New Roman" panose="02020603050405020304" charset="0"/>
                      </a:endParaRPr>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Text Box 1"/>
          <p:cNvSpPr txBox="1"/>
          <p:nvPr/>
        </p:nvSpPr>
        <p:spPr>
          <a:xfrm>
            <a:off x="3973830" y="504825"/>
            <a:ext cx="309880" cy="368300"/>
          </a:xfrm>
          <a:prstGeom prst="rect">
            <a:avLst/>
          </a:prstGeom>
          <a:noFill/>
        </p:spPr>
        <p:txBody>
          <a:bodyPr wrap="none" rtlCol="0">
            <a:spAutoFit/>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5837-ABA5-C198-2C57-CD9E4F5B435B}"/>
              </a:ext>
            </a:extLst>
          </p:cNvPr>
          <p:cNvSpPr>
            <a:spLocks noGrp="1"/>
          </p:cNvSpPr>
          <p:nvPr>
            <p:ph type="title"/>
          </p:nvPr>
        </p:nvSpPr>
        <p:spPr>
          <a:xfrm>
            <a:off x="2951966" y="181628"/>
            <a:ext cx="6373661" cy="1456267"/>
          </a:xfrm>
        </p:spPr>
        <p:txBody>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4E502191-0DC7-1B33-942E-20505337C10C}"/>
              </a:ext>
            </a:extLst>
          </p:cNvPr>
          <p:cNvSpPr>
            <a:spLocks noGrp="1"/>
          </p:cNvSpPr>
          <p:nvPr>
            <p:ph idx="1"/>
          </p:nvPr>
        </p:nvSpPr>
        <p:spPr>
          <a:xfrm>
            <a:off x="457200" y="1641027"/>
            <a:ext cx="7772400" cy="4150174"/>
          </a:xfrm>
        </p:spPr>
        <p:txBody>
          <a:bodyPr>
            <a:normAutofit/>
          </a:bodyPr>
          <a:lstStyle/>
          <a:p>
            <a:r>
              <a:rPr lang="en-US" dirty="0">
                <a:ea typeface="+mn-lt"/>
                <a:cs typeface="+mn-lt"/>
              </a:rPr>
              <a:t>In conclusion, our music recommendation system uses a combination of techniques to create a personalized playlist for each user. We start by collecting data on each user's musical preferences and moods, which are used to create a summary vector that represents their unique tastes.</a:t>
            </a:r>
            <a:endParaRPr lang="en-US" dirty="0">
              <a:cs typeface="Calibri" panose="020F0502020204030204"/>
            </a:endParaRPr>
          </a:p>
          <a:p>
            <a:pPr>
              <a:buClr>
                <a:srgbClr val="FFFFFF"/>
              </a:buClr>
            </a:pPr>
            <a:r>
              <a:rPr lang="en-US" dirty="0">
                <a:ea typeface="+mn-lt"/>
                <a:cs typeface="+mn-lt"/>
              </a:rPr>
              <a:t>Using cosine similarity, we compare the user's summary vector to the dataset of available songs to identify the best matches. We also incorporate additional information, such as categorization predictors, to further enhance the accuracy of our recommendations.</a:t>
            </a:r>
            <a:endParaRPr lang="en-US" dirty="0"/>
          </a:p>
          <a:p>
            <a:pPr>
              <a:buClr>
                <a:srgbClr val="FFFFFF"/>
              </a:buClr>
            </a:pPr>
            <a:r>
              <a:rPr lang="en-US" dirty="0">
                <a:ea typeface="+mn-lt"/>
                <a:cs typeface="+mn-lt"/>
              </a:rPr>
              <a:t>Our system is designed to be flexible and adaptable, allowing for continuous improvement and refinement based on user feedback. We believe that our music recommendation system will provide an enjoyable and personalized listening experience for music lovers everywhere.</a:t>
            </a:r>
            <a:endParaRPr lang="en-US" dirty="0"/>
          </a:p>
          <a:p>
            <a:pPr>
              <a:buClr>
                <a:srgbClr val="FFFFFF"/>
              </a:buClr>
            </a:pPr>
            <a:endParaRPr lang="en-US" dirty="0">
              <a:cs typeface="Calibri"/>
            </a:endParaRPr>
          </a:p>
        </p:txBody>
      </p:sp>
    </p:spTree>
    <p:extLst>
      <p:ext uri="{BB962C8B-B14F-4D97-AF65-F5344CB8AC3E}">
        <p14:creationId xmlns:p14="http://schemas.microsoft.com/office/powerpoint/2010/main" val="1470472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518" y="208158"/>
            <a:ext cx="7705725" cy="1692215"/>
          </a:xfrm>
        </p:spPr>
        <p:txBody>
          <a:bodyPr/>
          <a:lstStyle/>
          <a:p>
            <a:pPr algn="ctr"/>
            <a:r>
              <a:rPr lang="en-US"/>
              <a:t>Next step:</a:t>
            </a:r>
          </a:p>
        </p:txBody>
      </p:sp>
      <p:sp>
        <p:nvSpPr>
          <p:cNvPr id="3" name="Content Placeholder 2"/>
          <p:cNvSpPr>
            <a:spLocks noGrp="1"/>
          </p:cNvSpPr>
          <p:nvPr>
            <p:ph idx="1"/>
          </p:nvPr>
        </p:nvSpPr>
        <p:spPr>
          <a:xfrm>
            <a:off x="675971" y="2221404"/>
            <a:ext cx="7704455" cy="3866802"/>
          </a:xfrm>
        </p:spPr>
        <p:txBody>
          <a:bodyPr/>
          <a:lstStyle/>
          <a:p>
            <a:pPr>
              <a:buClr>
                <a:srgbClr val="FFFFFF"/>
              </a:buClr>
            </a:pPr>
            <a:r>
              <a:rPr lang="en-US" sz="2000" dirty="0">
                <a:ea typeface="+mn-lt"/>
                <a:cs typeface="+mn-lt"/>
              </a:rPr>
              <a:t>The next step in our music recommendation system is to prepare the data for loading into our algorithm. We will use a </a:t>
            </a:r>
            <a:r>
              <a:rPr lang="en-US" sz="2000" dirty="0" err="1">
                <a:ea typeface="+mn-lt"/>
                <a:cs typeface="+mn-lt"/>
              </a:rPr>
              <a:t>Tf</a:t>
            </a:r>
            <a:r>
              <a:rPr lang="en-US" sz="2000" dirty="0">
                <a:ea typeface="+mn-lt"/>
                <a:cs typeface="+mn-lt"/>
              </a:rPr>
              <a:t>-IDF vectorizer and cosine similarity to predict the recommended songs from the dataset.</a:t>
            </a:r>
            <a:endParaRPr lang="en-US" dirty="0">
              <a:ea typeface="+mn-lt"/>
              <a:cs typeface="+mn-lt"/>
            </a:endParaRPr>
          </a:p>
          <a:p>
            <a:pPr>
              <a:buClr>
                <a:srgbClr val="FFFFFF"/>
              </a:buClr>
            </a:pPr>
            <a:r>
              <a:rPr lang="en-US" sz="2000" dirty="0">
                <a:ea typeface="+mn-lt"/>
                <a:cs typeface="+mn-lt"/>
              </a:rPr>
              <a:t>We are confident that our filtered data will be well-suited for training our model and that it will ultimately provide accurate results for our users.</a:t>
            </a:r>
            <a:endParaRPr lang="en-US" dirty="0"/>
          </a:p>
          <a:p>
            <a:pPr>
              <a:buClr>
                <a:srgbClr val="FFFFFF"/>
              </a:buClr>
            </a:pPr>
            <a:endParaRPr lang="en-US" sz="2000" dirty="0">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3278-9F1E-7E8C-C5AB-E0DE769E01EF}"/>
              </a:ext>
            </a:extLst>
          </p:cNvPr>
          <p:cNvSpPr>
            <a:spLocks noGrp="1"/>
          </p:cNvSpPr>
          <p:nvPr>
            <p:ph type="title"/>
          </p:nvPr>
        </p:nvSpPr>
        <p:spPr/>
        <p:txBody>
          <a:bodyPr/>
          <a:lstStyle/>
          <a:p>
            <a:r>
              <a:rPr lang="en-US" dirty="0">
                <a:cs typeface="Calibri Light"/>
              </a:rPr>
              <a:t>Contents : -</a:t>
            </a:r>
            <a:endParaRPr lang="en-US" dirty="0"/>
          </a:p>
        </p:txBody>
      </p:sp>
      <p:sp>
        <p:nvSpPr>
          <p:cNvPr id="3" name="Content Placeholder 2">
            <a:extLst>
              <a:ext uri="{FF2B5EF4-FFF2-40B4-BE49-F238E27FC236}">
                <a16:creationId xmlns:a16="http://schemas.microsoft.com/office/drawing/2014/main" id="{C0A250F8-0A90-AFBB-BC9B-BC05922177E5}"/>
              </a:ext>
            </a:extLst>
          </p:cNvPr>
          <p:cNvSpPr>
            <a:spLocks noGrp="1"/>
          </p:cNvSpPr>
          <p:nvPr>
            <p:ph idx="1"/>
          </p:nvPr>
        </p:nvSpPr>
        <p:spPr>
          <a:xfrm>
            <a:off x="457200" y="2062900"/>
            <a:ext cx="7772400" cy="4322067"/>
          </a:xfrm>
        </p:spPr>
        <p:txBody>
          <a:bodyPr>
            <a:normAutofit fontScale="85000" lnSpcReduction="10000"/>
          </a:bodyPr>
          <a:lstStyle/>
          <a:p>
            <a:r>
              <a:rPr lang="en-US" dirty="0">
                <a:ea typeface="+mn-lt"/>
                <a:cs typeface="+mn-lt"/>
              </a:rPr>
              <a:t>Abstract</a:t>
            </a:r>
          </a:p>
          <a:p>
            <a:pPr>
              <a:buClr>
                <a:srgbClr val="FFFFFF"/>
              </a:buClr>
            </a:pPr>
            <a:r>
              <a:rPr lang="en-US" dirty="0">
                <a:ea typeface="+mn-lt"/>
                <a:cs typeface="+mn-lt"/>
              </a:rPr>
              <a:t>Introduction and Overview: Why is music important for relaxation, and what challenges do users face in finding music that fits their moods? How does recommendation system work?</a:t>
            </a:r>
            <a:endParaRPr lang="en-US" dirty="0">
              <a:cs typeface="Calibri" panose="020F0502020204030204"/>
            </a:endParaRPr>
          </a:p>
          <a:p>
            <a:pPr>
              <a:buClr>
                <a:srgbClr val="FFFFFF"/>
              </a:buClr>
            </a:pPr>
            <a:r>
              <a:rPr lang="en-US" dirty="0">
                <a:ea typeface="+mn-lt"/>
                <a:cs typeface="+mn-lt"/>
              </a:rPr>
              <a:t>Examples for this type of systems</a:t>
            </a:r>
          </a:p>
          <a:p>
            <a:pPr>
              <a:buClr>
                <a:srgbClr val="FFFFFF"/>
              </a:buClr>
            </a:pPr>
            <a:r>
              <a:rPr lang="en-US" dirty="0">
                <a:ea typeface="+mn-lt"/>
                <a:cs typeface="+mn-lt"/>
              </a:rPr>
              <a:t>Implementation: </a:t>
            </a:r>
          </a:p>
          <a:p>
            <a:pPr marL="457200" lvl="1" indent="0">
              <a:buClr>
                <a:srgbClr val="FFFFFF"/>
              </a:buClr>
              <a:buNone/>
            </a:pPr>
            <a:r>
              <a:rPr lang="en-US" dirty="0">
                <a:ea typeface="+mn-lt"/>
                <a:cs typeface="+mn-lt"/>
              </a:rPr>
              <a:t>Data selection : How is the Spotify dataset prepared for use with the                               recommendation system. </a:t>
            </a:r>
          </a:p>
          <a:p>
            <a:pPr marL="457200" lvl="1" indent="0">
              <a:buClr>
                <a:srgbClr val="FFFFFF"/>
              </a:buClr>
              <a:buNone/>
            </a:pPr>
            <a:r>
              <a:rPr lang="en-US" dirty="0">
                <a:ea typeface="+mn-lt"/>
                <a:cs typeface="+mn-lt"/>
              </a:rPr>
              <a:t>Features : What tools are used to transform the data into feature vectors?</a:t>
            </a:r>
            <a:endParaRPr lang="en-US" dirty="0">
              <a:cs typeface="Calibri"/>
            </a:endParaRPr>
          </a:p>
          <a:p>
            <a:pPr>
              <a:lnSpc>
                <a:spcPct val="90000"/>
              </a:lnSpc>
              <a:buClr>
                <a:srgbClr val="FFFFFF"/>
              </a:buClr>
            </a:pPr>
            <a:r>
              <a:rPr lang="en-US" dirty="0">
                <a:ea typeface="+mn-lt"/>
                <a:cs typeface="+mn-lt"/>
              </a:rPr>
              <a:t>Process </a:t>
            </a:r>
          </a:p>
          <a:p>
            <a:pPr marL="0" indent="0">
              <a:lnSpc>
                <a:spcPct val="90000"/>
              </a:lnSpc>
              <a:buClr>
                <a:srgbClr val="FFFFFF"/>
              </a:buClr>
              <a:buNone/>
            </a:pPr>
            <a:r>
              <a:rPr lang="en-US" dirty="0">
                <a:ea typeface="+mn-lt"/>
                <a:cs typeface="+mn-lt"/>
              </a:rPr>
              <a:t>          Summarization : similarity and recommendation</a:t>
            </a:r>
          </a:p>
          <a:p>
            <a:pPr>
              <a:buClr>
                <a:srgbClr val="FFFFFF"/>
              </a:buClr>
            </a:pPr>
            <a:r>
              <a:rPr lang="en-US" dirty="0">
                <a:ea typeface="+mn-lt"/>
                <a:cs typeface="+mn-lt"/>
              </a:rPr>
              <a:t>Conclusion: What are the key takeaways from this project, and what future directions could be pursued for improving the recommendation system?</a:t>
            </a:r>
            <a:endParaRPr lang="en-US" dirty="0"/>
          </a:p>
          <a:p>
            <a:pPr>
              <a:buClr>
                <a:srgbClr val="FFFFFF"/>
              </a:buClr>
            </a:pPr>
            <a:r>
              <a:rPr lang="en-US" dirty="0">
                <a:cs typeface="Calibri" panose="020F0502020204030204"/>
              </a:rPr>
              <a:t>Next steps</a:t>
            </a:r>
          </a:p>
          <a:p>
            <a:pPr>
              <a:buClr>
                <a:srgbClr val="FFFFFF"/>
              </a:buClr>
            </a:pPr>
            <a:r>
              <a:rPr lang="en-US" dirty="0">
                <a:cs typeface="Calibri" panose="020F0502020204030204"/>
              </a:rPr>
              <a:t>References </a:t>
            </a:r>
          </a:p>
          <a:p>
            <a:pPr>
              <a:buClr>
                <a:srgbClr val="FFFFFF"/>
              </a:buClr>
            </a:pPr>
            <a:endParaRPr lang="en-US" dirty="0">
              <a:cs typeface="Calibri" panose="020F0502020204030204"/>
            </a:endParaRPr>
          </a:p>
          <a:p>
            <a:pPr marL="342900" indent="-342900">
              <a:buClr>
                <a:srgbClr val="FFFFFF"/>
              </a:buClr>
              <a:buAutoNum type="arabicPeriod"/>
            </a:pPr>
            <a:endParaRPr lang="en-US" dirty="0">
              <a:cs typeface="Calibri" panose="020F0502020204030204"/>
            </a:endParaRPr>
          </a:p>
        </p:txBody>
      </p:sp>
    </p:spTree>
    <p:extLst>
      <p:ext uri="{BB962C8B-B14F-4D97-AF65-F5344CB8AC3E}">
        <p14:creationId xmlns:p14="http://schemas.microsoft.com/office/powerpoint/2010/main" val="1152811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772400" cy="1456267"/>
          </a:xfrm>
        </p:spPr>
        <p:txBody>
          <a:bodyPr/>
          <a:lstStyle/>
          <a:p>
            <a:pPr algn="ctr"/>
            <a:r>
              <a:rPr lang="en-US" dirty="0"/>
              <a:t>References:</a:t>
            </a:r>
          </a:p>
        </p:txBody>
      </p:sp>
      <p:sp>
        <p:nvSpPr>
          <p:cNvPr id="3" name="Content Placeholder 2"/>
          <p:cNvSpPr>
            <a:spLocks noGrp="1"/>
          </p:cNvSpPr>
          <p:nvPr>
            <p:ph idx="1"/>
          </p:nvPr>
        </p:nvSpPr>
        <p:spPr>
          <a:xfrm>
            <a:off x="685800" y="1340768"/>
            <a:ext cx="7772400" cy="3649133"/>
          </a:xfrm>
        </p:spPr>
        <p:txBody>
          <a:bodyPr>
            <a:normAutofit fontScale="92500" lnSpcReduction="10000"/>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latin typeface="Times New Roman" panose="02020603050405020304" pitchFamily="18" charset="0"/>
              </a:rPr>
              <a:t>"Music Recommendation Systems: A Comparative Study" by SpringerLink: https://link.springer.com/article/10.1007/s10796-020-10040-4 </a:t>
            </a:r>
          </a:p>
          <a:p>
            <a:r>
              <a:rPr lang="en-US" sz="1800" b="0" i="0" u="none" strike="noStrike" baseline="0" dirty="0">
                <a:latin typeface="Times New Roman" panose="02020603050405020304" pitchFamily="18" charset="0"/>
              </a:rPr>
              <a:t>"Using Spotify Data to Predict Popular Music" by Towards Data Science: https://towardsdatascience.com/using-spotify-data-to-predict-popular-music-f7df952f16f5 </a:t>
            </a:r>
          </a:p>
          <a:p>
            <a:r>
              <a:rPr lang="en-US" sz="1800" b="0" i="0" u="none" strike="noStrike" baseline="0" dirty="0">
                <a:latin typeface="Times New Roman" panose="02020603050405020304" pitchFamily="18" charset="0"/>
              </a:rPr>
              <a:t>"Building a Music Recommendation System with Machine Learning" by Towards Data Science: https://towardsdatascience.com/building-a-music-recommendation-system-with-machine-learning-8118d1cfc9f9 </a:t>
            </a:r>
          </a:p>
          <a:p>
            <a:r>
              <a:rPr lang="en-US" sz="1800" b="0" i="0" u="none" strike="noStrike" baseline="0" dirty="0">
                <a:latin typeface="Times New Roman" panose="02020603050405020304" pitchFamily="18" charset="0"/>
              </a:rPr>
              <a:t>"A Survey on Music Recommendation Systems" by International Journal of Computer Applications: https://www.ijcaonline.org/archives/volume179/number23/29928-2021654998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539750" y="-1185228"/>
            <a:ext cx="8064500" cy="4946015"/>
          </a:xfrm>
          <a:noFill/>
        </p:spPr>
        <p:txBody>
          <a:bodyPr/>
          <a:lstStyle/>
          <a:p>
            <a:pPr algn="ctr"/>
            <a:r>
              <a:rPr lang="en-US" altLang="uk-UA" sz="8000" dirty="0">
                <a:solidFill>
                  <a:srgbClr val="FFC000"/>
                </a:solidFill>
                <a:latin typeface="Tahoma" panose="020B0604030504040204" charset="0"/>
              </a:rPr>
              <a:t>Thank you</a:t>
            </a:r>
          </a:p>
        </p:txBody>
      </p:sp>
      <p:sp>
        <p:nvSpPr>
          <p:cNvPr id="34819" name="Rectangle 3"/>
          <p:cNvSpPr>
            <a:spLocks noGrp="1" noChangeArrowheads="1"/>
          </p:cNvSpPr>
          <p:nvPr>
            <p:ph type="subTitle" idx="1"/>
          </p:nvPr>
        </p:nvSpPr>
        <p:spPr>
          <a:xfrm flipV="1">
            <a:off x="943610" y="5188585"/>
            <a:ext cx="121285" cy="381635"/>
          </a:xfrm>
        </p:spPr>
        <p:txBody>
          <a:bodyPr/>
          <a:lstStyle/>
          <a:p>
            <a:pPr>
              <a:lnSpc>
                <a:spcPct val="90000"/>
              </a:lnSpc>
            </a:pPr>
            <a:r>
              <a:rPr lang="en-US" altLang="uk-UA" b="0"/>
              <a:t>.</a:t>
            </a:r>
          </a:p>
          <a:p>
            <a:pPr>
              <a:lnSpc>
                <a:spcPct val="90000"/>
              </a:lnSpc>
            </a:pPr>
            <a:endParaRPr lang="en-US" altLang="uk-UA"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5888"/>
            <a:ext cx="7056438" cy="719137"/>
          </a:xfrm>
        </p:spPr>
        <p:txBody>
          <a:bodyPr/>
          <a:lstStyle/>
          <a:p>
            <a:pPr algn="ctr"/>
            <a:r>
              <a:rPr lang="en-US" b="1" dirty="0">
                <a:solidFill>
                  <a:schemeClr val="bg1"/>
                </a:solidFill>
              </a:rPr>
              <a:t>Abstract</a:t>
            </a:r>
          </a:p>
        </p:txBody>
      </p:sp>
      <p:sp>
        <p:nvSpPr>
          <p:cNvPr id="277507" name="Rectangle 3"/>
          <p:cNvSpPr>
            <a:spLocks noGrp="1" noChangeArrowheads="1"/>
          </p:cNvSpPr>
          <p:nvPr>
            <p:ph idx="1"/>
          </p:nvPr>
        </p:nvSpPr>
        <p:spPr>
          <a:xfrm>
            <a:off x="1908175" y="1907556"/>
            <a:ext cx="7056438" cy="4578268"/>
          </a:xfrm>
        </p:spPr>
        <p:txBody>
          <a:bodyPr>
            <a:normAutofit/>
          </a:bodyPr>
          <a:lstStyle/>
          <a:p>
            <a:pPr marL="342900" indent="-342900" algn="just">
              <a:buAutoNum type="arabicPeriod"/>
            </a:pPr>
            <a:r>
              <a:rPr lang="en-US" sz="1600" dirty="0">
                <a:solidFill>
                  <a:schemeClr val="bg1"/>
                </a:solidFill>
                <a:ea typeface="+mn-lt"/>
                <a:cs typeface="+mn-lt"/>
              </a:rPr>
              <a:t>A music recommendation system has been created using automatic music content analysis and machine learning techniques to categorize and recommend music based on users' moods. The system uses the Spotify dataset, processed using </a:t>
            </a:r>
            <a:r>
              <a:rPr lang="en-US" sz="1600" dirty="0" err="1">
                <a:solidFill>
                  <a:schemeClr val="bg1"/>
                </a:solidFill>
                <a:ea typeface="+mn-lt"/>
                <a:cs typeface="+mn-lt"/>
              </a:rPr>
              <a:t>tfidf</a:t>
            </a:r>
            <a:r>
              <a:rPr lang="en-US" sz="1600" dirty="0">
                <a:solidFill>
                  <a:schemeClr val="bg1"/>
                </a:solidFill>
                <a:ea typeface="+mn-lt"/>
                <a:cs typeface="+mn-lt"/>
              </a:rPr>
              <a:t> vectorizer, and cosine similarity algorithm to find similarities and recommend similar songs based on users' previous interests. This system aims to help users find their favorite songs and relax in their busy lives.</a:t>
            </a:r>
            <a:endParaRPr lang="en-US">
              <a:solidFill>
                <a:schemeClr val="bg1"/>
              </a:solidFill>
              <a:ea typeface="+mn-lt"/>
              <a:cs typeface="+mn-lt"/>
            </a:endParaRPr>
          </a:p>
          <a:p>
            <a:pPr marL="342900" indent="-342900" algn="just">
              <a:buAutoNum type="arabicPeriod"/>
            </a:pPr>
            <a:r>
              <a:rPr lang="en-US" sz="1600" dirty="0">
                <a:solidFill>
                  <a:schemeClr val="bg1"/>
                </a:solidFill>
                <a:ea typeface="+mn-lt"/>
                <a:cs typeface="+mn-lt"/>
              </a:rPr>
              <a:t>Our team of two decided to create this music recommendation system using the Spotify dataset available on Kaggle. The dataset contains all the necessary song data in a processed form that is compatible with our model. We use the </a:t>
            </a:r>
            <a:r>
              <a:rPr lang="en-US" sz="1600" dirty="0" err="1">
                <a:solidFill>
                  <a:schemeClr val="bg1"/>
                </a:solidFill>
                <a:ea typeface="+mn-lt"/>
                <a:cs typeface="+mn-lt"/>
              </a:rPr>
              <a:t>tfidf</a:t>
            </a:r>
            <a:r>
              <a:rPr lang="en-US" sz="1600" dirty="0">
                <a:solidFill>
                  <a:schemeClr val="bg1"/>
                </a:solidFill>
                <a:ea typeface="+mn-lt"/>
                <a:cs typeface="+mn-lt"/>
              </a:rPr>
              <a:t> vectorizer to convert the data into feature vectors, which serve as input to the main model.</a:t>
            </a:r>
            <a:endParaRPr lang="en-US">
              <a:solidFill>
                <a:schemeClr val="bg1"/>
              </a:solidFill>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5888"/>
            <a:ext cx="7056438" cy="719137"/>
          </a:xfrm>
        </p:spPr>
        <p:txBody>
          <a:bodyPr/>
          <a:lstStyle/>
          <a:p>
            <a:pPr algn="ctr"/>
            <a:r>
              <a:rPr lang="en-US" b="1" dirty="0">
                <a:solidFill>
                  <a:schemeClr val="bg1"/>
                </a:solidFill>
              </a:rPr>
              <a:t>Introduction and overview</a:t>
            </a:r>
            <a:r>
              <a:rPr lang="en-US" b="1" dirty="0"/>
              <a:t>:</a:t>
            </a:r>
          </a:p>
        </p:txBody>
      </p:sp>
      <p:sp>
        <p:nvSpPr>
          <p:cNvPr id="277507" name="Rectangle 3"/>
          <p:cNvSpPr>
            <a:spLocks noGrp="1" noChangeArrowheads="1"/>
          </p:cNvSpPr>
          <p:nvPr>
            <p:ph idx="1"/>
          </p:nvPr>
        </p:nvSpPr>
        <p:spPr>
          <a:xfrm>
            <a:off x="1908175" y="769505"/>
            <a:ext cx="7056438" cy="5765800"/>
          </a:xfrm>
        </p:spPr>
        <p:txBody>
          <a:bodyPr>
            <a:normAutofit fontScale="85000" lnSpcReduction="10000"/>
          </a:bodyPr>
          <a:lstStyle/>
          <a:p>
            <a:pPr marL="0" indent="0" algn="just">
              <a:buNone/>
            </a:pPr>
            <a:r>
              <a:rPr lang="en-US" sz="1800" dirty="0">
                <a:solidFill>
                  <a:schemeClr val="bg1"/>
                </a:solidFill>
              </a:rPr>
              <a:t>In today’s world all online platforms are using recommendation system to attract user’s and Spotify is the fastest growing music social media company.</a:t>
            </a:r>
            <a:r>
              <a:rPr lang="en-US" dirty="0">
                <a:solidFill>
                  <a:schemeClr val="bg1"/>
                </a:solidFill>
              </a:rPr>
              <a:t> Recommendation</a:t>
            </a:r>
            <a:r>
              <a:rPr lang="en-US" sz="1800" dirty="0">
                <a:solidFill>
                  <a:schemeClr val="bg1"/>
                </a:solidFill>
              </a:rPr>
              <a:t> systems make suggestions for content based on a person’s personal viewing history or the combined viewing histories of themselves and family.</a:t>
            </a:r>
            <a:endParaRPr lang="en-US" sz="1800" dirty="0">
              <a:solidFill>
                <a:schemeClr val="bg1"/>
              </a:solidFill>
              <a:cs typeface="Calibri"/>
            </a:endParaRPr>
          </a:p>
          <a:p>
            <a:pPr marL="0" indent="0" algn="just">
              <a:buClr>
                <a:srgbClr val="FFFFFF"/>
              </a:buClr>
              <a:buNone/>
            </a:pPr>
            <a:r>
              <a:rPr lang="en-US" dirty="0">
                <a:solidFill>
                  <a:schemeClr val="bg1"/>
                </a:solidFill>
                <a:ea typeface="+mn-lt"/>
                <a:cs typeface="+mn-lt"/>
              </a:rPr>
              <a:t>Relaxation is key importance for busy day individuals .Every person has their unique way of relaxing, music is one of them. So based on that we 	decided to build a music recommendation system to help users to listen their likable songs based on their mixed feelings. </a:t>
            </a:r>
          </a:p>
          <a:p>
            <a:pPr marL="0" indent="0" algn="just">
              <a:buClr>
                <a:srgbClr val="FFFFFF"/>
              </a:buClr>
              <a:buNone/>
            </a:pPr>
            <a:r>
              <a:rPr lang="en-US" dirty="0">
                <a:solidFill>
                  <a:schemeClr val="bg1"/>
                </a:solidFill>
                <a:cs typeface="Calibri"/>
              </a:rPr>
              <a:t>The cosine similarity model is used to find similarities between the user's preferences and recommend similar songs based on their previous interests. The cosine similarity algorithm is available in the scikit-learn library in Python. As relaxation is a crucial factor in individuals' busy lives, we believe our system will help users find their favorite songs based on their mixed emotions.</a:t>
            </a:r>
            <a:endParaRPr lang="en-US" dirty="0">
              <a:solidFill>
                <a:schemeClr val="bg1"/>
              </a:solidFill>
              <a:ea typeface="+mn-lt"/>
              <a:cs typeface="+mn-lt"/>
            </a:endParaRPr>
          </a:p>
          <a:p>
            <a:pPr algn="just">
              <a:buClr>
                <a:srgbClr val="FFFFFF"/>
              </a:buClr>
            </a:pPr>
            <a:endParaRPr lang="en-US" sz="1800" dirty="0">
              <a:solidFill>
                <a:schemeClr val="bg1"/>
              </a:solidFill>
              <a:cs typeface="Calibri"/>
            </a:endParaRPr>
          </a:p>
          <a:p>
            <a:pPr marL="0" indent="0" algn="just">
              <a:buNone/>
            </a:pPr>
            <a:r>
              <a:rPr lang="en-US" sz="1800" b="1" u="sng" dirty="0">
                <a:solidFill>
                  <a:schemeClr val="bg1"/>
                </a:solidFill>
              </a:rPr>
              <a:t>Why a recommendation system is used for song prediction?</a:t>
            </a:r>
            <a:endParaRPr lang="en-US" sz="1800" b="1" u="sng" dirty="0">
              <a:solidFill>
                <a:schemeClr val="bg1"/>
              </a:solidFill>
              <a:cs typeface="Calibri"/>
            </a:endParaRPr>
          </a:p>
          <a:p>
            <a:pPr marL="0" indent="0" algn="just">
              <a:buClr>
                <a:srgbClr val="FFFFFF"/>
              </a:buClr>
              <a:buNone/>
            </a:pPr>
            <a:r>
              <a:rPr lang="en-US" dirty="0">
                <a:solidFill>
                  <a:schemeClr val="bg1"/>
                </a:solidFill>
                <a:ea typeface="+mn-lt"/>
                <a:cs typeface="+mn-lt"/>
              </a:rPr>
              <a:t>During the process of developing a music recommendation system, a </a:t>
            </a:r>
            <a:r>
              <a:rPr lang="en-US" sz="1800" dirty="0">
                <a:solidFill>
                  <a:schemeClr val="bg1"/>
                </a:solidFill>
                <a:ea typeface="+mn-lt"/>
                <a:cs typeface="+mn-lt"/>
              </a:rPr>
              <a:t>cluster-based method </a:t>
            </a:r>
            <a:r>
              <a:rPr lang="en-US" dirty="0">
                <a:solidFill>
                  <a:schemeClr val="bg1"/>
                </a:solidFill>
                <a:ea typeface="+mn-lt"/>
                <a:cs typeface="+mn-lt"/>
              </a:rPr>
              <a:t>may </a:t>
            </a:r>
            <a:r>
              <a:rPr lang="en-US" sz="1800" dirty="0">
                <a:solidFill>
                  <a:schemeClr val="bg1"/>
                </a:solidFill>
                <a:ea typeface="+mn-lt"/>
                <a:cs typeface="+mn-lt"/>
              </a:rPr>
              <a:t>be </a:t>
            </a:r>
            <a:r>
              <a:rPr lang="en-US" dirty="0">
                <a:solidFill>
                  <a:schemeClr val="bg1"/>
                </a:solidFill>
                <a:ea typeface="+mn-lt"/>
                <a:cs typeface="+mn-lt"/>
              </a:rPr>
              <a:t>employed </a:t>
            </a:r>
            <a:r>
              <a:rPr lang="en-US" sz="1800" dirty="0">
                <a:solidFill>
                  <a:schemeClr val="bg1"/>
                </a:solidFill>
                <a:ea typeface="+mn-lt"/>
                <a:cs typeface="+mn-lt"/>
              </a:rPr>
              <a:t>to </a:t>
            </a:r>
            <a:r>
              <a:rPr lang="en-US" dirty="0">
                <a:solidFill>
                  <a:schemeClr val="bg1"/>
                </a:solidFill>
                <a:ea typeface="+mn-lt"/>
                <a:cs typeface="+mn-lt"/>
              </a:rPr>
              <a:t>predict which </a:t>
            </a:r>
            <a:r>
              <a:rPr lang="en-US" sz="1800" dirty="0">
                <a:solidFill>
                  <a:schemeClr val="bg1"/>
                </a:solidFill>
                <a:ea typeface="+mn-lt"/>
                <a:cs typeface="+mn-lt"/>
              </a:rPr>
              <a:t>songs</a:t>
            </a:r>
            <a:r>
              <a:rPr lang="en-US" dirty="0">
                <a:solidFill>
                  <a:schemeClr val="bg1"/>
                </a:solidFill>
                <a:ea typeface="+mn-lt"/>
                <a:cs typeface="+mn-lt"/>
              </a:rPr>
              <a:t> a user may enjoy. However</a:t>
            </a:r>
            <a:r>
              <a:rPr lang="en-US" sz="1800" dirty="0">
                <a:solidFill>
                  <a:schemeClr val="bg1"/>
                </a:solidFill>
                <a:ea typeface="+mn-lt"/>
                <a:cs typeface="+mn-lt"/>
              </a:rPr>
              <a:t>, </a:t>
            </a:r>
            <a:r>
              <a:rPr lang="en-US" dirty="0">
                <a:solidFill>
                  <a:schemeClr val="bg1"/>
                </a:solidFill>
                <a:ea typeface="+mn-lt"/>
                <a:cs typeface="+mn-lt"/>
              </a:rPr>
              <a:t>this method has limitations when </a:t>
            </a:r>
            <a:r>
              <a:rPr lang="en-US" sz="1800" dirty="0">
                <a:solidFill>
                  <a:schemeClr val="bg1"/>
                </a:solidFill>
                <a:ea typeface="+mn-lt"/>
                <a:cs typeface="+mn-lt"/>
              </a:rPr>
              <a:t>it </a:t>
            </a:r>
            <a:r>
              <a:rPr lang="en-US" dirty="0">
                <a:solidFill>
                  <a:schemeClr val="bg1"/>
                </a:solidFill>
                <a:ea typeface="+mn-lt"/>
                <a:cs typeface="+mn-lt"/>
              </a:rPr>
              <a:t>comes </a:t>
            </a:r>
            <a:r>
              <a:rPr lang="en-US" sz="1800" dirty="0">
                <a:solidFill>
                  <a:schemeClr val="bg1"/>
                </a:solidFill>
                <a:ea typeface="+mn-lt"/>
                <a:cs typeface="+mn-lt"/>
              </a:rPr>
              <a:t>to </a:t>
            </a:r>
            <a:r>
              <a:rPr lang="en-US" dirty="0">
                <a:solidFill>
                  <a:schemeClr val="bg1"/>
                </a:solidFill>
                <a:ea typeface="+mn-lt"/>
                <a:cs typeface="+mn-lt"/>
              </a:rPr>
              <a:t>incorporating other relevant </a:t>
            </a:r>
            <a:r>
              <a:rPr lang="en-US" sz="1800" dirty="0">
                <a:solidFill>
                  <a:schemeClr val="bg1"/>
                </a:solidFill>
                <a:ea typeface="+mn-lt"/>
                <a:cs typeface="+mn-lt"/>
              </a:rPr>
              <a:t>information, such as a categorization predictor.</a:t>
            </a:r>
          </a:p>
          <a:p>
            <a:pPr marL="0" indent="0" algn="just">
              <a:buClr>
                <a:srgbClr val="FFFFFF"/>
              </a:buClr>
              <a:buNone/>
            </a:pPr>
            <a:r>
              <a:rPr lang="en-US" dirty="0">
                <a:solidFill>
                  <a:schemeClr val="bg1"/>
                </a:solidFill>
                <a:ea typeface="+mn-lt"/>
                <a:cs typeface="+mn-lt"/>
              </a:rPr>
              <a:t>To address this limitation, </a:t>
            </a:r>
            <a:r>
              <a:rPr lang="en-US" sz="1800" dirty="0">
                <a:solidFill>
                  <a:schemeClr val="bg1"/>
                </a:solidFill>
                <a:ea typeface="+mn-lt"/>
                <a:cs typeface="+mn-lt"/>
              </a:rPr>
              <a:t>the clustering </a:t>
            </a:r>
            <a:r>
              <a:rPr lang="en-US" dirty="0">
                <a:solidFill>
                  <a:schemeClr val="bg1"/>
                </a:solidFill>
                <a:ea typeface="+mn-lt"/>
                <a:cs typeface="+mn-lt"/>
              </a:rPr>
              <a:t>results </a:t>
            </a:r>
            <a:r>
              <a:rPr lang="en-US" sz="1800" dirty="0">
                <a:solidFill>
                  <a:schemeClr val="bg1"/>
                </a:solidFill>
                <a:ea typeface="+mn-lt"/>
                <a:cs typeface="+mn-lt"/>
              </a:rPr>
              <a:t>can be </a:t>
            </a:r>
            <a:r>
              <a:rPr lang="en-US" dirty="0">
                <a:solidFill>
                  <a:schemeClr val="bg1"/>
                </a:solidFill>
                <a:ea typeface="+mn-lt"/>
                <a:cs typeface="+mn-lt"/>
              </a:rPr>
              <a:t>integrated </a:t>
            </a:r>
            <a:r>
              <a:rPr lang="en-US" sz="1800" dirty="0">
                <a:solidFill>
                  <a:schemeClr val="bg1"/>
                </a:solidFill>
                <a:ea typeface="+mn-lt"/>
                <a:cs typeface="+mn-lt"/>
              </a:rPr>
              <a:t>into the </a:t>
            </a:r>
            <a:r>
              <a:rPr lang="en-US" dirty="0">
                <a:solidFill>
                  <a:schemeClr val="bg1"/>
                </a:solidFill>
                <a:ea typeface="+mn-lt"/>
                <a:cs typeface="+mn-lt"/>
              </a:rPr>
              <a:t>recommendation system </a:t>
            </a:r>
            <a:r>
              <a:rPr lang="en-US" sz="1800" dirty="0">
                <a:solidFill>
                  <a:schemeClr val="bg1"/>
                </a:solidFill>
                <a:ea typeface="+mn-lt"/>
                <a:cs typeface="+mn-lt"/>
              </a:rPr>
              <a:t>using both content-based filtering and collaborative filtering</a:t>
            </a:r>
            <a:r>
              <a:rPr lang="en-US" dirty="0">
                <a:solidFill>
                  <a:schemeClr val="bg1"/>
                </a:solidFill>
                <a:ea typeface="+mn-lt"/>
                <a:cs typeface="+mn-lt"/>
              </a:rPr>
              <a:t> techniques. By combining these approaches</a:t>
            </a:r>
            <a:r>
              <a:rPr lang="en-US" sz="1800" dirty="0">
                <a:solidFill>
                  <a:schemeClr val="bg1"/>
                </a:solidFill>
                <a:ea typeface="+mn-lt"/>
                <a:cs typeface="+mn-lt"/>
              </a:rPr>
              <a:t>, a hybrid </a:t>
            </a:r>
            <a:r>
              <a:rPr lang="en-US" dirty="0">
                <a:solidFill>
                  <a:schemeClr val="bg1"/>
                </a:solidFill>
                <a:ea typeface="+mn-lt"/>
                <a:cs typeface="+mn-lt"/>
              </a:rPr>
              <a:t>recommendation system </a:t>
            </a:r>
            <a:r>
              <a:rPr lang="en-US" sz="1800" dirty="0">
                <a:solidFill>
                  <a:schemeClr val="bg1"/>
                </a:solidFill>
                <a:ea typeface="+mn-lt"/>
                <a:cs typeface="+mn-lt"/>
              </a:rPr>
              <a:t>can be </a:t>
            </a:r>
            <a:r>
              <a:rPr lang="en-US" dirty="0">
                <a:solidFill>
                  <a:schemeClr val="bg1"/>
                </a:solidFill>
                <a:ea typeface="+mn-lt"/>
                <a:cs typeface="+mn-lt"/>
              </a:rPr>
              <a:t>created that is </a:t>
            </a:r>
            <a:r>
              <a:rPr lang="en-US" sz="1800" dirty="0">
                <a:solidFill>
                  <a:schemeClr val="bg1"/>
                </a:solidFill>
                <a:ea typeface="+mn-lt"/>
                <a:cs typeface="+mn-lt"/>
              </a:rPr>
              <a:t>better </a:t>
            </a:r>
            <a:r>
              <a:rPr lang="en-US" dirty="0">
                <a:solidFill>
                  <a:schemeClr val="bg1"/>
                </a:solidFill>
                <a:ea typeface="+mn-lt"/>
                <a:cs typeface="+mn-lt"/>
              </a:rPr>
              <a:t>suited </a:t>
            </a:r>
            <a:r>
              <a:rPr lang="en-US" sz="1800" dirty="0">
                <a:solidFill>
                  <a:schemeClr val="bg1"/>
                </a:solidFill>
                <a:ea typeface="+mn-lt"/>
                <a:cs typeface="+mn-lt"/>
              </a:rPr>
              <a:t>for </a:t>
            </a:r>
            <a:r>
              <a:rPr lang="en-US" dirty="0">
                <a:solidFill>
                  <a:schemeClr val="bg1"/>
                </a:solidFill>
                <a:ea typeface="+mn-lt"/>
                <a:cs typeface="+mn-lt"/>
              </a:rPr>
              <a:t>accurately predicting which songs a user may like</a:t>
            </a:r>
            <a:r>
              <a:rPr lang="en-US" sz="1800" dirty="0">
                <a:solidFill>
                  <a:schemeClr val="bg1"/>
                </a:solidFill>
                <a:ea typeface="+mn-lt"/>
                <a:cs typeface="+mn-lt"/>
              </a:rPr>
              <a:t>.</a:t>
            </a:r>
            <a:endParaRPr lang="en-US" dirty="0">
              <a:solidFill>
                <a:schemeClr val="bg1"/>
              </a:solidFill>
              <a:ea typeface="+mn-lt"/>
              <a:cs typeface="+mn-lt"/>
            </a:endParaRPr>
          </a:p>
          <a:p>
            <a:pPr algn="just">
              <a:buClr>
                <a:srgbClr val="FFFFFF"/>
              </a:buClr>
            </a:pPr>
            <a:endParaRPr lang="en-US" sz="1800" dirty="0">
              <a:solidFill>
                <a:schemeClr val="bg1"/>
              </a:solidFil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450" y="260350"/>
            <a:ext cx="7705725" cy="2896235"/>
          </a:xfrm>
        </p:spPr>
        <p:txBody>
          <a:bodyPr/>
          <a:lstStyle/>
          <a:p>
            <a:pPr algn="ctr"/>
            <a:r>
              <a:rPr lang="en-US"/>
              <a:t>Project Requirements:</a:t>
            </a:r>
          </a:p>
        </p:txBody>
      </p:sp>
      <p:sp>
        <p:nvSpPr>
          <p:cNvPr id="3" name="Content Placeholder 2"/>
          <p:cNvSpPr>
            <a:spLocks noGrp="1"/>
          </p:cNvSpPr>
          <p:nvPr>
            <p:ph idx="1"/>
          </p:nvPr>
        </p:nvSpPr>
        <p:spPr>
          <a:xfrm>
            <a:off x="1187450" y="3443605"/>
            <a:ext cx="7704455" cy="2936875"/>
          </a:xfrm>
        </p:spPr>
        <p:txBody>
          <a:bodyPr/>
          <a:lstStyle/>
          <a:p>
            <a:r>
              <a:rPr lang="en-US" dirty="0"/>
              <a:t>Mac OS or Windows.</a:t>
            </a:r>
          </a:p>
          <a:p>
            <a:r>
              <a:rPr lang="en-US" dirty="0"/>
              <a:t>Google </a:t>
            </a:r>
            <a:r>
              <a:rPr lang="en-US" dirty="0" err="1"/>
              <a:t>colabs</a:t>
            </a:r>
            <a:r>
              <a:rPr lang="en-US" dirty="0"/>
              <a:t>.</a:t>
            </a:r>
            <a:endParaRPr lang="en-US" dirty="0">
              <a:cs typeface="Calibri"/>
            </a:endParaRPr>
          </a:p>
          <a:p>
            <a:r>
              <a:rPr lang="en-US" dirty="0"/>
              <a:t>Python.</a:t>
            </a:r>
            <a:endParaRPr lang="en-US" dirty="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 Example for this type of systems:</a:t>
            </a:r>
          </a:p>
        </p:txBody>
      </p:sp>
      <p:sp>
        <p:nvSpPr>
          <p:cNvPr id="3" name="Content Placeholder 2"/>
          <p:cNvSpPr>
            <a:spLocks noGrp="1"/>
          </p:cNvSpPr>
          <p:nvPr>
            <p:ph idx="1"/>
          </p:nvPr>
        </p:nvSpPr>
        <p:spPr>
          <a:xfrm>
            <a:off x="457200" y="2201444"/>
            <a:ext cx="7772400" cy="3589757"/>
          </a:xfrm>
        </p:spPr>
        <p:txBody>
          <a:bodyPr>
            <a:normAutofit/>
          </a:bodyPr>
          <a:lstStyle/>
          <a:p>
            <a:pPr algn="just"/>
            <a:r>
              <a:rPr lang="en-US" sz="2000" dirty="0">
                <a:ea typeface="+mn-lt"/>
                <a:cs typeface="+mn-lt"/>
              </a:rPr>
              <a:t>Netflix: Recommends movies and TV shows based on a user's viewing history and preferences.</a:t>
            </a:r>
            <a:endParaRPr lang="en-US" sz="2000" dirty="0">
              <a:cs typeface="Calibri"/>
            </a:endParaRPr>
          </a:p>
          <a:p>
            <a:pPr algn="just">
              <a:buClr>
                <a:srgbClr val="FFFFFF"/>
              </a:buClr>
            </a:pPr>
            <a:r>
              <a:rPr lang="en-US" sz="2000" dirty="0">
                <a:ea typeface="+mn-lt"/>
                <a:cs typeface="+mn-lt"/>
              </a:rPr>
              <a:t>Amazon: Recommends products based on a user's purchase history and browsing behavior.</a:t>
            </a:r>
            <a:endParaRPr lang="en-US" dirty="0"/>
          </a:p>
          <a:p>
            <a:pPr algn="just">
              <a:buClr>
                <a:srgbClr val="FFFFFF"/>
              </a:buClr>
            </a:pPr>
            <a:r>
              <a:rPr lang="en-US" sz="2000" dirty="0">
                <a:ea typeface="+mn-lt"/>
                <a:cs typeface="+mn-lt"/>
              </a:rPr>
              <a:t>Spotify: Recommends music based on a user's listening history and mood.</a:t>
            </a:r>
            <a:endParaRPr lang="en-US" dirty="0"/>
          </a:p>
          <a:p>
            <a:pPr algn="just">
              <a:buClr>
                <a:srgbClr val="FFFFFF"/>
              </a:buClr>
            </a:pPr>
            <a:r>
              <a:rPr lang="en-US" sz="2000" dirty="0">
                <a:ea typeface="+mn-lt"/>
                <a:cs typeface="+mn-lt"/>
              </a:rPr>
              <a:t>YouTube: Recommends videos based on a user's viewing history and preferences.</a:t>
            </a:r>
            <a:endParaRPr lang="en-US" dirty="0"/>
          </a:p>
          <a:p>
            <a:pPr algn="just">
              <a:buClr>
                <a:srgbClr val="FFFFFF"/>
              </a:buClr>
            </a:pPr>
            <a:endParaRPr lang="en-US" sz="20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t>Netflix suggestion based on trending and user history</a:t>
            </a:r>
            <a:endParaRPr lang="en-US" dirty="0"/>
          </a:p>
        </p:txBody>
      </p:sp>
      <p:pic>
        <p:nvPicPr>
          <p:cNvPr id="6" name="Picture 6" descr="Graphical user interface, website&#10;&#10;Description automatically generated">
            <a:extLst>
              <a:ext uri="{FF2B5EF4-FFF2-40B4-BE49-F238E27FC236}">
                <a16:creationId xmlns:a16="http://schemas.microsoft.com/office/drawing/2014/main" id="{20FD0B12-D406-4E87-C367-8A8B9DDE4CF5}"/>
              </a:ext>
            </a:extLst>
          </p:cNvPr>
          <p:cNvPicPr>
            <a:picLocks noGrp="1" noChangeAspect="1"/>
          </p:cNvPicPr>
          <p:nvPr>
            <p:ph idx="1"/>
          </p:nvPr>
        </p:nvPicPr>
        <p:blipFill>
          <a:blip r:embed="rId2"/>
          <a:stretch>
            <a:fillRect/>
          </a:stretch>
        </p:blipFill>
        <p:spPr>
          <a:xfrm>
            <a:off x="523195" y="2067696"/>
            <a:ext cx="7778955" cy="374839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56137" y="347353"/>
            <a:ext cx="6672580" cy="1147445"/>
          </a:xfrm>
        </p:spPr>
        <p:txBody>
          <a:bodyPr/>
          <a:lstStyle/>
          <a:p>
            <a:r>
              <a:rPr lang="en-US" sz="3200" dirty="0"/>
              <a:t>Netflix suggestion based on new releases and previously watched</a:t>
            </a:r>
            <a:endParaRPr lang="en-US" dirty="0"/>
          </a:p>
        </p:txBody>
      </p:sp>
      <p:pic>
        <p:nvPicPr>
          <p:cNvPr id="5" name="Picture 7" descr="A picture containing text, television, person, screen&#10;&#10;Description automatically generated">
            <a:extLst>
              <a:ext uri="{FF2B5EF4-FFF2-40B4-BE49-F238E27FC236}">
                <a16:creationId xmlns:a16="http://schemas.microsoft.com/office/drawing/2014/main" id="{3FB48E43-409E-3E32-DACF-F08475727798}"/>
              </a:ext>
            </a:extLst>
          </p:cNvPr>
          <p:cNvPicPr>
            <a:picLocks noChangeAspect="1"/>
          </p:cNvPicPr>
          <p:nvPr/>
        </p:nvPicPr>
        <p:blipFill>
          <a:blip r:embed="rId2"/>
          <a:stretch>
            <a:fillRect/>
          </a:stretch>
        </p:blipFill>
        <p:spPr>
          <a:xfrm>
            <a:off x="459180" y="1948337"/>
            <a:ext cx="8225640" cy="404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735" y="406730"/>
            <a:ext cx="6133465" cy="1004570"/>
          </a:xfrm>
        </p:spPr>
        <p:txBody>
          <a:bodyPr/>
          <a:lstStyle/>
          <a:p>
            <a:r>
              <a:rPr lang="en-US" sz="2800" dirty="0"/>
              <a:t>Amazon recommending items based on purchase history</a:t>
            </a:r>
            <a:endParaRPr lang="en-US" sz="2800" dirty="0">
              <a:cs typeface="Calibri Light"/>
            </a:endParaRPr>
          </a:p>
        </p:txBody>
      </p:sp>
      <p:pic>
        <p:nvPicPr>
          <p:cNvPr id="7" name="Picture 7" descr="Timeline&#10;&#10;Description automatically generated">
            <a:extLst>
              <a:ext uri="{FF2B5EF4-FFF2-40B4-BE49-F238E27FC236}">
                <a16:creationId xmlns:a16="http://schemas.microsoft.com/office/drawing/2014/main" id="{66216BF2-CEEC-5CB6-A101-D2FD926741AE}"/>
              </a:ext>
            </a:extLst>
          </p:cNvPr>
          <p:cNvPicPr>
            <a:picLocks noChangeAspect="1"/>
          </p:cNvPicPr>
          <p:nvPr/>
        </p:nvPicPr>
        <p:blipFill>
          <a:blip r:embed="rId2"/>
          <a:stretch>
            <a:fillRect/>
          </a:stretch>
        </p:blipFill>
        <p:spPr>
          <a:xfrm>
            <a:off x="1300349" y="1643095"/>
            <a:ext cx="6582886" cy="453173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1614</Words>
  <Application>Microsoft Office PowerPoint</Application>
  <PresentationFormat>On-screen Show (4:3)</PresentationFormat>
  <Paragraphs>104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Celestial</vt:lpstr>
      <vt:lpstr>Building a music recommendation system (Using Spotify dataset)</vt:lpstr>
      <vt:lpstr>Contents : -</vt:lpstr>
      <vt:lpstr>Abstract</vt:lpstr>
      <vt:lpstr>Introduction and overview:</vt:lpstr>
      <vt:lpstr>Project Requirements:</vt:lpstr>
      <vt:lpstr> Example for this type of systems:</vt:lpstr>
      <vt:lpstr>Netflix suggestion based on trending and user history</vt:lpstr>
      <vt:lpstr>Netflix suggestion based on new releases and previously watched</vt:lpstr>
      <vt:lpstr>Amazon recommending items based on purchase history</vt:lpstr>
      <vt:lpstr>Bing giving the images of frog type pokemon from the popular game (pokemon go)</vt:lpstr>
      <vt:lpstr>Implementation:</vt:lpstr>
      <vt:lpstr>PowerPoint Presentation</vt:lpstr>
      <vt:lpstr> Process summarization</vt:lpstr>
      <vt:lpstr>PowerPoint Presentation</vt:lpstr>
      <vt:lpstr>Progress Work removing duplicates  algorithm</vt:lpstr>
      <vt:lpstr>Taking certain columns from the data.</vt:lpstr>
      <vt:lpstr> The genres column is made into the list.</vt:lpstr>
      <vt:lpstr>Conclusion</vt:lpstr>
      <vt:lpstr>Next step:</vt:lpstr>
      <vt:lpstr>References:</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Mounika Gampa</cp:lastModifiedBy>
  <cp:revision>331</cp:revision>
  <dcterms:created xsi:type="dcterms:W3CDTF">2005-12-15T13:44:00Z</dcterms:created>
  <dcterms:modified xsi:type="dcterms:W3CDTF">2023-04-07T05:09:02Z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039203FCB6DF49258188018BA2987498</vt:lpwstr>
  </property>
  <property fmtid="{D5CDD505-2E9C-101B-9397-08002B2CF9AE}" pid="3" name="KSOProductBuildVer">
    <vt:lpwstr>1033-11.2.0.11380</vt:lpwstr>
  </property>
</Properties>
</file>