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2" r:id="rId12"/>
    <p:sldId id="263" r:id="rId13"/>
  </p:sldIdLst>
  <p:sldSz cx="14630400" cy="8229600"/>
  <p:notesSz cx="8229600" cy="14630400"/>
  <p:embeddedFontLst>
    <p:embeddedFont>
      <p:font typeface="Comfortaa Bold" pitchFamily="2" charset="0"/>
      <p:bold r:id="rId15"/>
    </p:embeddedFont>
    <p:embeddedFont>
      <p:font typeface="Lato" panose="020F0502020204030203" pitchFamily="34" charset="0"/>
      <p:regular r:id="rId16"/>
      <p:bold r:id="rId17"/>
    </p:embeddedFont>
    <p:embeddedFont>
      <p:font typeface="Raleway Bold" pitchFamily="2" charset="0"/>
      <p:bold r:id="rId18"/>
    </p:embeddedFont>
    <p:embeddedFont>
      <p:font typeface="Raleway Medium" pitchFamily="2" charset="0"/>
      <p:regular r:id="rId19"/>
      <p:italic r:id="rId20"/>
    </p:embeddedFont>
  </p:embeddedFontLst>
  <p:defaultTextStyle>
    <a:defPPr>
      <a:defRPr lang="en-B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1" d="100"/>
          <a:sy n="91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8969" y="408884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Inventory Management: A Collaborative Approach</a:t>
            </a:r>
            <a:endParaRPr lang="en-US" sz="4300" dirty="0">
              <a:latin typeface="Raleway Bold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8969" y="2278155"/>
            <a:ext cx="7688897" cy="2475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presentation explores the design and implementation of an inventory management system, focusing on the collaborative interaction of various AI agents to optimize stock control in retail businesses. 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AI Agents to Manage Software Development Lifecycle </a:t>
            </a:r>
          </a:p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( Waterfall Model )</a:t>
            </a:r>
            <a:endParaRPr lang="en-US" sz="1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434" y="6208752"/>
            <a:ext cx="13013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ar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98970" y="5265139"/>
            <a:ext cx="6830338" cy="2475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- 06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Atharv Rathore - A20595125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Poojith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Reddy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Annachedu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A20539719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Waseem Pasha 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Mohammadw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A20551352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Gaurav Acharya - A20583612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8179-E6C2-28A4-2F02-374CC07C8D93}"/>
              </a:ext>
            </a:extLst>
          </p:cNvPr>
          <p:cNvSpPr txBox="1"/>
          <p:nvPr/>
        </p:nvSpPr>
        <p:spPr>
          <a:xfrm>
            <a:off x="286187" y="148816"/>
            <a:ext cx="13995206" cy="69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</a:rPr>
              <a:t>Documentation</a:t>
            </a:r>
            <a:endParaRPr lang="en-US" sz="3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EEB3-D76B-0604-E24A-7D72577F780E}"/>
              </a:ext>
            </a:extLst>
          </p:cNvPr>
          <p:cNvSpPr txBox="1"/>
          <p:nvPr/>
        </p:nvSpPr>
        <p:spPr>
          <a:xfrm>
            <a:off x="7397800" y="1109843"/>
            <a:ext cx="6784708" cy="33085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Documentation Engineer AI prepared user manuals, technical documentation, and training materials.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Output: A total of 21 pages of documentation were produced, including user guides, troubleshooting steps, and FAQs.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Productivity: Estimated at 3 pages per 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Effort: The documentation phase was completed in 4 days (3 pages/day × 7 days = 21 pages documented).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F400D-BE75-3584-ED24-45AE438652CA}"/>
              </a:ext>
            </a:extLst>
          </p:cNvPr>
          <p:cNvSpPr txBox="1"/>
          <p:nvPr/>
        </p:nvSpPr>
        <p:spPr>
          <a:xfrm>
            <a:off x="286188" y="1243906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Autogen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6BFD8-C0E6-6E4B-6DF8-AC8FA025B7F9}"/>
              </a:ext>
            </a:extLst>
          </p:cNvPr>
          <p:cNvSpPr txBox="1"/>
          <p:nvPr/>
        </p:nvSpPr>
        <p:spPr>
          <a:xfrm>
            <a:off x="286187" y="3594832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langgraph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40EA2-4174-1616-C48A-E493898E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9" y="1765143"/>
            <a:ext cx="6386838" cy="1390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F780D-62CC-BB58-6E04-05A41629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9" y="4140012"/>
            <a:ext cx="6386838" cy="12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1465" y="248521"/>
            <a:ext cx="1375240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Milestones and Effort Estimation</a:t>
            </a:r>
            <a:endParaRPr lang="en-US" sz="4300" dirty="0">
              <a:latin typeface="Raleway Bold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42174" y="1442684"/>
            <a:ext cx="185142" cy="1938763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B"/>
          </a:p>
        </p:txBody>
      </p:sp>
      <p:sp>
        <p:nvSpPr>
          <p:cNvPr id="5" name="Text 2"/>
          <p:cNvSpPr/>
          <p:nvPr/>
        </p:nvSpPr>
        <p:spPr>
          <a:xfrm>
            <a:off x="1197600" y="1442685"/>
            <a:ext cx="27940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</a:rPr>
              <a:t>Milestones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97600" y="1933699"/>
            <a:ext cx="6389826" cy="1855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Requirement Document Completed: Day 7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System Design Document Completed: Day 9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Code Development Completed: Day 10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Testing Completed: Day 29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42174" y="4209375"/>
            <a:ext cx="185142" cy="2205356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B"/>
          </a:p>
        </p:txBody>
      </p:sp>
      <p:sp>
        <p:nvSpPr>
          <p:cNvPr id="11" name="Text 8"/>
          <p:cNvSpPr/>
          <p:nvPr/>
        </p:nvSpPr>
        <p:spPr>
          <a:xfrm>
            <a:off x="1197601" y="4209375"/>
            <a:ext cx="457378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Effort Estimation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197601" y="4704396"/>
            <a:ext cx="6119932" cy="1710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Requirement Gathering: 7 days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System Design: 2 days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Coding: 10 days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Testing: 10 days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68805" y="75137"/>
            <a:ext cx="8105461" cy="1460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Conclusion and Future Enhancements</a:t>
            </a:r>
          </a:p>
          <a:p>
            <a:pPr marL="0" indent="0">
              <a:lnSpc>
                <a:spcPts val="5400"/>
              </a:lnSpc>
              <a:buNone/>
            </a:pPr>
            <a:endParaRPr lang="en-US" sz="4300" dirty="0">
              <a:latin typeface="Raleway Bold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868805" y="991182"/>
            <a:ext cx="8440508" cy="5718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u="sng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Outcome: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Successfully developed and tested an AI-powered inventory management system tailored for a coffee retailer, featuring real-time tracking, predictive analytics, and automated reordering.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Demonstrated the effectiveness of AI agents in simulating a real-world development team to execute a software project end-to-end.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Delivered a system capable of optimizing stock levels, reducing holding costs, and improving operational efficiency.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7D4CC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1900" b="1" u="sng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Future Enhancements: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Integrate advanced AI models for more accurate demand forecasting and stock optimization.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Enhance the user interface with customizable dashboards and improved usability features.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Explore IoT integration for real-time inventory updates directly from warehouses, ensuring greater accuracy and efficiency.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7652" y="47340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Project Overview</a:t>
            </a:r>
            <a:endParaRPr lang="en-US" sz="4300" dirty="0">
              <a:latin typeface="Raleway Bold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156690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Objective</a:t>
            </a:r>
            <a:endParaRPr lang="en-US" sz="2150" dirty="0">
              <a:latin typeface="Raleway Bold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2156622"/>
            <a:ext cx="6142435" cy="2066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project aims to develop a comprehensive inventory management system for retail businesses, leveraging the power of AI to improve efficiency, reduce costs, and enhance customer satisfaction.</a:t>
            </a:r>
            <a:endParaRPr lang="en-US" sz="1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623929" y="156690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Methodology</a:t>
            </a:r>
            <a:endParaRPr lang="en-US" sz="2150" dirty="0">
              <a:latin typeface="Raleway Bold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929" y="2156621"/>
            <a:ext cx="6224694" cy="2066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project follows a </a:t>
            </a: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waterfall model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systematically progressing through distinct phases. 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project automates tasks such as requirements gathering, system design, development, testing, and documentation.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01BB28D-3F18-6CE4-6650-3501837771E2}"/>
              </a:ext>
            </a:extLst>
          </p:cNvPr>
          <p:cNvSpPr/>
          <p:nvPr/>
        </p:nvSpPr>
        <p:spPr>
          <a:xfrm>
            <a:off x="864037" y="47417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Key Requirements:</a:t>
            </a:r>
            <a:endParaRPr lang="en-US" sz="2150" dirty="0">
              <a:latin typeface="Raleway Bold" pitchFamily="2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0D60343-282E-BD0D-A74B-15032F53C57B}"/>
              </a:ext>
            </a:extLst>
          </p:cNvPr>
          <p:cNvSpPr/>
          <p:nvPr/>
        </p:nvSpPr>
        <p:spPr>
          <a:xfrm>
            <a:off x="864037" y="5331428"/>
            <a:ext cx="6142435" cy="2066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inventory tracking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Predicting stock shortages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Automated reordering</a:t>
            </a:r>
            <a:endParaRPr lang="en-US" sz="1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A2F9B8F-B1EC-319E-D885-329C74D7102B}"/>
              </a:ext>
            </a:extLst>
          </p:cNvPr>
          <p:cNvSpPr/>
          <p:nvPr/>
        </p:nvSpPr>
        <p:spPr>
          <a:xfrm>
            <a:off x="7623929" y="47417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Business Impact:</a:t>
            </a:r>
            <a:endParaRPr lang="en-US" sz="2150" dirty="0">
              <a:latin typeface="Raleway Bold" pitchFamily="2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DDD50DA8-79C8-E953-9109-1F048CDC4AD0}"/>
              </a:ext>
            </a:extLst>
          </p:cNvPr>
          <p:cNvSpPr/>
          <p:nvPr/>
        </p:nvSpPr>
        <p:spPr>
          <a:xfrm>
            <a:off x="7623929" y="5331427"/>
            <a:ext cx="6224694" cy="2066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inventory waste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efficiency in stock management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Enhanced decision-making with 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2013" y="491648"/>
            <a:ext cx="5262205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Project Scope</a:t>
            </a:r>
            <a:endParaRPr lang="en-US" sz="4100" dirty="0">
              <a:latin typeface="Raleway Bold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2955" y="1331535"/>
            <a:ext cx="6562245" cy="3433767"/>
          </a:xfrm>
          <a:prstGeom prst="roundRect">
            <a:avLst>
              <a:gd name="adj" fmla="val 12513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B"/>
          </a:p>
        </p:txBody>
      </p:sp>
      <p:sp>
        <p:nvSpPr>
          <p:cNvPr id="5" name="Text 2"/>
          <p:cNvSpPr/>
          <p:nvPr/>
        </p:nvSpPr>
        <p:spPr>
          <a:xfrm>
            <a:off x="989652" y="1574933"/>
            <a:ext cx="2872383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Key Features:</a:t>
            </a:r>
            <a:endParaRPr lang="en-US" sz="2050" dirty="0">
              <a:latin typeface="Raleway Bold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89652" y="2043231"/>
            <a:ext cx="12593725" cy="2486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browsing and search functionality.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to cart and make online payments securely.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inventory tracking and management.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Automated reordering based on stock levels.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Demand forecasting using historical data analysis.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Generate detailed sales and inventory reports.</a:t>
            </a:r>
            <a:endParaRPr lang="en-US" sz="18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51897" y="1331535"/>
            <a:ext cx="6589893" cy="3433767"/>
          </a:xfrm>
          <a:prstGeom prst="roundRect">
            <a:avLst>
              <a:gd name="adj" fmla="val 1707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B"/>
          </a:p>
        </p:txBody>
      </p:sp>
      <p:sp>
        <p:nvSpPr>
          <p:cNvPr id="11" name="Text 8"/>
          <p:cNvSpPr/>
          <p:nvPr/>
        </p:nvSpPr>
        <p:spPr>
          <a:xfrm>
            <a:off x="7788593" y="1593960"/>
            <a:ext cx="3191113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End Users: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788593" y="2224067"/>
            <a:ext cx="6353196" cy="16487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Customers</a:t>
            </a: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Browse, purchase products, and track orders.</a:t>
            </a:r>
          </a:p>
          <a:p>
            <a:pPr>
              <a:lnSpc>
                <a:spcPts val="2950"/>
              </a:lnSpc>
            </a:pPr>
            <a:endParaRPr lang="en-US" sz="1850" dirty="0">
              <a:solidFill>
                <a:srgbClr val="D7D4C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Administrators</a:t>
            </a: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Manage inventory, products, and generate reports</a:t>
            </a:r>
            <a:endParaRPr lang="en-US" sz="18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B5BAFAD9-C9E6-0376-43AB-C637EBAB209F}"/>
              </a:ext>
            </a:extLst>
          </p:cNvPr>
          <p:cNvSpPr/>
          <p:nvPr/>
        </p:nvSpPr>
        <p:spPr>
          <a:xfrm>
            <a:off x="724269" y="5008700"/>
            <a:ext cx="13480342" cy="1889365"/>
          </a:xfrm>
          <a:prstGeom prst="roundRect">
            <a:avLst>
              <a:gd name="adj" fmla="val 12513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en-BB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0C1429D0-172E-26FF-3B08-B9371A38F95F}"/>
              </a:ext>
            </a:extLst>
          </p:cNvPr>
          <p:cNvSpPr/>
          <p:nvPr/>
        </p:nvSpPr>
        <p:spPr>
          <a:xfrm>
            <a:off x="989652" y="5312572"/>
            <a:ext cx="2872383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7D4CC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Expected Timeline:</a:t>
            </a:r>
            <a:endParaRPr lang="en-US" sz="2050" dirty="0">
              <a:latin typeface="Raleway Bold" pitchFamily="2" charset="0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5B58D664-220F-5D5A-B77D-58C4F5E14DCE}"/>
              </a:ext>
            </a:extLst>
          </p:cNvPr>
          <p:cNvSpPr/>
          <p:nvPr/>
        </p:nvSpPr>
        <p:spPr>
          <a:xfrm>
            <a:off x="989652" y="5830316"/>
            <a:ext cx="13012534" cy="1205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development will take approximately </a:t>
            </a:r>
            <a:r>
              <a:rPr lang="en-US" sz="18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68 days</a:t>
            </a:r>
            <a:r>
              <a:rPr lang="en-US" sz="18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divided into phases.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1965" y="234772"/>
            <a:ext cx="679319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AI Agents and Their Roles:</a:t>
            </a:r>
            <a:endParaRPr lang="en-US" sz="4300" dirty="0">
              <a:latin typeface="Raleway Bold" pitchFamily="2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04" y="1135787"/>
            <a:ext cx="556260" cy="5562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18878" y="1135787"/>
            <a:ext cx="12492496" cy="3282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Proxy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Communicates retailer requirements to the project team.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Manager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Creates project plans and coordinates all phases of development.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Engineer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Documents use cases, requirements, and estimates effort.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Engineer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Designs system architecture and prepares design documents.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Engineer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Develops source code based on design specifications.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Engineer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Creates and executes test cases for system validation.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Documentation Engineer Agent: </a:t>
            </a:r>
            <a:r>
              <a:rPr lang="en-US" sz="190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Prepares user guides and training materials.</a:t>
            </a:r>
            <a:endParaRPr lang="en-US" sz="1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5" y="5322451"/>
            <a:ext cx="556260" cy="55626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518877" y="5322450"/>
            <a:ext cx="12492497" cy="23766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[Customer Proxy] → [Project Manager] → [Requirement Engineer] →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[System Engineer] → [Software Engineer] → [Test Engineer] → [Documentation Engineer]</a:t>
            </a:r>
            <a:endParaRPr lang="en-US" sz="19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D300F29F-9BA0-6D55-79CF-C9B1B641F3D6}"/>
              </a:ext>
            </a:extLst>
          </p:cNvPr>
          <p:cNvSpPr/>
          <p:nvPr/>
        </p:nvSpPr>
        <p:spPr>
          <a:xfrm>
            <a:off x="568404" y="4418437"/>
            <a:ext cx="679319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Hierarchical Role Structure:</a:t>
            </a:r>
            <a:endParaRPr lang="en-US" sz="4300" dirty="0">
              <a:latin typeface="Raleway Bold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5952" y="375762"/>
            <a:ext cx="714994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Project Phases in the Waterfall Model:</a:t>
            </a:r>
            <a:endParaRPr lang="en-US" sz="4300" dirty="0">
              <a:latin typeface="Raleway Bold" pitchFamily="2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B36571C-B81E-964F-A96D-A4F797E45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88499"/>
              </p:ext>
            </p:extLst>
          </p:nvPr>
        </p:nvGraphicFramePr>
        <p:xfrm>
          <a:off x="717235" y="6640479"/>
          <a:ext cx="13592080" cy="106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416">
                  <a:extLst>
                    <a:ext uri="{9D8B030D-6E8A-4147-A177-3AD203B41FA5}">
                      <a16:colId xmlns:a16="http://schemas.microsoft.com/office/drawing/2014/main" val="4223204406"/>
                    </a:ext>
                  </a:extLst>
                </a:gridCol>
                <a:gridCol w="2718416">
                  <a:extLst>
                    <a:ext uri="{9D8B030D-6E8A-4147-A177-3AD203B41FA5}">
                      <a16:colId xmlns:a16="http://schemas.microsoft.com/office/drawing/2014/main" val="1673984533"/>
                    </a:ext>
                  </a:extLst>
                </a:gridCol>
                <a:gridCol w="2718416">
                  <a:extLst>
                    <a:ext uri="{9D8B030D-6E8A-4147-A177-3AD203B41FA5}">
                      <a16:colId xmlns:a16="http://schemas.microsoft.com/office/drawing/2014/main" val="277933433"/>
                    </a:ext>
                  </a:extLst>
                </a:gridCol>
                <a:gridCol w="2718416">
                  <a:extLst>
                    <a:ext uri="{9D8B030D-6E8A-4147-A177-3AD203B41FA5}">
                      <a16:colId xmlns:a16="http://schemas.microsoft.com/office/drawing/2014/main" val="176956444"/>
                    </a:ext>
                  </a:extLst>
                </a:gridCol>
                <a:gridCol w="2718416">
                  <a:extLst>
                    <a:ext uri="{9D8B030D-6E8A-4147-A177-3AD203B41FA5}">
                      <a16:colId xmlns:a16="http://schemas.microsoft.com/office/drawing/2014/main" val="717553158"/>
                    </a:ext>
                  </a:extLst>
                </a:gridCol>
              </a:tblGrid>
              <a:tr h="532072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Gathering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Design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noProof="1"/>
                        <a:t>Documentation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4914"/>
                  </a:ext>
                </a:extLst>
              </a:tr>
              <a:tr h="5320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 days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days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days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days</a:t>
                      </a:r>
                      <a:endParaRPr lang="en-B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days</a:t>
                      </a:r>
                      <a:endParaRPr lang="en-B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63095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CC1E6DFB-B7A0-E762-3D67-0CCDA1763692}"/>
              </a:ext>
            </a:extLst>
          </p:cNvPr>
          <p:cNvGrpSpPr/>
          <p:nvPr/>
        </p:nvGrpSpPr>
        <p:grpSpPr>
          <a:xfrm>
            <a:off x="465951" y="1133900"/>
            <a:ext cx="6500241" cy="901391"/>
            <a:chOff x="924310" y="1181423"/>
            <a:chExt cx="6408497" cy="106020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D42222-F7D3-8669-A780-9C0AE73571C8}"/>
                </a:ext>
              </a:extLst>
            </p:cNvPr>
            <p:cNvSpPr/>
            <p:nvPr/>
          </p:nvSpPr>
          <p:spPr>
            <a:xfrm>
              <a:off x="1771911" y="127059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Rectangle: Rounded Corners 2">
              <a:extLst>
                <a:ext uri="{FF2B5EF4-FFF2-40B4-BE49-F238E27FC236}">
                  <a16:creationId xmlns:a16="http://schemas.microsoft.com/office/drawing/2014/main" id="{D7F4A406-74E3-8F58-11D0-6C6CE8B26858}"/>
                </a:ext>
              </a:extLst>
            </p:cNvPr>
            <p:cNvSpPr/>
            <p:nvPr/>
          </p:nvSpPr>
          <p:spPr>
            <a:xfrm>
              <a:off x="924310" y="1181423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75" name="TextBox 8">
              <a:extLst>
                <a:ext uri="{FF2B5EF4-FFF2-40B4-BE49-F238E27FC236}">
                  <a16:creationId xmlns:a16="http://schemas.microsoft.com/office/drawing/2014/main" id="{44DF5BF1-BD7F-411C-6FF4-7E03B0320DCB}"/>
                </a:ext>
              </a:extLst>
            </p:cNvPr>
            <p:cNvSpPr txBox="1"/>
            <p:nvPr/>
          </p:nvSpPr>
          <p:spPr>
            <a:xfrm>
              <a:off x="2475210" y="1351591"/>
              <a:ext cx="4511633" cy="54300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Requirement Gathering: 7 days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4A6845-2BA9-6E11-876E-BCB33F68B7D3}"/>
              </a:ext>
            </a:extLst>
          </p:cNvPr>
          <p:cNvGrpSpPr/>
          <p:nvPr/>
        </p:nvGrpSpPr>
        <p:grpSpPr>
          <a:xfrm>
            <a:off x="465953" y="2132831"/>
            <a:ext cx="6500240" cy="922139"/>
            <a:chOff x="924310" y="2477240"/>
            <a:chExt cx="6408497" cy="106020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4D949B-7F65-6BC2-9425-AD1BCB4F8CA3}"/>
                </a:ext>
              </a:extLst>
            </p:cNvPr>
            <p:cNvSpPr/>
            <p:nvPr/>
          </p:nvSpPr>
          <p:spPr>
            <a:xfrm>
              <a:off x="1771911" y="2566408"/>
              <a:ext cx="5560896" cy="881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64" name="Rectangle: Rounded Corners 2">
              <a:extLst>
                <a:ext uri="{FF2B5EF4-FFF2-40B4-BE49-F238E27FC236}">
                  <a16:creationId xmlns:a16="http://schemas.microsoft.com/office/drawing/2014/main" id="{684DC583-8EBF-2AC0-7285-704C6ACB9934}"/>
                </a:ext>
              </a:extLst>
            </p:cNvPr>
            <p:cNvSpPr/>
            <p:nvPr/>
          </p:nvSpPr>
          <p:spPr>
            <a:xfrm>
              <a:off x="924310" y="2477240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42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B3DCB91C-5A6F-7CCB-8412-7A5C136C2E5F}"/>
                </a:ext>
              </a:extLst>
            </p:cNvPr>
            <p:cNvSpPr txBox="1"/>
            <p:nvPr/>
          </p:nvSpPr>
          <p:spPr>
            <a:xfrm>
              <a:off x="2475210" y="2677949"/>
              <a:ext cx="4511633" cy="5307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System Design: 2 days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5C8789-A11A-19ED-A8C4-F855F7FF5568}"/>
              </a:ext>
            </a:extLst>
          </p:cNvPr>
          <p:cNvGrpSpPr/>
          <p:nvPr/>
        </p:nvGrpSpPr>
        <p:grpSpPr>
          <a:xfrm>
            <a:off x="465951" y="3162200"/>
            <a:ext cx="6500241" cy="834893"/>
            <a:chOff x="924310" y="3680317"/>
            <a:chExt cx="6408497" cy="1060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D5F23E-FA23-93BF-647B-8EB3C4AC659A}"/>
                </a:ext>
              </a:extLst>
            </p:cNvPr>
            <p:cNvSpPr/>
            <p:nvPr/>
          </p:nvSpPr>
          <p:spPr>
            <a:xfrm>
              <a:off x="1771911" y="3769486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57" name="Rectangle: Rounded Corners 2">
              <a:extLst>
                <a:ext uri="{FF2B5EF4-FFF2-40B4-BE49-F238E27FC236}">
                  <a16:creationId xmlns:a16="http://schemas.microsoft.com/office/drawing/2014/main" id="{7ADAE7CB-17C1-1293-B706-57161252ACF4}"/>
                </a:ext>
              </a:extLst>
            </p:cNvPr>
            <p:cNvSpPr/>
            <p:nvPr/>
          </p:nvSpPr>
          <p:spPr>
            <a:xfrm>
              <a:off x="924310" y="3680317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42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61" name="TextBox 24">
              <a:extLst>
                <a:ext uri="{FF2B5EF4-FFF2-40B4-BE49-F238E27FC236}">
                  <a16:creationId xmlns:a16="http://schemas.microsoft.com/office/drawing/2014/main" id="{412265DC-5AF8-827D-354C-811A0A2F5E5A}"/>
                </a:ext>
              </a:extLst>
            </p:cNvPr>
            <p:cNvSpPr txBox="1"/>
            <p:nvPr/>
          </p:nvSpPr>
          <p:spPr>
            <a:xfrm>
              <a:off x="2475211" y="3856207"/>
              <a:ext cx="4511633" cy="58625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Development: 10 days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E632CC-C035-E419-0E2D-4189F9B1E0B9}"/>
              </a:ext>
            </a:extLst>
          </p:cNvPr>
          <p:cNvGrpSpPr/>
          <p:nvPr/>
        </p:nvGrpSpPr>
        <p:grpSpPr>
          <a:xfrm>
            <a:off x="465953" y="4092128"/>
            <a:ext cx="6500240" cy="971038"/>
            <a:chOff x="924310" y="4883393"/>
            <a:chExt cx="6408497" cy="106020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C6B98D-4B23-8F83-CC10-8F611EABB212}"/>
                </a:ext>
              </a:extLst>
            </p:cNvPr>
            <p:cNvSpPr/>
            <p:nvPr/>
          </p:nvSpPr>
          <p:spPr>
            <a:xfrm>
              <a:off x="1771911" y="497256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50" name="Rectangle: Rounded Corners 2">
              <a:extLst>
                <a:ext uri="{FF2B5EF4-FFF2-40B4-BE49-F238E27FC236}">
                  <a16:creationId xmlns:a16="http://schemas.microsoft.com/office/drawing/2014/main" id="{F079DEF1-C3C0-F0E1-6D5F-24BE8D4E5859}"/>
                </a:ext>
              </a:extLst>
            </p:cNvPr>
            <p:cNvSpPr/>
            <p:nvPr/>
          </p:nvSpPr>
          <p:spPr>
            <a:xfrm>
              <a:off x="924310" y="4883393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42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4601B461-44F3-C1A6-ECF2-439B8165949B}"/>
                </a:ext>
              </a:extLst>
            </p:cNvPr>
            <p:cNvSpPr txBox="1"/>
            <p:nvPr/>
          </p:nvSpPr>
          <p:spPr>
            <a:xfrm>
              <a:off x="2475210" y="5097381"/>
              <a:ext cx="4511633" cy="50405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Testing: 10 days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E72E5A8-B076-272B-AFB1-D5A4D2A3D37E}"/>
              </a:ext>
            </a:extLst>
          </p:cNvPr>
          <p:cNvGrpSpPr/>
          <p:nvPr/>
        </p:nvGrpSpPr>
        <p:grpSpPr>
          <a:xfrm>
            <a:off x="465953" y="5228419"/>
            <a:ext cx="6500240" cy="971038"/>
            <a:chOff x="924310" y="4883393"/>
            <a:chExt cx="6408497" cy="106020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C7D3B35-FCE8-ABB5-4012-E6A96B2B8534}"/>
                </a:ext>
              </a:extLst>
            </p:cNvPr>
            <p:cNvSpPr/>
            <p:nvPr/>
          </p:nvSpPr>
          <p:spPr>
            <a:xfrm>
              <a:off x="1771911" y="497256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87" name="Rectangle: Rounded Corners 2">
              <a:extLst>
                <a:ext uri="{FF2B5EF4-FFF2-40B4-BE49-F238E27FC236}">
                  <a16:creationId xmlns:a16="http://schemas.microsoft.com/office/drawing/2014/main" id="{B2FB6122-EB08-44C4-62F0-008DBF7AD7E7}"/>
                </a:ext>
              </a:extLst>
            </p:cNvPr>
            <p:cNvSpPr/>
            <p:nvPr/>
          </p:nvSpPr>
          <p:spPr>
            <a:xfrm>
              <a:off x="924310" y="4883393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solidFill>
              <a:srgbClr val="92D050"/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42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</a:p>
          </p:txBody>
        </p:sp>
        <p:sp>
          <p:nvSpPr>
            <p:cNvPr id="88" name="TextBox 32">
              <a:extLst>
                <a:ext uri="{FF2B5EF4-FFF2-40B4-BE49-F238E27FC236}">
                  <a16:creationId xmlns:a16="http://schemas.microsoft.com/office/drawing/2014/main" id="{1C1F0DC8-3063-6E3F-6E9F-C34A2D44636C}"/>
                </a:ext>
              </a:extLst>
            </p:cNvPr>
            <p:cNvSpPr txBox="1"/>
            <p:nvPr/>
          </p:nvSpPr>
          <p:spPr>
            <a:xfrm>
              <a:off x="2475210" y="5097381"/>
              <a:ext cx="4511633" cy="50405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Documentation: 7 days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3425872-E591-1EAE-045F-9EBC6EF8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93" y="1089841"/>
            <a:ext cx="6045511" cy="4883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816" y="252650"/>
            <a:ext cx="767155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System Requirements and Use Cases</a:t>
            </a:r>
            <a:endParaRPr lang="en-US" sz="3900" dirty="0"/>
          </a:p>
        </p:txBody>
      </p:sp>
      <p:sp>
        <p:nvSpPr>
          <p:cNvPr id="5" name="Text 1"/>
          <p:cNvSpPr/>
          <p:nvPr/>
        </p:nvSpPr>
        <p:spPr>
          <a:xfrm>
            <a:off x="285817" y="1010810"/>
            <a:ext cx="13862952" cy="721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u="sng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Cases: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Registration: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Allows new users to register with email verification and password policies. 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Login: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Enables users to securely log in with encrypted credentials. 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Search: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users the ability to search for products by name, category, or price range. 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to Cart: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 can add products to their shopping cart and review them before checkout. 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Checkout: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Allows users to provide shipping information, choose payment methods, and complete purchases. </a:t>
            </a:r>
          </a:p>
          <a:p>
            <a:pPr marL="457200" indent="-4572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b="1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 History: </a:t>
            </a: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Enables users to review their past orders, including product details and shipping status. </a:t>
            </a:r>
          </a:p>
          <a:p>
            <a:pPr algn="l">
              <a:lnSpc>
                <a:spcPts val="2400"/>
              </a:lnSpc>
            </a:pPr>
            <a:endParaRPr lang="en-US" sz="1950" dirty="0">
              <a:solidFill>
                <a:srgbClr val="D7D4C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ts val="2400"/>
              </a:lnSpc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  <a:ea typeface="Comfortaa Bold" pitchFamily="2" charset="0"/>
                <a:cs typeface="Comfortaa Bold" pitchFamily="2" charset="0"/>
              </a:rPr>
              <a:t>Requirement </a:t>
            </a:r>
            <a:r>
              <a:rPr lang="en-US" sz="3900" b="1" kern="1200" dirty="0">
                <a:solidFill>
                  <a:srgbClr val="FFE14D"/>
                </a:solidFill>
                <a:effectLst/>
                <a:latin typeface="Raleway Bold" pitchFamily="2" charset="0"/>
                <a:ea typeface="Comfortaa Bold" pitchFamily="2" charset="0"/>
                <a:cs typeface="Comfortaa Bold" pitchFamily="2" charset="0"/>
              </a:rPr>
              <a:t>Documentation</a:t>
            </a:r>
            <a:endParaRPr lang="en-US" sz="1950" dirty="0">
              <a:solidFill>
                <a:srgbClr val="D7D4C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total of 6 use cases were identified during the requirement gathering phase.</a:t>
            </a: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use case contains several detailed requirements, with approximately 5 requirements documented per day.</a:t>
            </a: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requirement gathering phase was completed in 7 days, achieving a productivity rate of 5 requirements/day.</a:t>
            </a:r>
            <a:b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950" dirty="0">
              <a:solidFill>
                <a:srgbClr val="D7D4C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ts val="2400"/>
              </a:lnSpc>
            </a:pPr>
            <a:r>
              <a:rPr lang="en-US" sz="1950" b="1" u="sng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Summary</a:t>
            </a:r>
          </a:p>
          <a:p>
            <a:pPr algn="l">
              <a:lnSpc>
                <a:spcPts val="2400"/>
              </a:lnSpc>
            </a:pP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Effort: 7 days</a:t>
            </a:r>
          </a:p>
          <a:p>
            <a:pPr algn="l">
              <a:lnSpc>
                <a:spcPts val="2400"/>
              </a:lnSpc>
            </a:pPr>
            <a:endParaRPr lang="en-US" sz="1950" dirty="0">
              <a:solidFill>
                <a:srgbClr val="D7D4C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ts val="2400"/>
              </a:lnSpc>
            </a:pPr>
            <a:r>
              <a:rPr lang="en-US" sz="1950" b="1" u="sng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Estimated Productivity:</a:t>
            </a:r>
            <a:br>
              <a:rPr lang="en-US" sz="1950" b="1" u="sng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950" dirty="0">
                <a:solidFill>
                  <a:srgbClr val="D7D4C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 requirements documented daily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75756-8C52-8D26-AA39-F8F559C3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9" y="6804776"/>
            <a:ext cx="3968954" cy="723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FD00AE-3981-9B49-FE47-A38D4E36AA7D}"/>
              </a:ext>
            </a:extLst>
          </p:cNvPr>
          <p:cNvSpPr txBox="1"/>
          <p:nvPr/>
        </p:nvSpPr>
        <p:spPr>
          <a:xfrm>
            <a:off x="5123788" y="4704622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Autogen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2D4557-4A10-D965-BF2C-F8B90781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89" y="5132367"/>
            <a:ext cx="9455636" cy="12446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323AB1-F3D5-7310-DC2B-CE05EDDC06C9}"/>
              </a:ext>
            </a:extLst>
          </p:cNvPr>
          <p:cNvSpPr txBox="1"/>
          <p:nvPr/>
        </p:nvSpPr>
        <p:spPr>
          <a:xfrm>
            <a:off x="5123787" y="6377031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langgraph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09E67-3954-1BA4-242A-4E8AC452FBA9}"/>
              </a:ext>
            </a:extLst>
          </p:cNvPr>
          <p:cNvSpPr txBox="1"/>
          <p:nvPr/>
        </p:nvSpPr>
        <p:spPr>
          <a:xfrm>
            <a:off x="202423" y="146123"/>
            <a:ext cx="14023127" cy="69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  <a:ea typeface="Comfortaa Bold" pitchFamily="34" charset="-122"/>
                <a:cs typeface="Comfortaa Bold" pitchFamily="34" charset="-120"/>
              </a:rPr>
              <a:t>System Design</a:t>
            </a:r>
            <a:endParaRPr lang="en-US" sz="3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9B9CA-DE72-4817-044D-09914DECB8C3}"/>
              </a:ext>
            </a:extLst>
          </p:cNvPr>
          <p:cNvSpPr txBox="1"/>
          <p:nvPr/>
        </p:nvSpPr>
        <p:spPr>
          <a:xfrm>
            <a:off x="146584" y="1109844"/>
            <a:ext cx="1412782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Engineer AI created detailed design documents, including architecture diagrams, database schema, API interaction models, and interface designs.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Output: 10 pages of design documentation were produced, covering high-level architecture, database schema (e.g., tables for products, warehouses, users, orders, suppliers), and key design patterns like Singleton and Observer.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Productivity: Estimated at 5 pages/day.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Effort: The design phase was completed in 2 days, with reviews and feedback incorporated.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B" sz="1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8DF57-8F0D-0DEE-7B63-29FFE4587FF1}"/>
              </a:ext>
            </a:extLst>
          </p:cNvPr>
          <p:cNvSpPr txBox="1"/>
          <p:nvPr/>
        </p:nvSpPr>
        <p:spPr>
          <a:xfrm>
            <a:off x="355988" y="5699512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Autogen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D787B-A09F-CAAE-8FBA-9738F9002CF8}"/>
              </a:ext>
            </a:extLst>
          </p:cNvPr>
          <p:cNvSpPr txBox="1"/>
          <p:nvPr/>
        </p:nvSpPr>
        <p:spPr>
          <a:xfrm>
            <a:off x="355988" y="3977562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langgraph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296CC-6912-38DA-6F9C-14F0AE2C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" y="6123148"/>
            <a:ext cx="9741401" cy="1390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032833-A15F-9201-4082-0AF09DBE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8" y="4404829"/>
            <a:ext cx="5759038" cy="11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E0C38-FD10-6A7C-D0AE-44A240DA6BFE}"/>
              </a:ext>
            </a:extLst>
          </p:cNvPr>
          <p:cNvSpPr txBox="1"/>
          <p:nvPr/>
        </p:nvSpPr>
        <p:spPr>
          <a:xfrm>
            <a:off x="132623" y="148816"/>
            <a:ext cx="14148769" cy="69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</a:rPr>
              <a:t>Code Development</a:t>
            </a:r>
            <a:endParaRPr lang="en-US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1D8D6-B3FD-4DE9-4928-BCC0EE31075A}"/>
              </a:ext>
            </a:extLst>
          </p:cNvPr>
          <p:cNvSpPr txBox="1"/>
          <p:nvPr/>
        </p:nvSpPr>
        <p:spPr>
          <a:xfrm>
            <a:off x="7315200" y="1340188"/>
            <a:ext cx="6784708" cy="33085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Software Engineer AI implemented the source code based on the design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Output: Approximately 500 lines of code (SLOC) were developed across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Productivity: Estimated at 50 SLOC/day.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Effort: The development phase took 10 days, including initial implementation and iterative improvements based on stakeholder feedback.</a:t>
            </a:r>
            <a:endParaRPr lang="en-BB" sz="19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E9A4B-D15E-2D1E-ADFE-B8F4C6D9F796}"/>
              </a:ext>
            </a:extLst>
          </p:cNvPr>
          <p:cNvSpPr txBox="1"/>
          <p:nvPr/>
        </p:nvSpPr>
        <p:spPr>
          <a:xfrm>
            <a:off x="447892" y="1118263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Autogen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9F95B-9C34-C077-896D-1539FFFE2F93}"/>
              </a:ext>
            </a:extLst>
          </p:cNvPr>
          <p:cNvSpPr txBox="1"/>
          <p:nvPr/>
        </p:nvSpPr>
        <p:spPr>
          <a:xfrm>
            <a:off x="447892" y="3767203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langgraph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9A5F4F-1BF8-B22F-9003-565B1C04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5" y="1703907"/>
            <a:ext cx="5454930" cy="1606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2467B-58E6-64E2-75C1-73D958E7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5" y="4207824"/>
            <a:ext cx="5466238" cy="9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065D0-AE35-4E9D-96E5-C6E22F77D14D}"/>
              </a:ext>
            </a:extLst>
          </p:cNvPr>
          <p:cNvSpPr txBox="1"/>
          <p:nvPr/>
        </p:nvSpPr>
        <p:spPr>
          <a:xfrm>
            <a:off x="202423" y="146123"/>
            <a:ext cx="14023127" cy="69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Raleway Bold" pitchFamily="2" charset="0"/>
              </a:rPr>
              <a:t>Testing</a:t>
            </a:r>
            <a:endParaRPr lang="en-US" sz="3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6C20E-B3E9-E4D4-6CD0-BA078E4E7901}"/>
              </a:ext>
            </a:extLst>
          </p:cNvPr>
          <p:cNvSpPr txBox="1"/>
          <p:nvPr/>
        </p:nvSpPr>
        <p:spPr>
          <a:xfrm>
            <a:off x="146584" y="1109844"/>
            <a:ext cx="1407896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Test Engineer AI created and executed test cases based on the requirements and design documents.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 A total of </a:t>
            </a:r>
            <a:r>
              <a:rPr lang="en-US" sz="19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 test cases </a:t>
            </a: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were executed, covering functional, non-functional, and integration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Productivity: Estimated at 2 test cases per 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Effort: The testing phase took 10 days (2 test cases/day × 10 days = 20 test cases executed).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396A7-349E-3883-B53E-AF1C3D92DDA1}"/>
              </a:ext>
            </a:extLst>
          </p:cNvPr>
          <p:cNvSpPr txBox="1"/>
          <p:nvPr/>
        </p:nvSpPr>
        <p:spPr>
          <a:xfrm>
            <a:off x="364130" y="3386813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Autogen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F18B5-FD78-2175-25D9-B8453905F1F1}"/>
              </a:ext>
            </a:extLst>
          </p:cNvPr>
          <p:cNvSpPr txBox="1"/>
          <p:nvPr/>
        </p:nvSpPr>
        <p:spPr>
          <a:xfrm>
            <a:off x="364129" y="5737739"/>
            <a:ext cx="381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92D050"/>
                </a:solidFill>
              </a:rPr>
              <a:t>langgraph</a:t>
            </a:r>
            <a:r>
              <a:rPr lang="en-IN" b="1" dirty="0">
                <a:solidFill>
                  <a:srgbClr val="92D050"/>
                </a:solidFill>
              </a:rPr>
              <a:t> 					</a:t>
            </a:r>
            <a:endParaRPr lang="en-BB" b="1" dirty="0">
              <a:solidFill>
                <a:srgbClr val="92D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84F40-105A-977F-37EC-52EB103E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0" y="3842056"/>
            <a:ext cx="7398130" cy="1625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227F4-C78D-64F1-6324-A89CFC21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2" y="6288925"/>
            <a:ext cx="7358788" cy="14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1136</Words>
  <Application>Microsoft Office PowerPoint</Application>
  <PresentationFormat>Custom</PresentationFormat>
  <Paragraphs>158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 Bold</vt:lpstr>
      <vt:lpstr>Comfortaa Bold</vt:lpstr>
      <vt:lpstr>Arial</vt:lpstr>
      <vt:lpstr>Lato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Atharv Rathore</cp:lastModifiedBy>
  <cp:revision>47</cp:revision>
  <dcterms:created xsi:type="dcterms:W3CDTF">2025-03-07T18:23:27Z</dcterms:created>
  <dcterms:modified xsi:type="dcterms:W3CDTF">2025-03-08T00:01:15Z</dcterms:modified>
</cp:coreProperties>
</file>