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2"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51E46D-9DA6-4442-AEFF-2F8536F782BB}" type="datetimeFigureOut">
              <a:rPr lang="en-IN" smtClean="0"/>
              <a:t>02-09-2025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59DEC-E30A-4758-9120-DF55FEFA9B40}" type="slidenum">
              <a:rPr lang="en-IN" smtClean="0"/>
              <a:t>‹#›</a:t>
            </a:fld>
            <a:endParaRPr lang="en-IN"/>
          </a:p>
        </p:txBody>
      </p:sp>
    </p:spTree>
    <p:extLst>
      <p:ext uri="{BB962C8B-B14F-4D97-AF65-F5344CB8AC3E}">
        <p14:creationId xmlns:p14="http://schemas.microsoft.com/office/powerpoint/2010/main" val="1312787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659DEC-E30A-4758-9120-DF55FEFA9B40}" type="slidenum">
              <a:rPr lang="en-IN" smtClean="0"/>
              <a:t>2</a:t>
            </a:fld>
            <a:endParaRPr lang="en-IN"/>
          </a:p>
        </p:txBody>
      </p:sp>
    </p:spTree>
    <p:extLst>
      <p:ext uri="{BB962C8B-B14F-4D97-AF65-F5344CB8AC3E}">
        <p14:creationId xmlns:p14="http://schemas.microsoft.com/office/powerpoint/2010/main" val="2348774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8A695-F074-8AD6-AB83-930D6E2591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7EB00DC-29F1-5472-0EB4-DE2768FFA9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E0D9B8F-3CC3-6581-D3F8-1EC610B3E951}"/>
              </a:ext>
            </a:extLst>
          </p:cNvPr>
          <p:cNvSpPr>
            <a:spLocks noGrp="1"/>
          </p:cNvSpPr>
          <p:nvPr>
            <p:ph type="dt" sz="half" idx="10"/>
          </p:nvPr>
        </p:nvSpPr>
        <p:spPr/>
        <p:txBody>
          <a:bodyPr/>
          <a:lstStyle/>
          <a:p>
            <a:fld id="{22716CBC-5C11-470B-ABA4-8197C8641879}" type="datetimeFigureOut">
              <a:rPr lang="en-IN" smtClean="0"/>
              <a:t>02-09-2025</a:t>
            </a:fld>
            <a:endParaRPr lang="en-IN"/>
          </a:p>
        </p:txBody>
      </p:sp>
      <p:sp>
        <p:nvSpPr>
          <p:cNvPr id="5" name="Footer Placeholder 4">
            <a:extLst>
              <a:ext uri="{FF2B5EF4-FFF2-40B4-BE49-F238E27FC236}">
                <a16:creationId xmlns:a16="http://schemas.microsoft.com/office/drawing/2014/main" id="{9937AC13-B2C4-AA16-418F-DF8A0787B8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A296D1-5200-C40A-2D91-895A73BAC727}"/>
              </a:ext>
            </a:extLst>
          </p:cNvPr>
          <p:cNvSpPr>
            <a:spLocks noGrp="1"/>
          </p:cNvSpPr>
          <p:nvPr>
            <p:ph type="sldNum" sz="quarter" idx="12"/>
          </p:nvPr>
        </p:nvSpPr>
        <p:spPr/>
        <p:txBody>
          <a:bodyPr/>
          <a:lstStyle/>
          <a:p>
            <a:fld id="{6FA5DFF2-CEB4-46A6-85C5-DA178A29937A}" type="slidenum">
              <a:rPr lang="en-IN" smtClean="0"/>
              <a:t>‹#›</a:t>
            </a:fld>
            <a:endParaRPr lang="en-IN"/>
          </a:p>
        </p:txBody>
      </p:sp>
    </p:spTree>
    <p:extLst>
      <p:ext uri="{BB962C8B-B14F-4D97-AF65-F5344CB8AC3E}">
        <p14:creationId xmlns:p14="http://schemas.microsoft.com/office/powerpoint/2010/main" val="3931114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17D29-B37C-C026-A978-B560DA351E7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8E82DD-3376-FA4A-63BD-FDC1219253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FC1190-D0B9-5F17-B13D-B4E5EDDA1E47}"/>
              </a:ext>
            </a:extLst>
          </p:cNvPr>
          <p:cNvSpPr>
            <a:spLocks noGrp="1"/>
          </p:cNvSpPr>
          <p:nvPr>
            <p:ph type="dt" sz="half" idx="10"/>
          </p:nvPr>
        </p:nvSpPr>
        <p:spPr/>
        <p:txBody>
          <a:bodyPr/>
          <a:lstStyle/>
          <a:p>
            <a:fld id="{22716CBC-5C11-470B-ABA4-8197C8641879}" type="datetimeFigureOut">
              <a:rPr lang="en-IN" smtClean="0"/>
              <a:t>02-09-2025</a:t>
            </a:fld>
            <a:endParaRPr lang="en-IN"/>
          </a:p>
        </p:txBody>
      </p:sp>
      <p:sp>
        <p:nvSpPr>
          <p:cNvPr id="5" name="Footer Placeholder 4">
            <a:extLst>
              <a:ext uri="{FF2B5EF4-FFF2-40B4-BE49-F238E27FC236}">
                <a16:creationId xmlns:a16="http://schemas.microsoft.com/office/drawing/2014/main" id="{2376E233-B9BB-0387-F981-6201055024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6F9E8A-6DC9-A1EF-E4DF-43EC73FE0F88}"/>
              </a:ext>
            </a:extLst>
          </p:cNvPr>
          <p:cNvSpPr>
            <a:spLocks noGrp="1"/>
          </p:cNvSpPr>
          <p:nvPr>
            <p:ph type="sldNum" sz="quarter" idx="12"/>
          </p:nvPr>
        </p:nvSpPr>
        <p:spPr/>
        <p:txBody>
          <a:bodyPr/>
          <a:lstStyle/>
          <a:p>
            <a:fld id="{6FA5DFF2-CEB4-46A6-85C5-DA178A29937A}" type="slidenum">
              <a:rPr lang="en-IN" smtClean="0"/>
              <a:t>‹#›</a:t>
            </a:fld>
            <a:endParaRPr lang="en-IN"/>
          </a:p>
        </p:txBody>
      </p:sp>
    </p:spTree>
    <p:extLst>
      <p:ext uri="{BB962C8B-B14F-4D97-AF65-F5344CB8AC3E}">
        <p14:creationId xmlns:p14="http://schemas.microsoft.com/office/powerpoint/2010/main" val="3531406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4354A2-4B6E-7EE6-9040-252B53D155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0064C4-3799-6456-AB9C-0FC9FFFD6B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D673A3-F028-649B-34EF-430C111F713E}"/>
              </a:ext>
            </a:extLst>
          </p:cNvPr>
          <p:cNvSpPr>
            <a:spLocks noGrp="1"/>
          </p:cNvSpPr>
          <p:nvPr>
            <p:ph type="dt" sz="half" idx="10"/>
          </p:nvPr>
        </p:nvSpPr>
        <p:spPr/>
        <p:txBody>
          <a:bodyPr/>
          <a:lstStyle/>
          <a:p>
            <a:fld id="{22716CBC-5C11-470B-ABA4-8197C8641879}" type="datetimeFigureOut">
              <a:rPr lang="en-IN" smtClean="0"/>
              <a:t>02-09-2025</a:t>
            </a:fld>
            <a:endParaRPr lang="en-IN"/>
          </a:p>
        </p:txBody>
      </p:sp>
      <p:sp>
        <p:nvSpPr>
          <p:cNvPr id="5" name="Footer Placeholder 4">
            <a:extLst>
              <a:ext uri="{FF2B5EF4-FFF2-40B4-BE49-F238E27FC236}">
                <a16:creationId xmlns:a16="http://schemas.microsoft.com/office/drawing/2014/main" id="{699F3299-F840-DE54-6AED-4E26F1D1D9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F48786-447C-71D5-5655-B0490532CE71}"/>
              </a:ext>
            </a:extLst>
          </p:cNvPr>
          <p:cNvSpPr>
            <a:spLocks noGrp="1"/>
          </p:cNvSpPr>
          <p:nvPr>
            <p:ph type="sldNum" sz="quarter" idx="12"/>
          </p:nvPr>
        </p:nvSpPr>
        <p:spPr/>
        <p:txBody>
          <a:bodyPr/>
          <a:lstStyle/>
          <a:p>
            <a:fld id="{6FA5DFF2-CEB4-46A6-85C5-DA178A29937A}" type="slidenum">
              <a:rPr lang="en-IN" smtClean="0"/>
              <a:t>‹#›</a:t>
            </a:fld>
            <a:endParaRPr lang="en-IN"/>
          </a:p>
        </p:txBody>
      </p:sp>
    </p:spTree>
    <p:extLst>
      <p:ext uri="{BB962C8B-B14F-4D97-AF65-F5344CB8AC3E}">
        <p14:creationId xmlns:p14="http://schemas.microsoft.com/office/powerpoint/2010/main" val="202008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49589-CEE7-BF79-18EF-18DBCE6A2A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DF8400-8023-965C-818C-E89811C884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31AA03-BCE8-F45C-130B-06B996E372F3}"/>
              </a:ext>
            </a:extLst>
          </p:cNvPr>
          <p:cNvSpPr>
            <a:spLocks noGrp="1"/>
          </p:cNvSpPr>
          <p:nvPr>
            <p:ph type="dt" sz="half" idx="10"/>
          </p:nvPr>
        </p:nvSpPr>
        <p:spPr/>
        <p:txBody>
          <a:bodyPr/>
          <a:lstStyle/>
          <a:p>
            <a:fld id="{22716CBC-5C11-470B-ABA4-8197C8641879}" type="datetimeFigureOut">
              <a:rPr lang="en-IN" smtClean="0"/>
              <a:t>02-09-2025</a:t>
            </a:fld>
            <a:endParaRPr lang="en-IN"/>
          </a:p>
        </p:txBody>
      </p:sp>
      <p:sp>
        <p:nvSpPr>
          <p:cNvPr id="5" name="Footer Placeholder 4">
            <a:extLst>
              <a:ext uri="{FF2B5EF4-FFF2-40B4-BE49-F238E27FC236}">
                <a16:creationId xmlns:a16="http://schemas.microsoft.com/office/drawing/2014/main" id="{46564434-58DB-55D9-FD95-8C2B50D701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AA152F-535B-62DB-C674-E526D0B38265}"/>
              </a:ext>
            </a:extLst>
          </p:cNvPr>
          <p:cNvSpPr>
            <a:spLocks noGrp="1"/>
          </p:cNvSpPr>
          <p:nvPr>
            <p:ph type="sldNum" sz="quarter" idx="12"/>
          </p:nvPr>
        </p:nvSpPr>
        <p:spPr/>
        <p:txBody>
          <a:bodyPr/>
          <a:lstStyle/>
          <a:p>
            <a:fld id="{6FA5DFF2-CEB4-46A6-85C5-DA178A29937A}" type="slidenum">
              <a:rPr lang="en-IN" smtClean="0"/>
              <a:t>‹#›</a:t>
            </a:fld>
            <a:endParaRPr lang="en-IN"/>
          </a:p>
        </p:txBody>
      </p:sp>
    </p:spTree>
    <p:extLst>
      <p:ext uri="{BB962C8B-B14F-4D97-AF65-F5344CB8AC3E}">
        <p14:creationId xmlns:p14="http://schemas.microsoft.com/office/powerpoint/2010/main" val="3531684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A0DEC-1A0B-825E-91C3-5E247174EF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5EE2F8F-2DCE-AFBC-A848-1A72C47A30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D6E33A-8D77-07E4-472C-FFCAA253E5D0}"/>
              </a:ext>
            </a:extLst>
          </p:cNvPr>
          <p:cNvSpPr>
            <a:spLocks noGrp="1"/>
          </p:cNvSpPr>
          <p:nvPr>
            <p:ph type="dt" sz="half" idx="10"/>
          </p:nvPr>
        </p:nvSpPr>
        <p:spPr/>
        <p:txBody>
          <a:bodyPr/>
          <a:lstStyle/>
          <a:p>
            <a:fld id="{22716CBC-5C11-470B-ABA4-8197C8641879}" type="datetimeFigureOut">
              <a:rPr lang="en-IN" smtClean="0"/>
              <a:t>02-09-2025</a:t>
            </a:fld>
            <a:endParaRPr lang="en-IN"/>
          </a:p>
        </p:txBody>
      </p:sp>
      <p:sp>
        <p:nvSpPr>
          <p:cNvPr id="5" name="Footer Placeholder 4">
            <a:extLst>
              <a:ext uri="{FF2B5EF4-FFF2-40B4-BE49-F238E27FC236}">
                <a16:creationId xmlns:a16="http://schemas.microsoft.com/office/drawing/2014/main" id="{EEEF66A1-1A6B-AAEF-1E08-EF9DA249C3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9A65B7-326C-2AE5-09DD-FEBC0488C9FD}"/>
              </a:ext>
            </a:extLst>
          </p:cNvPr>
          <p:cNvSpPr>
            <a:spLocks noGrp="1"/>
          </p:cNvSpPr>
          <p:nvPr>
            <p:ph type="sldNum" sz="quarter" idx="12"/>
          </p:nvPr>
        </p:nvSpPr>
        <p:spPr/>
        <p:txBody>
          <a:bodyPr/>
          <a:lstStyle/>
          <a:p>
            <a:fld id="{6FA5DFF2-CEB4-46A6-85C5-DA178A29937A}" type="slidenum">
              <a:rPr lang="en-IN" smtClean="0"/>
              <a:t>‹#›</a:t>
            </a:fld>
            <a:endParaRPr lang="en-IN"/>
          </a:p>
        </p:txBody>
      </p:sp>
    </p:spTree>
    <p:extLst>
      <p:ext uri="{BB962C8B-B14F-4D97-AF65-F5344CB8AC3E}">
        <p14:creationId xmlns:p14="http://schemas.microsoft.com/office/powerpoint/2010/main" val="4277134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80AA3-0502-0AE9-6732-1116B06C2D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D78070-0EED-0B30-93BA-7AD4B368C9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B3DDD0-015E-5900-A589-4222F69AE1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FF090E9-F105-9165-3B48-02166E5BE394}"/>
              </a:ext>
            </a:extLst>
          </p:cNvPr>
          <p:cNvSpPr>
            <a:spLocks noGrp="1"/>
          </p:cNvSpPr>
          <p:nvPr>
            <p:ph type="dt" sz="half" idx="10"/>
          </p:nvPr>
        </p:nvSpPr>
        <p:spPr/>
        <p:txBody>
          <a:bodyPr/>
          <a:lstStyle/>
          <a:p>
            <a:fld id="{22716CBC-5C11-470B-ABA4-8197C8641879}" type="datetimeFigureOut">
              <a:rPr lang="en-IN" smtClean="0"/>
              <a:t>02-09-2025</a:t>
            </a:fld>
            <a:endParaRPr lang="en-IN"/>
          </a:p>
        </p:txBody>
      </p:sp>
      <p:sp>
        <p:nvSpPr>
          <p:cNvPr id="6" name="Footer Placeholder 5">
            <a:extLst>
              <a:ext uri="{FF2B5EF4-FFF2-40B4-BE49-F238E27FC236}">
                <a16:creationId xmlns:a16="http://schemas.microsoft.com/office/drawing/2014/main" id="{EED9AF4F-C19D-E584-2301-AD95452C8B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7E6918-30EA-B96A-0456-21516258A6D5}"/>
              </a:ext>
            </a:extLst>
          </p:cNvPr>
          <p:cNvSpPr>
            <a:spLocks noGrp="1"/>
          </p:cNvSpPr>
          <p:nvPr>
            <p:ph type="sldNum" sz="quarter" idx="12"/>
          </p:nvPr>
        </p:nvSpPr>
        <p:spPr/>
        <p:txBody>
          <a:bodyPr/>
          <a:lstStyle/>
          <a:p>
            <a:fld id="{6FA5DFF2-CEB4-46A6-85C5-DA178A29937A}" type="slidenum">
              <a:rPr lang="en-IN" smtClean="0"/>
              <a:t>‹#›</a:t>
            </a:fld>
            <a:endParaRPr lang="en-IN"/>
          </a:p>
        </p:txBody>
      </p:sp>
    </p:spTree>
    <p:extLst>
      <p:ext uri="{BB962C8B-B14F-4D97-AF65-F5344CB8AC3E}">
        <p14:creationId xmlns:p14="http://schemas.microsoft.com/office/powerpoint/2010/main" val="130260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F54FC-8C2D-7ED0-6CCE-C052BAF0761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B7A52C-48B2-0729-47CF-00465973FD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8D447D-8697-12A0-B855-80D4237B61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C3F529-2392-7D5A-8561-99DDB8BA33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69A0D9-B852-C703-37E9-CE44085E51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F7286E7-6553-F083-49C1-7BD4779E30FE}"/>
              </a:ext>
            </a:extLst>
          </p:cNvPr>
          <p:cNvSpPr>
            <a:spLocks noGrp="1"/>
          </p:cNvSpPr>
          <p:nvPr>
            <p:ph type="dt" sz="half" idx="10"/>
          </p:nvPr>
        </p:nvSpPr>
        <p:spPr/>
        <p:txBody>
          <a:bodyPr/>
          <a:lstStyle/>
          <a:p>
            <a:fld id="{22716CBC-5C11-470B-ABA4-8197C8641879}" type="datetimeFigureOut">
              <a:rPr lang="en-IN" smtClean="0"/>
              <a:t>02-09-2025</a:t>
            </a:fld>
            <a:endParaRPr lang="en-IN"/>
          </a:p>
        </p:txBody>
      </p:sp>
      <p:sp>
        <p:nvSpPr>
          <p:cNvPr id="8" name="Footer Placeholder 7">
            <a:extLst>
              <a:ext uri="{FF2B5EF4-FFF2-40B4-BE49-F238E27FC236}">
                <a16:creationId xmlns:a16="http://schemas.microsoft.com/office/drawing/2014/main" id="{158C6435-2E8C-DAB5-76CF-F032E08CE5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D73586F-AEE7-6AAB-B40D-9AAC78C6ACE6}"/>
              </a:ext>
            </a:extLst>
          </p:cNvPr>
          <p:cNvSpPr>
            <a:spLocks noGrp="1"/>
          </p:cNvSpPr>
          <p:nvPr>
            <p:ph type="sldNum" sz="quarter" idx="12"/>
          </p:nvPr>
        </p:nvSpPr>
        <p:spPr/>
        <p:txBody>
          <a:bodyPr/>
          <a:lstStyle/>
          <a:p>
            <a:fld id="{6FA5DFF2-CEB4-46A6-85C5-DA178A29937A}" type="slidenum">
              <a:rPr lang="en-IN" smtClean="0"/>
              <a:t>‹#›</a:t>
            </a:fld>
            <a:endParaRPr lang="en-IN"/>
          </a:p>
        </p:txBody>
      </p:sp>
    </p:spTree>
    <p:extLst>
      <p:ext uri="{BB962C8B-B14F-4D97-AF65-F5344CB8AC3E}">
        <p14:creationId xmlns:p14="http://schemas.microsoft.com/office/powerpoint/2010/main" val="1195108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7CA07-FE8F-E66D-50CE-98BC65048B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0433892-8825-4C3D-6957-2EEBEEC60B35}"/>
              </a:ext>
            </a:extLst>
          </p:cNvPr>
          <p:cNvSpPr>
            <a:spLocks noGrp="1"/>
          </p:cNvSpPr>
          <p:nvPr>
            <p:ph type="dt" sz="half" idx="10"/>
          </p:nvPr>
        </p:nvSpPr>
        <p:spPr/>
        <p:txBody>
          <a:bodyPr/>
          <a:lstStyle/>
          <a:p>
            <a:fld id="{22716CBC-5C11-470B-ABA4-8197C8641879}" type="datetimeFigureOut">
              <a:rPr lang="en-IN" smtClean="0"/>
              <a:t>02-09-2025</a:t>
            </a:fld>
            <a:endParaRPr lang="en-IN"/>
          </a:p>
        </p:txBody>
      </p:sp>
      <p:sp>
        <p:nvSpPr>
          <p:cNvPr id="4" name="Footer Placeholder 3">
            <a:extLst>
              <a:ext uri="{FF2B5EF4-FFF2-40B4-BE49-F238E27FC236}">
                <a16:creationId xmlns:a16="http://schemas.microsoft.com/office/drawing/2014/main" id="{2D8DB416-27AF-4736-9459-C357387AE98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054F455-4453-568E-0FD6-B03BA61A4852}"/>
              </a:ext>
            </a:extLst>
          </p:cNvPr>
          <p:cNvSpPr>
            <a:spLocks noGrp="1"/>
          </p:cNvSpPr>
          <p:nvPr>
            <p:ph type="sldNum" sz="quarter" idx="12"/>
          </p:nvPr>
        </p:nvSpPr>
        <p:spPr/>
        <p:txBody>
          <a:bodyPr/>
          <a:lstStyle/>
          <a:p>
            <a:fld id="{6FA5DFF2-CEB4-46A6-85C5-DA178A29937A}" type="slidenum">
              <a:rPr lang="en-IN" smtClean="0"/>
              <a:t>‹#›</a:t>
            </a:fld>
            <a:endParaRPr lang="en-IN"/>
          </a:p>
        </p:txBody>
      </p:sp>
    </p:spTree>
    <p:extLst>
      <p:ext uri="{BB962C8B-B14F-4D97-AF65-F5344CB8AC3E}">
        <p14:creationId xmlns:p14="http://schemas.microsoft.com/office/powerpoint/2010/main" val="2851461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D2140D-74C5-9E14-E91F-416C0FCB4442}"/>
              </a:ext>
            </a:extLst>
          </p:cNvPr>
          <p:cNvSpPr>
            <a:spLocks noGrp="1"/>
          </p:cNvSpPr>
          <p:nvPr>
            <p:ph type="dt" sz="half" idx="10"/>
          </p:nvPr>
        </p:nvSpPr>
        <p:spPr/>
        <p:txBody>
          <a:bodyPr/>
          <a:lstStyle/>
          <a:p>
            <a:fld id="{22716CBC-5C11-470B-ABA4-8197C8641879}" type="datetimeFigureOut">
              <a:rPr lang="en-IN" smtClean="0"/>
              <a:t>02-09-2025</a:t>
            </a:fld>
            <a:endParaRPr lang="en-IN"/>
          </a:p>
        </p:txBody>
      </p:sp>
      <p:sp>
        <p:nvSpPr>
          <p:cNvPr id="3" name="Footer Placeholder 2">
            <a:extLst>
              <a:ext uri="{FF2B5EF4-FFF2-40B4-BE49-F238E27FC236}">
                <a16:creationId xmlns:a16="http://schemas.microsoft.com/office/drawing/2014/main" id="{5149BA80-1EF4-416E-5AB4-7AB8DE60F7D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6D62410-BC70-CD3B-FC94-BE5AD4D15923}"/>
              </a:ext>
            </a:extLst>
          </p:cNvPr>
          <p:cNvSpPr>
            <a:spLocks noGrp="1"/>
          </p:cNvSpPr>
          <p:nvPr>
            <p:ph type="sldNum" sz="quarter" idx="12"/>
          </p:nvPr>
        </p:nvSpPr>
        <p:spPr/>
        <p:txBody>
          <a:bodyPr/>
          <a:lstStyle/>
          <a:p>
            <a:fld id="{6FA5DFF2-CEB4-46A6-85C5-DA178A29937A}" type="slidenum">
              <a:rPr lang="en-IN" smtClean="0"/>
              <a:t>‹#›</a:t>
            </a:fld>
            <a:endParaRPr lang="en-IN"/>
          </a:p>
        </p:txBody>
      </p:sp>
    </p:spTree>
    <p:extLst>
      <p:ext uri="{BB962C8B-B14F-4D97-AF65-F5344CB8AC3E}">
        <p14:creationId xmlns:p14="http://schemas.microsoft.com/office/powerpoint/2010/main" val="2137504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5B05-13C2-3D4B-C5B7-A7AF6D1FC0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8E9FB24-8326-DFAE-9056-E3F092A920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8BB5DC9-066A-D951-F4AF-6334C40072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75B62F-1BB4-E85C-D81E-07803D138112}"/>
              </a:ext>
            </a:extLst>
          </p:cNvPr>
          <p:cNvSpPr>
            <a:spLocks noGrp="1"/>
          </p:cNvSpPr>
          <p:nvPr>
            <p:ph type="dt" sz="half" idx="10"/>
          </p:nvPr>
        </p:nvSpPr>
        <p:spPr/>
        <p:txBody>
          <a:bodyPr/>
          <a:lstStyle/>
          <a:p>
            <a:fld id="{22716CBC-5C11-470B-ABA4-8197C8641879}" type="datetimeFigureOut">
              <a:rPr lang="en-IN" smtClean="0"/>
              <a:t>02-09-2025</a:t>
            </a:fld>
            <a:endParaRPr lang="en-IN"/>
          </a:p>
        </p:txBody>
      </p:sp>
      <p:sp>
        <p:nvSpPr>
          <p:cNvPr id="6" name="Footer Placeholder 5">
            <a:extLst>
              <a:ext uri="{FF2B5EF4-FFF2-40B4-BE49-F238E27FC236}">
                <a16:creationId xmlns:a16="http://schemas.microsoft.com/office/drawing/2014/main" id="{6728AB58-C875-B760-CF65-BE8C41A80A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004C6C-FD5F-4FB3-F0FF-193F9F64BE95}"/>
              </a:ext>
            </a:extLst>
          </p:cNvPr>
          <p:cNvSpPr>
            <a:spLocks noGrp="1"/>
          </p:cNvSpPr>
          <p:nvPr>
            <p:ph type="sldNum" sz="quarter" idx="12"/>
          </p:nvPr>
        </p:nvSpPr>
        <p:spPr/>
        <p:txBody>
          <a:bodyPr/>
          <a:lstStyle/>
          <a:p>
            <a:fld id="{6FA5DFF2-CEB4-46A6-85C5-DA178A29937A}" type="slidenum">
              <a:rPr lang="en-IN" smtClean="0"/>
              <a:t>‹#›</a:t>
            </a:fld>
            <a:endParaRPr lang="en-IN"/>
          </a:p>
        </p:txBody>
      </p:sp>
    </p:spTree>
    <p:extLst>
      <p:ext uri="{BB962C8B-B14F-4D97-AF65-F5344CB8AC3E}">
        <p14:creationId xmlns:p14="http://schemas.microsoft.com/office/powerpoint/2010/main" val="3759783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BF4B8-FEE0-7421-92B6-438A3CC14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7EF5C0-D0E7-FADC-0321-53A8333A43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5368D29-16F5-F00C-8D95-74B8AB40A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D05729-0979-87C2-5667-F7E07A68DFDD}"/>
              </a:ext>
            </a:extLst>
          </p:cNvPr>
          <p:cNvSpPr>
            <a:spLocks noGrp="1"/>
          </p:cNvSpPr>
          <p:nvPr>
            <p:ph type="dt" sz="half" idx="10"/>
          </p:nvPr>
        </p:nvSpPr>
        <p:spPr/>
        <p:txBody>
          <a:bodyPr/>
          <a:lstStyle/>
          <a:p>
            <a:fld id="{22716CBC-5C11-470B-ABA4-8197C8641879}" type="datetimeFigureOut">
              <a:rPr lang="en-IN" smtClean="0"/>
              <a:t>02-09-2025</a:t>
            </a:fld>
            <a:endParaRPr lang="en-IN"/>
          </a:p>
        </p:txBody>
      </p:sp>
      <p:sp>
        <p:nvSpPr>
          <p:cNvPr id="6" name="Footer Placeholder 5">
            <a:extLst>
              <a:ext uri="{FF2B5EF4-FFF2-40B4-BE49-F238E27FC236}">
                <a16:creationId xmlns:a16="http://schemas.microsoft.com/office/drawing/2014/main" id="{22D60B16-6E2F-FCF7-FA26-E6CC37C115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5CDF68-348D-C8FD-72DD-3E5F8AB6FB63}"/>
              </a:ext>
            </a:extLst>
          </p:cNvPr>
          <p:cNvSpPr>
            <a:spLocks noGrp="1"/>
          </p:cNvSpPr>
          <p:nvPr>
            <p:ph type="sldNum" sz="quarter" idx="12"/>
          </p:nvPr>
        </p:nvSpPr>
        <p:spPr/>
        <p:txBody>
          <a:bodyPr/>
          <a:lstStyle/>
          <a:p>
            <a:fld id="{6FA5DFF2-CEB4-46A6-85C5-DA178A29937A}" type="slidenum">
              <a:rPr lang="en-IN" smtClean="0"/>
              <a:t>‹#›</a:t>
            </a:fld>
            <a:endParaRPr lang="en-IN"/>
          </a:p>
        </p:txBody>
      </p:sp>
    </p:spTree>
    <p:extLst>
      <p:ext uri="{BB962C8B-B14F-4D97-AF65-F5344CB8AC3E}">
        <p14:creationId xmlns:p14="http://schemas.microsoft.com/office/powerpoint/2010/main" val="4127610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9DB1C4-94C4-F226-A124-23565AF44F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8EED20-8889-B1C8-0FEA-ACF36E1B3D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9AEA43-30F5-646E-B083-CA15F8F39B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716CBC-5C11-470B-ABA4-8197C8641879}" type="datetimeFigureOut">
              <a:rPr lang="en-IN" smtClean="0"/>
              <a:t>02-09-2025</a:t>
            </a:fld>
            <a:endParaRPr lang="en-IN"/>
          </a:p>
        </p:txBody>
      </p:sp>
      <p:sp>
        <p:nvSpPr>
          <p:cNvPr id="5" name="Footer Placeholder 4">
            <a:extLst>
              <a:ext uri="{FF2B5EF4-FFF2-40B4-BE49-F238E27FC236}">
                <a16:creationId xmlns:a16="http://schemas.microsoft.com/office/drawing/2014/main" id="{0DA79E54-CD4D-5EB2-7468-354FCF4A2C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C7E268B-3FC7-8401-77A0-1EE878519F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A5DFF2-CEB4-46A6-85C5-DA178A29937A}" type="slidenum">
              <a:rPr lang="en-IN" smtClean="0"/>
              <a:t>‹#›</a:t>
            </a:fld>
            <a:endParaRPr lang="en-IN"/>
          </a:p>
        </p:txBody>
      </p:sp>
    </p:spTree>
    <p:extLst>
      <p:ext uri="{BB962C8B-B14F-4D97-AF65-F5344CB8AC3E}">
        <p14:creationId xmlns:p14="http://schemas.microsoft.com/office/powerpoint/2010/main" val="1965416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70B607-FF92-A717-C44D-3A29057D3F5E}"/>
              </a:ext>
            </a:extLst>
          </p:cNvPr>
          <p:cNvSpPr txBox="1"/>
          <p:nvPr/>
        </p:nvSpPr>
        <p:spPr>
          <a:xfrm>
            <a:off x="2209800" y="1656080"/>
            <a:ext cx="7772400" cy="2308324"/>
          </a:xfrm>
          <a:prstGeom prst="rect">
            <a:avLst/>
          </a:prstGeom>
          <a:noFill/>
        </p:spPr>
        <p:txBody>
          <a:bodyPr wrap="square" rtlCol="0">
            <a:spAutoFit/>
          </a:bodyPr>
          <a:lstStyle/>
          <a:p>
            <a:pPr algn="ctr"/>
            <a:r>
              <a:rPr lang="en-IN" sz="4800" b="1" dirty="0"/>
              <a:t>Adidas Sales Performance Analysis</a:t>
            </a:r>
            <a:br>
              <a:rPr lang="en-IN" sz="4800" b="1" dirty="0"/>
            </a:br>
            <a:r>
              <a:rPr lang="en-IN" sz="4800" b="1" u="sng" dirty="0"/>
              <a:t>(2020-2021)</a:t>
            </a:r>
            <a:endParaRPr lang="en-IN" sz="4800" u="sng" dirty="0"/>
          </a:p>
        </p:txBody>
      </p:sp>
    </p:spTree>
    <p:extLst>
      <p:ext uri="{BB962C8B-B14F-4D97-AF65-F5344CB8AC3E}">
        <p14:creationId xmlns:p14="http://schemas.microsoft.com/office/powerpoint/2010/main" val="4186337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20B60CF-9E00-F864-D20E-7B1CDBE54A4A}"/>
              </a:ext>
            </a:extLst>
          </p:cNvPr>
          <p:cNvPicPr>
            <a:picLocks noChangeAspect="1"/>
          </p:cNvPicPr>
          <p:nvPr/>
        </p:nvPicPr>
        <p:blipFill>
          <a:blip r:embed="rId3"/>
          <a:stretch>
            <a:fillRect/>
          </a:stretch>
        </p:blipFill>
        <p:spPr>
          <a:xfrm>
            <a:off x="7535801" y="480481"/>
            <a:ext cx="4553585" cy="2000529"/>
          </a:xfrm>
          <a:prstGeom prst="rect">
            <a:avLst/>
          </a:prstGeom>
        </p:spPr>
      </p:pic>
      <p:sp>
        <p:nvSpPr>
          <p:cNvPr id="3" name="TextBox 2">
            <a:extLst>
              <a:ext uri="{FF2B5EF4-FFF2-40B4-BE49-F238E27FC236}">
                <a16:creationId xmlns:a16="http://schemas.microsoft.com/office/drawing/2014/main" id="{ADE15441-B91F-DE9C-98E2-99DAA7B95E27}"/>
              </a:ext>
            </a:extLst>
          </p:cNvPr>
          <p:cNvSpPr txBox="1"/>
          <p:nvPr/>
        </p:nvSpPr>
        <p:spPr>
          <a:xfrm>
            <a:off x="0" y="0"/>
            <a:ext cx="7423355" cy="6740307"/>
          </a:xfrm>
          <a:prstGeom prst="rect">
            <a:avLst/>
          </a:prstGeom>
          <a:noFill/>
        </p:spPr>
        <p:txBody>
          <a:bodyPr wrap="square" rtlCol="0">
            <a:spAutoFit/>
          </a:bodyPr>
          <a:lstStyle/>
          <a:p>
            <a:pPr marL="342900" indent="-342900">
              <a:buAutoNum type="arabicPeriod"/>
            </a:pPr>
            <a:r>
              <a:rPr lang="en-US" sz="1600" b="1" dirty="0"/>
              <a:t>Identify our top 5 products and top 5 retailers based on both sales and profit.</a:t>
            </a:r>
          </a:p>
          <a:p>
            <a:pPr marL="342900" indent="-342900">
              <a:buAutoNum type="arabicPeriod"/>
            </a:pPr>
            <a:endParaRPr lang="en-US" sz="1600" b="1" dirty="0"/>
          </a:p>
          <a:p>
            <a:r>
              <a:rPr lang="en-US" sz="1600" b="1" dirty="0"/>
              <a:t>1. Top 5 best product based on sales and profit</a:t>
            </a:r>
          </a:p>
          <a:p>
            <a:r>
              <a:rPr lang="en-US" sz="1600" i="1" dirty="0"/>
              <a:t>SQL query : </a:t>
            </a:r>
          </a:p>
          <a:p>
            <a:r>
              <a:rPr lang="en-US" sz="1600" b="1" dirty="0"/>
              <a:t>select Product, sum(revenue) as Total_Sales, sum(profit) as Total_Profit</a:t>
            </a:r>
          </a:p>
          <a:p>
            <a:r>
              <a:rPr lang="en-US" sz="1600" b="1" dirty="0"/>
              <a:t>from sales_data</a:t>
            </a:r>
          </a:p>
          <a:p>
            <a:r>
              <a:rPr lang="en-US" sz="1600" b="1" dirty="0"/>
              <a:t>group by Product </a:t>
            </a:r>
          </a:p>
          <a:p>
            <a:r>
              <a:rPr lang="en-US" sz="1600" b="1" dirty="0"/>
              <a:t>order by Total_Sales desc</a:t>
            </a:r>
          </a:p>
          <a:p>
            <a:r>
              <a:rPr lang="en-US" sz="1600" b="1" dirty="0"/>
              <a:t>limit 5;</a:t>
            </a:r>
          </a:p>
          <a:p>
            <a:endParaRPr lang="en-US" sz="1600" b="1" dirty="0"/>
          </a:p>
          <a:p>
            <a:r>
              <a:rPr lang="en-IN" sz="1600" b="1" dirty="0"/>
              <a:t>Recommendations :</a:t>
            </a:r>
          </a:p>
          <a:p>
            <a:r>
              <a:rPr lang="en-US" sz="1600" i="1" dirty="0"/>
              <a:t>my recommendation to company is to produce and sale more product like this which help to increase the sales and profit of the company due to large number of demand In market</a:t>
            </a:r>
          </a:p>
          <a:p>
            <a:endParaRPr lang="en-US" sz="1600" b="1" dirty="0"/>
          </a:p>
          <a:p>
            <a:r>
              <a:rPr lang="en-US" sz="1600" b="1" dirty="0"/>
              <a:t>2. Top 5 best Retailer based on sales and profit.</a:t>
            </a:r>
          </a:p>
          <a:p>
            <a:r>
              <a:rPr lang="en-US" sz="1600" i="1" dirty="0"/>
              <a:t>SQL query : </a:t>
            </a:r>
          </a:p>
          <a:p>
            <a:r>
              <a:rPr lang="en-US" sz="1600" b="1" dirty="0"/>
              <a:t>select retailer, sum(revenue) as Total_Sales,sum(profit) as Total_Profit</a:t>
            </a:r>
          </a:p>
          <a:p>
            <a:r>
              <a:rPr lang="en-US" sz="1600" b="1" dirty="0"/>
              <a:t>from sales_data</a:t>
            </a:r>
          </a:p>
          <a:p>
            <a:r>
              <a:rPr lang="en-US" sz="1600" b="1" dirty="0"/>
              <a:t>group by retailer </a:t>
            </a:r>
          </a:p>
          <a:p>
            <a:r>
              <a:rPr lang="en-US" sz="1600" b="1" dirty="0"/>
              <a:t>order by Total_Sales desc</a:t>
            </a:r>
          </a:p>
          <a:p>
            <a:r>
              <a:rPr lang="en-US" sz="1600" b="1" dirty="0"/>
              <a:t>limit 5;</a:t>
            </a:r>
          </a:p>
          <a:p>
            <a:endParaRPr lang="en-US" sz="1600" b="1" dirty="0"/>
          </a:p>
          <a:p>
            <a:r>
              <a:rPr lang="en-IN" sz="1600" b="1" dirty="0"/>
              <a:t>Recommendations :</a:t>
            </a:r>
          </a:p>
          <a:p>
            <a:r>
              <a:rPr lang="en-US" sz="1600" i="1" dirty="0"/>
              <a:t>my recommendation to the company is to </a:t>
            </a:r>
            <a:r>
              <a:rPr lang="en-US" sz="1600" b="1" i="1" dirty="0"/>
              <a:t>supply more product to these top retailers</a:t>
            </a:r>
            <a:r>
              <a:rPr lang="en-US" sz="1600" i="1" dirty="0"/>
              <a:t> to increase sales and profit. These retailers have </a:t>
            </a:r>
            <a:r>
              <a:rPr lang="en-US" sz="1600" b="1" i="1" dirty="0"/>
              <a:t>good market strategies</a:t>
            </a:r>
            <a:r>
              <a:rPr lang="en-US" sz="1600" i="1" dirty="0"/>
              <a:t> and are clearly driving a large amount of demand for our products.</a:t>
            </a:r>
            <a:endParaRPr lang="en-IN" sz="1600" i="1" dirty="0"/>
          </a:p>
        </p:txBody>
      </p:sp>
      <p:pic>
        <p:nvPicPr>
          <p:cNvPr id="5" name="Picture 4">
            <a:extLst>
              <a:ext uri="{FF2B5EF4-FFF2-40B4-BE49-F238E27FC236}">
                <a16:creationId xmlns:a16="http://schemas.microsoft.com/office/drawing/2014/main" id="{077E9B11-7EAF-3C73-42F7-8C3A5434A289}"/>
              </a:ext>
            </a:extLst>
          </p:cNvPr>
          <p:cNvPicPr>
            <a:picLocks noChangeAspect="1"/>
          </p:cNvPicPr>
          <p:nvPr/>
        </p:nvPicPr>
        <p:blipFill>
          <a:blip r:embed="rId4"/>
          <a:stretch>
            <a:fillRect/>
          </a:stretch>
        </p:blipFill>
        <p:spPr>
          <a:xfrm>
            <a:off x="7478642" y="4172890"/>
            <a:ext cx="4667901" cy="1933845"/>
          </a:xfrm>
          <a:prstGeom prst="rect">
            <a:avLst/>
          </a:prstGeom>
        </p:spPr>
      </p:pic>
      <p:cxnSp>
        <p:nvCxnSpPr>
          <p:cNvPr id="7" name="Straight Connector 6">
            <a:extLst>
              <a:ext uri="{FF2B5EF4-FFF2-40B4-BE49-F238E27FC236}">
                <a16:creationId xmlns:a16="http://schemas.microsoft.com/office/drawing/2014/main" id="{B505B09E-EFAC-B1E0-BF9C-FF6052E051F5}"/>
              </a:ext>
            </a:extLst>
          </p:cNvPr>
          <p:cNvCxnSpPr>
            <a:cxnSpLocks/>
          </p:cNvCxnSpPr>
          <p:nvPr/>
        </p:nvCxnSpPr>
        <p:spPr>
          <a:xfrm>
            <a:off x="0" y="3602867"/>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3669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84A35F-4BF4-F22F-E672-344496962096}"/>
              </a:ext>
            </a:extLst>
          </p:cNvPr>
          <p:cNvSpPr txBox="1"/>
          <p:nvPr/>
        </p:nvSpPr>
        <p:spPr>
          <a:xfrm>
            <a:off x="0" y="0"/>
            <a:ext cx="8740877" cy="6709529"/>
          </a:xfrm>
          <a:prstGeom prst="rect">
            <a:avLst/>
          </a:prstGeom>
          <a:noFill/>
        </p:spPr>
        <p:txBody>
          <a:bodyPr wrap="square" rtlCol="0">
            <a:spAutoFit/>
          </a:bodyPr>
          <a:lstStyle/>
          <a:p>
            <a:r>
              <a:rPr lang="en-IN" dirty="0"/>
              <a:t>2. Which region and state had the highest sales? Which were the most profitable?</a:t>
            </a:r>
          </a:p>
          <a:p>
            <a:endParaRPr lang="en-IN" dirty="0"/>
          </a:p>
          <a:p>
            <a:r>
              <a:rPr lang="en-IN" b="1" dirty="0"/>
              <a:t>1. Which region have highest sales ?</a:t>
            </a:r>
          </a:p>
          <a:p>
            <a:r>
              <a:rPr lang="en-US" i="1" dirty="0"/>
              <a:t>SQL query : </a:t>
            </a:r>
          </a:p>
          <a:p>
            <a:r>
              <a:rPr lang="en-US" sz="1600" b="1" dirty="0"/>
              <a:t>select region, sum(revenue) as total_sales, sum(profit) as </a:t>
            </a:r>
            <a:r>
              <a:rPr lang="en-US" sz="1600" b="1" dirty="0" err="1"/>
              <a:t>total_profit</a:t>
            </a:r>
            <a:endParaRPr lang="en-US" sz="1600" b="1" dirty="0"/>
          </a:p>
          <a:p>
            <a:r>
              <a:rPr lang="en-US" sz="1600" b="1" dirty="0"/>
              <a:t>from sales_data</a:t>
            </a:r>
          </a:p>
          <a:p>
            <a:r>
              <a:rPr lang="en-US" sz="1600" b="1" dirty="0"/>
              <a:t>group by region</a:t>
            </a:r>
          </a:p>
          <a:p>
            <a:r>
              <a:rPr lang="en-US" sz="1600" b="1" dirty="0"/>
              <a:t>order by total_sales desc</a:t>
            </a:r>
          </a:p>
          <a:p>
            <a:r>
              <a:rPr lang="en-US" sz="1600" b="1" dirty="0"/>
              <a:t>limit 1 ; </a:t>
            </a:r>
          </a:p>
          <a:p>
            <a:endParaRPr lang="en-IN" b="1" dirty="0"/>
          </a:p>
          <a:p>
            <a:r>
              <a:rPr lang="en-IN" sz="1600" b="1" dirty="0"/>
              <a:t>Recommendations: </a:t>
            </a:r>
          </a:p>
          <a:p>
            <a:r>
              <a:rPr lang="en-US" sz="1600" i="1" dirty="0"/>
              <a:t>I recommend we focus more on the </a:t>
            </a:r>
            <a:r>
              <a:rPr lang="en-US" sz="1600" b="1" i="1" dirty="0"/>
              <a:t>West region</a:t>
            </a:r>
            <a:r>
              <a:rPr lang="en-US" sz="1600" i="1" dirty="0"/>
              <a:t> to increase sales and profit. The West has shown the highest demand, and by allocating more resources there, we can significantly boost our overall revenue.</a:t>
            </a:r>
          </a:p>
          <a:p>
            <a:endParaRPr lang="en-IN" sz="1600" b="1" dirty="0"/>
          </a:p>
          <a:p>
            <a:r>
              <a:rPr lang="en-IN" sz="1600" b="1" dirty="0"/>
              <a:t>2. Which region have highest sales ?</a:t>
            </a:r>
          </a:p>
          <a:p>
            <a:r>
              <a:rPr lang="en-US" sz="1600" i="1" dirty="0"/>
              <a:t>SQL query : </a:t>
            </a:r>
          </a:p>
          <a:p>
            <a:r>
              <a:rPr lang="en-US" sz="1600" b="1" dirty="0"/>
              <a:t>select state, sum(revenue) as total_sales, sum(profit) as </a:t>
            </a:r>
            <a:r>
              <a:rPr lang="en-US" sz="1600" b="1" dirty="0" err="1"/>
              <a:t>total_profit</a:t>
            </a:r>
            <a:endParaRPr lang="en-US" sz="1600" b="1" dirty="0"/>
          </a:p>
          <a:p>
            <a:r>
              <a:rPr lang="en-US" sz="1600" b="1" dirty="0"/>
              <a:t>from sales_data</a:t>
            </a:r>
          </a:p>
          <a:p>
            <a:r>
              <a:rPr lang="en-US" sz="1600" b="1" dirty="0"/>
              <a:t>group by state</a:t>
            </a:r>
          </a:p>
          <a:p>
            <a:r>
              <a:rPr lang="en-US" sz="1600" b="1" dirty="0"/>
              <a:t>order by total_sales desc</a:t>
            </a:r>
          </a:p>
          <a:p>
            <a:r>
              <a:rPr lang="en-US" sz="1600" b="1" dirty="0"/>
              <a:t>limit 1 ;</a:t>
            </a:r>
          </a:p>
          <a:p>
            <a:endParaRPr lang="en-US" b="1" dirty="0"/>
          </a:p>
          <a:p>
            <a:r>
              <a:rPr lang="en-IN" sz="1600" b="1" dirty="0"/>
              <a:t>Recommendations:</a:t>
            </a:r>
          </a:p>
          <a:p>
            <a:r>
              <a:rPr lang="en-US" sz="1600" i="1" dirty="0"/>
              <a:t>I suggest running more campaigns and advertisements in </a:t>
            </a:r>
            <a:r>
              <a:rPr lang="en-US" sz="1600" b="1" i="1" dirty="0"/>
              <a:t>New York</a:t>
            </a:r>
            <a:r>
              <a:rPr lang="en-US" sz="1600" i="1" dirty="0"/>
              <a:t>. The data shows this state has the highest demand, and we can capitalize on this to generate even better revenue.</a:t>
            </a:r>
            <a:endParaRPr lang="en-IN" sz="1600" b="1" i="1" dirty="0"/>
          </a:p>
          <a:p>
            <a:endParaRPr lang="en-IN" dirty="0"/>
          </a:p>
        </p:txBody>
      </p:sp>
      <p:pic>
        <p:nvPicPr>
          <p:cNvPr id="6" name="Picture 5">
            <a:extLst>
              <a:ext uri="{FF2B5EF4-FFF2-40B4-BE49-F238E27FC236}">
                <a16:creationId xmlns:a16="http://schemas.microsoft.com/office/drawing/2014/main" id="{F5203457-B134-B264-9C33-F71BC15A006C}"/>
              </a:ext>
            </a:extLst>
          </p:cNvPr>
          <p:cNvPicPr>
            <a:picLocks noChangeAspect="1"/>
          </p:cNvPicPr>
          <p:nvPr/>
        </p:nvPicPr>
        <p:blipFill>
          <a:blip r:embed="rId2"/>
          <a:stretch>
            <a:fillRect/>
          </a:stretch>
        </p:blipFill>
        <p:spPr>
          <a:xfrm>
            <a:off x="7242370" y="1855026"/>
            <a:ext cx="4467849" cy="781159"/>
          </a:xfrm>
          <a:prstGeom prst="rect">
            <a:avLst/>
          </a:prstGeom>
        </p:spPr>
      </p:pic>
      <p:pic>
        <p:nvPicPr>
          <p:cNvPr id="8" name="Picture 7">
            <a:extLst>
              <a:ext uri="{FF2B5EF4-FFF2-40B4-BE49-F238E27FC236}">
                <a16:creationId xmlns:a16="http://schemas.microsoft.com/office/drawing/2014/main" id="{BF269290-B62F-F6AB-C138-A1D79C0F5AD9}"/>
              </a:ext>
            </a:extLst>
          </p:cNvPr>
          <p:cNvPicPr>
            <a:picLocks noChangeAspect="1"/>
          </p:cNvPicPr>
          <p:nvPr/>
        </p:nvPicPr>
        <p:blipFill>
          <a:blip r:embed="rId3"/>
          <a:stretch>
            <a:fillRect/>
          </a:stretch>
        </p:blipFill>
        <p:spPr>
          <a:xfrm>
            <a:off x="7175685" y="4788562"/>
            <a:ext cx="4601217" cy="781159"/>
          </a:xfrm>
          <a:prstGeom prst="rect">
            <a:avLst/>
          </a:prstGeom>
        </p:spPr>
      </p:pic>
    </p:spTree>
    <p:extLst>
      <p:ext uri="{BB962C8B-B14F-4D97-AF65-F5344CB8AC3E}">
        <p14:creationId xmlns:p14="http://schemas.microsoft.com/office/powerpoint/2010/main" val="2244269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050B1D-9534-AD65-54B7-3998988F3F9F}"/>
              </a:ext>
            </a:extLst>
          </p:cNvPr>
          <p:cNvSpPr txBox="1"/>
          <p:nvPr/>
        </p:nvSpPr>
        <p:spPr>
          <a:xfrm>
            <a:off x="0" y="0"/>
            <a:ext cx="7721599" cy="5293757"/>
          </a:xfrm>
          <a:prstGeom prst="rect">
            <a:avLst/>
          </a:prstGeom>
          <a:noFill/>
        </p:spPr>
        <p:txBody>
          <a:bodyPr wrap="square" rtlCol="0">
            <a:spAutoFit/>
          </a:bodyPr>
          <a:lstStyle/>
          <a:p>
            <a:r>
              <a:rPr lang="en-IN" sz="1600" b="1" dirty="0"/>
              <a:t>3. Do sales go up or down at certain times of the year (like a specific month or quarter)?</a:t>
            </a:r>
          </a:p>
          <a:p>
            <a:endParaRPr lang="en-IN" sz="1600" b="1" dirty="0"/>
          </a:p>
          <a:p>
            <a:r>
              <a:rPr lang="en-US" sz="1600" b="1" dirty="0"/>
              <a:t>How do sales change over different  year?</a:t>
            </a:r>
          </a:p>
          <a:p>
            <a:r>
              <a:rPr lang="en-US" sz="1600" i="1" dirty="0"/>
              <a:t>SQL query : </a:t>
            </a:r>
            <a:endParaRPr lang="en-US" sz="1600" b="1" dirty="0"/>
          </a:p>
          <a:p>
            <a:r>
              <a:rPr lang="en-US" sz="1600" b="1" dirty="0"/>
              <a:t>select year, sum(revenue) as total_sales</a:t>
            </a:r>
          </a:p>
          <a:p>
            <a:r>
              <a:rPr lang="en-US" sz="1600" b="1" dirty="0"/>
              <a:t>from sales_data</a:t>
            </a:r>
          </a:p>
          <a:p>
            <a:r>
              <a:rPr lang="en-US" sz="1600" b="1" dirty="0"/>
              <a:t>group by year</a:t>
            </a:r>
          </a:p>
          <a:p>
            <a:r>
              <a:rPr lang="en-US" sz="1600" b="1" dirty="0"/>
              <a:t>order by year, min(invoice_date) desc;</a:t>
            </a:r>
          </a:p>
          <a:p>
            <a:endParaRPr lang="en-IN" sz="1600" dirty="0"/>
          </a:p>
          <a:p>
            <a:endParaRPr lang="en-US" sz="1600" dirty="0"/>
          </a:p>
          <a:p>
            <a:r>
              <a:rPr lang="en-US" sz="1600" b="1" dirty="0"/>
              <a:t>Reason of decreasing :</a:t>
            </a:r>
          </a:p>
          <a:p>
            <a:r>
              <a:rPr lang="en-US" sz="1600" i="1" dirty="0"/>
              <a:t>we can see in the table that total sales are decreasing year by year. This is because the average quantity of product sold is getting lower, from 355 in 2020 down to just 88 in 2022. The average unit price is also getting lower, which is another reason for the decrease in sales.</a:t>
            </a:r>
          </a:p>
          <a:p>
            <a:endParaRPr lang="en-US" sz="1600" i="1" dirty="0"/>
          </a:p>
          <a:p>
            <a:r>
              <a:rPr lang="en-US" sz="1600" b="1" dirty="0"/>
              <a:t>Recommendations :</a:t>
            </a:r>
          </a:p>
          <a:p>
            <a:r>
              <a:rPr lang="en-US" sz="1600" i="1" dirty="0"/>
              <a:t>I recommend that the company increases the production of products and considers lowering the price to boost sales. We should also focus on our best regions like the 'West' and states like 'New York' to help increase sales and profit.</a:t>
            </a:r>
          </a:p>
          <a:p>
            <a:endParaRPr lang="en-IN" sz="1600" dirty="0"/>
          </a:p>
        </p:txBody>
      </p:sp>
      <p:pic>
        <p:nvPicPr>
          <p:cNvPr id="4" name="Picture 3">
            <a:extLst>
              <a:ext uri="{FF2B5EF4-FFF2-40B4-BE49-F238E27FC236}">
                <a16:creationId xmlns:a16="http://schemas.microsoft.com/office/drawing/2014/main" id="{94B33AE6-E36F-AB1A-23F4-EE9784F4A9D4}"/>
              </a:ext>
            </a:extLst>
          </p:cNvPr>
          <p:cNvPicPr>
            <a:picLocks noChangeAspect="1"/>
          </p:cNvPicPr>
          <p:nvPr/>
        </p:nvPicPr>
        <p:blipFill>
          <a:blip r:embed="rId2"/>
          <a:stretch>
            <a:fillRect/>
          </a:stretch>
        </p:blipFill>
        <p:spPr>
          <a:xfrm>
            <a:off x="8836255" y="408030"/>
            <a:ext cx="2400635" cy="1486107"/>
          </a:xfrm>
          <a:prstGeom prst="rect">
            <a:avLst/>
          </a:prstGeom>
        </p:spPr>
      </p:pic>
      <p:pic>
        <p:nvPicPr>
          <p:cNvPr id="6" name="Picture 5">
            <a:extLst>
              <a:ext uri="{FF2B5EF4-FFF2-40B4-BE49-F238E27FC236}">
                <a16:creationId xmlns:a16="http://schemas.microsoft.com/office/drawing/2014/main" id="{E338B33B-C942-9107-341A-F68B5C32F14C}"/>
              </a:ext>
            </a:extLst>
          </p:cNvPr>
          <p:cNvPicPr>
            <a:picLocks noChangeAspect="1"/>
          </p:cNvPicPr>
          <p:nvPr/>
        </p:nvPicPr>
        <p:blipFill>
          <a:blip r:embed="rId3"/>
          <a:stretch>
            <a:fillRect/>
          </a:stretch>
        </p:blipFill>
        <p:spPr>
          <a:xfrm>
            <a:off x="7721599" y="2380187"/>
            <a:ext cx="3515216" cy="1352739"/>
          </a:xfrm>
          <a:prstGeom prst="rect">
            <a:avLst/>
          </a:prstGeom>
        </p:spPr>
      </p:pic>
      <p:pic>
        <p:nvPicPr>
          <p:cNvPr id="10" name="Picture 9">
            <a:extLst>
              <a:ext uri="{FF2B5EF4-FFF2-40B4-BE49-F238E27FC236}">
                <a16:creationId xmlns:a16="http://schemas.microsoft.com/office/drawing/2014/main" id="{721A6D9E-6101-899B-A1A5-B44469877DC8}"/>
              </a:ext>
            </a:extLst>
          </p:cNvPr>
          <p:cNvPicPr>
            <a:picLocks noChangeAspect="1"/>
          </p:cNvPicPr>
          <p:nvPr/>
        </p:nvPicPr>
        <p:blipFill>
          <a:blip r:embed="rId4"/>
          <a:stretch>
            <a:fillRect/>
          </a:stretch>
        </p:blipFill>
        <p:spPr>
          <a:xfrm>
            <a:off x="5974231" y="5274380"/>
            <a:ext cx="6217769" cy="1352740"/>
          </a:xfrm>
          <a:prstGeom prst="rect">
            <a:avLst/>
          </a:prstGeom>
        </p:spPr>
      </p:pic>
    </p:spTree>
    <p:extLst>
      <p:ext uri="{BB962C8B-B14F-4D97-AF65-F5344CB8AC3E}">
        <p14:creationId xmlns:p14="http://schemas.microsoft.com/office/powerpoint/2010/main" val="2373221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BD0E8F-31FF-BBA9-F14C-0B1D27CE0217}"/>
              </a:ext>
            </a:extLst>
          </p:cNvPr>
          <p:cNvSpPr txBox="1"/>
          <p:nvPr/>
        </p:nvSpPr>
        <p:spPr>
          <a:xfrm>
            <a:off x="111760" y="121920"/>
            <a:ext cx="11988800" cy="3693319"/>
          </a:xfrm>
          <a:prstGeom prst="rect">
            <a:avLst/>
          </a:prstGeom>
          <a:noFill/>
        </p:spPr>
        <p:txBody>
          <a:bodyPr wrap="square" rtlCol="0">
            <a:spAutoFit/>
          </a:bodyPr>
          <a:lstStyle/>
          <a:p>
            <a:r>
              <a:rPr lang="en-IN" b="1" dirty="0"/>
              <a:t>Compare the performance of our different sales methods (like "In-store" versus "Online"). Which method is most profitable?</a:t>
            </a:r>
          </a:p>
          <a:p>
            <a:endParaRPr lang="en-IN" dirty="0"/>
          </a:p>
          <a:p>
            <a:r>
              <a:rPr lang="en-US" b="1" dirty="0"/>
              <a:t>Which sales method generated the highest revenue?</a:t>
            </a:r>
          </a:p>
          <a:p>
            <a:r>
              <a:rPr lang="en-US" i="1" dirty="0"/>
              <a:t>SQL query : </a:t>
            </a:r>
          </a:p>
          <a:p>
            <a:r>
              <a:rPr lang="en-US" b="1" dirty="0"/>
              <a:t>Select channel, SUM(profit) AS total_profit</a:t>
            </a:r>
          </a:p>
          <a:p>
            <a:r>
              <a:rPr lang="en-US" b="1" dirty="0"/>
              <a:t>From sales_data</a:t>
            </a:r>
          </a:p>
          <a:p>
            <a:r>
              <a:rPr lang="en-US" b="1" dirty="0"/>
              <a:t>Group by channel</a:t>
            </a:r>
          </a:p>
          <a:p>
            <a:r>
              <a:rPr lang="en-US" b="1" dirty="0"/>
              <a:t>Order by total_profit desc ;</a:t>
            </a:r>
          </a:p>
          <a:p>
            <a:endParaRPr lang="en-US" dirty="0"/>
          </a:p>
          <a:p>
            <a:r>
              <a:rPr lang="en-US" b="1" dirty="0"/>
              <a:t>Recommendation :</a:t>
            </a:r>
          </a:p>
          <a:p>
            <a:r>
              <a:rPr lang="en-US" i="1" dirty="0"/>
              <a:t>The data shows that our </a:t>
            </a:r>
            <a:r>
              <a:rPr lang="en-US" b="1" i="1" dirty="0"/>
              <a:t>in-store</a:t>
            </a:r>
            <a:r>
              <a:rPr lang="en-US" i="1" dirty="0"/>
              <a:t> channel is the most profitable, followed by outlet and online. To maximize our returns, I recommend we focus on the in-store channel by increasing the quantity and variety of products available.</a:t>
            </a:r>
            <a:endParaRPr lang="en-IN" i="1" dirty="0"/>
          </a:p>
          <a:p>
            <a:endParaRPr lang="en-IN" dirty="0"/>
          </a:p>
        </p:txBody>
      </p:sp>
      <p:pic>
        <p:nvPicPr>
          <p:cNvPr id="6" name="Picture 5">
            <a:extLst>
              <a:ext uri="{FF2B5EF4-FFF2-40B4-BE49-F238E27FC236}">
                <a16:creationId xmlns:a16="http://schemas.microsoft.com/office/drawing/2014/main" id="{F006D228-6174-C7B8-CCA7-EAA0CC7C18BB}"/>
              </a:ext>
            </a:extLst>
          </p:cNvPr>
          <p:cNvPicPr>
            <a:picLocks noChangeAspect="1"/>
          </p:cNvPicPr>
          <p:nvPr/>
        </p:nvPicPr>
        <p:blipFill>
          <a:blip r:embed="rId2"/>
          <a:stretch>
            <a:fillRect/>
          </a:stretch>
        </p:blipFill>
        <p:spPr>
          <a:xfrm>
            <a:off x="2385685" y="4287520"/>
            <a:ext cx="6394041" cy="1914305"/>
          </a:xfrm>
          <a:prstGeom prst="rect">
            <a:avLst/>
          </a:prstGeom>
        </p:spPr>
      </p:pic>
    </p:spTree>
    <p:extLst>
      <p:ext uri="{BB962C8B-B14F-4D97-AF65-F5344CB8AC3E}">
        <p14:creationId xmlns:p14="http://schemas.microsoft.com/office/powerpoint/2010/main" val="3745589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6196C5-F412-F7C9-49A4-5BA7E33DF0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161" y="764580"/>
            <a:ext cx="10236634" cy="5740604"/>
          </a:xfrm>
          <a:prstGeom prst="rect">
            <a:avLst/>
          </a:prstGeom>
        </p:spPr>
      </p:pic>
      <p:sp>
        <p:nvSpPr>
          <p:cNvPr id="4" name="TextBox 3">
            <a:extLst>
              <a:ext uri="{FF2B5EF4-FFF2-40B4-BE49-F238E27FC236}">
                <a16:creationId xmlns:a16="http://schemas.microsoft.com/office/drawing/2014/main" id="{CE410C74-9CF8-81DC-40FF-3B6582DB612D}"/>
              </a:ext>
            </a:extLst>
          </p:cNvPr>
          <p:cNvSpPr txBox="1"/>
          <p:nvPr/>
        </p:nvSpPr>
        <p:spPr>
          <a:xfrm>
            <a:off x="772161" y="91440"/>
            <a:ext cx="10236634" cy="523220"/>
          </a:xfrm>
          <a:prstGeom prst="rect">
            <a:avLst/>
          </a:prstGeom>
          <a:noFill/>
        </p:spPr>
        <p:txBody>
          <a:bodyPr wrap="square" rtlCol="0">
            <a:spAutoFit/>
          </a:bodyPr>
          <a:lstStyle/>
          <a:p>
            <a:pPr algn="ctr"/>
            <a:r>
              <a:rPr lang="en-IN" sz="2800" b="1" dirty="0"/>
              <a:t>Addidas visualisation and Dashboard </a:t>
            </a:r>
          </a:p>
        </p:txBody>
      </p:sp>
    </p:spTree>
    <p:extLst>
      <p:ext uri="{BB962C8B-B14F-4D97-AF65-F5344CB8AC3E}">
        <p14:creationId xmlns:p14="http://schemas.microsoft.com/office/powerpoint/2010/main" val="1455549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TotalTime>
  <Words>664</Words>
  <Application>Microsoft Office PowerPoint</Application>
  <PresentationFormat>Widescreen</PresentationFormat>
  <Paragraphs>75</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Aspak Ismail</dc:creator>
  <cp:lastModifiedBy>Aspak Ismail</cp:lastModifiedBy>
  <cp:revision>8</cp:revision>
  <dcterms:created xsi:type="dcterms:W3CDTF">2025-09-02T07:36:33Z</dcterms:created>
  <dcterms:modified xsi:type="dcterms:W3CDTF">2025-09-02T15:23:33Z</dcterms:modified>
</cp:coreProperties>
</file>