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8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FFC3EF-8DB9-430D-946F-74A7ED6F8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002861D-D0D1-4FA3-A41B-F95D6057C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7FAA6F-A02C-46E8-AF20-B4F3E711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8549-6791-4998-88F4-52B7B894EB4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267958-994A-4031-B242-91F866A1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F97087-7436-4D48-9F25-01815F20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F3A2-05ED-4BC7-846E-86953A6B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8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5B11BA-83DF-44AD-9D03-2CD1406F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45A227-DBA1-452A-A810-554D9DEF4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B69272-4641-4395-8396-32AF5C39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8549-6791-4998-88F4-52B7B894EB4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0D5518-A06E-4E15-B3B1-C3D485C4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33FE95-2A95-4C54-8ECF-63C7731C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F3A2-05ED-4BC7-846E-86953A6B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6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ABA9430-A107-4AEE-9A91-AEC291111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D109E29-80DA-409F-88D2-F360E000D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500640-ACEF-4E0E-8833-0AF718B0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8549-6791-4998-88F4-52B7B894EB4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089F33-DC8E-41FA-AADE-FFAA42D1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E65331-0222-44F2-B37C-99E32F18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F3A2-05ED-4BC7-846E-86953A6B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F841A5-322E-4F74-8A18-4F7F5FA4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CC8657-60C2-40A2-8B48-650156AAC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47625B-A909-47C2-A7F1-0818FD98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8549-6791-4998-88F4-52B7B894EB4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CCF332-1E9A-49F3-9334-8D005377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43042F-ABBF-41BC-8D93-3E9B1654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F3A2-05ED-4BC7-846E-86953A6B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2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FBA20E-FD25-4C33-B4B2-236602739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A479EF-E0AC-4765-A43C-35B11A2D5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EC9609-3BA0-4FD0-BF55-14DC86D5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8549-6791-4998-88F4-52B7B894EB4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470D29-446E-4CCC-94E2-ACDA4AE68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098CCD-2D96-4FFC-984C-F1FD5F7D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F3A2-05ED-4BC7-846E-86953A6B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7692B7-D32B-44AC-8868-A8FE908B3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F388A4-6F7D-4949-B3A9-6AA660D32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9216C36-5C29-404A-9A26-02F3729C5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B5ADFB-4574-4199-9D27-B4DB843C4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8549-6791-4998-88F4-52B7B894EB4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109B6B6-22B2-4532-BFC9-BF47219C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9ECD32-1C02-4E50-BF25-B848E196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F3A2-05ED-4BC7-846E-86953A6B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5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0D5A17-5C9F-4012-8193-727C6407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4430BDE-2353-4AB2-9F8E-2D2294E9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D185C8A-3353-42C5-82CB-D274C11CE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1DF05A5-7C68-4A96-B004-F26AD60C1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6219510-EBB4-44C3-8588-20226A2B3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50765A6-AD9C-484B-97ED-C68F79CD6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8549-6791-4998-88F4-52B7B894EB4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AFDAC4A-0D7B-49D1-A6C5-12127D91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FC2A667-6640-4869-A2D5-427B6DEA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F3A2-05ED-4BC7-846E-86953A6B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9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7F7D81-4CA5-49C6-BBA8-14FEE77C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0C7A95B-93BE-470A-8A8C-528D34EC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8549-6791-4998-88F4-52B7B894EB4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81C91B7-BA5F-4485-9FE4-A37CBAC9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C09968-0090-4875-9AF2-77723BD2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F3A2-05ED-4BC7-846E-86953A6B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5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5C88817-87F4-4B30-A364-9FB0C3F9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8549-6791-4998-88F4-52B7B894EB4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EAE7A97-CB24-44DB-B978-3F3B74ED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B9B82C2-0C94-48FD-A371-2629241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F3A2-05ED-4BC7-846E-86953A6B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2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5114F-499C-45D0-BBDF-A5912F5E3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F6CAA0-0758-437B-A122-722E93C6D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97B9788-3340-493F-9636-8A6929D9E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8F0F4E-9AA4-42BC-AD71-32BECBD5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8549-6791-4998-88F4-52B7B894EB4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0C22F7E-CC16-4FB6-950E-4BAB7CEE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D381F3-40AC-4236-BD24-164CA3F3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F3A2-05ED-4BC7-846E-86953A6B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6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B5E9CA-0713-4972-8F7C-E18F9B92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6D33F0B-BC4C-472F-AA18-3EC1B787B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53525F8-4DA0-4022-A8B8-33E8BA932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80A05AD-1625-41EE-8694-AA7E1CCA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8549-6791-4998-88F4-52B7B894EB4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7F428F-409E-42B6-9DCD-41ECDE9B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B5CD492-8F6E-493B-9D2C-4C0B01E4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9F3A2-05ED-4BC7-846E-86953A6B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0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089D76D-C94F-4E55-A2F0-86D64FB3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1393B4-A664-433E-9F06-2A27064F2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B8E49D-C489-4402-A705-6BAE384F9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88549-6791-4998-88F4-52B7B894EB4E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4CDF9A-A923-4A5D-A877-CA1C4CB7A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B75C51-DDA4-4559-8E44-A85D563C3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9F3A2-05ED-4BC7-846E-86953A6B9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6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FE2E0CC-5F97-4743-95D1-D582D131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65" y="229959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Overview of the two-axis air bearing stage that will be used in the second phase of the student challenge in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3438FA5-C6CB-4960-9B21-0220A2D89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949" y="2470754"/>
            <a:ext cx="7784592" cy="4007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2EF2704-01FD-4178-8950-C8D9AF2019E4}"/>
              </a:ext>
            </a:extLst>
          </p:cNvPr>
          <p:cNvSpPr txBox="1"/>
          <p:nvPr/>
        </p:nvSpPr>
        <p:spPr>
          <a:xfrm>
            <a:off x="2411234" y="1965852"/>
            <a:ext cx="488890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 flexure mechanism built using Mechblocks </a:t>
            </a:r>
          </a:p>
          <a:p>
            <a:r>
              <a:rPr lang="en-US" dirty="0"/>
              <a:t>would be attached to this platform (Tool platform)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F780508-1E91-4EEA-9A05-1B3F942E01C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855685" y="2612183"/>
            <a:ext cx="322805" cy="6775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A59AE27-7C94-44A9-AFEA-D23D217DE6D5}"/>
              </a:ext>
            </a:extLst>
          </p:cNvPr>
          <p:cNvSpPr txBox="1"/>
          <p:nvPr/>
        </p:nvSpPr>
        <p:spPr>
          <a:xfrm>
            <a:off x="8261684" y="5526282"/>
            <a:ext cx="2959474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material to be scribed will be placed on this surface</a:t>
            </a:r>
          </a:p>
          <a:p>
            <a:pPr algn="ctr"/>
            <a:r>
              <a:rPr lang="en-US" dirty="0"/>
              <a:t>(specimen platform)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BF71751D-6EC9-4673-A193-B164E1FD4D26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344816" y="4898572"/>
            <a:ext cx="1916868" cy="1089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3427DDE8-67E4-4C52-8537-F3F89BED9BC1}"/>
              </a:ext>
            </a:extLst>
          </p:cNvPr>
          <p:cNvCxnSpPr>
            <a:cxnSpLocks/>
          </p:cNvCxnSpPr>
          <p:nvPr/>
        </p:nvCxnSpPr>
        <p:spPr>
          <a:xfrm>
            <a:off x="7249886" y="3289778"/>
            <a:ext cx="1110343" cy="69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302189D-3F4F-46AD-8D85-C12EC035C9F8}"/>
              </a:ext>
            </a:extLst>
          </p:cNvPr>
          <p:cNvSpPr txBox="1"/>
          <p:nvPr/>
        </p:nvSpPr>
        <p:spPr>
          <a:xfrm>
            <a:off x="7405873" y="2862734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91852CC-2D20-4B65-8E52-ED930B0184EF}"/>
              </a:ext>
            </a:extLst>
          </p:cNvPr>
          <p:cNvSpPr txBox="1"/>
          <p:nvPr/>
        </p:nvSpPr>
        <p:spPr>
          <a:xfrm>
            <a:off x="5502891" y="4536432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4E477CD6-9DF2-4050-9A7D-81CD074A4153}"/>
              </a:ext>
            </a:extLst>
          </p:cNvPr>
          <p:cNvCxnSpPr>
            <a:cxnSpLocks/>
          </p:cNvCxnSpPr>
          <p:nvPr/>
        </p:nvCxnSpPr>
        <p:spPr>
          <a:xfrm flipV="1">
            <a:off x="5506414" y="4753703"/>
            <a:ext cx="419831" cy="5054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31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31A7430-4A19-480B-BEEA-FAEBC0A0FA07}"/>
              </a:ext>
            </a:extLst>
          </p:cNvPr>
          <p:cNvGrpSpPr/>
          <p:nvPr/>
        </p:nvGrpSpPr>
        <p:grpSpPr>
          <a:xfrm>
            <a:off x="138402" y="1071909"/>
            <a:ext cx="7890588" cy="4976435"/>
            <a:chOff x="1181100" y="505893"/>
            <a:chExt cx="11010900" cy="684445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C0B1C851-7FB1-4BF9-9BA1-42386D919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1100" y="505893"/>
              <a:ext cx="11010900" cy="528637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9C8AC4E6-1F7D-4BF6-A7AA-DB13E48CBA67}"/>
                </a:ext>
              </a:extLst>
            </p:cNvPr>
            <p:cNvSpPr txBox="1"/>
            <p:nvPr/>
          </p:nvSpPr>
          <p:spPr>
            <a:xfrm>
              <a:off x="8640148" y="2265601"/>
              <a:ext cx="1168114" cy="5079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51 mm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3D2A56FD-824D-448F-9D3A-8A07871FD97E}"/>
                </a:ext>
              </a:extLst>
            </p:cNvPr>
            <p:cNvSpPr txBox="1"/>
            <p:nvPr/>
          </p:nvSpPr>
          <p:spPr>
            <a:xfrm>
              <a:off x="6686550" y="5530128"/>
              <a:ext cx="4543719" cy="1820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>
                  <a:latin typeface="+mj-lt"/>
                </a:rPr>
                <a:t>The dimensions of the flexure mechanism must be designed in a way that the force tool attached to the mechanism makes contact at the specimen platform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C75187DA-EF68-4F33-9274-D35862EB77BB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 flipV="1">
              <a:off x="7094524" y="3149081"/>
              <a:ext cx="1863885" cy="23810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6961C4DD-E398-4C12-B69B-C1BF7050F974}"/>
                </a:ext>
              </a:extLst>
            </p:cNvPr>
            <p:cNvCxnSpPr>
              <a:cxnSpLocks/>
            </p:cNvCxnSpPr>
            <p:nvPr/>
          </p:nvCxnSpPr>
          <p:spPr>
            <a:xfrm>
              <a:off x="8574833" y="1558212"/>
              <a:ext cx="0" cy="157883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A picture containing table, wooden, sitting, old&#10;&#10;Description automatically generated">
            <a:extLst>
              <a:ext uri="{FF2B5EF4-FFF2-40B4-BE49-F238E27FC236}">
                <a16:creationId xmlns:a16="http://schemas.microsoft.com/office/drawing/2014/main" xmlns="" id="{DFA55392-ED9A-4E61-BDBB-0E1D1BC63B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305" y="1948677"/>
            <a:ext cx="3590449" cy="40996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1BDDB8E-24D5-4009-B113-8B48DC3C9C64}"/>
              </a:ext>
            </a:extLst>
          </p:cNvPr>
          <p:cNvSpPr txBox="1"/>
          <p:nvPr/>
        </p:nvSpPr>
        <p:spPr>
          <a:xfrm>
            <a:off x="9341901" y="1531254"/>
            <a:ext cx="112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+mj-lt"/>
              </a:rPr>
              <a:t>Force tool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D44F9B6-6A73-432A-8BD3-06138B593663}"/>
              </a:ext>
            </a:extLst>
          </p:cNvPr>
          <p:cNvSpPr txBox="1"/>
          <p:nvPr/>
        </p:nvSpPr>
        <p:spPr>
          <a:xfrm>
            <a:off x="138402" y="265338"/>
            <a:ext cx="10493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Dimensional constrain of the flexure mechanism to be designed in 2020</a:t>
            </a:r>
          </a:p>
        </p:txBody>
      </p:sp>
    </p:spTree>
    <p:extLst>
      <p:ext uri="{BB962C8B-B14F-4D97-AF65-F5344CB8AC3E}">
        <p14:creationId xmlns:p14="http://schemas.microsoft.com/office/powerpoint/2010/main" val="400358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4727EFA-2ACD-4A24-A772-3493254E1D40}"/>
              </a:ext>
            </a:extLst>
          </p:cNvPr>
          <p:cNvGrpSpPr/>
          <p:nvPr/>
        </p:nvGrpSpPr>
        <p:grpSpPr>
          <a:xfrm>
            <a:off x="186612" y="1390261"/>
            <a:ext cx="6578082" cy="4816053"/>
            <a:chOff x="1390650" y="157162"/>
            <a:chExt cx="8815205" cy="65436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431DF9FE-58EE-4E05-BF6E-B751B99E14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328"/>
            <a:stretch/>
          </p:blipFill>
          <p:spPr>
            <a:xfrm>
              <a:off x="1390650" y="157162"/>
              <a:ext cx="8815205" cy="65436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32E63AE2-7BA1-408F-B8CF-7E3E2B7837A2}"/>
                </a:ext>
              </a:extLst>
            </p:cNvPr>
            <p:cNvSpPr txBox="1"/>
            <p:nvPr/>
          </p:nvSpPr>
          <p:spPr>
            <a:xfrm>
              <a:off x="5524264" y="3351961"/>
              <a:ext cx="11320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114.3 mm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EAD4A8BD-DDDA-402B-A3C9-CFEB569C5DBB}"/>
                </a:ext>
              </a:extLst>
            </p:cNvPr>
            <p:cNvSpPr txBox="1"/>
            <p:nvPr/>
          </p:nvSpPr>
          <p:spPr>
            <a:xfrm>
              <a:off x="5847608" y="2658597"/>
              <a:ext cx="1132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74.55 mm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54641672-C91E-4960-90F1-A47C2187A28D}"/>
                </a:ext>
              </a:extLst>
            </p:cNvPr>
            <p:cNvCxnSpPr>
              <a:cxnSpLocks/>
            </p:cNvCxnSpPr>
            <p:nvPr/>
          </p:nvCxnSpPr>
          <p:spPr>
            <a:xfrm>
              <a:off x="7302993" y="2281652"/>
              <a:ext cx="0" cy="208507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4028F882-6542-4300-8A01-423D6EEBE9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8531" y="3351961"/>
              <a:ext cx="31350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D8008FD-356D-4821-A23E-AD86416700B0}"/>
              </a:ext>
            </a:extLst>
          </p:cNvPr>
          <p:cNvSpPr txBox="1"/>
          <p:nvPr/>
        </p:nvSpPr>
        <p:spPr>
          <a:xfrm>
            <a:off x="110411" y="466425"/>
            <a:ext cx="10493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Dimensional constrain of the flexure mechanism to be designed in 2020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487B255-8F82-44B3-AA77-B0384BABE106}"/>
              </a:ext>
            </a:extLst>
          </p:cNvPr>
          <p:cNvSpPr txBox="1"/>
          <p:nvPr/>
        </p:nvSpPr>
        <p:spPr>
          <a:xfrm>
            <a:off x="7005979" y="4841415"/>
            <a:ext cx="325610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+mj-lt"/>
              </a:rPr>
              <a:t>Are the teams required to design their mechanism in a way it fits inside this rectangle? </a:t>
            </a:r>
            <a:r>
              <a:rPr lang="en-US" sz="1600" b="1" dirty="0">
                <a:latin typeface="+mj-lt"/>
              </a:rPr>
              <a:t>KA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DD7AF51A-C257-461F-BCE0-2CBCC8468B65}"/>
              </a:ext>
            </a:extLst>
          </p:cNvPr>
          <p:cNvCxnSpPr>
            <a:cxnSpLocks/>
          </p:cNvCxnSpPr>
          <p:nvPr/>
        </p:nvCxnSpPr>
        <p:spPr>
          <a:xfrm flipH="1" flipV="1">
            <a:off x="4952617" y="4142205"/>
            <a:ext cx="2053362" cy="1129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32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70" y="966484"/>
            <a:ext cx="5568387" cy="35997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6BF044A-44C8-47EC-9120-9FBFA07DBBE3}"/>
              </a:ext>
            </a:extLst>
          </p:cNvPr>
          <p:cNvSpPr txBox="1"/>
          <p:nvPr/>
        </p:nvSpPr>
        <p:spPr>
          <a:xfrm>
            <a:off x="279427" y="297563"/>
            <a:ext cx="7454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To emulate dimensional constraints of the air bearing stage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9F9F18A-9404-4FF6-93C6-68282E8769F9}"/>
              </a:ext>
            </a:extLst>
          </p:cNvPr>
          <p:cNvSpPr txBox="1"/>
          <p:nvPr/>
        </p:nvSpPr>
        <p:spPr>
          <a:xfrm>
            <a:off x="528144" y="4992351"/>
            <a:ext cx="482116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+mj-lt"/>
              </a:rPr>
              <a:t>3x3 and 3X1 Mechblocks (total height of 51mm) would be attached to two ½ inch thick bread boards. One of them is cut to the emulate the dimensions of the tool platform. spacing needed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397CB86-606F-466D-A589-DD7BA038EED1}"/>
              </a:ext>
            </a:extLst>
          </p:cNvPr>
          <p:cNvSpPr txBox="1"/>
          <p:nvPr/>
        </p:nvSpPr>
        <p:spPr>
          <a:xfrm>
            <a:off x="4889989" y="2948793"/>
            <a:ext cx="3026611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+mj-lt"/>
              </a:rPr>
              <a:t>3 sets of blocks will be sufficient but if you need more please add as you need</a:t>
            </a:r>
            <a:endParaRPr lang="en-US" sz="2400" b="1" dirty="0">
              <a:latin typeface="+mj-lt"/>
            </a:endParaRPr>
          </a:p>
        </p:txBody>
      </p:sp>
      <p:sp>
        <p:nvSpPr>
          <p:cNvPr id="3" name="Up-Down Arrow 2"/>
          <p:cNvSpPr/>
          <p:nvPr/>
        </p:nvSpPr>
        <p:spPr>
          <a:xfrm rot="2187261">
            <a:off x="2316077" y="1452970"/>
            <a:ext cx="484632" cy="103514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19514" y="1377387"/>
            <a:ext cx="10791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114.3mm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98656" y="1562053"/>
            <a:ext cx="207384" cy="3581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Up-Down Arrow 14"/>
          <p:cNvSpPr/>
          <p:nvPr/>
        </p:nvSpPr>
        <p:spPr>
          <a:xfrm rot="16682195">
            <a:off x="2940047" y="2181691"/>
            <a:ext cx="484632" cy="93934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98371" y="3193869"/>
            <a:ext cx="10150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74.5 mm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298371" y="2762794"/>
            <a:ext cx="502920" cy="4310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020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195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Overview of the two-axis air bearing stage that will be used in the second phase of the student challenge in 2021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the stage that will be used in the second phase of the student challenge in 2021</dc:title>
  <dc:creator>Kumar Arumugam</dc:creator>
  <cp:lastModifiedBy>Mark Kosmowski</cp:lastModifiedBy>
  <cp:revision>8</cp:revision>
  <dcterms:created xsi:type="dcterms:W3CDTF">2020-08-24T02:22:55Z</dcterms:created>
  <dcterms:modified xsi:type="dcterms:W3CDTF">2020-08-24T05:56:26Z</dcterms:modified>
</cp:coreProperties>
</file>