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6" r:id="rId9"/>
    <p:sldId id="265" r:id="rId10"/>
    <p:sldId id="264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79" autoAdjust="0"/>
  </p:normalViewPr>
  <p:slideViewPr>
    <p:cSldViewPr snapToGrid="0">
      <p:cViewPr varScale="1">
        <p:scale>
          <a:sx n="115" d="100"/>
          <a:sy n="115" d="100"/>
        </p:scale>
        <p:origin x="34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6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7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3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49" y="154900"/>
            <a:ext cx="3455175" cy="8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 preserve="1">
  <p:cSld name="1_ASP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2828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2800"/>
              <a:buFont typeface="Roboto"/>
              <a:buNone/>
              <a:defRPr sz="28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5075" y="878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74D3-A8C7-44C3-B265-8BB7A4EA4F28}"/>
              </a:ext>
            </a:extLst>
          </p:cNvPr>
          <p:cNvSpPr txBox="1"/>
          <p:nvPr userDrawn="1"/>
        </p:nvSpPr>
        <p:spPr>
          <a:xfrm>
            <a:off x="4920325" y="0"/>
            <a:ext cx="42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 flip="none" rotWithShape="1">
                  <a:gsLst>
                    <a:gs pos="64000">
                      <a:srgbClr val="B50B38"/>
                    </a:gs>
                    <a:gs pos="30000">
                      <a:schemeClr val="tx1"/>
                    </a:gs>
                  </a:gsLst>
                  <a:lin ang="5400000" scaled="0"/>
                  <a:tileRect/>
                </a:gradFill>
                <a:latin typeface="Arial Black" panose="020B0A04020102020204" pitchFamily="34" charset="0"/>
              </a:rPr>
              <a:t>2020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65500">
                      <a:srgbClr val="B50B38"/>
                    </a:gs>
                    <a:gs pos="40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STUDENT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72000">
                      <a:srgbClr val="B50B38"/>
                    </a:gs>
                    <a:gs pos="41000">
                      <a:srgbClr val="B50B38"/>
                    </a:gs>
                    <a:gs pos="15000">
                      <a:schemeClr val="tx1"/>
                    </a:gs>
                    <a:gs pos="93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CHALLENGE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E703-7EC5-4FE1-B674-06D0A32B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377117"/>
            <a:ext cx="8520600" cy="1532147"/>
          </a:xfrm>
        </p:spPr>
        <p:txBody>
          <a:bodyPr/>
          <a:lstStyle/>
          <a:p>
            <a:pPr algn="ctr"/>
            <a:r>
              <a:rPr lang="en-US" sz="4400" dirty="0"/>
              <a:t>ASPE 2020 </a:t>
            </a:r>
            <a:br>
              <a:rPr lang="en-US" sz="4400" dirty="0"/>
            </a:br>
            <a:r>
              <a:rPr lang="en-US" sz="4400" dirty="0"/>
              <a:t>Student Challenge Recognitions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B99C-5EFD-4995-9891-B4789A793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6B22-2485-4A68-8B69-45CF6662CF9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F4E850-FE54-4D3C-BC12-824C589A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463446"/>
            <a:ext cx="8520600" cy="792600"/>
          </a:xfrm>
        </p:spPr>
        <p:txBody>
          <a:bodyPr/>
          <a:lstStyle/>
          <a:p>
            <a:pPr algn="ctr"/>
            <a:r>
              <a:rPr lang="en-US" dirty="0"/>
              <a:t>Wednesday Oct 21, 2020 - Business Meeting</a:t>
            </a:r>
          </a:p>
        </p:txBody>
      </p:sp>
    </p:spTree>
    <p:extLst>
      <p:ext uri="{BB962C8B-B14F-4D97-AF65-F5344CB8AC3E}">
        <p14:creationId xmlns:p14="http://schemas.microsoft.com/office/powerpoint/2010/main" val="323496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oy, cake&#10;&#10;Description automatically generated">
            <a:extLst>
              <a:ext uri="{FF2B5EF4-FFF2-40B4-BE49-F238E27FC236}">
                <a16:creationId xmlns:a16="http://schemas.microsoft.com/office/drawing/2014/main" id="{AE22EE67-986C-45E3-8241-72A95DF274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4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4961018" cy="648787"/>
          </a:xfrm>
        </p:spPr>
        <p:txBody>
          <a:bodyPr/>
          <a:lstStyle/>
          <a:p>
            <a:r>
              <a:rPr lang="en-US" dirty="0"/>
              <a:t>Organizing Committee: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390" y="1113201"/>
            <a:ext cx="6479392" cy="3461300"/>
          </a:xfrm>
        </p:spPr>
        <p:txBody>
          <a:bodyPr/>
          <a:lstStyle/>
          <a:p>
            <a:pPr lvl="1"/>
            <a:r>
              <a:rPr lang="en-US" sz="1600" dirty="0"/>
              <a:t>Luis A. Aguirre, 3M Company</a:t>
            </a:r>
          </a:p>
          <a:p>
            <a:pPr lvl="1"/>
            <a:r>
              <a:rPr lang="en-US" sz="1600" dirty="0"/>
              <a:t>Kumar Arumugam, University of North Carolina-Charlotte</a:t>
            </a:r>
          </a:p>
          <a:p>
            <a:pPr lvl="1"/>
            <a:r>
              <a:rPr lang="en-US" sz="1600" dirty="0"/>
              <a:t>Marcin </a:t>
            </a:r>
            <a:r>
              <a:rPr lang="en-US" sz="1600" dirty="0" err="1"/>
              <a:t>Bauza</a:t>
            </a:r>
            <a:r>
              <a:rPr lang="en-US" sz="1600" dirty="0"/>
              <a:t>, ZEISS Industrial Quality Solutions</a:t>
            </a:r>
          </a:p>
          <a:p>
            <a:pPr lvl="1"/>
            <a:r>
              <a:rPr lang="en-US" sz="1600" dirty="0"/>
              <a:t>Raymond C. Cady, Corning</a:t>
            </a:r>
          </a:p>
          <a:p>
            <a:pPr lvl="1"/>
            <a:r>
              <a:rPr lang="en-US" sz="1600" dirty="0"/>
              <a:t>Jacob Cole, University of North Carolina-Charlotte</a:t>
            </a:r>
          </a:p>
          <a:p>
            <a:pPr lvl="1"/>
            <a:r>
              <a:rPr lang="en-US" sz="1600" dirty="0"/>
              <a:t>Tim Dalrymple, Independent</a:t>
            </a:r>
          </a:p>
          <a:p>
            <a:pPr lvl="1"/>
            <a:r>
              <a:rPr lang="en-US" sz="1600" dirty="0"/>
              <a:t>Mark Kosmowski, ESI</a:t>
            </a:r>
          </a:p>
          <a:p>
            <a:pPr lvl="1"/>
            <a:r>
              <a:rPr lang="en-US" sz="1600" dirty="0"/>
              <a:t>Byron Knapp, Professional Instruments Company</a:t>
            </a:r>
          </a:p>
          <a:p>
            <a:pPr lvl="1"/>
            <a:r>
              <a:rPr lang="en-US" sz="1600" dirty="0"/>
              <a:t>Rafael Marangoni, NIST</a:t>
            </a:r>
          </a:p>
          <a:p>
            <a:pPr lvl="1"/>
            <a:r>
              <a:rPr lang="en-US" sz="1600" dirty="0"/>
              <a:t>Robert </a:t>
            </a:r>
            <a:r>
              <a:rPr lang="en-US" sz="1600" dirty="0" err="1"/>
              <a:t>Panas</a:t>
            </a:r>
            <a:r>
              <a:rPr lang="en-US" sz="1600" dirty="0"/>
              <a:t>, LLNL</a:t>
            </a:r>
          </a:p>
          <a:p>
            <a:pPr lvl="1"/>
            <a:r>
              <a:rPr lang="en-US" sz="1600" dirty="0"/>
              <a:t>Nilabh Roy, Canon Nanotechnologies.</a:t>
            </a:r>
          </a:p>
          <a:p>
            <a:pPr lvl="1"/>
            <a:r>
              <a:rPr lang="en-US" sz="1600" dirty="0"/>
              <a:t>Stuart T. Smith, University of North Carolina-Charlotte</a:t>
            </a:r>
          </a:p>
          <a:p>
            <a:pPr lvl="1"/>
            <a:r>
              <a:rPr lang="en-US" sz="1600" dirty="0"/>
              <a:t>Alex Sohn, Facebook Reality Labs</a:t>
            </a:r>
          </a:p>
        </p:txBody>
      </p:sp>
    </p:spTree>
    <p:extLst>
      <p:ext uri="{BB962C8B-B14F-4D97-AF65-F5344CB8AC3E}">
        <p14:creationId xmlns:p14="http://schemas.microsoft.com/office/powerpoint/2010/main" val="16842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135775"/>
            <a:ext cx="8520600" cy="322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Agenda </a:t>
            </a:r>
            <a:endParaRPr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93119" y="1868576"/>
            <a:ext cx="8520600" cy="249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Recognize Sponsors.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Third Place Team.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Second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First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Special Recognitions.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Call for participation.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Organizing Committee.</a:t>
            </a:r>
            <a:endParaRPr sz="2600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35641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018202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2020 Student Challenge Sponsors</a:t>
            </a:r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21, 2020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14A42-107D-4BBB-BEAA-CE72AB06F68E}"/>
              </a:ext>
            </a:extLst>
          </p:cNvPr>
          <p:cNvGrpSpPr/>
          <p:nvPr/>
        </p:nvGrpSpPr>
        <p:grpSpPr>
          <a:xfrm>
            <a:off x="359101" y="1854719"/>
            <a:ext cx="1818179" cy="2637788"/>
            <a:chOff x="1599558" y="1470299"/>
            <a:chExt cx="2441323" cy="2932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CD369-F084-46E4-BEE0-CE778DCA7092}"/>
                </a:ext>
              </a:extLst>
            </p:cNvPr>
            <p:cNvSpPr/>
            <p:nvPr/>
          </p:nvSpPr>
          <p:spPr>
            <a:xfrm>
              <a:off x="1599558" y="1470299"/>
              <a:ext cx="2441323" cy="29326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431D4C-0329-40E5-9A9C-F3A9E489A8BA}"/>
                </a:ext>
              </a:extLst>
            </p:cNvPr>
            <p:cNvGrpSpPr/>
            <p:nvPr/>
          </p:nvGrpSpPr>
          <p:grpSpPr>
            <a:xfrm>
              <a:off x="1706700" y="1523401"/>
              <a:ext cx="2283451" cy="2096697"/>
              <a:chOff x="3052830" y="2112285"/>
              <a:chExt cx="2283451" cy="2096697"/>
            </a:xfrm>
            <a:no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6ECAC59-AF95-4C52-8A29-DB1F76737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788820" cy="1361276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8575A-EAB2-40D4-8C72-45A17AF02153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9238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BAACE2-7205-41C3-A2AF-93DF3AAF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2092414" y="3606529"/>
              <a:ext cx="1616374" cy="640437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2F082D-C8B4-4FD1-937A-A55E624E50AA}"/>
              </a:ext>
            </a:extLst>
          </p:cNvPr>
          <p:cNvGrpSpPr/>
          <p:nvPr/>
        </p:nvGrpSpPr>
        <p:grpSpPr>
          <a:xfrm>
            <a:off x="2261261" y="1863095"/>
            <a:ext cx="2889929" cy="2637787"/>
            <a:chOff x="1946546" y="2677886"/>
            <a:chExt cx="3789426" cy="2932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291B79-C10F-4C84-9C2D-7EDFA33E69A8}"/>
                </a:ext>
              </a:extLst>
            </p:cNvPr>
            <p:cNvSpPr/>
            <p:nvPr/>
          </p:nvSpPr>
          <p:spPr>
            <a:xfrm>
              <a:off x="1946546" y="2677886"/>
              <a:ext cx="3789426" cy="2932660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4D196-E00A-4555-904D-AA170C50F92B}"/>
                </a:ext>
              </a:extLst>
            </p:cNvPr>
            <p:cNvSpPr txBox="1"/>
            <p:nvPr/>
          </p:nvSpPr>
          <p:spPr>
            <a:xfrm>
              <a:off x="2054685" y="2781248"/>
              <a:ext cx="3573147" cy="51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A10A02-2A3D-4BA3-B8F5-88593BC5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306979" y="4024927"/>
              <a:ext cx="2441322" cy="56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B0A3A1-AD71-47A7-81E6-D704FE29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1978" y="4792080"/>
              <a:ext cx="2079529" cy="511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CB859D-15C3-4C7B-A7CA-4AC8EDF9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819" y="3380966"/>
              <a:ext cx="2225201" cy="499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9CF475D-8107-47F8-8436-2FAA27A5A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3584" y="4640199"/>
              <a:ext cx="1240782" cy="8480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0AE5F-E424-4ACB-BE97-759098454996}"/>
              </a:ext>
            </a:extLst>
          </p:cNvPr>
          <p:cNvGrpSpPr/>
          <p:nvPr/>
        </p:nvGrpSpPr>
        <p:grpSpPr>
          <a:xfrm>
            <a:off x="5228730" y="1863095"/>
            <a:ext cx="3501765" cy="2637787"/>
            <a:chOff x="5196162" y="1854720"/>
            <a:chExt cx="3501765" cy="26377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069F10-FC56-4AFA-B00F-C6F7C5187280}"/>
                </a:ext>
              </a:extLst>
            </p:cNvPr>
            <p:cNvSpPr/>
            <p:nvPr/>
          </p:nvSpPr>
          <p:spPr>
            <a:xfrm>
              <a:off x="5196162" y="1854720"/>
              <a:ext cx="3501765" cy="2637787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79FC6-BDBC-442F-AF68-301B2017CC73}"/>
                </a:ext>
              </a:extLst>
            </p:cNvPr>
            <p:cNvSpPr txBox="1"/>
            <p:nvPr/>
          </p:nvSpPr>
          <p:spPr>
            <a:xfrm>
              <a:off x="5242285" y="1926187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A243BB-7FF4-44B5-A1D5-0F6E7B2D8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617"/>
            <a:stretch/>
          </p:blipFill>
          <p:spPr>
            <a:xfrm>
              <a:off x="7427685" y="2322155"/>
              <a:ext cx="1097383" cy="64358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F03C0B-D275-4229-B688-DA4F436CB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5343845" y="3009113"/>
              <a:ext cx="774618" cy="5023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5C15B7-B0AD-4B68-816F-EDD2C7ECF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6381308" y="3768635"/>
              <a:ext cx="1969201" cy="49027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8D9906-A71D-4D56-8C57-47CDA378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3845" y="2434499"/>
              <a:ext cx="1767055" cy="456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6D7D7A-105D-460F-BA88-BC4A2593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8487" y="3032591"/>
              <a:ext cx="2058397" cy="456395"/>
            </a:xfrm>
            <a:prstGeom prst="rect">
              <a:avLst/>
            </a:prstGeom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A10DE62F-28A6-4C63-852D-BCA11F48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33" y="3611289"/>
              <a:ext cx="774618" cy="76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42650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665292"/>
            <a:ext cx="8709458" cy="1717988"/>
          </a:xfrm>
        </p:spPr>
        <p:txBody>
          <a:bodyPr/>
          <a:lstStyle/>
          <a:p>
            <a:r>
              <a:rPr lang="en-US" dirty="0"/>
              <a:t>Slide with Second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069" y="3697263"/>
            <a:ext cx="8520600" cy="79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27116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First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42185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special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21827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7494988" cy="648787"/>
          </a:xfrm>
        </p:spPr>
        <p:txBody>
          <a:bodyPr/>
          <a:lstStyle/>
          <a:p>
            <a:r>
              <a:rPr lang="en-US" dirty="0"/>
              <a:t>Benefits for the students: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389" y="1113201"/>
            <a:ext cx="7126399" cy="3461300"/>
          </a:xfrm>
        </p:spPr>
        <p:txBody>
          <a:bodyPr/>
          <a:lstStyle/>
          <a:p>
            <a:r>
              <a:rPr lang="en-US" sz="1800" dirty="0"/>
              <a:t>Mention here the pluses of forming a team:</a:t>
            </a:r>
          </a:p>
          <a:p>
            <a:pPr lvl="1"/>
            <a:r>
              <a:rPr lang="en-US" sz="1800" dirty="0"/>
              <a:t>Get an opportunity to collaborate with the society – from other universities and from experienced ASPE members.</a:t>
            </a:r>
          </a:p>
          <a:p>
            <a:pPr lvl="1"/>
            <a:r>
              <a:rPr lang="en-US" sz="1800" dirty="0"/>
              <a:t>Learn to take a project to completion in a few hours by delegating and by designing simple solutions.</a:t>
            </a:r>
          </a:p>
          <a:p>
            <a:pPr lvl="1"/>
            <a:r>
              <a:rPr lang="en-US" sz="1800" dirty="0"/>
              <a:t>Typically the challenge will help students with registrations and some tutorials.</a:t>
            </a:r>
          </a:p>
          <a:p>
            <a:pPr lvl="1"/>
            <a:r>
              <a:rPr lang="en-US" sz="1800" dirty="0"/>
              <a:t>First place to third place get various opportunities and monetary recognition.</a:t>
            </a:r>
          </a:p>
          <a:p>
            <a:pPr lvl="1"/>
            <a:r>
              <a:rPr lang="en-US" sz="1800" dirty="0"/>
              <a:t>…..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8" name="Picture 7" descr="A picture containing toy, cake&#10;&#10;Description automatically generated">
            <a:extLst>
              <a:ext uri="{FF2B5EF4-FFF2-40B4-BE49-F238E27FC236}">
                <a16:creationId xmlns:a16="http://schemas.microsoft.com/office/drawing/2014/main" id="{BEC50DB6-4536-4B05-AC5F-1FB03CECAD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oy, cake&#10;&#10;Description automatically generated">
            <a:extLst>
              <a:ext uri="{FF2B5EF4-FFF2-40B4-BE49-F238E27FC236}">
                <a16:creationId xmlns:a16="http://schemas.microsoft.com/office/drawing/2014/main" id="{71295432-57C1-4EAA-9035-6FE84E0588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4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7494988" cy="648787"/>
          </a:xfrm>
        </p:spPr>
        <p:txBody>
          <a:bodyPr/>
          <a:lstStyle/>
          <a:p>
            <a:r>
              <a:rPr lang="en-US" dirty="0"/>
              <a:t>2021– Want to participate?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702" y="1024477"/>
            <a:ext cx="7126399" cy="3461300"/>
          </a:xfrm>
        </p:spPr>
        <p:txBody>
          <a:bodyPr/>
          <a:lstStyle/>
          <a:p>
            <a:r>
              <a:rPr lang="en-US" sz="1800" dirty="0"/>
              <a:t>In 2021, we will be scribing gratings using a diamond tool.  (Mention here the array of activities done by the committee)</a:t>
            </a:r>
          </a:p>
          <a:p>
            <a:pPr lvl="1"/>
            <a:r>
              <a:rPr lang="en-US" sz="1800" dirty="0"/>
              <a:t>Testing the hardware to make sure is doable.</a:t>
            </a:r>
          </a:p>
          <a:p>
            <a:pPr lvl="1"/>
            <a:r>
              <a:rPr lang="en-US" sz="1800" dirty="0"/>
              <a:t>Design/Building sensors/actuators/tools.</a:t>
            </a:r>
          </a:p>
          <a:p>
            <a:pPr lvl="1"/>
            <a:r>
              <a:rPr lang="en-US" sz="1800" dirty="0"/>
              <a:t>Looking for ways to have the students learn the basics.</a:t>
            </a:r>
          </a:p>
          <a:p>
            <a:pPr lvl="1"/>
            <a:r>
              <a:rPr lang="en-US" sz="1800" dirty="0"/>
              <a:t>Help developing software templates that the students can use.</a:t>
            </a:r>
          </a:p>
          <a:p>
            <a:pPr lvl="1"/>
            <a:r>
              <a:rPr lang="en-US" sz="1800" dirty="0"/>
              <a:t>Do tutorials around the student gaps for the particular event.</a:t>
            </a:r>
          </a:p>
          <a:p>
            <a:pPr lvl="1"/>
            <a:r>
              <a:rPr lang="en-US" sz="1800" dirty="0"/>
              <a:t>Do consulting sessions with the students.</a:t>
            </a:r>
          </a:p>
          <a:p>
            <a:pPr lvl="1"/>
            <a:r>
              <a:rPr lang="en-US" sz="1800" dirty="0"/>
              <a:t>Develop the grading rubric.</a:t>
            </a:r>
          </a:p>
          <a:p>
            <a:pPr lvl="1"/>
            <a:r>
              <a:rPr lang="en-US" sz="1800" dirty="0"/>
              <a:t>Sponsor and call other sponsors.</a:t>
            </a:r>
          </a:p>
          <a:p>
            <a:pPr lvl="1"/>
            <a:r>
              <a:rPr lang="en-US" sz="1800" dirty="0"/>
              <a:t>Judge design and final presentations.</a:t>
            </a:r>
          </a:p>
          <a:p>
            <a:pPr lvl="1"/>
            <a:r>
              <a:rPr lang="en-US" sz="1800" dirty="0"/>
              <a:t>We need wide array of levels of expertise in the Committee.  (Manufacturing, Mechanical, Metrology and Controls)</a:t>
            </a:r>
          </a:p>
        </p:txBody>
      </p:sp>
    </p:spTree>
    <p:extLst>
      <p:ext uri="{BB962C8B-B14F-4D97-AF65-F5344CB8AC3E}">
        <p14:creationId xmlns:p14="http://schemas.microsoft.com/office/powerpoint/2010/main" val="22714557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484</Words>
  <Application>Microsoft Office PowerPoint</Application>
  <PresentationFormat>On-screen Show (16:9)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 Black</vt:lpstr>
      <vt:lpstr>Arial</vt:lpstr>
      <vt:lpstr>Simple Light</vt:lpstr>
      <vt:lpstr>ASPE 2020  Student Challenge Recognitions</vt:lpstr>
      <vt:lpstr>Agenda </vt:lpstr>
      <vt:lpstr>2020 Student Challenge Sponsors</vt:lpstr>
      <vt:lpstr>Slide with Third place Team Pictures and names.  Also include a picture of device.</vt:lpstr>
      <vt:lpstr>Slide with Second place Team Pictures and names.  Also include a picture of device.</vt:lpstr>
      <vt:lpstr>Slide with First place Team Pictures and names.  Also include a picture of device.</vt:lpstr>
      <vt:lpstr>Slide with special recognition</vt:lpstr>
      <vt:lpstr>Benefits for the students:</vt:lpstr>
      <vt:lpstr>2021– Want to participate?</vt:lpstr>
      <vt:lpstr>Organizing Committee: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Brian O'Connor</dc:creator>
  <cp:lastModifiedBy>Luis Aguirre</cp:lastModifiedBy>
  <cp:revision>24</cp:revision>
  <dcterms:modified xsi:type="dcterms:W3CDTF">2020-10-08T22:00:52Z</dcterms:modified>
</cp:coreProperties>
</file>