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347" r:id="rId2"/>
    <p:sldId id="256" r:id="rId3"/>
    <p:sldId id="343" r:id="rId4"/>
    <p:sldId id="344" r:id="rId5"/>
    <p:sldId id="286" r:id="rId6"/>
    <p:sldId id="345" r:id="rId7"/>
    <p:sldId id="346" r:id="rId8"/>
    <p:sldId id="348" r:id="rId9"/>
    <p:sldId id="349" r:id="rId10"/>
    <p:sldId id="328" r:id="rId11"/>
    <p:sldId id="330" r:id="rId12"/>
    <p:sldId id="350" r:id="rId13"/>
    <p:sldId id="340" r:id="rId14"/>
    <p:sldId id="351" r:id="rId15"/>
    <p:sldId id="366" r:id="rId16"/>
    <p:sldId id="337" r:id="rId17"/>
    <p:sldId id="352" r:id="rId18"/>
    <p:sldId id="292" r:id="rId19"/>
    <p:sldId id="368" r:id="rId20"/>
    <p:sldId id="325" r:id="rId21"/>
    <p:sldId id="300" r:id="rId22"/>
    <p:sldId id="354" r:id="rId23"/>
    <p:sldId id="355" r:id="rId24"/>
    <p:sldId id="356" r:id="rId25"/>
    <p:sldId id="357" r:id="rId26"/>
    <p:sldId id="310" r:id="rId27"/>
    <p:sldId id="358" r:id="rId28"/>
    <p:sldId id="359" r:id="rId29"/>
    <p:sldId id="360" r:id="rId30"/>
    <p:sldId id="361" r:id="rId31"/>
    <p:sldId id="362" r:id="rId32"/>
    <p:sldId id="363" r:id="rId33"/>
    <p:sldId id="365" r:id="rId34"/>
    <p:sldId id="367" r:id="rId35"/>
    <p:sldId id="320" r:id="rId36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38"/>
      <p:italic r:id="rId39"/>
    </p:embeddedFont>
    <p:embeddedFont>
      <p:font typeface="Work Sans" pitchFamily="2" charset="77"/>
      <p:regular r:id="rId40"/>
      <p:bold r:id="rId41"/>
    </p:embeddedFont>
    <p:embeddedFont>
      <p:font typeface="Work Sans Light" pitchFamily="2" charset="7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12"/>
    <a:srgbClr val="55A939"/>
    <a:srgbClr val="FE375E"/>
    <a:srgbClr val="377AB1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8741F-4C3A-4A63-91E5-C99466972901}">
  <a:tblStyle styleId="{ED88741F-4C3A-4A63-91E5-C99466972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78652"/>
  </p:normalViewPr>
  <p:slideViewPr>
    <p:cSldViewPr snapToGrid="0" snapToObjects="1">
      <p:cViewPr>
        <p:scale>
          <a:sx n="114" d="100"/>
          <a:sy n="114" d="100"/>
        </p:scale>
        <p:origin x="2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When a module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module file</a:t>
            </a:r>
          </a:p>
          <a:p>
            <a:r>
              <a:rPr lang="en-GB" sz="1100" dirty="0"/>
              <a:t>When a package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package’s</a:t>
            </a:r>
            <a:r>
              <a:rPr lang="en-GB" sz="1100" dirty="0"/>
              <a:t> 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init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__.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py</a:t>
            </a:r>
            <a:r>
              <a:rPr lang="en-GB" sz="1100" dirty="0"/>
              <a:t> </a:t>
            </a:r>
            <a:r>
              <a:rPr lang="en-GB" sz="1100" b="1" dirty="0">
                <a:solidFill>
                  <a:schemeClr val="accent6"/>
                </a:solidFill>
              </a:rPr>
              <a:t>file</a:t>
            </a:r>
            <a:r>
              <a:rPr lang="en-GB" sz="1100" dirty="0"/>
              <a:t>, if such a file exists</a:t>
            </a:r>
          </a:p>
          <a:p>
            <a:r>
              <a:rPr lang="en-GB" sz="1100" dirty="0"/>
              <a:t>All of the objects defined in the module or the package’s </a:t>
            </a:r>
            <a:r>
              <a:rPr lang="en-GB" sz="1050" dirty="0">
                <a:latin typeface="Courier" pitchFamily="2" charset="0"/>
              </a:rPr>
              <a:t>__</a:t>
            </a:r>
            <a:r>
              <a:rPr lang="en-GB" sz="1050" dirty="0" err="1">
                <a:latin typeface="Courier" pitchFamily="2" charset="0"/>
              </a:rPr>
              <a:t>init</a:t>
            </a:r>
            <a:r>
              <a:rPr lang="en-GB" sz="1050" dirty="0">
                <a:latin typeface="Courier" pitchFamily="2" charset="0"/>
              </a:rPr>
              <a:t>__.</a:t>
            </a:r>
            <a:r>
              <a:rPr lang="en-GB" sz="1050" dirty="0" err="1">
                <a:latin typeface="Courier" pitchFamily="2" charset="0"/>
              </a:rPr>
              <a:t>py</a:t>
            </a:r>
            <a:r>
              <a:rPr lang="en-GB" sz="1100" dirty="0"/>
              <a:t> file are made available to the importer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When a module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module file</a:t>
            </a:r>
          </a:p>
          <a:p>
            <a:r>
              <a:rPr lang="en-GB" sz="1100" dirty="0"/>
              <a:t>When a package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package’s</a:t>
            </a:r>
            <a:r>
              <a:rPr lang="en-GB" sz="1100" dirty="0"/>
              <a:t> 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init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__.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py</a:t>
            </a:r>
            <a:r>
              <a:rPr lang="en-GB" sz="1100" dirty="0"/>
              <a:t> </a:t>
            </a:r>
            <a:r>
              <a:rPr lang="en-GB" sz="1100" b="1" dirty="0">
                <a:solidFill>
                  <a:schemeClr val="accent6"/>
                </a:solidFill>
              </a:rPr>
              <a:t>file</a:t>
            </a:r>
            <a:r>
              <a:rPr lang="en-GB" sz="1100" dirty="0"/>
              <a:t>, if such a file exists</a:t>
            </a:r>
          </a:p>
          <a:p>
            <a:r>
              <a:rPr lang="en-GB" sz="1100" dirty="0"/>
              <a:t>All of the objects defined in the module or the package’s </a:t>
            </a:r>
            <a:r>
              <a:rPr lang="en-GB" sz="1050" dirty="0">
                <a:latin typeface="Courier" pitchFamily="2" charset="0"/>
              </a:rPr>
              <a:t>__</a:t>
            </a:r>
            <a:r>
              <a:rPr lang="en-GB" sz="1050" dirty="0" err="1">
                <a:latin typeface="Courier" pitchFamily="2" charset="0"/>
              </a:rPr>
              <a:t>init</a:t>
            </a:r>
            <a:r>
              <a:rPr lang="en-GB" sz="1050" dirty="0">
                <a:latin typeface="Courier" pitchFamily="2" charset="0"/>
              </a:rPr>
              <a:t>__.</a:t>
            </a:r>
            <a:r>
              <a:rPr lang="en-GB" sz="1050" dirty="0" err="1">
                <a:latin typeface="Courier" pitchFamily="2" charset="0"/>
              </a:rPr>
              <a:t>py</a:t>
            </a:r>
            <a:r>
              <a:rPr lang="en-GB" sz="1100" dirty="0"/>
              <a:t> file are made available to the importer</a:t>
            </a:r>
          </a:p>
          <a:p>
            <a:endParaRPr lang="en-GB" sz="1100" dirty="0"/>
          </a:p>
          <a:p>
            <a:r>
              <a:rPr lang="en-GB" sz="1100" dirty="0" err="1"/>
              <a:t>potions.tools.cooking</a:t>
            </a:r>
            <a:r>
              <a:rPr lang="en-GB" sz="1100" dirty="0"/>
              <a:t> is a path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9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6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5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6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try to convince you that even if you don’t want to distribute your project, it is helpful to have your project in this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 hands:</a:t>
            </a:r>
            <a:br>
              <a:rPr lang="en-US" dirty="0"/>
            </a:br>
            <a:r>
              <a:rPr lang="en-US" dirty="0"/>
              <a:t>Who has installed something with pip?</a:t>
            </a:r>
            <a:br>
              <a:rPr lang="en-US" dirty="0"/>
            </a:br>
            <a:r>
              <a:rPr lang="en-US" dirty="0"/>
              <a:t>Who has never had a problem with installing packages with pip?</a:t>
            </a:r>
            <a:br>
              <a:rPr lang="en-US" dirty="0"/>
            </a:br>
            <a:r>
              <a:rPr lang="en-US" dirty="0"/>
              <a:t>Who knows what pip install x really means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Who has used an import  statement, e.g. import </a:t>
            </a:r>
            <a:r>
              <a:rPr lang="en-US" dirty="0" err="1"/>
              <a:t>numpy</a:t>
            </a:r>
            <a:r>
              <a:rPr lang="en-US" dirty="0"/>
              <a:t> as np?</a:t>
            </a:r>
            <a:br>
              <a:rPr lang="en-US" dirty="0"/>
            </a:br>
            <a:r>
              <a:rPr lang="en-US" dirty="0"/>
              <a:t>Who knows what that statement actually does?</a:t>
            </a:r>
          </a:p>
        </p:txBody>
      </p:sp>
    </p:spTree>
    <p:extLst>
      <p:ext uri="{BB962C8B-B14F-4D97-AF65-F5344CB8AC3E}">
        <p14:creationId xmlns:p14="http://schemas.microsoft.com/office/powerpoint/2010/main" val="127054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97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Make clear that this is the package structure they will be 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6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Does option 2 allow for installing a particular version??</a:t>
            </a:r>
            <a:br>
              <a:rPr lang="en-US" dirty="0"/>
            </a:br>
            <a:r>
              <a:rPr lang="en-US" dirty="0"/>
              <a:t>How does option 2 relate to the master branch of that project?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Pip takes the code you want to use and puts it somewhere safe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72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8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CHECKS IN SUBDIRECTORIES AS WELL??</a:t>
            </a:r>
          </a:p>
        </p:txBody>
      </p:sp>
    </p:spTree>
    <p:extLst>
      <p:ext uri="{BB962C8B-B14F-4D97-AF65-F5344CB8AC3E}">
        <p14:creationId xmlns:p14="http://schemas.microsoft.com/office/powerpoint/2010/main" val="290102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1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8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CD93BC1B-32F3-CB4D-956E-1BC62313D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46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5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84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41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CD93BC1B-32F3-CB4D-956E-1BC62313D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85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757196" y="885348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lang="en-GB" dirty="0"/>
          </a:p>
        </p:txBody>
      </p:sp>
      <p:sp>
        <p:nvSpPr>
          <p:cNvPr id="9" name="Google Shape;19;p4">
            <a:extLst>
              <a:ext uri="{FF2B5EF4-FFF2-40B4-BE49-F238E27FC236}">
                <a16:creationId xmlns:a16="http://schemas.microsoft.com/office/drawing/2014/main" id="{2746205A-B139-B941-AB3D-2D1CC9497E16}"/>
              </a:ext>
            </a:extLst>
          </p:cNvPr>
          <p:cNvSpPr/>
          <p:nvPr userDrawn="1"/>
        </p:nvSpPr>
        <p:spPr>
          <a:xfrm>
            <a:off x="617751" y="995260"/>
            <a:ext cx="948000" cy="9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20;p4">
            <a:extLst>
              <a:ext uri="{FF2B5EF4-FFF2-40B4-BE49-F238E27FC236}">
                <a16:creationId xmlns:a16="http://schemas.microsoft.com/office/drawing/2014/main" id="{6FA33ECA-533C-5840-B110-DFA9A67F08DD}"/>
              </a:ext>
            </a:extLst>
          </p:cNvPr>
          <p:cNvSpPr/>
          <p:nvPr userDrawn="1"/>
        </p:nvSpPr>
        <p:spPr>
          <a:xfrm>
            <a:off x="861799" y="1246660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1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19;p4">
            <a:extLst>
              <a:ext uri="{FF2B5EF4-FFF2-40B4-BE49-F238E27FC236}">
                <a16:creationId xmlns:a16="http://schemas.microsoft.com/office/drawing/2014/main" id="{0DC0226E-BF31-324F-807F-D45D07F70AE4}"/>
              </a:ext>
            </a:extLst>
          </p:cNvPr>
          <p:cNvSpPr/>
          <p:nvPr userDrawn="1"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20;p4">
            <a:extLst>
              <a:ext uri="{FF2B5EF4-FFF2-40B4-BE49-F238E27FC236}">
                <a16:creationId xmlns:a16="http://schemas.microsoft.com/office/drawing/2014/main" id="{2D152AC5-6E90-5447-98B6-0D296A76AD56}"/>
              </a:ext>
            </a:extLst>
          </p:cNvPr>
          <p:cNvSpPr/>
          <p:nvPr userDrawn="1"/>
        </p:nvSpPr>
        <p:spPr>
          <a:xfrm>
            <a:off x="861799" y="2486681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2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Google Shape;19;p4">
            <a:extLst>
              <a:ext uri="{FF2B5EF4-FFF2-40B4-BE49-F238E27FC236}">
                <a16:creationId xmlns:a16="http://schemas.microsoft.com/office/drawing/2014/main" id="{A303FC18-1304-314C-B9E7-AE0C4A88C8D9}"/>
              </a:ext>
            </a:extLst>
          </p:cNvPr>
          <p:cNvSpPr/>
          <p:nvPr userDrawn="1"/>
        </p:nvSpPr>
        <p:spPr>
          <a:xfrm>
            <a:off x="617751" y="3470314"/>
            <a:ext cx="948000" cy="9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20;p4">
            <a:extLst>
              <a:ext uri="{FF2B5EF4-FFF2-40B4-BE49-F238E27FC236}">
                <a16:creationId xmlns:a16="http://schemas.microsoft.com/office/drawing/2014/main" id="{267F4A2C-147E-B240-979D-36D9D2839C58}"/>
              </a:ext>
            </a:extLst>
          </p:cNvPr>
          <p:cNvSpPr/>
          <p:nvPr userDrawn="1"/>
        </p:nvSpPr>
        <p:spPr>
          <a:xfrm>
            <a:off x="861799" y="3721714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3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6C58-39BF-F049-9F06-C11B7B942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7365" y="2129681"/>
            <a:ext cx="4949825" cy="1159200"/>
          </a:xfrm>
        </p:spPr>
        <p:txBody>
          <a:bodyPr/>
          <a:lstStyle>
            <a:lvl1pPr marL="101597" indent="0">
              <a:buNone/>
              <a:defRPr sz="40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F0FE28A-E956-7A4A-A2E3-1E0BD4C75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7365" y="3364714"/>
            <a:ext cx="4949825" cy="1159200"/>
          </a:xfrm>
        </p:spPr>
        <p:txBody>
          <a:bodyPr/>
          <a:lstStyle>
            <a:lvl1pPr marL="101597" indent="0">
              <a:buNone/>
              <a:defRPr sz="4000" b="1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3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" name="Google Shape;402;p38">
            <a:extLst>
              <a:ext uri="{FF2B5EF4-FFF2-40B4-BE49-F238E27FC236}">
                <a16:creationId xmlns:a16="http://schemas.microsoft.com/office/drawing/2014/main" id="{E0C4D641-0204-1A40-8EAB-914198175337}"/>
              </a:ext>
            </a:extLst>
          </p:cNvPr>
          <p:cNvGrpSpPr/>
          <p:nvPr userDrawn="1"/>
        </p:nvGrpSpPr>
        <p:grpSpPr>
          <a:xfrm>
            <a:off x="7564581" y="739445"/>
            <a:ext cx="715603" cy="694162"/>
            <a:chOff x="1926350" y="995225"/>
            <a:chExt cx="428650" cy="356600"/>
          </a:xfrm>
          <a:solidFill>
            <a:schemeClr val="accent2"/>
          </a:solidFill>
        </p:grpSpPr>
        <p:sp>
          <p:nvSpPr>
            <p:cNvPr id="7" name="Google Shape;403;p38">
              <a:extLst>
                <a:ext uri="{FF2B5EF4-FFF2-40B4-BE49-F238E27FC236}">
                  <a16:creationId xmlns:a16="http://schemas.microsoft.com/office/drawing/2014/main" id="{2D046272-E4DF-504F-9943-F0D331354FE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404;p38">
              <a:extLst>
                <a:ext uri="{FF2B5EF4-FFF2-40B4-BE49-F238E27FC236}">
                  <a16:creationId xmlns:a16="http://schemas.microsoft.com/office/drawing/2014/main" id="{75580FCF-C885-0847-9843-23094840390E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405;p38">
              <a:extLst>
                <a:ext uri="{FF2B5EF4-FFF2-40B4-BE49-F238E27FC236}">
                  <a16:creationId xmlns:a16="http://schemas.microsoft.com/office/drawing/2014/main" id="{4A8A0F45-2F3B-524B-9613-295FA7E3D800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406;p38">
              <a:extLst>
                <a:ext uri="{FF2B5EF4-FFF2-40B4-BE49-F238E27FC236}">
                  <a16:creationId xmlns:a16="http://schemas.microsoft.com/office/drawing/2014/main" id="{F6532B0A-D127-2944-8BFA-454436E514A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41075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22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1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1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8" r:id="rId4"/>
    <p:sldLayoutId id="2147483651" r:id="rId5"/>
    <p:sldLayoutId id="2147483652" r:id="rId6"/>
    <p:sldLayoutId id="2147483653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6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an_example_pypi_project/sphinx.html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68D-4D97-184C-A796-F8E22DB2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0"/>
            <a:ext cx="4316035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9BC50-4D7D-5B46-A65E-F9C1FC3E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7405800" cy="24487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1600" dirty="0"/>
              <a:t>Fork and clone the git repository – follow the link from </a:t>
            </a:r>
            <a:br>
              <a:rPr lang="en-GB" sz="1600" dirty="0"/>
            </a:br>
            <a:r>
              <a:rPr lang="en-GB" sz="1600" dirty="0"/>
              <a:t>the online schedule</a:t>
            </a:r>
            <a:br>
              <a:rPr lang="en-GB" sz="1600" dirty="0"/>
            </a:br>
            <a:endParaRPr lang="en-GB" sz="1600" dirty="0"/>
          </a:p>
          <a:p>
            <a:pPr marL="101598" lvl="0" indent="0">
              <a:buNone/>
            </a:pPr>
            <a:r>
              <a:rPr lang="en-US" sz="1400" b="1" dirty="0">
                <a:solidFill>
                  <a:srgbClr val="377AB1"/>
                </a:solidFill>
              </a:rPr>
              <a:t>We will refer to the directory where you have just cloned the repo as </a:t>
            </a:r>
            <a:r>
              <a:rPr lang="en-US" sz="1400" b="1" dirty="0" err="1">
                <a:solidFill>
                  <a:srgbClr val="377AB1"/>
                </a:solidFill>
                <a:latin typeface="Courier" pitchFamily="2" charset="0"/>
              </a:rPr>
              <a:t>ODD_dir</a:t>
            </a:r>
            <a:r>
              <a:rPr lang="en-US" sz="1400" b="1" dirty="0">
                <a:solidFill>
                  <a:srgbClr val="377AB1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throughout the lecture (i.e. so you have 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Courier" pitchFamily="2" charset="0"/>
              </a:rPr>
              <a:t>ODD_dir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/potions/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 /</a:t>
            </a:r>
            <a:r>
              <a:rPr lang="en-US" sz="1400" dirty="0" err="1">
                <a:solidFill>
                  <a:prstClr val="black"/>
                </a:solidFill>
                <a:latin typeface="Courier" pitchFamily="2" charset="0"/>
              </a:rPr>
              <a:t>ODD_dir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/potions/tools/</a:t>
            </a:r>
            <a:r>
              <a:rPr lang="en-US" sz="1400" dirty="0">
                <a:solidFill>
                  <a:prstClr val="black"/>
                </a:solidFill>
              </a:rPr>
              <a:t>, etc.)</a:t>
            </a:r>
            <a:endParaRPr lang="en-GB" sz="1400" dirty="0">
              <a:solidFill>
                <a:prstClr val="black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7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err="1">
                  <a:latin typeface="Courier" pitchFamily="2" charset="0"/>
                </a:rPr>
                <a:t>ODD_dir</a:t>
              </a:r>
              <a:r>
                <a:rPr lang="en-US" b="1" dirty="0">
                  <a:latin typeface="Courier" pitchFamily="2" charset="0"/>
                </a:rPr>
                <a:t>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689125" y="1294545"/>
            <a:ext cx="0" cy="12772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199DAA4-8953-0B49-9CBE-35D9AA63FDB6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(folder and file names)</a:t>
            </a:r>
          </a:p>
          <a:p>
            <a:pPr marL="126997" indent="0">
              <a:buNone/>
            </a:pPr>
            <a:r>
              <a:rPr lang="en-GB" sz="1400" b="1" dirty="0"/>
              <a:t>	</a:t>
            </a:r>
            <a:r>
              <a:rPr lang="en-GB" sz="1400" b="1" dirty="0">
                <a:solidFill>
                  <a:srgbClr val="FF4712"/>
                </a:solidFill>
              </a:rPr>
              <a:t>Yes!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2C1B0F-F96C-A643-B8CC-0CACDD18756E}"/>
              </a:ext>
            </a:extLst>
          </p:cNvPr>
          <p:cNvCxnSpPr>
            <a:cxnSpLocks/>
          </p:cNvCxnSpPr>
          <p:nvPr/>
        </p:nvCxnSpPr>
        <p:spPr>
          <a:xfrm flipV="1">
            <a:off x="5157790" y="1002205"/>
            <a:ext cx="699546" cy="152090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7ED95C-E19B-AC45-B3DE-24FCCB91F4D1}"/>
              </a:ext>
            </a:extLst>
          </p:cNvPr>
          <p:cNvCxnSpPr>
            <a:cxnSpLocks/>
          </p:cNvCxnSpPr>
          <p:nvPr/>
        </p:nvCxnSpPr>
        <p:spPr>
          <a:xfrm>
            <a:off x="5157790" y="2523105"/>
            <a:ext cx="699546" cy="87570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1233577" y="3301042"/>
            <a:ext cx="3071005" cy="22716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">
            <a:extLst>
              <a:ext uri="{FF2B5EF4-FFF2-40B4-BE49-F238E27FC236}">
                <a16:creationId xmlns:a16="http://schemas.microsoft.com/office/drawing/2014/main" id="{E6A43C6A-5BD4-574E-AD18-73E4C1090B3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3435431" cy="526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5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13171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anywhere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406962" y="1730647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B4F42-E0D7-B043-AD6B-24F6E0155C83}"/>
              </a:ext>
            </a:extLst>
          </p:cNvPr>
          <p:cNvCxnSpPr>
            <a:cxnSpLocks/>
          </p:cNvCxnSpPr>
          <p:nvPr/>
        </p:nvCxnSpPr>
        <p:spPr>
          <a:xfrm rot="-2700000">
            <a:off x="861890" y="1966832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6F5CC-1B85-2F4D-9D11-694C29EC494E}"/>
              </a:ext>
            </a:extLst>
          </p:cNvPr>
          <p:cNvCxnSpPr>
            <a:cxnSpLocks/>
          </p:cNvCxnSpPr>
          <p:nvPr/>
        </p:nvCxnSpPr>
        <p:spPr>
          <a:xfrm rot="2700000">
            <a:off x="1948427" y="1943828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211305-A742-9642-9A11-3B05EF62B776}"/>
              </a:ext>
            </a:extLst>
          </p:cNvPr>
          <p:cNvCxnSpPr>
            <a:cxnSpLocks/>
          </p:cNvCxnSpPr>
          <p:nvPr/>
        </p:nvCxnSpPr>
        <p:spPr>
          <a:xfrm rot="-3600000">
            <a:off x="734210" y="2109915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D17D8-80E8-0342-9406-C1C0F9694F43}"/>
              </a:ext>
            </a:extLst>
          </p:cNvPr>
          <p:cNvCxnSpPr>
            <a:cxnSpLocks/>
          </p:cNvCxnSpPr>
          <p:nvPr/>
        </p:nvCxnSpPr>
        <p:spPr>
          <a:xfrm rot="3600000">
            <a:off x="2077077" y="2099733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7472CF-A658-D04C-A4DE-39A32AA0008B}"/>
              </a:ext>
            </a:extLst>
          </p:cNvPr>
          <p:cNvCxnSpPr>
            <a:cxnSpLocks/>
          </p:cNvCxnSpPr>
          <p:nvPr/>
        </p:nvCxnSpPr>
        <p:spPr>
          <a:xfrm rot="-1800000">
            <a:off x="1011384" y="1833294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27335-88CF-504A-89D6-A03344AA78F2}"/>
              </a:ext>
            </a:extLst>
          </p:cNvPr>
          <p:cNvCxnSpPr>
            <a:cxnSpLocks/>
          </p:cNvCxnSpPr>
          <p:nvPr/>
        </p:nvCxnSpPr>
        <p:spPr>
          <a:xfrm rot="1800000">
            <a:off x="1797859" y="183519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4F0D36-CCED-C944-A935-89F7D89C52E0}"/>
              </a:ext>
            </a:extLst>
          </p:cNvPr>
          <p:cNvCxnSpPr>
            <a:cxnSpLocks/>
          </p:cNvCxnSpPr>
          <p:nvPr/>
        </p:nvCxnSpPr>
        <p:spPr>
          <a:xfrm rot="-900000">
            <a:off x="1197056" y="175297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59C02A-0C9C-F94D-98AF-BC6D33C69AC8}"/>
              </a:ext>
            </a:extLst>
          </p:cNvPr>
          <p:cNvCxnSpPr>
            <a:cxnSpLocks/>
          </p:cNvCxnSpPr>
          <p:nvPr/>
        </p:nvCxnSpPr>
        <p:spPr>
          <a:xfrm rot="900000">
            <a:off x="1618139" y="175448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4">
            <a:extLst>
              <a:ext uri="{FF2B5EF4-FFF2-40B4-BE49-F238E27FC236}">
                <a16:creationId xmlns:a16="http://schemas.microsoft.com/office/drawing/2014/main" id="{A306F86F-0A89-DD43-9452-CEADB947E59B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3435431" cy="526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5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259869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9D8BBE-FC2F-1240-AD88-EE85AAD8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0"/>
            <a:ext cx="7290349" cy="912375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Installing your own package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227DE-4688-2149-8EFB-0E0A5D40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2047635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1: </a:t>
            </a:r>
            <a:r>
              <a:rPr lang="en-GB" dirty="0"/>
              <a:t>if package is included in </a:t>
            </a:r>
            <a:r>
              <a:rPr lang="en-GB" dirty="0" err="1"/>
              <a:t>PyPI</a:t>
            </a:r>
            <a:endParaRPr lang="en-GB" dirty="0"/>
          </a:p>
          <a:p>
            <a:pPr marL="0" indent="0" algn="ctr">
              <a:buNone/>
            </a:pP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GB" sz="1200" b="1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C1C91B-4E27-ED44-8084-7253E94ED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39" y="2047635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2:</a:t>
            </a:r>
            <a:r>
              <a:rPr lang="en-US" b="1" dirty="0"/>
              <a:t> </a:t>
            </a:r>
            <a:r>
              <a:rPr lang="en-GB" dirty="0"/>
              <a:t>install from a VCS like git</a:t>
            </a:r>
          </a:p>
          <a:p>
            <a:pPr marL="0" indent="0" algn="ctr">
              <a:buNone/>
            </a:pP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git+https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://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 user/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package.git</a:t>
            </a:r>
            <a:endParaRPr lang="en-US" sz="1200" b="1" dirty="0">
              <a:latin typeface="Courier" pitchFamily="2" charset="0"/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A7B3C50-45D7-B347-A1F0-74631B46422D}"/>
              </a:ext>
            </a:extLst>
          </p:cNvPr>
          <p:cNvSpPr txBox="1">
            <a:spLocks/>
          </p:cNvSpPr>
          <p:nvPr/>
        </p:nvSpPr>
        <p:spPr>
          <a:xfrm>
            <a:off x="869150" y="846000"/>
            <a:ext cx="7290349" cy="114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GB" b="1" dirty="0">
                <a:solidFill>
                  <a:schemeClr val="accent6"/>
                </a:solidFill>
              </a:rPr>
              <a:t>PIP</a:t>
            </a:r>
            <a:r>
              <a:rPr lang="en-GB" dirty="0"/>
              <a:t> is a command-line utility that allows you to install or uninstall Python packages from </a:t>
            </a:r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dirty="0"/>
              <a:t> or a </a:t>
            </a:r>
            <a:r>
              <a:rPr lang="en-GB" b="1" dirty="0">
                <a:solidFill>
                  <a:schemeClr val="accent6"/>
                </a:solidFill>
              </a:rPr>
              <a:t>VCS</a:t>
            </a:r>
            <a:r>
              <a:rPr lang="en-GB" dirty="0"/>
              <a:t> (Version Control System) e.g.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accent6"/>
                </a:solidFill>
              </a:rPr>
              <a:t>Py</a:t>
            </a:r>
            <a:r>
              <a:rPr lang="en-GB" dirty="0"/>
              <a:t>thon </a:t>
            </a:r>
            <a:r>
              <a:rPr lang="en-GB" b="1" dirty="0">
                <a:solidFill>
                  <a:schemeClr val="accent6"/>
                </a:solidFill>
              </a:rPr>
              <a:t>P</a:t>
            </a:r>
            <a:r>
              <a:rPr lang="en-GB" dirty="0"/>
              <a:t>ackage </a:t>
            </a:r>
            <a:r>
              <a:rPr lang="en-GB" b="1" dirty="0">
                <a:solidFill>
                  <a:schemeClr val="accent6"/>
                </a:solidFill>
              </a:rPr>
              <a:t>I</a:t>
            </a:r>
            <a:r>
              <a:rPr lang="en-GB" dirty="0"/>
              <a:t>ndex): the central repository for third-party Python packages</a:t>
            </a:r>
            <a:endParaRPr lang="en-GB" b="1" dirty="0"/>
          </a:p>
          <a:p>
            <a:endParaRPr lang="en-GB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13BD364-B69C-7D4B-9012-B0D28C6CF09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44328" y="2048400"/>
            <a:ext cx="2573531" cy="1770410"/>
          </a:xfrm>
          <a:ln w="28575">
            <a:solidFill>
              <a:srgbClr val="FF4712"/>
            </a:solidFill>
          </a:ln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3:</a:t>
            </a:r>
            <a:r>
              <a:rPr lang="en-US" b="1" dirty="0"/>
              <a:t> </a:t>
            </a:r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an existing package with -e </a:t>
            </a:r>
            <a:b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(--editable) option</a:t>
            </a:r>
            <a:b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-e /path/x/ </a:t>
            </a:r>
            <a:endParaRPr lang="en-US" sz="1200" b="1" dirty="0"/>
          </a:p>
          <a:p>
            <a:pPr marL="139697" indent="0" algn="ctr">
              <a:buNone/>
            </a:pPr>
            <a:r>
              <a:rPr lang="en-US" sz="1200" dirty="0"/>
              <a:t>(package needs to be installable!)</a:t>
            </a:r>
          </a:p>
        </p:txBody>
      </p:sp>
    </p:spTree>
    <p:extLst>
      <p:ext uri="{BB962C8B-B14F-4D97-AF65-F5344CB8AC3E}">
        <p14:creationId xmlns:p14="http://schemas.microsoft.com/office/powerpoint/2010/main" val="115613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anywhere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406962" y="1730647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200" b="1" dirty="0">
                <a:solidFill>
                  <a:srgbClr val="FF4712"/>
                </a:solidFill>
                <a:latin typeface="Courier" pitchFamily="2" charset="0"/>
              </a:rPr>
              <a:t>pip install -e /path/</a:t>
            </a:r>
            <a:r>
              <a:rPr lang="en-GB" sz="1200" b="1" dirty="0" err="1">
                <a:solidFill>
                  <a:srgbClr val="FF4712"/>
                </a:solidFill>
                <a:latin typeface="Courier" pitchFamily="2" charset="0"/>
              </a:rPr>
              <a:t>ODD_dir</a:t>
            </a:r>
            <a:endParaRPr lang="en-GB" sz="12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b="1" dirty="0">
                <a:solidFill>
                  <a:srgbClr val="FF4712"/>
                </a:solidFill>
              </a:rPr>
              <a:t>Yes!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(folder and file names)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1233577" y="3301042"/>
            <a:ext cx="3071005" cy="22716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B4F42-E0D7-B043-AD6B-24F6E0155C83}"/>
              </a:ext>
            </a:extLst>
          </p:cNvPr>
          <p:cNvCxnSpPr>
            <a:cxnSpLocks/>
          </p:cNvCxnSpPr>
          <p:nvPr/>
        </p:nvCxnSpPr>
        <p:spPr>
          <a:xfrm rot="-2700000">
            <a:off x="861890" y="1966832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6F5CC-1B85-2F4D-9D11-694C29EC494E}"/>
              </a:ext>
            </a:extLst>
          </p:cNvPr>
          <p:cNvCxnSpPr>
            <a:cxnSpLocks/>
          </p:cNvCxnSpPr>
          <p:nvPr/>
        </p:nvCxnSpPr>
        <p:spPr>
          <a:xfrm rot="2700000">
            <a:off x="1948427" y="1943828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211305-A742-9642-9A11-3B05EF62B776}"/>
              </a:ext>
            </a:extLst>
          </p:cNvPr>
          <p:cNvCxnSpPr>
            <a:cxnSpLocks/>
          </p:cNvCxnSpPr>
          <p:nvPr/>
        </p:nvCxnSpPr>
        <p:spPr>
          <a:xfrm rot="-3600000">
            <a:off x="734210" y="2109915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D17D8-80E8-0342-9406-C1C0F9694F43}"/>
              </a:ext>
            </a:extLst>
          </p:cNvPr>
          <p:cNvCxnSpPr>
            <a:cxnSpLocks/>
          </p:cNvCxnSpPr>
          <p:nvPr/>
        </p:nvCxnSpPr>
        <p:spPr>
          <a:xfrm rot="3600000">
            <a:off x="2077077" y="2099733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7472CF-A658-D04C-A4DE-39A32AA0008B}"/>
              </a:ext>
            </a:extLst>
          </p:cNvPr>
          <p:cNvCxnSpPr>
            <a:cxnSpLocks/>
          </p:cNvCxnSpPr>
          <p:nvPr/>
        </p:nvCxnSpPr>
        <p:spPr>
          <a:xfrm rot="-1800000">
            <a:off x="1011384" y="1833294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27335-88CF-504A-89D6-A03344AA78F2}"/>
              </a:ext>
            </a:extLst>
          </p:cNvPr>
          <p:cNvCxnSpPr>
            <a:cxnSpLocks/>
          </p:cNvCxnSpPr>
          <p:nvPr/>
        </p:nvCxnSpPr>
        <p:spPr>
          <a:xfrm rot="1800000">
            <a:off x="1797859" y="183519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4F0D36-CCED-C944-A935-89F7D89C52E0}"/>
              </a:ext>
            </a:extLst>
          </p:cNvPr>
          <p:cNvCxnSpPr>
            <a:cxnSpLocks/>
          </p:cNvCxnSpPr>
          <p:nvPr/>
        </p:nvCxnSpPr>
        <p:spPr>
          <a:xfrm rot="-900000">
            <a:off x="1197056" y="175297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59C02A-0C9C-F94D-98AF-BC6D33C69AC8}"/>
              </a:ext>
            </a:extLst>
          </p:cNvPr>
          <p:cNvCxnSpPr>
            <a:cxnSpLocks/>
          </p:cNvCxnSpPr>
          <p:nvPr/>
        </p:nvCxnSpPr>
        <p:spPr>
          <a:xfrm rot="900000">
            <a:off x="1618139" y="175448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D4C9F-139E-924A-ADA8-F67F3820A488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4">
            <a:extLst>
              <a:ext uri="{FF2B5EF4-FFF2-40B4-BE49-F238E27FC236}">
                <a16:creationId xmlns:a16="http://schemas.microsoft.com/office/drawing/2014/main" id="{DFE70E21-FB17-424A-A1FD-C082327551A2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3435431" cy="526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5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24984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E88B7-218E-B04C-97DE-9EF6BE28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578096"/>
          </a:xfrm>
        </p:spPr>
        <p:txBody>
          <a:bodyPr/>
          <a:lstStyle/>
          <a:p>
            <a:r>
              <a:rPr lang="en-GB" dirty="0"/>
              <a:t>Python code in one module gains access to the code in another module by the process of </a:t>
            </a:r>
            <a:r>
              <a:rPr lang="en-GB" b="1" dirty="0">
                <a:solidFill>
                  <a:schemeClr val="accent6"/>
                </a:solidFill>
              </a:rPr>
              <a:t>importing</a:t>
            </a:r>
            <a:r>
              <a:rPr lang="en-GB" dirty="0"/>
              <a:t> it</a:t>
            </a:r>
          </a:p>
          <a:p>
            <a:r>
              <a:rPr lang="en-GB" dirty="0"/>
              <a:t>The import statement combines two operations:</a:t>
            </a:r>
          </a:p>
          <a:p>
            <a:pPr lvl="1" indent="-457189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searches </a:t>
            </a:r>
            <a:r>
              <a:rPr lang="en-GB" dirty="0">
                <a:solidFill>
                  <a:schemeClr val="tx1"/>
                </a:solidFill>
              </a:rPr>
              <a:t>for the named module/package</a:t>
            </a:r>
          </a:p>
          <a:p>
            <a:pPr lvl="1" indent="-457189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makes the module/package code accessible</a:t>
            </a:r>
            <a:r>
              <a:rPr lang="en-GB" dirty="0"/>
              <a:t> via the module/package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E130C-8F71-C94F-82B4-917E10FF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2777563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Importing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F7361E-3664-BD4C-A8D1-4CBE377333BE}"/>
              </a:ext>
            </a:extLst>
          </p:cNvPr>
          <p:cNvGrpSpPr/>
          <p:nvPr/>
        </p:nvGrpSpPr>
        <p:grpSpPr>
          <a:xfrm>
            <a:off x="4567695" y="1049666"/>
            <a:ext cx="4386370" cy="2221997"/>
            <a:chOff x="4572000" y="2224228"/>
            <a:chExt cx="4386370" cy="222199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572000" y="2224228"/>
              <a:ext cx="3816355" cy="2221997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A28E41-BD66-294B-B6DE-9548A2F9E5B8}"/>
                </a:ext>
              </a:extLst>
            </p:cNvPr>
            <p:cNvGrpSpPr/>
            <p:nvPr/>
          </p:nvGrpSpPr>
          <p:grpSpPr>
            <a:xfrm>
              <a:off x="4572001" y="2265975"/>
              <a:ext cx="4386369" cy="2040335"/>
              <a:chOff x="4572001" y="2265975"/>
              <a:chExt cx="4386369" cy="204033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1C3772-FE0F-D24B-AD72-9F4810F09D3F}"/>
                  </a:ext>
                </a:extLst>
              </p:cNvPr>
              <p:cNvGrpSpPr/>
              <p:nvPr/>
            </p:nvGrpSpPr>
            <p:grpSpPr>
              <a:xfrm>
                <a:off x="6837254" y="3668860"/>
                <a:ext cx="2121116" cy="379520"/>
                <a:chOff x="2664639" y="1377415"/>
                <a:chExt cx="2121116" cy="37952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C2C16AD-02E8-A344-976F-7CE39CFD81E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86A4592-56AF-C940-BA52-D2CB8C023772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cooking.py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A07B4-F19C-0441-8D54-F2244FAE6235}"/>
                  </a:ext>
                </a:extLst>
              </p:cNvPr>
              <p:cNvSpPr txBox="1"/>
              <p:nvPr/>
            </p:nvSpPr>
            <p:spPr>
              <a:xfrm>
                <a:off x="4572001" y="2315348"/>
                <a:ext cx="985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potions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D3D40-13C8-3F49-9359-1A047A701B27}"/>
                  </a:ext>
                </a:extLst>
              </p:cNvPr>
              <p:cNvGrpSpPr/>
              <p:nvPr/>
            </p:nvGrpSpPr>
            <p:grpSpPr>
              <a:xfrm>
                <a:off x="5737413" y="3122079"/>
                <a:ext cx="985653" cy="379520"/>
                <a:chOff x="2664639" y="1318161"/>
                <a:chExt cx="985653" cy="37952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15286ED-C703-D040-9923-60A91A1FDAFE}"/>
                    </a:ext>
                  </a:extLst>
                </p:cNvPr>
                <p:cNvSpPr/>
                <p:nvPr/>
              </p:nvSpPr>
              <p:spPr>
                <a:xfrm>
                  <a:off x="2664639" y="1318161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193B18D-6A6E-E94F-BC61-CBA5F22A956D}"/>
                    </a:ext>
                  </a:extLst>
                </p:cNvPr>
                <p:cNvSpPr txBox="1"/>
                <p:nvPr/>
              </p:nvSpPr>
              <p:spPr>
                <a:xfrm>
                  <a:off x="2802578" y="1354033"/>
                  <a:ext cx="8477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ourier" pitchFamily="2" charset="0"/>
                    </a:rPr>
                    <a:t>tools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02665E3-309E-904B-BC61-8D3A3A9E05D5}"/>
                  </a:ext>
                </a:extLst>
              </p:cNvPr>
              <p:cNvGrpSpPr/>
              <p:nvPr/>
            </p:nvGrpSpPr>
            <p:grpSpPr>
              <a:xfrm>
                <a:off x="5737413" y="2265975"/>
                <a:ext cx="1551102" cy="379520"/>
                <a:chOff x="2664639" y="1377415"/>
                <a:chExt cx="1551102" cy="37952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706C4B-056E-A347-9C2A-EFECB3723DC6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EE01E4-8624-684B-B97E-B27E08020413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61462D2-A5A8-3446-A204-5774C6CD5258}"/>
                  </a:ext>
                </a:extLst>
              </p:cNvPr>
              <p:cNvGrpSpPr/>
              <p:nvPr/>
            </p:nvGrpSpPr>
            <p:grpSpPr>
              <a:xfrm>
                <a:off x="5737413" y="2551343"/>
                <a:ext cx="1966738" cy="379520"/>
                <a:chOff x="2664639" y="1377415"/>
                <a:chExt cx="1966738" cy="37952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8836F67-BEF8-054D-AA79-8A1C7822395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AC572A-2CE2-0B46-B6DF-4D630784A0D6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make_potion.py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CFC2ED9-50B0-4A46-92EE-5745F4E79DFF}"/>
                  </a:ext>
                </a:extLst>
              </p:cNvPr>
              <p:cNvGrpSpPr/>
              <p:nvPr/>
            </p:nvGrpSpPr>
            <p:grpSpPr>
              <a:xfrm>
                <a:off x="5737413" y="2836711"/>
                <a:ext cx="2121116" cy="379520"/>
                <a:chOff x="2664639" y="1377415"/>
                <a:chExt cx="2121116" cy="37952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05003AE-2D1F-4C4E-977F-036DF8F9AB0F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410B987-CD7D-754A-B8CF-C9A2CA4FC79C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potion.py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778F78E-FB29-B947-81DE-CB5ECB4709E1}"/>
                  </a:ext>
                </a:extLst>
              </p:cNvPr>
              <p:cNvGrpSpPr/>
              <p:nvPr/>
            </p:nvGrpSpPr>
            <p:grpSpPr>
              <a:xfrm>
                <a:off x="6837254" y="3110204"/>
                <a:ext cx="1551102" cy="379520"/>
                <a:chOff x="2664639" y="1377415"/>
                <a:chExt cx="1551102" cy="37952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0815D12-C5CD-B44A-998B-D588FDFC613F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9A7E97C-87F0-3345-8D87-281D05F90591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8A67B0A-EEF1-5B4B-9E37-E300E7F431D9}"/>
                  </a:ext>
                </a:extLst>
              </p:cNvPr>
              <p:cNvGrpSpPr/>
              <p:nvPr/>
            </p:nvGrpSpPr>
            <p:grpSpPr>
              <a:xfrm>
                <a:off x="6837254" y="3407355"/>
                <a:ext cx="1966738" cy="379520"/>
                <a:chOff x="2664639" y="1377415"/>
                <a:chExt cx="1966738" cy="37952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CA4CA1D-81E8-E74B-AD42-E2DE53C5F87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2507FDC-D592-B748-80F8-314919F76441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ingredients.py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4A9AB7E-53D9-4C47-AF89-5CA9E830D14F}"/>
                  </a:ext>
                </a:extLst>
              </p:cNvPr>
              <p:cNvCxnSpPr>
                <a:cxnSpLocks/>
                <a:stCxn id="69" idx="3"/>
                <a:endCxn id="95" idx="1"/>
              </p:cNvCxnSpPr>
              <p:nvPr/>
            </p:nvCxnSpPr>
            <p:spPr>
              <a:xfrm>
                <a:off x="5557654" y="2453848"/>
                <a:ext cx="179759" cy="1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6FB7706F-5244-734A-B2FD-E1942F50CD3F}"/>
                  </a:ext>
                </a:extLst>
              </p:cNvPr>
              <p:cNvCxnSpPr>
                <a:cxnSpLocks/>
                <a:stCxn id="69" idx="3"/>
                <a:endCxn id="93" idx="1"/>
              </p:cNvCxnSpPr>
              <p:nvPr/>
            </p:nvCxnSpPr>
            <p:spPr>
              <a:xfrm>
                <a:off x="5557654" y="2453848"/>
                <a:ext cx="179759" cy="28725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77">
                <a:extLst>
                  <a:ext uri="{FF2B5EF4-FFF2-40B4-BE49-F238E27FC236}">
                    <a16:creationId xmlns:a16="http://schemas.microsoft.com/office/drawing/2014/main" id="{D061C74C-31BE-4849-829D-399DD3216BBA}"/>
                  </a:ext>
                </a:extLst>
              </p:cNvPr>
              <p:cNvCxnSpPr>
                <a:cxnSpLocks/>
                <a:stCxn id="69" idx="3"/>
                <a:endCxn id="91" idx="1"/>
              </p:cNvCxnSpPr>
              <p:nvPr/>
            </p:nvCxnSpPr>
            <p:spPr>
              <a:xfrm>
                <a:off x="5557654" y="2453848"/>
                <a:ext cx="179759" cy="572623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D06F2CC5-0745-E644-B1AE-FDAF0FAA6F5C}"/>
                  </a:ext>
                </a:extLst>
              </p:cNvPr>
              <p:cNvCxnSpPr>
                <a:cxnSpLocks/>
                <a:stCxn id="69" idx="3"/>
                <a:endCxn id="97" idx="1"/>
              </p:cNvCxnSpPr>
              <p:nvPr/>
            </p:nvCxnSpPr>
            <p:spPr>
              <a:xfrm>
                <a:off x="5557654" y="2453848"/>
                <a:ext cx="179759" cy="85799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3D6257-42B5-494E-ADF5-FD2F074BDB0C}"/>
                  </a:ext>
                </a:extLst>
              </p:cNvPr>
              <p:cNvCxnSpPr>
                <a:cxnSpLocks/>
                <a:stCxn id="98" idx="3"/>
                <a:endCxn id="89" idx="1"/>
              </p:cNvCxnSpPr>
              <p:nvPr/>
            </p:nvCxnSpPr>
            <p:spPr>
              <a:xfrm>
                <a:off x="6723066" y="3296451"/>
                <a:ext cx="114188" cy="3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2C31A3A0-D9BC-0445-A520-6BE00B41B38B}"/>
                  </a:ext>
                </a:extLst>
              </p:cNvPr>
              <p:cNvCxnSpPr>
                <a:cxnSpLocks/>
                <a:stCxn id="98" idx="3"/>
                <a:endCxn id="87" idx="1"/>
              </p:cNvCxnSpPr>
              <p:nvPr/>
            </p:nvCxnSpPr>
            <p:spPr>
              <a:xfrm>
                <a:off x="6723066" y="3296451"/>
                <a:ext cx="114188" cy="30066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0C48E3B5-CC99-894C-BCCA-F04E5B5C5D8F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6723066" y="3296451"/>
                <a:ext cx="114188" cy="56216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1D05191-C698-8E4A-93AE-CA220E7DEE4B}"/>
                  </a:ext>
                </a:extLst>
              </p:cNvPr>
              <p:cNvGrpSpPr/>
              <p:nvPr/>
            </p:nvGrpSpPr>
            <p:grpSpPr>
              <a:xfrm>
                <a:off x="6837254" y="3926790"/>
                <a:ext cx="2121116" cy="379520"/>
                <a:chOff x="2664639" y="1377415"/>
                <a:chExt cx="2121116" cy="37952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6691197-134B-9D47-9C1F-5CA34BD6C344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29DBBA8-D23F-E348-BAD8-A154727067D8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equipment.py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cxnSp>
            <p:nvCxnSpPr>
              <p:cNvPr id="84" name="Elbow Connector 83">
                <a:extLst>
                  <a:ext uri="{FF2B5EF4-FFF2-40B4-BE49-F238E27FC236}">
                    <a16:creationId xmlns:a16="http://schemas.microsoft.com/office/drawing/2014/main" id="{11F75A39-1F9F-074D-A70D-2E3CC3DB7780}"/>
                  </a:ext>
                </a:extLst>
              </p:cNvPr>
              <p:cNvCxnSpPr>
                <a:stCxn id="98" idx="3"/>
                <a:endCxn id="85" idx="1"/>
              </p:cNvCxnSpPr>
              <p:nvPr/>
            </p:nvCxnSpPr>
            <p:spPr>
              <a:xfrm>
                <a:off x="6723066" y="3296451"/>
                <a:ext cx="114188" cy="82009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166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56225D-5DF4-974F-9FAE-C60927C263A9}"/>
              </a:ext>
            </a:extLst>
          </p:cNvPr>
          <p:cNvSpPr/>
          <p:nvPr/>
        </p:nvSpPr>
        <p:spPr>
          <a:xfrm>
            <a:off x="558891" y="2720153"/>
            <a:ext cx="3396154" cy="219390"/>
          </a:xfrm>
          <a:prstGeom prst="roundRect">
            <a:avLst>
              <a:gd name="adj" fmla="val 3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9ADCC-2A35-5D45-A3E3-551EB7AE600B}"/>
              </a:ext>
            </a:extLst>
          </p:cNvPr>
          <p:cNvSpPr/>
          <p:nvPr/>
        </p:nvSpPr>
        <p:spPr>
          <a:xfrm>
            <a:off x="558891" y="2930216"/>
            <a:ext cx="3399559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  <a:p>
            <a:r>
              <a:rPr lang="en-US" b="1" dirty="0">
                <a:latin typeface="Courier" pitchFamily="2" charset="0"/>
              </a:rPr>
              <a:t>&gt;&gt;&gt;</a:t>
            </a:r>
          </a:p>
          <a:p>
            <a:endParaRPr lang="en-US" b="1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2"/>
            <a:ext cx="3042032" cy="4123465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Importing a </a:t>
            </a:r>
            <a:r>
              <a:rPr lang="en-GB" sz="1400" b="1" dirty="0"/>
              <a:t>package</a:t>
            </a:r>
            <a:r>
              <a:rPr lang="en-GB" sz="1400" dirty="0"/>
              <a:t> runs the code in the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GB" sz="1400" dirty="0"/>
              <a:t>file in that folder</a:t>
            </a:r>
          </a:p>
          <a:p>
            <a:pPr marL="126997" indent="0">
              <a:buNone/>
            </a:pPr>
            <a:br>
              <a:rPr lang="en-GB" sz="1400" dirty="0"/>
            </a:br>
            <a:r>
              <a:rPr lang="en-GB" sz="1400" dirty="0"/>
              <a:t>if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dirty="0"/>
              <a:t> is empty:</a:t>
            </a:r>
            <a:br>
              <a:rPr lang="en-GB" sz="1400" dirty="0"/>
            </a:br>
            <a:r>
              <a:rPr lang="en-GB" sz="1400" dirty="0"/>
              <a:t>        finishes importing, but</a:t>
            </a:r>
            <a:br>
              <a:rPr lang="en-GB" sz="1400" dirty="0"/>
            </a:br>
            <a:r>
              <a:rPr lang="en-GB" sz="1400" dirty="0"/>
              <a:t>        does not import anything</a:t>
            </a:r>
          </a:p>
          <a:p>
            <a:pPr marL="126997" indent="0">
              <a:buNone/>
            </a:pPr>
            <a:r>
              <a:rPr lang="en-GB" sz="1400" dirty="0"/>
              <a:t>if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dirty="0"/>
              <a:t> includes: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>
                <a:latin typeface="Courier" pitchFamily="2" charset="0"/>
              </a:rPr>
              <a:t>from potions import  	potion</a:t>
            </a:r>
            <a:br>
              <a:rPr lang="en-GB" sz="1400" dirty="0"/>
            </a:br>
            <a:r>
              <a:rPr lang="en-GB" sz="1400" dirty="0"/>
              <a:t>        then the code in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>
                <a:latin typeface="Courier" pitchFamily="2" charset="0"/>
              </a:rPr>
              <a:t>potion.py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/>
              <a:t>is run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6E4BDD-E983-ED47-B252-D8E650575C6B}"/>
              </a:ext>
            </a:extLst>
          </p:cNvPr>
          <p:cNvSpPr txBox="1"/>
          <p:nvPr/>
        </p:nvSpPr>
        <p:spPr>
          <a:xfrm>
            <a:off x="2129105" y="1043570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86" name="Title 4">
            <a:extLst>
              <a:ext uri="{FF2B5EF4-FFF2-40B4-BE49-F238E27FC236}">
                <a16:creationId xmlns:a16="http://schemas.microsoft.com/office/drawing/2014/main" id="{874681EF-4734-8A4E-8709-C8B5A59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2" y="0"/>
            <a:ext cx="2201061" cy="531215"/>
          </a:xfrm>
          <a:solidFill>
            <a:schemeClr val="bg1"/>
          </a:solidFill>
        </p:spPr>
        <p:txBody>
          <a:bodyPr anchor="t"/>
          <a:lstStyle/>
          <a:p>
            <a:r>
              <a:rPr lang="en-US" sz="2000" dirty="0"/>
              <a:t>Import package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B12791A1-C7DF-D340-80AE-42D65A59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5242" y="2463527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D4A8ACB7-D1BF-7D49-A283-7D9B41B9796E}"/>
              </a:ext>
            </a:extLst>
          </p:cNvPr>
          <p:cNvSpPr/>
          <p:nvPr/>
        </p:nvSpPr>
        <p:spPr>
          <a:xfrm>
            <a:off x="2087690" y="1103629"/>
            <a:ext cx="2887708" cy="2340000"/>
          </a:xfrm>
          <a:prstGeom prst="arc">
            <a:avLst>
              <a:gd name="adj1" fmla="val 15736428"/>
              <a:gd name="adj2" fmla="val 119217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0A8260-89DB-994E-B59B-22BA234D5B91}"/>
              </a:ext>
            </a:extLst>
          </p:cNvPr>
          <p:cNvSpPr txBox="1"/>
          <p:nvPr/>
        </p:nvSpPr>
        <p:spPr>
          <a:xfrm>
            <a:off x="3955045" y="399348"/>
            <a:ext cx="2612009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3D59-8F42-0A4B-AFF6-EE48A7CB3409}"/>
              </a:ext>
            </a:extLst>
          </p:cNvPr>
          <p:cNvCxnSpPr>
            <a:cxnSpLocks/>
          </p:cNvCxnSpPr>
          <p:nvPr/>
        </p:nvCxnSpPr>
        <p:spPr>
          <a:xfrm flipV="1">
            <a:off x="3229492" y="630182"/>
            <a:ext cx="725554" cy="4255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17E875-A1F6-EA4D-B8E7-1EC91210C9B0}"/>
              </a:ext>
            </a:extLst>
          </p:cNvPr>
          <p:cNvSpPr txBox="1"/>
          <p:nvPr/>
        </p:nvSpPr>
        <p:spPr>
          <a:xfrm>
            <a:off x="3955044" y="396694"/>
            <a:ext cx="2612010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E375E"/>
                </a:solidFill>
                <a:latin typeface="Courier" pitchFamily="2" charset="0"/>
              </a:rPr>
              <a:t>from </a:t>
            </a:r>
            <a:r>
              <a:rPr lang="en-US" sz="1200" b="1" dirty="0">
                <a:solidFill>
                  <a:schemeClr val="bg1"/>
                </a:solidFill>
                <a:latin typeface="Courier" pitchFamily="2" charset="0"/>
              </a:rPr>
              <a:t>potions</a:t>
            </a:r>
            <a:r>
              <a:rPr lang="en-US" sz="1200" b="1" dirty="0">
                <a:solidFill>
                  <a:srgbClr val="FE375E"/>
                </a:solidFill>
                <a:latin typeface="Courier" pitchFamily="2" charset="0"/>
              </a:rPr>
              <a:t> import</a:t>
            </a:r>
            <a:r>
              <a:rPr lang="en-US" sz="1200" b="1" dirty="0">
                <a:solidFill>
                  <a:schemeClr val="bg1"/>
                </a:solidFill>
                <a:latin typeface="Courier" pitchFamily="2" charset="0"/>
              </a:rPr>
              <a:t> potion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0DCA895-47DE-4C4E-B6CA-A3A478ABCB2A}"/>
              </a:ext>
            </a:extLst>
          </p:cNvPr>
          <p:cNvSpPr/>
          <p:nvPr/>
        </p:nvSpPr>
        <p:spPr>
          <a:xfrm>
            <a:off x="3091553" y="1216579"/>
            <a:ext cx="786929" cy="666419"/>
          </a:xfrm>
          <a:prstGeom prst="arc">
            <a:avLst>
              <a:gd name="adj1" fmla="val 15999465"/>
              <a:gd name="adj2" fmla="val 8102688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0BF8B9-E9A2-144C-BCAF-3ACDCA010658}"/>
              </a:ext>
            </a:extLst>
          </p:cNvPr>
          <p:cNvSpPr/>
          <p:nvPr/>
        </p:nvSpPr>
        <p:spPr>
          <a:xfrm>
            <a:off x="557188" y="2930400"/>
            <a:ext cx="3399559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potions.potion.func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()</a:t>
            </a:r>
          </a:p>
          <a:p>
            <a:r>
              <a:rPr lang="en-GB" b="1" dirty="0" err="1">
                <a:solidFill>
                  <a:srgbClr val="FF4712"/>
                </a:solidFill>
                <a:latin typeface="Courier" pitchFamily="2" charset="0"/>
              </a:rPr>
              <a:t>AttributeError</a:t>
            </a:r>
            <a:r>
              <a:rPr lang="en-GB" b="1" dirty="0">
                <a:solidFill>
                  <a:srgbClr val="FF4712"/>
                </a:solidFill>
                <a:latin typeface="Courier" pitchFamily="2" charset="0"/>
              </a:rPr>
              <a:t>: module 'potions' has no attribute 'potion'</a:t>
            </a:r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5984D1-1408-734D-8D4F-5561473B8EB6}"/>
              </a:ext>
            </a:extLst>
          </p:cNvPr>
          <p:cNvSpPr/>
          <p:nvPr/>
        </p:nvSpPr>
        <p:spPr>
          <a:xfrm>
            <a:off x="557588" y="2930216"/>
            <a:ext cx="3397045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potions.potion</a:t>
            </a:r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.</a:t>
            </a:r>
            <a:r>
              <a:rPr lang="en-GB" b="1" dirty="0" err="1">
                <a:solidFill>
                  <a:schemeClr val="bg1"/>
                </a:solidFill>
                <a:latin typeface="Courier" pitchFamily="2" charset="0"/>
              </a:rPr>
              <a:t>func</a:t>
            </a:r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()</a:t>
            </a: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potions.potion.func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 object&gt;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02198ED-0EFD-0A4D-89AF-C4CB30A88322}"/>
              </a:ext>
            </a:extLst>
          </p:cNvPr>
          <p:cNvSpPr/>
          <p:nvPr/>
        </p:nvSpPr>
        <p:spPr>
          <a:xfrm>
            <a:off x="2087690" y="1103629"/>
            <a:ext cx="2887708" cy="2340000"/>
          </a:xfrm>
          <a:prstGeom prst="arc">
            <a:avLst>
              <a:gd name="adj1" fmla="val 2558440"/>
              <a:gd name="adj2" fmla="val 7353436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6509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B17FF9-4B27-684D-9C03-FCA1AD992D78}"/>
              </a:ext>
            </a:extLst>
          </p:cNvPr>
          <p:cNvSpPr/>
          <p:nvPr/>
        </p:nvSpPr>
        <p:spPr>
          <a:xfrm>
            <a:off x="557999" y="2718788"/>
            <a:ext cx="3723055" cy="222412"/>
          </a:xfrm>
          <a:prstGeom prst="roundRect">
            <a:avLst>
              <a:gd name="adj" fmla="val 3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7967B4-D402-0E44-B4B8-A7727E4CADBF}"/>
              </a:ext>
            </a:extLst>
          </p:cNvPr>
          <p:cNvSpPr/>
          <p:nvPr/>
        </p:nvSpPr>
        <p:spPr>
          <a:xfrm>
            <a:off x="558236" y="2928683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cooking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79838A-48A4-FF47-AAB0-1C9708505F47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potions</a:t>
            </a:r>
            <a:r>
              <a:rPr lang="en-US" b="1" dirty="0" err="1">
                <a:latin typeface="Courier" pitchFamily="2" charset="0"/>
              </a:rPr>
              <a:t>.tools.cooking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potion.py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cooking.py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5242" y="2463527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2"/>
            <a:ext cx="3042032" cy="4123465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2) Importing a </a:t>
            </a:r>
            <a:r>
              <a:rPr lang="en-GB" sz="1400" b="1" dirty="0">
                <a:solidFill>
                  <a:schemeClr val="accent1"/>
                </a:solidFill>
              </a:rPr>
              <a:t>module</a:t>
            </a:r>
            <a:r>
              <a:rPr lang="en-GB" sz="1400" dirty="0"/>
              <a:t> directly will run the __</a:t>
            </a:r>
            <a:r>
              <a:rPr lang="en-GB" sz="1400" dirty="0" err="1"/>
              <a:t>init</a:t>
            </a:r>
            <a:r>
              <a:rPr lang="en-GB" sz="1400" dirty="0"/>
              <a:t>__ files of the packages in which the modules are contained:</a:t>
            </a:r>
          </a:p>
          <a:p>
            <a:pPr marL="126997" indent="0">
              <a:buNone/>
            </a:pPr>
            <a:r>
              <a:rPr lang="en-GB" sz="1400" dirty="0"/>
              <a:t>- /potions/__</a:t>
            </a:r>
            <a:r>
              <a:rPr lang="en-GB" sz="1400" dirty="0" err="1"/>
              <a:t>init</a:t>
            </a:r>
            <a:r>
              <a:rPr lang="en-GB" sz="1400" dirty="0"/>
              <a:t>__.</a:t>
            </a:r>
            <a:r>
              <a:rPr lang="en-GB" sz="1400" dirty="0" err="1"/>
              <a:t>py</a:t>
            </a: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- /potions/tools/__</a:t>
            </a:r>
            <a:r>
              <a:rPr lang="en-GB" sz="1400" dirty="0" err="1"/>
              <a:t>init</a:t>
            </a:r>
            <a:r>
              <a:rPr lang="en-GB" sz="1400" dirty="0"/>
              <a:t>__.</a:t>
            </a:r>
            <a:r>
              <a:rPr lang="en-GB" sz="1400" dirty="0" err="1"/>
              <a:t>py</a:t>
            </a: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- /potions/tools/</a:t>
            </a:r>
            <a:r>
              <a:rPr lang="en-GB" sz="1400" dirty="0" err="1"/>
              <a:t>cooking.py</a:t>
            </a:r>
            <a:endParaRPr lang="en-GB" sz="1400" dirty="0"/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Note that the same happens when running </a:t>
            </a:r>
          </a:p>
          <a:p>
            <a:pPr marL="126997" indent="0">
              <a:buNone/>
            </a:pPr>
            <a:r>
              <a:rPr lang="en-GB" sz="1400" dirty="0">
                <a:latin typeface="Courier" pitchFamily="2" charset="0"/>
              </a:rPr>
              <a:t>from </a:t>
            </a:r>
            <a:r>
              <a:rPr lang="en-GB" sz="1400" dirty="0" err="1">
                <a:latin typeface="Courier" pitchFamily="2" charset="0"/>
              </a:rPr>
              <a:t>potions.tools</a:t>
            </a:r>
            <a:r>
              <a:rPr lang="en-GB" sz="1400" dirty="0">
                <a:latin typeface="Courier" pitchFamily="2" charset="0"/>
              </a:rPr>
              <a:t> import cooking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AF3706B4-02CA-774D-8B61-C77018AA6C20}"/>
              </a:ext>
            </a:extLst>
          </p:cNvPr>
          <p:cNvSpPr/>
          <p:nvPr/>
        </p:nvSpPr>
        <p:spPr>
          <a:xfrm>
            <a:off x="2169826" y="1077396"/>
            <a:ext cx="3145570" cy="2258087"/>
          </a:xfrm>
          <a:prstGeom prst="arc">
            <a:avLst>
              <a:gd name="adj1" fmla="val 15053481"/>
              <a:gd name="adj2" fmla="val 336173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CB308BF-9F34-A84D-BEA2-284343B2158E}"/>
              </a:ext>
            </a:extLst>
          </p:cNvPr>
          <p:cNvSpPr/>
          <p:nvPr/>
        </p:nvSpPr>
        <p:spPr>
          <a:xfrm>
            <a:off x="3205740" y="2301039"/>
            <a:ext cx="1769657" cy="1034444"/>
          </a:xfrm>
          <a:prstGeom prst="arc">
            <a:avLst>
              <a:gd name="adj1" fmla="val 1388534"/>
              <a:gd name="adj2" fmla="val 4519482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7EC9D84-2291-FD4B-AB80-F60584E68F4F}"/>
              </a:ext>
            </a:extLst>
          </p:cNvPr>
          <p:cNvSpPr/>
          <p:nvPr/>
        </p:nvSpPr>
        <p:spPr>
          <a:xfrm>
            <a:off x="2608118" y="1216579"/>
            <a:ext cx="2133585" cy="838561"/>
          </a:xfrm>
          <a:prstGeom prst="arc">
            <a:avLst>
              <a:gd name="adj1" fmla="val 14661845"/>
              <a:gd name="adj2" fmla="val 1414576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D338290-A0D1-E84C-BAA0-F25A408A0D83}"/>
              </a:ext>
            </a:extLst>
          </p:cNvPr>
          <p:cNvSpPr/>
          <p:nvPr/>
        </p:nvSpPr>
        <p:spPr>
          <a:xfrm>
            <a:off x="4067357" y="2022452"/>
            <a:ext cx="738272" cy="344319"/>
          </a:xfrm>
          <a:prstGeom prst="arc">
            <a:avLst>
              <a:gd name="adj1" fmla="val 16112193"/>
              <a:gd name="adj2" fmla="val 6501085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A850B3-8EFA-3046-AC41-6D873A27CE09}"/>
              </a:ext>
            </a:extLst>
          </p:cNvPr>
          <p:cNvSpPr txBox="1"/>
          <p:nvPr/>
        </p:nvSpPr>
        <p:spPr>
          <a:xfrm>
            <a:off x="2129649" y="1046002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067421-BC9E-354E-B200-2FBEB480EFE5}"/>
              </a:ext>
            </a:extLst>
          </p:cNvPr>
          <p:cNvSpPr txBox="1"/>
          <p:nvPr/>
        </p:nvSpPr>
        <p:spPr>
          <a:xfrm>
            <a:off x="3230784" y="1889046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D358FF-D1D0-6647-9B0B-400F96A8DED0}"/>
              </a:ext>
            </a:extLst>
          </p:cNvPr>
          <p:cNvSpPr txBox="1"/>
          <p:nvPr/>
        </p:nvSpPr>
        <p:spPr>
          <a:xfrm>
            <a:off x="3229492" y="2187045"/>
            <a:ext cx="1828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cooking.py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CA1E3F-2E23-4944-9179-43C322252DA3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tools</a:t>
            </a:r>
            <a:r>
              <a:rPr lang="en-US" b="1" dirty="0" err="1">
                <a:latin typeface="Courier" pitchFamily="2" charset="0"/>
              </a:rPr>
              <a:t>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28F2E-B6DB-9749-B851-D51B998305AA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cooking</a:t>
            </a:r>
            <a:endParaRPr lang="en-US" b="1" dirty="0">
              <a:solidFill>
                <a:srgbClr val="FF4712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C6ED7-4148-1847-8F1C-9C10B6BEC47C}"/>
              </a:ext>
            </a:extLst>
          </p:cNvPr>
          <p:cNvSpPr/>
          <p:nvPr/>
        </p:nvSpPr>
        <p:spPr>
          <a:xfrm>
            <a:off x="558000" y="2930400"/>
            <a:ext cx="3722400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GB" b="1" dirty="0" err="1">
                <a:solidFill>
                  <a:schemeClr val="bg1"/>
                </a:solidFill>
                <a:latin typeface="Courier" pitchFamily="2" charset="0"/>
              </a:rPr>
              <a:t>potions.tools.cooking.func</a:t>
            </a:r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()</a:t>
            </a: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potions.tools.cooking.func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 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obj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6" name="Title 4">
            <a:extLst>
              <a:ext uri="{FF2B5EF4-FFF2-40B4-BE49-F238E27FC236}">
                <a16:creationId xmlns:a16="http://schemas.microsoft.com/office/drawing/2014/main" id="{67EBB2D9-40BB-9040-9D86-116E69B7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2" y="0"/>
            <a:ext cx="2110750" cy="531215"/>
          </a:xfrm>
          <a:solidFill>
            <a:schemeClr val="bg1"/>
          </a:solidFill>
        </p:spPr>
        <p:txBody>
          <a:bodyPr anchor="t"/>
          <a:lstStyle/>
          <a:p>
            <a:r>
              <a:rPr lang="en-US" sz="2000" dirty="0"/>
              <a:t>Import module</a:t>
            </a:r>
          </a:p>
        </p:txBody>
      </p:sp>
    </p:spTree>
    <p:extLst>
      <p:ext uri="{BB962C8B-B14F-4D97-AF65-F5344CB8AC3E}">
        <p14:creationId xmlns:p14="http://schemas.microsoft.com/office/powerpoint/2010/main" val="21396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6" grpId="0" animBg="1"/>
      <p:bldP spid="46" grpId="0" animBg="1"/>
      <p:bldP spid="47" grpId="0" animBg="1"/>
      <p:bldP spid="48" grpId="0"/>
      <p:bldP spid="49" grpId="1"/>
      <p:bldP spid="50" grpId="0"/>
      <p:bldP spid="52" grpId="0" animBg="1"/>
      <p:bldP spid="51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A567-279B-C14F-A922-B5A69327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2799335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Importing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BBCB-192B-9145-90E9-464E1C566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54C73D8-10A8-7240-9B86-4649D5A5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846000"/>
            <a:ext cx="7527875" cy="2578096"/>
          </a:xfrm>
        </p:spPr>
        <p:txBody>
          <a:bodyPr/>
          <a:lstStyle/>
          <a:p>
            <a:pPr>
              <a:buSzPct val="100000"/>
            </a:pPr>
            <a:r>
              <a:rPr lang="en-GB" dirty="0"/>
              <a:t>In 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ODD_dir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/>
              <a:t>run </a:t>
            </a:r>
            <a:br>
              <a:rPr lang="en-GB" dirty="0"/>
            </a:br>
            <a:r>
              <a:rPr lang="en-GB" dirty="0">
                <a:latin typeface="Courier" pitchFamily="2" charset="0"/>
              </a:rPr>
              <a:t>pip install -e /path/</a:t>
            </a:r>
            <a:r>
              <a:rPr lang="en-GB" dirty="0" err="1">
                <a:latin typeface="Courier" pitchFamily="2" charset="0"/>
              </a:rPr>
              <a:t>ODD_dir</a:t>
            </a:r>
            <a:endParaRPr lang="en-GB" dirty="0">
              <a:latin typeface="Courier" pitchFamily="2" charset="0"/>
            </a:endParaRPr>
          </a:p>
          <a:p>
            <a:pPr>
              <a:buSzPct val="100000"/>
            </a:pPr>
            <a:endParaRPr lang="en-GB" dirty="0"/>
          </a:p>
          <a:p>
            <a:pPr>
              <a:buSzPct val="100000"/>
            </a:pPr>
            <a:r>
              <a:rPr lang="en-GB" dirty="0"/>
              <a:t>Follow the instructions in </a:t>
            </a:r>
            <a:r>
              <a:rPr lang="en-GB" b="1" dirty="0"/>
              <a:t>Issue #2 – Exercise 1: Importing </a:t>
            </a:r>
          </a:p>
          <a:p>
            <a:pPr marL="101598" indent="0">
              <a:buSzPct val="100000"/>
              <a:buNone/>
            </a:pPr>
            <a:r>
              <a:rPr lang="en-GB" dirty="0"/>
              <a:t>(There is no need to submit a pull request for this exercise)</a:t>
            </a:r>
          </a:p>
        </p:txBody>
      </p:sp>
    </p:spTree>
    <p:extLst>
      <p:ext uri="{BB962C8B-B14F-4D97-AF65-F5344CB8AC3E}">
        <p14:creationId xmlns:p14="http://schemas.microsoft.com/office/powerpoint/2010/main" val="335047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97102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88DC0-62A2-7A49-B44E-8E28B891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B709B-0AA6-314E-A638-1ED9E9EF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4813192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Package elements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6956AF-3285-EB49-A6BB-B1E3C45BE22F}"/>
              </a:ext>
            </a:extLst>
          </p:cNvPr>
          <p:cNvGrpSpPr/>
          <p:nvPr/>
        </p:nvGrpSpPr>
        <p:grpSpPr>
          <a:xfrm>
            <a:off x="2481941" y="905560"/>
            <a:ext cx="1555669" cy="379520"/>
            <a:chOff x="2553194" y="1377415"/>
            <a:chExt cx="1555669" cy="3795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09B9E0-015F-F349-9C1E-26690F7637E4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1E1FDE-3DEE-2544-A374-FB3C081F6988}"/>
                </a:ext>
              </a:extLst>
            </p:cNvPr>
            <p:cNvSpPr txBox="1"/>
            <p:nvPr/>
          </p:nvSpPr>
          <p:spPr>
            <a:xfrm>
              <a:off x="2802577" y="1413287"/>
              <a:ext cx="13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setup.py</a:t>
              </a:r>
              <a:endParaRPr lang="en-US" dirty="0">
                <a:latin typeface="Courier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329D7B-47CD-E044-B66E-F2941AFF944D}"/>
              </a:ext>
            </a:extLst>
          </p:cNvPr>
          <p:cNvGrpSpPr/>
          <p:nvPr/>
        </p:nvGrpSpPr>
        <p:grpSpPr>
          <a:xfrm>
            <a:off x="2481941" y="3287680"/>
            <a:ext cx="1555669" cy="379520"/>
            <a:chOff x="2553194" y="1377415"/>
            <a:chExt cx="1555669" cy="379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C14A71-7ABA-D947-822F-B9D12AB03934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74F9F2-2838-9241-B061-6592B0D585C8}"/>
                </a:ext>
              </a:extLst>
            </p:cNvPr>
            <p:cNvSpPr txBox="1"/>
            <p:nvPr/>
          </p:nvSpPr>
          <p:spPr>
            <a:xfrm>
              <a:off x="2802577" y="1413287"/>
              <a:ext cx="13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LICENSE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F3073A-6A12-4142-B02F-42FD4779C4CD}"/>
              </a:ext>
            </a:extLst>
          </p:cNvPr>
          <p:cNvGrpSpPr/>
          <p:nvPr/>
        </p:nvGrpSpPr>
        <p:grpSpPr>
          <a:xfrm>
            <a:off x="2481941" y="3545337"/>
            <a:ext cx="1555669" cy="379520"/>
            <a:chOff x="2553194" y="1377415"/>
            <a:chExt cx="1555669" cy="3795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22FBA1-567A-404D-B795-E820BDD03690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45C1B2-A414-4B49-927C-1283682110D6}"/>
                </a:ext>
              </a:extLst>
            </p:cNvPr>
            <p:cNvSpPr txBox="1"/>
            <p:nvPr/>
          </p:nvSpPr>
          <p:spPr>
            <a:xfrm>
              <a:off x="2802577" y="1413287"/>
              <a:ext cx="13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README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2D7F9A-EF95-3B42-8E0C-709E306E4C12}"/>
              </a:ext>
            </a:extLst>
          </p:cNvPr>
          <p:cNvGrpSpPr/>
          <p:nvPr/>
        </p:nvGrpSpPr>
        <p:grpSpPr>
          <a:xfrm>
            <a:off x="2481941" y="1232553"/>
            <a:ext cx="1223160" cy="379520"/>
            <a:chOff x="2553194" y="1318161"/>
            <a:chExt cx="1223160" cy="3795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A9ACA1-4AF9-BD4C-BEE6-07E46638887F}"/>
                </a:ext>
              </a:extLst>
            </p:cNvPr>
            <p:cNvSpPr/>
            <p:nvPr/>
          </p:nvSpPr>
          <p:spPr>
            <a:xfrm>
              <a:off x="2553194" y="1318161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6F047B-769B-DD4F-90B9-D3448F183BFC}"/>
                </a:ext>
              </a:extLst>
            </p:cNvPr>
            <p:cNvSpPr txBox="1"/>
            <p:nvPr/>
          </p:nvSpPr>
          <p:spPr>
            <a:xfrm>
              <a:off x="2802577" y="1354033"/>
              <a:ext cx="97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" pitchFamily="2" charset="0"/>
                </a:rPr>
                <a:t>potions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B8D15-9C24-3446-A8AA-B7E7A0A9A2E9}"/>
              </a:ext>
            </a:extLst>
          </p:cNvPr>
          <p:cNvGrpSpPr/>
          <p:nvPr/>
        </p:nvGrpSpPr>
        <p:grpSpPr>
          <a:xfrm>
            <a:off x="3912919" y="2087032"/>
            <a:ext cx="1223160" cy="379520"/>
            <a:chOff x="2553194" y="1318161"/>
            <a:chExt cx="1223160" cy="37952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513280-69FB-0E48-A4CF-147B201BD4E4}"/>
                </a:ext>
              </a:extLst>
            </p:cNvPr>
            <p:cNvSpPr/>
            <p:nvPr/>
          </p:nvSpPr>
          <p:spPr>
            <a:xfrm>
              <a:off x="2553194" y="1318161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58C2E7-8BD2-EA48-BDCC-0840B9F1AFEC}"/>
                </a:ext>
              </a:extLst>
            </p:cNvPr>
            <p:cNvSpPr txBox="1"/>
            <p:nvPr/>
          </p:nvSpPr>
          <p:spPr>
            <a:xfrm>
              <a:off x="2802577" y="1354033"/>
              <a:ext cx="97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tools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1FF6F-F2EF-A14E-9975-BC0803C718A6}"/>
              </a:ext>
            </a:extLst>
          </p:cNvPr>
          <p:cNvGrpSpPr/>
          <p:nvPr/>
        </p:nvGrpSpPr>
        <p:grpSpPr>
          <a:xfrm>
            <a:off x="3912919" y="1230928"/>
            <a:ext cx="1662547" cy="379520"/>
            <a:chOff x="2553194" y="1377415"/>
            <a:chExt cx="1662547" cy="379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4C34EA-8EA9-9547-BA4D-89D70FC1A614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DC1447-4386-B84F-BD9B-4F869E6B24AC}"/>
                </a:ext>
              </a:extLst>
            </p:cNvPr>
            <p:cNvSpPr txBox="1"/>
            <p:nvPr/>
          </p:nvSpPr>
          <p:spPr>
            <a:xfrm>
              <a:off x="2802577" y="1413287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__</a:t>
              </a:r>
              <a:r>
                <a:rPr lang="en-US" dirty="0" err="1">
                  <a:latin typeface="Courier" pitchFamily="2" charset="0"/>
                </a:rPr>
                <a:t>init</a:t>
              </a:r>
              <a:r>
                <a:rPr lang="en-US" dirty="0">
                  <a:latin typeface="Courier" pitchFamily="2" charset="0"/>
                </a:rPr>
                <a:t>__.</a:t>
              </a:r>
              <a:r>
                <a:rPr lang="en-US" dirty="0" err="1">
                  <a:latin typeface="Courier" pitchFamily="2" charset="0"/>
                </a:rPr>
                <a:t>py</a:t>
              </a:r>
              <a:endParaRPr lang="en-US" dirty="0">
                <a:latin typeface="Courier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BF8B31-0675-084A-87E4-441649E5A3D9}"/>
              </a:ext>
            </a:extLst>
          </p:cNvPr>
          <p:cNvGrpSpPr/>
          <p:nvPr/>
        </p:nvGrpSpPr>
        <p:grpSpPr>
          <a:xfrm>
            <a:off x="3912919" y="1516296"/>
            <a:ext cx="2078183" cy="379520"/>
            <a:chOff x="2553194" y="1377415"/>
            <a:chExt cx="2078183" cy="379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F9DB0C-C233-C14B-B74E-7D5451E721DA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9E762-BF59-FC45-816D-15431A13BEEB}"/>
                </a:ext>
              </a:extLst>
            </p:cNvPr>
            <p:cNvSpPr txBox="1"/>
            <p:nvPr/>
          </p:nvSpPr>
          <p:spPr>
            <a:xfrm>
              <a:off x="2802577" y="1413287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make_potion.py</a:t>
              </a:r>
              <a:endParaRPr lang="en-US" dirty="0">
                <a:latin typeface="Courier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608026-1AF5-9049-BB3F-4A6A0FFF6912}"/>
              </a:ext>
            </a:extLst>
          </p:cNvPr>
          <p:cNvGrpSpPr/>
          <p:nvPr/>
        </p:nvGrpSpPr>
        <p:grpSpPr>
          <a:xfrm>
            <a:off x="3912919" y="1801664"/>
            <a:ext cx="2232561" cy="379520"/>
            <a:chOff x="2553194" y="1377415"/>
            <a:chExt cx="2232561" cy="3795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1598C8-8CB8-6942-9DA3-A95336809F93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E730FB-FBD6-5340-9A06-E6EC0300CEE7}"/>
                </a:ext>
              </a:extLst>
            </p:cNvPr>
            <p:cNvSpPr txBox="1"/>
            <p:nvPr/>
          </p:nvSpPr>
          <p:spPr>
            <a:xfrm>
              <a:off x="2802577" y="1413287"/>
              <a:ext cx="198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potions_class.py</a:t>
              </a:r>
              <a:endParaRPr lang="en-US" dirty="0">
                <a:latin typeface="Courier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140C64-6417-074E-B404-B3B6F3D44E7C}"/>
              </a:ext>
            </a:extLst>
          </p:cNvPr>
          <p:cNvGrpSpPr/>
          <p:nvPr/>
        </p:nvGrpSpPr>
        <p:grpSpPr>
          <a:xfrm>
            <a:off x="5343897" y="2087032"/>
            <a:ext cx="1662547" cy="379520"/>
            <a:chOff x="2553194" y="1377415"/>
            <a:chExt cx="1662547" cy="3795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FF32AE-5636-1749-BA8F-1F717DB7B91F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27C2B9-251F-A246-BD9F-52DFBC287729}"/>
                </a:ext>
              </a:extLst>
            </p:cNvPr>
            <p:cNvSpPr txBox="1"/>
            <p:nvPr/>
          </p:nvSpPr>
          <p:spPr>
            <a:xfrm>
              <a:off x="2802577" y="1413287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__</a:t>
              </a:r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init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__.</a:t>
              </a:r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py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23AA5A-CD28-D741-9FBB-C21BA18B0AEB}"/>
              </a:ext>
            </a:extLst>
          </p:cNvPr>
          <p:cNvGrpSpPr/>
          <p:nvPr/>
        </p:nvGrpSpPr>
        <p:grpSpPr>
          <a:xfrm>
            <a:off x="5343897" y="2384184"/>
            <a:ext cx="2078183" cy="379520"/>
            <a:chOff x="2553194" y="1377415"/>
            <a:chExt cx="2078183" cy="379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E3B533-A20A-8644-82F2-21136AAAC7DC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D0997B-A3D6-9B41-9C2C-CD1362D4DA4D}"/>
                </a:ext>
              </a:extLst>
            </p:cNvPr>
            <p:cNvSpPr txBox="1"/>
            <p:nvPr/>
          </p:nvSpPr>
          <p:spPr>
            <a:xfrm>
              <a:off x="2802577" y="1413287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ingredients.py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5A953C-B3F1-484D-A0AD-7ABB3EB09205}"/>
              </a:ext>
            </a:extLst>
          </p:cNvPr>
          <p:cNvGrpSpPr/>
          <p:nvPr/>
        </p:nvGrpSpPr>
        <p:grpSpPr>
          <a:xfrm>
            <a:off x="5343897" y="2645689"/>
            <a:ext cx="2232561" cy="379520"/>
            <a:chOff x="2553194" y="1377415"/>
            <a:chExt cx="2232561" cy="3795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E70B55-B7C6-1C41-AD94-C4766F0AE0D3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AFAD41-F15F-EF4C-A2F0-62C752633343}"/>
                </a:ext>
              </a:extLst>
            </p:cNvPr>
            <p:cNvSpPr txBox="1"/>
            <p:nvPr/>
          </p:nvSpPr>
          <p:spPr>
            <a:xfrm>
              <a:off x="2802577" y="1413287"/>
              <a:ext cx="198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methods.py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60BEA-12A1-3C49-916A-86D3EB82942E}"/>
              </a:ext>
            </a:extLst>
          </p:cNvPr>
          <p:cNvCxnSpPr>
            <a:cxnSpLocks/>
            <a:stCxn id="53" idx="3"/>
            <a:endCxn id="48" idx="1"/>
          </p:cNvCxnSpPr>
          <p:nvPr/>
        </p:nvCxnSpPr>
        <p:spPr>
          <a:xfrm flipV="1">
            <a:off x="3705101" y="1420688"/>
            <a:ext cx="207818" cy="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2E6E8E-F10B-424E-B89E-FC215943965B}"/>
              </a:ext>
            </a:extLst>
          </p:cNvPr>
          <p:cNvCxnSpPr>
            <a:cxnSpLocks/>
            <a:stCxn id="53" idx="3"/>
            <a:endCxn id="46" idx="1"/>
          </p:cNvCxnSpPr>
          <p:nvPr/>
        </p:nvCxnSpPr>
        <p:spPr>
          <a:xfrm>
            <a:off x="3705101" y="1422314"/>
            <a:ext cx="207818" cy="2837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1978723-58B1-7C4E-BB35-DDB604E5CE72}"/>
              </a:ext>
            </a:extLst>
          </p:cNvPr>
          <p:cNvCxnSpPr>
            <a:cxnSpLocks/>
            <a:stCxn id="53" idx="3"/>
            <a:endCxn id="44" idx="1"/>
          </p:cNvCxnSpPr>
          <p:nvPr/>
        </p:nvCxnSpPr>
        <p:spPr>
          <a:xfrm>
            <a:off x="3705101" y="1422314"/>
            <a:ext cx="207818" cy="569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8D18C6-B6B0-7E4A-96DF-15B2ECF579AB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3705101" y="1422314"/>
            <a:ext cx="207818" cy="8544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40DC5A-C950-8E4F-B240-BCDDCB36E2F1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5136079" y="2276792"/>
            <a:ext cx="207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3F1088B-DDCE-C94B-9A45-0D2E36869FD0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5136079" y="2276793"/>
            <a:ext cx="207818" cy="297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1E643C-CF43-E14C-B9FC-8617FD92AF3F}"/>
              </a:ext>
            </a:extLst>
          </p:cNvPr>
          <p:cNvCxnSpPr>
            <a:cxnSpLocks/>
            <a:stCxn id="51" idx="3"/>
            <a:endCxn id="38" idx="1"/>
          </p:cNvCxnSpPr>
          <p:nvPr/>
        </p:nvCxnSpPr>
        <p:spPr>
          <a:xfrm>
            <a:off x="5136079" y="2276793"/>
            <a:ext cx="207818" cy="5586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432D9-0F5C-3042-8EDF-8D7837274DF9}"/>
              </a:ext>
            </a:extLst>
          </p:cNvPr>
          <p:cNvGrpSpPr/>
          <p:nvPr/>
        </p:nvGrpSpPr>
        <p:grpSpPr>
          <a:xfrm>
            <a:off x="2481941" y="2966929"/>
            <a:ext cx="1223160" cy="379520"/>
            <a:chOff x="2553194" y="1318161"/>
            <a:chExt cx="1223160" cy="379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4BCE56-D459-F94A-A46F-8166885B82C7}"/>
                </a:ext>
              </a:extLst>
            </p:cNvPr>
            <p:cNvSpPr/>
            <p:nvPr/>
          </p:nvSpPr>
          <p:spPr>
            <a:xfrm>
              <a:off x="2553194" y="1318161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210557-6478-6F4B-9A4F-93786E02144A}"/>
                </a:ext>
              </a:extLst>
            </p:cNvPr>
            <p:cNvSpPr txBox="1"/>
            <p:nvPr/>
          </p:nvSpPr>
          <p:spPr>
            <a:xfrm>
              <a:off x="2802577" y="1354033"/>
              <a:ext cx="97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tests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4550E-F7B7-FC46-95A2-9B22081F7CA1}"/>
              </a:ext>
            </a:extLst>
          </p:cNvPr>
          <p:cNvGrpSpPr/>
          <p:nvPr/>
        </p:nvGrpSpPr>
        <p:grpSpPr>
          <a:xfrm>
            <a:off x="3912919" y="2966929"/>
            <a:ext cx="2493820" cy="379520"/>
            <a:chOff x="2553194" y="1377415"/>
            <a:chExt cx="2493820" cy="379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0C0093-98A7-784E-AFF5-4E3E3E03C3F3}"/>
                </a:ext>
              </a:extLst>
            </p:cNvPr>
            <p:cNvSpPr/>
            <p:nvPr/>
          </p:nvSpPr>
          <p:spPr>
            <a:xfrm>
              <a:off x="2553194" y="1377415"/>
              <a:ext cx="225633" cy="37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F569E9-FD7D-2B47-B41C-A56A2990F1EE}"/>
                </a:ext>
              </a:extLst>
            </p:cNvPr>
            <p:cNvSpPr txBox="1"/>
            <p:nvPr/>
          </p:nvSpPr>
          <p:spPr>
            <a:xfrm>
              <a:off x="2802577" y="1413287"/>
              <a:ext cx="2244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test_make_potion.py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F74CB4-205D-6C4E-9701-6F253E99B270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3705101" y="3156689"/>
            <a:ext cx="207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7A62F6-408E-3B47-B43D-15E4184FDB0A}"/>
              </a:ext>
            </a:extLst>
          </p:cNvPr>
          <p:cNvSpPr/>
          <p:nvPr/>
        </p:nvSpPr>
        <p:spPr>
          <a:xfrm>
            <a:off x="1021279" y="945543"/>
            <a:ext cx="1009402" cy="28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ODD_dir</a:t>
            </a:r>
            <a:endParaRPr lang="en-US" b="1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FBC2A9-FAA3-7D40-A4C9-EA53247EE31D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2030681" y="1089054"/>
            <a:ext cx="451260" cy="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D168CCB-92C5-7E40-B6D5-277964775622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2030681" y="1089054"/>
            <a:ext cx="451260" cy="23883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ECC30BE-F25E-A64E-A7C6-ABB2C64DA157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2030681" y="1089054"/>
            <a:ext cx="451260" cy="26460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DB2D761-34AD-B34B-87FE-DAC8B32A2BCF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2030681" y="1089054"/>
            <a:ext cx="451260" cy="3332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494672-BDD1-FB4F-91CD-D37E3CFC505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030681" y="1089054"/>
            <a:ext cx="451260" cy="20676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9F6B0A-0B8C-DB4D-B4BC-A426390E4788}"/>
              </a:ext>
            </a:extLst>
          </p:cNvPr>
          <p:cNvSpPr/>
          <p:nvPr/>
        </p:nvSpPr>
        <p:spPr>
          <a:xfrm>
            <a:off x="528557" y="1869293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</a:t>
            </a:r>
          </a:p>
          <a:p>
            <a:r>
              <a:rPr lang="en-US" b="1" dirty="0">
                <a:solidFill>
                  <a:schemeClr val="accent4"/>
                </a:solidFill>
              </a:rPr>
              <a:t>name of package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58C210-CAF1-874B-860B-C4CD710F03D1}"/>
              </a:ext>
            </a:extLst>
          </p:cNvPr>
          <p:cNvCxnSpPr>
            <a:cxnSpLocks/>
            <a:stCxn id="60" idx="3"/>
            <a:endCxn id="53" idx="1"/>
          </p:cNvCxnSpPr>
          <p:nvPr/>
        </p:nvCxnSpPr>
        <p:spPr>
          <a:xfrm flipV="1">
            <a:off x="2163941" y="1422314"/>
            <a:ext cx="567383" cy="7085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E5C360C-EDFD-2849-BE98-131F99B0896E}"/>
              </a:ext>
            </a:extLst>
          </p:cNvPr>
          <p:cNvSpPr/>
          <p:nvPr/>
        </p:nvSpPr>
        <p:spPr>
          <a:xfrm>
            <a:off x="6961857" y="179164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modules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306A18-5470-B049-894A-D00EC8D0CA9A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5991102" y="1706057"/>
            <a:ext cx="886204" cy="2394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EB5D94-7292-A04B-94AA-4D5EF80B9771}"/>
              </a:ext>
            </a:extLst>
          </p:cNvPr>
          <p:cNvSpPr/>
          <p:nvPr/>
        </p:nvSpPr>
        <p:spPr>
          <a:xfrm>
            <a:off x="4572000" y="745665"/>
            <a:ext cx="4047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 makes package installable by pip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A184FA-CB25-3A40-97EF-1AFAD8C1A360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3705102" y="899554"/>
            <a:ext cx="866898" cy="1077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81505-D4CB-064E-9D52-94E48123314F}"/>
              </a:ext>
            </a:extLst>
          </p:cNvPr>
          <p:cNvSpPr/>
          <p:nvPr/>
        </p:nvSpPr>
        <p:spPr>
          <a:xfrm>
            <a:off x="5891402" y="1082903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</a:t>
            </a:r>
          </a:p>
          <a:p>
            <a:r>
              <a:rPr lang="en-US" b="1" dirty="0">
                <a:solidFill>
                  <a:schemeClr val="accent4"/>
                </a:solidFill>
              </a:rPr>
              <a:t>flags folder as Python package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B92320-B73E-3D44-BFB7-C1185395A511}"/>
              </a:ext>
            </a:extLst>
          </p:cNvPr>
          <p:cNvCxnSpPr>
            <a:cxnSpLocks/>
          </p:cNvCxnSpPr>
          <p:nvPr/>
        </p:nvCxnSpPr>
        <p:spPr>
          <a:xfrm flipH="1">
            <a:off x="5462652" y="1230816"/>
            <a:ext cx="428750" cy="2094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91F284-96D8-604B-B337-8980C36B96E5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145480" y="1945530"/>
            <a:ext cx="731826" cy="458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0" grpId="0"/>
      <p:bldP spid="62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4" y="2609863"/>
            <a:ext cx="7174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Organizing, documenting </a:t>
            </a:r>
            <a:br>
              <a:rPr lang="en-US" sz="3200" dirty="0"/>
            </a:br>
            <a:r>
              <a:rPr lang="en-US" sz="3200" dirty="0"/>
              <a:t>and distributing scientific code</a:t>
            </a:r>
            <a:endParaRPr sz="3200" dirty="0"/>
          </a:p>
        </p:txBody>
      </p:sp>
      <p:sp>
        <p:nvSpPr>
          <p:cNvPr id="9" name="Google Shape;58;p12">
            <a:extLst>
              <a:ext uri="{FF2B5EF4-FFF2-40B4-BE49-F238E27FC236}">
                <a16:creationId xmlns:a16="http://schemas.microsoft.com/office/drawing/2014/main" id="{1C5B6D04-04C2-734A-A17C-3A8161F3E378}"/>
              </a:ext>
            </a:extLst>
          </p:cNvPr>
          <p:cNvSpPr txBox="1">
            <a:spLocks/>
          </p:cNvSpPr>
          <p:nvPr/>
        </p:nvSpPr>
        <p:spPr>
          <a:xfrm>
            <a:off x="1048724" y="3769664"/>
            <a:ext cx="717426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/>
              <a:t>ASPP 2019, </a:t>
            </a:r>
            <a:r>
              <a:rPr lang="en-US" sz="2000" b="0" dirty="0" err="1"/>
              <a:t>Camerino</a:t>
            </a:r>
            <a:endParaRPr lang="en-US" sz="2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31CD82-CB85-204A-86D8-7F782403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12" y="493263"/>
            <a:ext cx="1625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4BFB-8D6F-354F-861E-4090607B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5607849" cy="912375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Workflow (realistic?)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0E3C0-8367-034B-9431-DD4F586A6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F3A149-546C-3545-BC82-16AE13605FC4}"/>
              </a:ext>
            </a:extLst>
          </p:cNvPr>
          <p:cNvGrpSpPr/>
          <p:nvPr/>
        </p:nvGrpSpPr>
        <p:grpSpPr>
          <a:xfrm>
            <a:off x="818423" y="987515"/>
            <a:ext cx="7516165" cy="2826923"/>
            <a:chOff x="818423" y="1759975"/>
            <a:chExt cx="7516165" cy="282692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1D82A7-8957-F441-AB6C-0B45CE639C1A}"/>
                </a:ext>
              </a:extLst>
            </p:cNvPr>
            <p:cNvSpPr/>
            <p:nvPr/>
          </p:nvSpPr>
          <p:spPr>
            <a:xfrm>
              <a:off x="864303" y="1759975"/>
              <a:ext cx="1249591" cy="2826923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AE7667-CDA1-6949-8D85-EA5A3FEBD9B3}"/>
                </a:ext>
              </a:extLst>
            </p:cNvPr>
            <p:cNvSpPr/>
            <p:nvPr/>
          </p:nvSpPr>
          <p:spPr>
            <a:xfrm>
              <a:off x="2145323" y="1759975"/>
              <a:ext cx="4820375" cy="282692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BD4477-2268-6146-AC0D-402F15D384B3}"/>
                </a:ext>
              </a:extLst>
            </p:cNvPr>
            <p:cNvSpPr/>
            <p:nvPr/>
          </p:nvSpPr>
          <p:spPr>
            <a:xfrm>
              <a:off x="7006221" y="1759975"/>
              <a:ext cx="1265455" cy="282692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E1D5254-D600-8B46-962B-A173C5534D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27"/>
            <a:stretch/>
          </p:blipFill>
          <p:spPr bwMode="auto">
            <a:xfrm>
              <a:off x="3430097" y="2681730"/>
              <a:ext cx="741183" cy="1110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9C81513E-32B9-8D42-8E5F-D737D5FD3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0"/>
            <a:stretch/>
          </p:blipFill>
          <p:spPr bwMode="auto">
            <a:xfrm>
              <a:off x="4997866" y="2639707"/>
              <a:ext cx="805334" cy="1194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32993D5-9B21-C44C-ACFA-CAAA8934CDCA}"/>
                </a:ext>
              </a:extLst>
            </p:cNvPr>
            <p:cNvSpPr/>
            <p:nvPr/>
          </p:nvSpPr>
          <p:spPr>
            <a:xfrm>
              <a:off x="2852198" y="2296800"/>
              <a:ext cx="1980000" cy="1980000"/>
            </a:xfrm>
            <a:prstGeom prst="arc">
              <a:avLst>
                <a:gd name="adj1" fmla="val 19397175"/>
                <a:gd name="adj2" fmla="val 2203929"/>
              </a:avLst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0DC1684B-440C-1C48-AA87-EB170C2AAAEF}"/>
                </a:ext>
              </a:extLst>
            </p:cNvPr>
            <p:cNvSpPr/>
            <p:nvPr/>
          </p:nvSpPr>
          <p:spPr>
            <a:xfrm>
              <a:off x="2853502" y="2296800"/>
              <a:ext cx="1980000" cy="1980000"/>
            </a:xfrm>
            <a:prstGeom prst="arc">
              <a:avLst>
                <a:gd name="adj1" fmla="val 11875400"/>
                <a:gd name="adj2" fmla="val 16471774"/>
              </a:avLst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5D4DA12-95D5-0849-A22E-D218B68AB9DF}"/>
                </a:ext>
              </a:extLst>
            </p:cNvPr>
            <p:cNvSpPr/>
            <p:nvPr/>
          </p:nvSpPr>
          <p:spPr>
            <a:xfrm>
              <a:off x="2261304" y="3043299"/>
              <a:ext cx="1080000" cy="4320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Write test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88C6246-81B1-D14C-974B-A44064665290}"/>
                </a:ext>
              </a:extLst>
            </p:cNvPr>
            <p:cNvSpPr/>
            <p:nvPr/>
          </p:nvSpPr>
          <p:spPr>
            <a:xfrm>
              <a:off x="3999197" y="3934667"/>
              <a:ext cx="1080000" cy="43200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6"/>
                  </a:solidFill>
                </a:rPr>
                <a:t>Test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06F4891-FD0D-CE49-AF21-981C55627787}"/>
                </a:ext>
              </a:extLst>
            </p:cNvPr>
            <p:cNvSpPr/>
            <p:nvPr/>
          </p:nvSpPr>
          <p:spPr>
            <a:xfrm>
              <a:off x="3993945" y="2214129"/>
              <a:ext cx="1080000" cy="43200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6"/>
                  </a:solidFill>
                </a:rPr>
                <a:t>Write feature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A693AE03-6BD9-7448-8438-07A4FEC312EC}"/>
                </a:ext>
              </a:extLst>
            </p:cNvPr>
            <p:cNvSpPr/>
            <p:nvPr/>
          </p:nvSpPr>
          <p:spPr>
            <a:xfrm>
              <a:off x="2853513" y="2296817"/>
              <a:ext cx="1980000" cy="1980000"/>
            </a:xfrm>
            <a:prstGeom prst="arc">
              <a:avLst>
                <a:gd name="adj1" fmla="val 5017364"/>
                <a:gd name="adj2" fmla="val 9793483"/>
              </a:avLst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3928C9D-B261-8549-B1FE-DB0836D0D75A}"/>
                </a:ext>
              </a:extLst>
            </p:cNvPr>
            <p:cNvSpPr/>
            <p:nvPr/>
          </p:nvSpPr>
          <p:spPr>
            <a:xfrm>
              <a:off x="5765323" y="3607269"/>
              <a:ext cx="1080000" cy="432000"/>
            </a:xfrm>
            <a:prstGeom prst="round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3"/>
                  </a:solidFill>
                </a:rPr>
                <a:t>Document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B573699-1C5F-7B4E-B707-21C45EDA93D2}"/>
                </a:ext>
              </a:extLst>
            </p:cNvPr>
            <p:cNvSpPr/>
            <p:nvPr/>
          </p:nvSpPr>
          <p:spPr>
            <a:xfrm>
              <a:off x="4297943" y="2296800"/>
              <a:ext cx="1980000" cy="1980000"/>
            </a:xfrm>
            <a:prstGeom prst="arc">
              <a:avLst>
                <a:gd name="adj1" fmla="val 15736428"/>
                <a:gd name="adj2" fmla="val 18065424"/>
              </a:avLst>
            </a:prstGeom>
            <a:ln w="3810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      </a:t>
              </a: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2EDE1F6C-7347-ED41-A594-A1A5EB64A911}"/>
                </a:ext>
              </a:extLst>
            </p:cNvPr>
            <p:cNvSpPr/>
            <p:nvPr/>
          </p:nvSpPr>
          <p:spPr>
            <a:xfrm>
              <a:off x="4297943" y="2296800"/>
              <a:ext cx="1980000" cy="1980000"/>
            </a:xfrm>
            <a:prstGeom prst="arc">
              <a:avLst>
                <a:gd name="adj1" fmla="val 3321746"/>
                <a:gd name="adj2" fmla="val 5744539"/>
              </a:avLst>
            </a:prstGeom>
            <a:ln w="3810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       </a:t>
              </a: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E06F0FB-1A81-9346-AB4C-2EBAD46CE942}"/>
                </a:ext>
              </a:extLst>
            </p:cNvPr>
            <p:cNvSpPr/>
            <p:nvPr/>
          </p:nvSpPr>
          <p:spPr>
            <a:xfrm>
              <a:off x="4297943" y="2296800"/>
              <a:ext cx="1980000" cy="1980000"/>
            </a:xfrm>
            <a:prstGeom prst="arc">
              <a:avLst>
                <a:gd name="adj1" fmla="val 20651880"/>
                <a:gd name="adj2" fmla="val 849075"/>
              </a:avLst>
            </a:prstGeom>
            <a:ln w="3810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0DA6A6-6B3D-1844-B094-A151FA08ACF8}"/>
                </a:ext>
              </a:extLst>
            </p:cNvPr>
            <p:cNvSpPr/>
            <p:nvPr/>
          </p:nvSpPr>
          <p:spPr>
            <a:xfrm>
              <a:off x="964096" y="1846382"/>
              <a:ext cx="220957" cy="2209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20C6738-5A33-274B-932E-8B7C78451864}"/>
                </a:ext>
              </a:extLst>
            </p:cNvPr>
            <p:cNvSpPr/>
            <p:nvPr/>
          </p:nvSpPr>
          <p:spPr>
            <a:xfrm>
              <a:off x="2218620" y="1846382"/>
              <a:ext cx="220957" cy="2209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53ED7B-A06A-5C48-AC33-3EAF9F1888B6}"/>
                </a:ext>
              </a:extLst>
            </p:cNvPr>
            <p:cNvSpPr/>
            <p:nvPr/>
          </p:nvSpPr>
          <p:spPr>
            <a:xfrm>
              <a:off x="7097429" y="1846382"/>
              <a:ext cx="220957" cy="2209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accent5"/>
                  </a:solidFill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D18D4E-1B77-8640-AB2B-B2DDB231DD51}"/>
                </a:ext>
              </a:extLst>
            </p:cNvPr>
            <p:cNvSpPr txBox="1"/>
            <p:nvPr/>
          </p:nvSpPr>
          <p:spPr>
            <a:xfrm>
              <a:off x="1211325" y="1823203"/>
              <a:ext cx="675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/>
                  </a:solidFill>
                </a:rPr>
                <a:t>Create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A8FE85-E2E0-5D4A-8BE5-7736B5EF3F88}"/>
                </a:ext>
              </a:extLst>
            </p:cNvPr>
            <p:cNvSpPr txBox="1"/>
            <p:nvPr/>
          </p:nvSpPr>
          <p:spPr>
            <a:xfrm>
              <a:off x="7344923" y="1818360"/>
              <a:ext cx="81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/>
                  </a:solidFill>
                </a:rPr>
                <a:t>Publish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991A53-09F8-C841-92E4-AF4E245A06BA}"/>
                </a:ext>
              </a:extLst>
            </p:cNvPr>
            <p:cNvSpPr txBox="1"/>
            <p:nvPr/>
          </p:nvSpPr>
          <p:spPr>
            <a:xfrm>
              <a:off x="2463831" y="1823203"/>
              <a:ext cx="1096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Build &amp; Test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BAEB99-A29F-1E4A-861A-A8BA75A76543}"/>
                </a:ext>
              </a:extLst>
            </p:cNvPr>
            <p:cNvSpPr txBox="1"/>
            <p:nvPr/>
          </p:nvSpPr>
          <p:spPr>
            <a:xfrm>
              <a:off x="818423" y="2372538"/>
              <a:ext cx="138708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Work Sans Light"/>
                  <a:sym typeface="Work Sans Light"/>
                </a:rPr>
                <a:t>Set up folder structure</a:t>
              </a:r>
            </a:p>
            <a:p>
              <a:endParaRPr lang="en-GB" sz="1200" dirty="0">
                <a:latin typeface="Work Sans Light"/>
                <a:sym typeface="Work Sans Light"/>
              </a:endParaRPr>
            </a:p>
            <a:p>
              <a:r>
                <a:rPr lang="en-GB" sz="1200" dirty="0">
                  <a:latin typeface="Work Sans Light"/>
                  <a:sym typeface="Work Sans Light"/>
                </a:rPr>
                <a:t>Create files: </a:t>
              </a:r>
              <a:r>
                <a:rPr lang="en-GB" sz="1200" dirty="0">
                  <a:latin typeface="Courier" pitchFamily="2" charset="0"/>
                  <a:sym typeface="Work Sans Light"/>
                </a:rPr>
                <a:t>__</a:t>
              </a:r>
              <a:r>
                <a:rPr lang="en-GB" sz="1200" dirty="0" err="1">
                  <a:latin typeface="Courier" pitchFamily="2" charset="0"/>
                  <a:sym typeface="Work Sans Light"/>
                </a:rPr>
                <a:t>init</a:t>
              </a:r>
              <a:r>
                <a:rPr lang="en-GB" sz="1200" dirty="0">
                  <a:latin typeface="Courier" pitchFamily="2" charset="0"/>
                  <a:sym typeface="Work Sans Light"/>
                </a:rPr>
                <a:t>__.</a:t>
              </a:r>
              <a:r>
                <a:rPr lang="en-GB" sz="1200" dirty="0" err="1">
                  <a:latin typeface="Courier" pitchFamily="2" charset="0"/>
                  <a:sym typeface="Work Sans Light"/>
                </a:rPr>
                <a:t>py</a:t>
              </a:r>
              <a:endParaRPr lang="en-GB" sz="1200" dirty="0">
                <a:latin typeface="Work Sans Light"/>
                <a:sym typeface="Work Sans Light"/>
              </a:endParaRPr>
            </a:p>
            <a:p>
              <a:r>
                <a:rPr lang="en-GB" sz="1200" dirty="0" err="1">
                  <a:latin typeface="Courier" pitchFamily="2" charset="0"/>
                  <a:sym typeface="Work Sans Light"/>
                </a:rPr>
                <a:t>setup.py</a:t>
              </a:r>
              <a:endParaRPr lang="en-GB" sz="1200" dirty="0">
                <a:latin typeface="Work Sans Light"/>
                <a:sym typeface="Work Sans Light"/>
              </a:endParaRPr>
            </a:p>
            <a:p>
              <a:r>
                <a:rPr lang="en-US" sz="1200" dirty="0">
                  <a:latin typeface="Courier" pitchFamily="2" charset="0"/>
                </a:rPr>
                <a:t>README</a:t>
              </a:r>
              <a:endParaRPr lang="en-GB" sz="1200" dirty="0">
                <a:latin typeface="Work Sans Light"/>
                <a:sym typeface="Work Sans Light"/>
              </a:endParaRPr>
            </a:p>
            <a:p>
              <a:r>
                <a:rPr lang="en-US" sz="1200" dirty="0">
                  <a:latin typeface="Courier" pitchFamily="2" charset="0"/>
                </a:rPr>
                <a:t>LICENSE</a:t>
              </a: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GB" sz="1200" dirty="0">
                  <a:latin typeface="Work Sans Light"/>
                  <a:sym typeface="Work Sans Light"/>
                </a:rPr>
                <a:t>Make installable now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FD9206-2359-5E41-B90F-12489E2F62B8}"/>
                </a:ext>
              </a:extLst>
            </p:cNvPr>
            <p:cNvSpPr txBox="1"/>
            <p:nvPr/>
          </p:nvSpPr>
          <p:spPr>
            <a:xfrm>
              <a:off x="6943308" y="2372538"/>
              <a:ext cx="139128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Work Sans Light"/>
                  <a:sym typeface="Work Sans Light"/>
                </a:rPr>
                <a:t>In </a:t>
              </a:r>
              <a:r>
                <a:rPr lang="en-GB" sz="1100" dirty="0" err="1">
                  <a:latin typeface="Courier" pitchFamily="2" charset="0"/>
                  <a:sym typeface="Work Sans Light"/>
                </a:rPr>
                <a:t>setup.py</a:t>
              </a:r>
              <a:r>
                <a:rPr lang="en-GB" sz="1200" dirty="0">
                  <a:latin typeface="Work Sans Light"/>
                  <a:sym typeface="Work Sans Light"/>
                </a:rPr>
                <a:t> update:</a:t>
              </a:r>
              <a:endParaRPr lang="en-US" sz="1200" dirty="0">
                <a:latin typeface="Courier" pitchFamily="2" charset="0"/>
                <a:sym typeface="Work Sans Light"/>
              </a:endParaRPr>
            </a:p>
            <a:p>
              <a:r>
                <a:rPr lang="en-US" sz="1100" dirty="0">
                  <a:latin typeface="Courier" pitchFamily="2" charset="0"/>
                </a:rPr>
                <a:t>version</a:t>
              </a:r>
              <a:endParaRPr lang="en-US" sz="1200" dirty="0">
                <a:latin typeface="Courier" pitchFamily="2" charset="0"/>
              </a:endParaRPr>
            </a:p>
            <a:p>
              <a:r>
                <a:rPr lang="en-US" sz="1100" dirty="0">
                  <a:latin typeface="Courier" pitchFamily="2" charset="0"/>
                </a:rPr>
                <a:t>requirements</a:t>
              </a:r>
            </a:p>
            <a:p>
              <a:endParaRPr lang="en-GB" sz="1200" dirty="0">
                <a:latin typeface="Work Sans Light"/>
                <a:sym typeface="Work Sans Light"/>
              </a:endParaRPr>
            </a:p>
            <a:p>
              <a:r>
                <a:rPr lang="en-GB" sz="1200" dirty="0">
                  <a:latin typeface="Work Sans Light"/>
                  <a:sym typeface="Work Sans Light"/>
                </a:rPr>
                <a:t>Update</a:t>
              </a:r>
              <a:r>
                <a:rPr lang="en-US" sz="1200" dirty="0">
                  <a:latin typeface="Courier" pitchFamily="2" charset="0"/>
                </a:rPr>
                <a:t> </a:t>
              </a:r>
              <a:r>
                <a:rPr lang="en-US" sz="1100" dirty="0">
                  <a:latin typeface="Courier" pitchFamily="2" charset="0"/>
                </a:rPr>
                <a:t>README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ED7849A-996C-2646-99B5-0A35B296B077}"/>
                </a:ext>
              </a:extLst>
            </p:cNvPr>
            <p:cNvSpPr/>
            <p:nvPr/>
          </p:nvSpPr>
          <p:spPr>
            <a:xfrm>
              <a:off x="5750066" y="2529348"/>
              <a:ext cx="1080000" cy="432000"/>
            </a:xfrm>
            <a:prstGeom prst="round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3"/>
                  </a:solidFill>
                </a:rPr>
                <a:t>__</a:t>
              </a:r>
              <a:r>
                <a:rPr lang="en-US" sz="1100" b="1" dirty="0" err="1">
                  <a:solidFill>
                    <a:schemeClr val="accent3"/>
                  </a:solidFill>
                </a:rPr>
                <a:t>init</a:t>
              </a:r>
              <a:r>
                <a:rPr lang="en-US" sz="1100" b="1" dirty="0">
                  <a:solidFill>
                    <a:schemeClr val="accent3"/>
                  </a:solidFill>
                </a:rPr>
                <a:t>__.</a:t>
              </a:r>
              <a:r>
                <a:rPr lang="en-US" sz="1100" b="1" dirty="0" err="1">
                  <a:solidFill>
                    <a:schemeClr val="accent3"/>
                  </a:solidFill>
                </a:rPr>
                <a:t>py</a:t>
              </a:r>
              <a:endParaRPr lang="en-US" sz="11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5064444-DAB0-7447-9D27-2E002E8B969C}"/>
                </a:ext>
              </a:extLst>
            </p:cNvPr>
            <p:cNvSpPr/>
            <p:nvPr/>
          </p:nvSpPr>
          <p:spPr>
            <a:xfrm flipH="1">
              <a:off x="4284279" y="2296800"/>
              <a:ext cx="1980000" cy="1980000"/>
            </a:xfrm>
            <a:prstGeom prst="arc">
              <a:avLst>
                <a:gd name="adj1" fmla="val 19397175"/>
                <a:gd name="adj2" fmla="val 2203929"/>
              </a:avLst>
            </a:prstGeom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76670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4BE-03E0-CA49-8419-7D2E87E8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5161536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Write your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9B29-3012-7B44-A02C-8118524B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5999"/>
            <a:ext cx="7405800" cy="3391463"/>
          </a:xfrm>
        </p:spPr>
        <p:txBody>
          <a:bodyPr/>
          <a:lstStyle/>
          <a:p>
            <a:r>
              <a:rPr lang="en-US" dirty="0"/>
              <a:t>We are missing only one </a:t>
            </a:r>
            <a:r>
              <a:rPr lang="en-US" b="1" dirty="0"/>
              <a:t>potion making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before publishing the potions package</a:t>
            </a:r>
          </a:p>
          <a:p>
            <a:endParaRPr lang="en-US" dirty="0"/>
          </a:p>
          <a:p>
            <a:pPr marL="101598" indent="0">
              <a:buNone/>
            </a:pPr>
            <a:r>
              <a:rPr lang="en-US" dirty="0"/>
              <a:t>Exercise: </a:t>
            </a:r>
          </a:p>
          <a:p>
            <a:r>
              <a:rPr lang="en-US" dirty="0"/>
              <a:t>Create a branch with a unique name</a:t>
            </a:r>
          </a:p>
          <a:p>
            <a:r>
              <a:rPr lang="en-US" dirty="0"/>
              <a:t>Follow the instructions in </a:t>
            </a:r>
            <a:r>
              <a:rPr lang="en-US" b="1" dirty="0"/>
              <a:t>Issue #3 – Exercise 2: Writing and testing </a:t>
            </a:r>
            <a:r>
              <a:rPr lang="en-US" dirty="0"/>
              <a:t>to write and test a function to make a “Python expert” potion</a:t>
            </a:r>
          </a:p>
          <a:p>
            <a:endParaRPr lang="en-US" dirty="0"/>
          </a:p>
          <a:p>
            <a:pPr marL="10159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3243-394A-2848-B0A8-656F4033C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grpSp>
        <p:nvGrpSpPr>
          <p:cNvPr id="5" name="Google Shape;360;p38">
            <a:extLst>
              <a:ext uri="{FF2B5EF4-FFF2-40B4-BE49-F238E27FC236}">
                <a16:creationId xmlns:a16="http://schemas.microsoft.com/office/drawing/2014/main" id="{2607B215-8E0E-1649-8AA6-CDA17495E59D}"/>
              </a:ext>
            </a:extLst>
          </p:cNvPr>
          <p:cNvGrpSpPr/>
          <p:nvPr/>
        </p:nvGrpSpPr>
        <p:grpSpPr>
          <a:xfrm>
            <a:off x="501208" y="2111841"/>
            <a:ext cx="367841" cy="310820"/>
            <a:chOff x="3918650" y="293075"/>
            <a:chExt cx="488500" cy="412775"/>
          </a:xfrm>
          <a:solidFill>
            <a:schemeClr val="accent2"/>
          </a:solidFill>
        </p:grpSpPr>
        <p:sp>
          <p:nvSpPr>
            <p:cNvPr id="6" name="Google Shape;361;p38">
              <a:extLst>
                <a:ext uri="{FF2B5EF4-FFF2-40B4-BE49-F238E27FC236}">
                  <a16:creationId xmlns:a16="http://schemas.microsoft.com/office/drawing/2014/main" id="{88826B84-7DA8-6846-A14E-E61A8C49059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362;p38">
              <a:extLst>
                <a:ext uri="{FF2B5EF4-FFF2-40B4-BE49-F238E27FC236}">
                  <a16:creationId xmlns:a16="http://schemas.microsoft.com/office/drawing/2014/main" id="{A306F96F-C268-464B-9872-0D2A872BAE38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363;p38">
              <a:extLst>
                <a:ext uri="{FF2B5EF4-FFF2-40B4-BE49-F238E27FC236}">
                  <a16:creationId xmlns:a16="http://schemas.microsoft.com/office/drawing/2014/main" id="{EB237C75-DA2A-FF42-9FE0-CAB80EB0FA2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117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BBD-7E7C-5B4E-8796-A3A3A66A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4138278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7669-FB58-FF43-9AD4-ACC0005E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702849" cy="2755826"/>
          </a:xfrm>
        </p:spPr>
        <p:txBody>
          <a:bodyPr/>
          <a:lstStyle/>
          <a:p>
            <a:pPr fontAlgn="base"/>
            <a:r>
              <a:rPr lang="en-GB" sz="1400" dirty="0"/>
              <a:t>Documenting your code provides a </a:t>
            </a:r>
            <a:r>
              <a:rPr lang="en-GB" sz="1400" dirty="0">
                <a:sym typeface="Wingdings" pitchFamily="2" charset="2"/>
              </a:rPr>
              <a:t>way of making you code </a:t>
            </a:r>
            <a:r>
              <a:rPr lang="en-GB" sz="1400" b="1" dirty="0">
                <a:solidFill>
                  <a:schemeClr val="accent6"/>
                </a:solidFill>
              </a:rPr>
              <a:t>usable for future you and others </a:t>
            </a:r>
          </a:p>
          <a:p>
            <a:pPr lvl="1" fontAlgn="base"/>
            <a:r>
              <a:rPr lang="en-GB" sz="1400" b="1" dirty="0">
                <a:solidFill>
                  <a:schemeClr val="accent6"/>
                </a:solidFill>
              </a:rPr>
              <a:t>Comments</a:t>
            </a:r>
            <a:r>
              <a:rPr lang="en-GB" sz="1400" dirty="0"/>
              <a:t> (#): describe what a line (or multiple lines of code do); notes to self</a:t>
            </a:r>
          </a:p>
          <a:p>
            <a:pPr lvl="1" fontAlgn="base"/>
            <a:r>
              <a:rPr lang="en-US" sz="1400" b="1" dirty="0">
                <a:solidFill>
                  <a:schemeClr val="accent6"/>
                </a:solidFill>
              </a:rPr>
              <a:t>Function/method docstring </a:t>
            </a:r>
            <a:r>
              <a:rPr lang="en-US" sz="1400" dirty="0"/>
              <a:t>(</a:t>
            </a:r>
            <a:r>
              <a:rPr lang="en-US" sz="1400" dirty="0">
                <a:latin typeface="Avenir Book" panose="02000503020000020003" pitchFamily="2" charset="0"/>
                <a:ea typeface="Palatino" pitchFamily="2" charset="77"/>
                <a:cs typeface="Arial" panose="020B0604020202020204" pitchFamily="34" charset="0"/>
              </a:rPr>
              <a:t>'''  '''</a:t>
            </a:r>
            <a:r>
              <a:rPr lang="en-US" sz="1400" dirty="0"/>
              <a:t>): purpose of function + params / return</a:t>
            </a:r>
            <a:endParaRPr lang="en-GB" sz="1400" dirty="0"/>
          </a:p>
          <a:p>
            <a:pPr lvl="1" fontAlgn="base"/>
            <a:r>
              <a:rPr lang="en-US" sz="1400" b="1" dirty="0">
                <a:solidFill>
                  <a:schemeClr val="accent6"/>
                </a:solidFill>
              </a:rPr>
              <a:t>Module docstring </a:t>
            </a:r>
            <a:r>
              <a:rPr lang="en-US" sz="1400" dirty="0"/>
              <a:t>(</a:t>
            </a:r>
            <a:r>
              <a:rPr lang="en-US" sz="1400" dirty="0">
                <a:latin typeface="Avenir Book" panose="02000503020000020003" pitchFamily="2" charset="0"/>
                <a:ea typeface="Palatino" pitchFamily="2" charset="77"/>
                <a:cs typeface="Arial" panose="020B0604020202020204" pitchFamily="34" charset="0"/>
              </a:rPr>
              <a:t>'''  '''</a:t>
            </a:r>
            <a:r>
              <a:rPr lang="en-US" sz="1400" dirty="0"/>
              <a:t>): what’s in this file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C7C1-A25D-2740-8B7F-894449394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FEDF2-B1C3-1D44-A57A-E4C8EAAF6B5A}"/>
              </a:ext>
            </a:extLst>
          </p:cNvPr>
          <p:cNvSpPr/>
          <p:nvPr/>
        </p:nvSpPr>
        <p:spPr>
          <a:xfrm>
            <a:off x="4728636" y="1439083"/>
            <a:ext cx="3705213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Module </a:t>
            </a:r>
            <a:r>
              <a:rPr lang="en-US" sz="1200" dirty="0" err="1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doctring</a:t>
            </a:r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"""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add_points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Function docstring """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448AD7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# comment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1000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02820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1BB2F9-CDF6-494C-9B9A-6D09CBDB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578096"/>
          </a:xfrm>
        </p:spPr>
        <p:txBody>
          <a:bodyPr/>
          <a:lstStyle/>
          <a:p>
            <a:pPr fontAlgn="base"/>
            <a:r>
              <a:rPr lang="en-GB" sz="1200" dirty="0"/>
              <a:t>triple double quotes below declaration</a:t>
            </a:r>
          </a:p>
          <a:p>
            <a:pPr fontAlgn="base"/>
            <a:r>
              <a:rPr lang="en-GB" sz="1200" dirty="0"/>
              <a:t>The first line should be a short description</a:t>
            </a:r>
          </a:p>
          <a:p>
            <a:pPr fontAlgn="base"/>
            <a:r>
              <a:rPr lang="en-GB" sz="1200" dirty="0"/>
              <a:t>If more explanation is required, that text should be separated from the first line by a blank line</a:t>
            </a:r>
          </a:p>
          <a:p>
            <a:pPr fontAlgn="base"/>
            <a:r>
              <a:rPr lang="en-GB" sz="1200" dirty="0"/>
              <a:t>Specify Parameters and Returns as</a:t>
            </a:r>
            <a:br>
              <a:rPr lang="en-GB" sz="1200" dirty="0"/>
            </a:br>
            <a: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 : type</a:t>
            </a:r>
            <a:b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description</a:t>
            </a:r>
            <a:br>
              <a:rPr lang="en-GB" sz="1200" dirty="0"/>
            </a:br>
            <a:r>
              <a:rPr lang="en-GB" sz="1200" dirty="0"/>
              <a:t>(put a line of --- below sections)</a:t>
            </a:r>
          </a:p>
          <a:p>
            <a:pPr fontAlgn="base"/>
            <a:r>
              <a:rPr lang="en-GB" sz="1200" dirty="0"/>
              <a:t>Each line should begin with a capital letter and end with a full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8F43B-C763-6B4C-9327-B12865638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BB21F9-8578-7C4A-BF0A-1A729A5A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3408935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NumPy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45AAB-8176-4C4A-8F94-211C892EC279}"/>
              </a:ext>
            </a:extLst>
          </p:cNvPr>
          <p:cNvSpPr/>
          <p:nvPr/>
        </p:nvSpPr>
        <p:spPr>
          <a:xfrm>
            <a:off x="4680251" y="597229"/>
            <a:ext cx="3705213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This module demonstrates docstrings. """</a:t>
            </a:r>
            <a:endParaRPr lang="en-US" sz="10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FF375F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add_points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Adds up Gryffindor points for house</a:t>
            </a:r>
            <a:b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cup.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If this function were more complicated, 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further explanations could go here.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Parameters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----------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: int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Current house cup score.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points : int, optional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New points to be added/ subtracted.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Returns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-------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"""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000" dirty="0">
                <a:solidFill>
                  <a:srgbClr val="448AD7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# Dumbledore adds 1000 points regardless.</a:t>
            </a:r>
          </a:p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1000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82615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E2D-C485-9044-B82B-152FB3DE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0"/>
            <a:ext cx="6498601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Document your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3732-AA5D-6F4F-B539-31815DE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7405800" cy="2448796"/>
          </a:xfrm>
        </p:spPr>
        <p:txBody>
          <a:bodyPr/>
          <a:lstStyle/>
          <a:p>
            <a:r>
              <a:rPr lang="en-US" dirty="0"/>
              <a:t>Document the function you just wrote according </a:t>
            </a:r>
            <a:br>
              <a:rPr lang="en-US" dirty="0"/>
            </a:br>
            <a:r>
              <a:rPr lang="en-US" dirty="0"/>
              <a:t>to the instructions in </a:t>
            </a:r>
            <a:r>
              <a:rPr lang="en-US" b="1" dirty="0"/>
              <a:t>Issue #4 – Exercise 3: Documentation</a:t>
            </a:r>
            <a:r>
              <a:rPr lang="en-US" dirty="0"/>
              <a:t>. You will also find a link outlining NumPy style docstrings there.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To access the documentation you just wrote, use the function </a:t>
            </a:r>
            <a:r>
              <a:rPr lang="en-US" dirty="0">
                <a:latin typeface="Courier" pitchFamily="2" charset="0"/>
              </a:rPr>
              <a:t>help()</a:t>
            </a:r>
            <a:r>
              <a:rPr lang="en-US" dirty="0"/>
              <a:t> in a Python interpreter.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E78A4-5C00-7841-910F-F9239AEC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grpSp>
        <p:nvGrpSpPr>
          <p:cNvPr id="5" name="Google Shape;360;p38">
            <a:extLst>
              <a:ext uri="{FF2B5EF4-FFF2-40B4-BE49-F238E27FC236}">
                <a16:creationId xmlns:a16="http://schemas.microsoft.com/office/drawing/2014/main" id="{4C240382-C9FA-544E-A1FB-841C50970078}"/>
              </a:ext>
            </a:extLst>
          </p:cNvPr>
          <p:cNvGrpSpPr/>
          <p:nvPr/>
        </p:nvGrpSpPr>
        <p:grpSpPr>
          <a:xfrm>
            <a:off x="501208" y="1074442"/>
            <a:ext cx="367841" cy="310820"/>
            <a:chOff x="3918650" y="293075"/>
            <a:chExt cx="488500" cy="412775"/>
          </a:xfrm>
          <a:solidFill>
            <a:schemeClr val="accent2"/>
          </a:solidFill>
        </p:grpSpPr>
        <p:sp>
          <p:nvSpPr>
            <p:cNvPr id="6" name="Google Shape;361;p38">
              <a:extLst>
                <a:ext uri="{FF2B5EF4-FFF2-40B4-BE49-F238E27FC236}">
                  <a16:creationId xmlns:a16="http://schemas.microsoft.com/office/drawing/2014/main" id="{51E0788C-1915-C84C-898C-7146E5DAC1D5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362;p38">
              <a:extLst>
                <a:ext uri="{FF2B5EF4-FFF2-40B4-BE49-F238E27FC236}">
                  <a16:creationId xmlns:a16="http://schemas.microsoft.com/office/drawing/2014/main" id="{B63E0B6A-68CF-B840-BA48-478BD8C2D8B8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363;p38">
              <a:extLst>
                <a:ext uri="{FF2B5EF4-FFF2-40B4-BE49-F238E27FC236}">
                  <a16:creationId xmlns:a16="http://schemas.microsoft.com/office/drawing/2014/main" id="{ECFFCF21-3EDF-FA4C-BBB0-002221D4804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200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5B33-6624-A94C-BB96-1AAF4C77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0"/>
            <a:ext cx="6783507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sz="3200" dirty="0"/>
              <a:t>Keeping track of your docstrings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6255-CAFA-4D40-8415-F4331A57C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7405800" cy="2448796"/>
          </a:xfrm>
        </p:spPr>
        <p:txBody>
          <a:bodyPr/>
          <a:lstStyle/>
          <a:p>
            <a:r>
              <a:rPr lang="en-US" dirty="0"/>
              <a:t>Most commonly used hosting websites: </a:t>
            </a:r>
            <a:r>
              <a:rPr lang="en-GB" dirty="0"/>
              <a:t>facilitate building, versioning, and hosting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github.io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readthedocs.org</a:t>
            </a:r>
            <a:endParaRPr lang="en-US" dirty="0"/>
          </a:p>
          <a:p>
            <a:r>
              <a:rPr lang="en-US" dirty="0"/>
              <a:t>Automate documentation</a:t>
            </a:r>
          </a:p>
          <a:p>
            <a:pPr lvl="1"/>
            <a:r>
              <a:rPr lang="en-US" dirty="0">
                <a:hlinkClick r:id="rId3"/>
              </a:rPr>
              <a:t>Sphinx</a:t>
            </a:r>
            <a:r>
              <a:rPr lang="en-US" dirty="0"/>
              <a:t>: a </a:t>
            </a:r>
            <a:r>
              <a:rPr lang="en-GB" dirty="0"/>
              <a:t>package to collect docstrings and create a nicely formatted documentation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CE20F-EE37-FE45-979D-027DFA00C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697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384632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64A7C-B32C-1844-BBBF-F363C82FF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88F3F-78D8-664C-B8CF-67D0D6E2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2939859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Other files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BD6F19-8724-7A40-B88E-D29551CA1607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4A40B-C67E-2E4E-8D83-D426298B38EE}"/>
              </a:ext>
            </a:extLst>
          </p:cNvPr>
          <p:cNvGrpSpPr/>
          <p:nvPr/>
        </p:nvGrpSpPr>
        <p:grpSpPr>
          <a:xfrm>
            <a:off x="648596" y="628282"/>
            <a:ext cx="8114207" cy="3247487"/>
            <a:chOff x="648596" y="1429509"/>
            <a:chExt cx="8114207" cy="32474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C451C8-035F-E449-A8EE-0901F513CB1F}"/>
                </a:ext>
              </a:extLst>
            </p:cNvPr>
            <p:cNvGrpSpPr/>
            <p:nvPr/>
          </p:nvGrpSpPr>
          <p:grpSpPr>
            <a:xfrm>
              <a:off x="1021279" y="1759975"/>
              <a:ext cx="6555179" cy="2917021"/>
              <a:chOff x="1021279" y="1759974"/>
              <a:chExt cx="6555179" cy="29170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7E788D3-E773-D24E-A13C-F213F7CF67E7}"/>
                  </a:ext>
                </a:extLst>
              </p:cNvPr>
              <p:cNvGrpSpPr/>
              <p:nvPr/>
            </p:nvGrpSpPr>
            <p:grpSpPr>
              <a:xfrm>
                <a:off x="2481941" y="1759974"/>
                <a:ext cx="1555669" cy="379520"/>
                <a:chOff x="2553194" y="1377415"/>
                <a:chExt cx="1555669" cy="37952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5D727AD-E2D7-A246-B18C-3A04A12AAC97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722BE03-5F95-3B41-AAA7-35C4B011CD8A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3062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Courier" pitchFamily="2" charset="0"/>
                    </a:rPr>
                    <a:t>setup.py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2F1FDDE-6A5D-F24F-8546-8C98CBB819DB}"/>
                  </a:ext>
                </a:extLst>
              </p:cNvPr>
              <p:cNvGrpSpPr/>
              <p:nvPr/>
            </p:nvGrpSpPr>
            <p:grpSpPr>
              <a:xfrm>
                <a:off x="2481941" y="2017631"/>
                <a:ext cx="1656611" cy="379520"/>
                <a:chOff x="2553194" y="1377415"/>
                <a:chExt cx="1656611" cy="37952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F582F3-3E8B-6149-AA13-CFB00858C723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7D6472D-8C61-2846-88E0-96517017B5FD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4072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Courier" pitchFamily="2" charset="0"/>
                    </a:rPr>
                    <a:t>LICENSE.txt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87B43E-E79D-3644-B210-44464F4C536C}"/>
                  </a:ext>
                </a:extLst>
              </p:cNvPr>
              <p:cNvGrpSpPr/>
              <p:nvPr/>
            </p:nvGrpSpPr>
            <p:grpSpPr>
              <a:xfrm>
                <a:off x="2481941" y="2275288"/>
                <a:ext cx="1555669" cy="379520"/>
                <a:chOff x="2553194" y="1377415"/>
                <a:chExt cx="1555669" cy="37952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5479FF-85A7-944C-9238-188A501C5CB9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D4CB821-B786-7A4A-B4D3-FD8234EFB6E4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3062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Courier" pitchFamily="2" charset="0"/>
                    </a:rPr>
                    <a:t>README.rst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2652DB-7EBB-8948-9F29-74CDF2C70987}"/>
                  </a:ext>
                </a:extLst>
              </p:cNvPr>
              <p:cNvGrpSpPr/>
              <p:nvPr/>
            </p:nvGrpSpPr>
            <p:grpSpPr>
              <a:xfrm>
                <a:off x="2481941" y="2561474"/>
                <a:ext cx="5094517" cy="1794280"/>
                <a:chOff x="2446315" y="1902342"/>
                <a:chExt cx="5094517" cy="179428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2636F28-6441-4946-B02A-E25E9DCBE750}"/>
                    </a:ext>
                  </a:extLst>
                </p:cNvPr>
                <p:cNvGrpSpPr/>
                <p:nvPr/>
              </p:nvGrpSpPr>
              <p:grpSpPr>
                <a:xfrm>
                  <a:off x="2446315" y="1903967"/>
                  <a:ext cx="1223160" cy="379520"/>
                  <a:chOff x="2553194" y="1318161"/>
                  <a:chExt cx="1223160" cy="37952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B1EE35E-97A6-184D-A5D1-2EB6472B1E76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18161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CF3B087-7215-E64B-8FB5-7E48B1645D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354033"/>
                    <a:ext cx="9737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potions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4963981-C395-F744-BCC3-E8DCAD8F0DA0}"/>
                    </a:ext>
                  </a:extLst>
                </p:cNvPr>
                <p:cNvGrpSpPr/>
                <p:nvPr/>
              </p:nvGrpSpPr>
              <p:grpSpPr>
                <a:xfrm>
                  <a:off x="3877293" y="2758446"/>
                  <a:ext cx="1223160" cy="379520"/>
                  <a:chOff x="2553194" y="1318161"/>
                  <a:chExt cx="1223160" cy="379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A0957BB-9BDA-9543-A123-4D41A61439E8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18161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9229050-C269-7749-B331-4E8A338654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354033"/>
                    <a:ext cx="9737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tools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EAA3EAD-F33B-9E46-B2EA-156033DE88A4}"/>
                    </a:ext>
                  </a:extLst>
                </p:cNvPr>
                <p:cNvGrpSpPr/>
                <p:nvPr/>
              </p:nvGrpSpPr>
              <p:grpSpPr>
                <a:xfrm>
                  <a:off x="3877293" y="1902342"/>
                  <a:ext cx="1662547" cy="379520"/>
                  <a:chOff x="2553194" y="1377415"/>
                  <a:chExt cx="1662547" cy="37952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2F644D5D-6BB7-BD42-AC25-ECE5AEB86BD4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87257E2-D17B-F145-9365-40B4002ABA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4131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__</a:t>
                    </a:r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init</a:t>
                    </a:r>
                    <a:r>
                      <a: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__.</a:t>
                    </a:r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7B198A5-21AB-3146-BC93-A82C8E363826}"/>
                    </a:ext>
                  </a:extLst>
                </p:cNvPr>
                <p:cNvGrpSpPr/>
                <p:nvPr/>
              </p:nvGrpSpPr>
              <p:grpSpPr>
                <a:xfrm>
                  <a:off x="3877293" y="2187710"/>
                  <a:ext cx="2078183" cy="379520"/>
                  <a:chOff x="2553194" y="1377415"/>
                  <a:chExt cx="2078183" cy="379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815C1F6-69A5-E24F-AE0D-A7D8A535CFD4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9A6014E-BA66-5441-BEDB-6F1AFB43E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828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make_potion.py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1998427-D87C-1446-A29B-2487C66FFA95}"/>
                    </a:ext>
                  </a:extLst>
                </p:cNvPr>
                <p:cNvGrpSpPr/>
                <p:nvPr/>
              </p:nvGrpSpPr>
              <p:grpSpPr>
                <a:xfrm>
                  <a:off x="3877293" y="2473078"/>
                  <a:ext cx="2232561" cy="379520"/>
                  <a:chOff x="2553194" y="1377415"/>
                  <a:chExt cx="2232561" cy="37952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D274F7F-0AF1-3D47-ABE4-DEB25894F000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9506FB2-C400-894F-A9E6-53DA6D0F47A4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98317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potions_class.py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7ED52DB-F5F4-AD42-B6D6-9380F3EC4730}"/>
                    </a:ext>
                  </a:extLst>
                </p:cNvPr>
                <p:cNvGrpSpPr/>
                <p:nvPr/>
              </p:nvGrpSpPr>
              <p:grpSpPr>
                <a:xfrm>
                  <a:off x="5308271" y="2758446"/>
                  <a:ext cx="1662547" cy="379520"/>
                  <a:chOff x="2553194" y="1377415"/>
                  <a:chExt cx="1662547" cy="379520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63F709F-3D9C-3B46-BF64-A3765F31CE6C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971466A-BF89-0F4C-9955-8F5D48FA1081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4131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__</a:t>
                    </a:r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init</a:t>
                    </a:r>
                    <a:r>
                      <a: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__.</a:t>
                    </a:r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12664BA-FAEA-AF42-A5A0-9179D0630DF2}"/>
                    </a:ext>
                  </a:extLst>
                </p:cNvPr>
                <p:cNvGrpSpPr/>
                <p:nvPr/>
              </p:nvGrpSpPr>
              <p:grpSpPr>
                <a:xfrm>
                  <a:off x="5308271" y="3055597"/>
                  <a:ext cx="2078183" cy="379520"/>
                  <a:chOff x="2553194" y="1377415"/>
                  <a:chExt cx="2078183" cy="379520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287DE67-9F19-3F45-8EA9-C9416F08F296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02158FA-8814-C74D-A3CD-07B54E611B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828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ingredients.py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8483980-20B5-F74B-9024-D23A8250AB0B}"/>
                    </a:ext>
                  </a:extLst>
                </p:cNvPr>
                <p:cNvGrpSpPr/>
                <p:nvPr/>
              </p:nvGrpSpPr>
              <p:grpSpPr>
                <a:xfrm>
                  <a:off x="5308271" y="3317102"/>
                  <a:ext cx="2232561" cy="379520"/>
                  <a:chOff x="2553194" y="1377415"/>
                  <a:chExt cx="2232561" cy="37952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323D7EE-6EC4-E746-8969-FBB3A3833789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27ABD66-7AEA-FE4B-97EB-F868517E2D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198317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methods.py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A35813F-A984-DA45-83E3-94F1099D9C6B}"/>
                    </a:ext>
                  </a:extLst>
                </p:cNvPr>
                <p:cNvCxnSpPr>
                  <a:cxnSpLocks/>
                  <a:stCxn id="55" idx="3"/>
                  <a:endCxn id="50" idx="1"/>
                </p:cNvCxnSpPr>
                <p:nvPr/>
              </p:nvCxnSpPr>
              <p:spPr>
                <a:xfrm flipV="1">
                  <a:off x="3669475" y="2092102"/>
                  <a:ext cx="207818" cy="16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>
                  <a:extLst>
                    <a:ext uri="{FF2B5EF4-FFF2-40B4-BE49-F238E27FC236}">
                      <a16:creationId xmlns:a16="http://schemas.microsoft.com/office/drawing/2014/main" id="{D3583D95-35A4-0341-9D77-1414C8C16648}"/>
                    </a:ext>
                  </a:extLst>
                </p:cNvPr>
                <p:cNvCxnSpPr>
                  <a:cxnSpLocks/>
                  <a:stCxn id="55" idx="3"/>
                  <a:endCxn id="48" idx="1"/>
                </p:cNvCxnSpPr>
                <p:nvPr/>
              </p:nvCxnSpPr>
              <p:spPr>
                <a:xfrm>
                  <a:off x="3669475" y="2093728"/>
                  <a:ext cx="207818" cy="283742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Elbow Connector 34">
                  <a:extLst>
                    <a:ext uri="{FF2B5EF4-FFF2-40B4-BE49-F238E27FC236}">
                      <a16:creationId xmlns:a16="http://schemas.microsoft.com/office/drawing/2014/main" id="{DF5E1C9A-A10E-994F-A3DF-96172F4072F0}"/>
                    </a:ext>
                  </a:extLst>
                </p:cNvPr>
                <p:cNvCxnSpPr>
                  <a:cxnSpLocks/>
                  <a:stCxn id="55" idx="3"/>
                  <a:endCxn id="46" idx="1"/>
                </p:cNvCxnSpPr>
                <p:nvPr/>
              </p:nvCxnSpPr>
              <p:spPr>
                <a:xfrm>
                  <a:off x="3669475" y="2093728"/>
                  <a:ext cx="207818" cy="56911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>
                  <a:extLst>
                    <a:ext uri="{FF2B5EF4-FFF2-40B4-BE49-F238E27FC236}">
                      <a16:creationId xmlns:a16="http://schemas.microsoft.com/office/drawing/2014/main" id="{DF6112B5-A047-E84D-B5EB-612D616A42D8}"/>
                    </a:ext>
                  </a:extLst>
                </p:cNvPr>
                <p:cNvCxnSpPr>
                  <a:cxnSpLocks/>
                  <a:stCxn id="55" idx="3"/>
                  <a:endCxn id="52" idx="1"/>
                </p:cNvCxnSpPr>
                <p:nvPr/>
              </p:nvCxnSpPr>
              <p:spPr>
                <a:xfrm>
                  <a:off x="3669475" y="2093728"/>
                  <a:ext cx="207818" cy="854478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1FF84E2-214E-6D4C-BB96-1D1611D1E16D}"/>
                    </a:ext>
                  </a:extLst>
                </p:cNvPr>
                <p:cNvCxnSpPr>
                  <a:cxnSpLocks/>
                  <a:stCxn id="53" idx="3"/>
                  <a:endCxn id="44" idx="1"/>
                </p:cNvCxnSpPr>
                <p:nvPr/>
              </p:nvCxnSpPr>
              <p:spPr>
                <a:xfrm flipV="1">
                  <a:off x="5100453" y="2948205"/>
                  <a:ext cx="20781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>
                  <a:extLst>
                    <a:ext uri="{FF2B5EF4-FFF2-40B4-BE49-F238E27FC236}">
                      <a16:creationId xmlns:a16="http://schemas.microsoft.com/office/drawing/2014/main" id="{233FAC3B-71CB-3443-BA2A-9C8C9F7CFB06}"/>
                    </a:ext>
                  </a:extLst>
                </p:cNvPr>
                <p:cNvCxnSpPr>
                  <a:cxnSpLocks/>
                  <a:stCxn id="53" idx="3"/>
                  <a:endCxn id="42" idx="1"/>
                </p:cNvCxnSpPr>
                <p:nvPr/>
              </p:nvCxnSpPr>
              <p:spPr>
                <a:xfrm>
                  <a:off x="5100453" y="2948206"/>
                  <a:ext cx="207818" cy="297151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>
                  <a:extLst>
                    <a:ext uri="{FF2B5EF4-FFF2-40B4-BE49-F238E27FC236}">
                      <a16:creationId xmlns:a16="http://schemas.microsoft.com/office/drawing/2014/main" id="{E1D4EE55-186A-3646-8AEA-00FBE81EE53C}"/>
                    </a:ext>
                  </a:extLst>
                </p:cNvPr>
                <p:cNvCxnSpPr>
                  <a:cxnSpLocks/>
                  <a:stCxn id="53" idx="3"/>
                  <a:endCxn id="40" idx="1"/>
                </p:cNvCxnSpPr>
                <p:nvPr/>
              </p:nvCxnSpPr>
              <p:spPr>
                <a:xfrm>
                  <a:off x="5100453" y="2948206"/>
                  <a:ext cx="207818" cy="558656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6D41F1F-9522-D24C-B30F-817F50C1572A}"/>
                  </a:ext>
                </a:extLst>
              </p:cNvPr>
              <p:cNvGrpSpPr/>
              <p:nvPr/>
            </p:nvGrpSpPr>
            <p:grpSpPr>
              <a:xfrm>
                <a:off x="2481941" y="4297474"/>
                <a:ext cx="3924798" cy="379520"/>
                <a:chOff x="2446315" y="3638342"/>
                <a:chExt cx="3924798" cy="37952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C31FA7B-6FF3-4443-BEDF-F0F826682858}"/>
                    </a:ext>
                  </a:extLst>
                </p:cNvPr>
                <p:cNvGrpSpPr/>
                <p:nvPr/>
              </p:nvGrpSpPr>
              <p:grpSpPr>
                <a:xfrm>
                  <a:off x="2446315" y="3638342"/>
                  <a:ext cx="1223160" cy="379520"/>
                  <a:chOff x="2553194" y="1318161"/>
                  <a:chExt cx="1223160" cy="379520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D0CBC90-B0DD-6342-B338-F712FFF30A26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18161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80128E0-9506-394C-9FC8-B0BEF49FCBE5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354033"/>
                    <a:ext cx="9737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tests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52F86E0-A05B-C34D-B48B-42A568F1DEEB}"/>
                    </a:ext>
                  </a:extLst>
                </p:cNvPr>
                <p:cNvGrpSpPr/>
                <p:nvPr/>
              </p:nvGrpSpPr>
              <p:grpSpPr>
                <a:xfrm>
                  <a:off x="3877293" y="3638342"/>
                  <a:ext cx="2493820" cy="379520"/>
                  <a:chOff x="2553194" y="1377415"/>
                  <a:chExt cx="2493820" cy="379520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979CA3F-202F-314E-B793-7FBDDC4E74E1}"/>
                      </a:ext>
                    </a:extLst>
                  </p:cNvPr>
                  <p:cNvSpPr/>
                  <p:nvPr/>
                </p:nvSpPr>
                <p:spPr>
                  <a:xfrm>
                    <a:off x="2553194" y="1377415"/>
                    <a:ext cx="225633" cy="3795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DECEF77-F78B-7644-99E8-6314660157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77" y="1413287"/>
                    <a:ext cx="22444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chemeClr val="bg1">
                            <a:lumMod val="75000"/>
                          </a:schemeClr>
                        </a:solidFill>
                        <a:latin typeface="Courier" pitchFamily="2" charset="0"/>
                      </a:rPr>
                      <a:t>test_make_potion.py</a:t>
                    </a:r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endParaRPr>
                  </a:p>
                </p:txBody>
              </p: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CD1418C-17D3-8142-BCA4-25B7683980F1}"/>
                    </a:ext>
                  </a:extLst>
                </p:cNvPr>
                <p:cNvCxnSpPr>
                  <a:cxnSpLocks/>
                  <a:stCxn id="24" idx="3"/>
                  <a:endCxn id="21" idx="1"/>
                </p:cNvCxnSpPr>
                <p:nvPr/>
              </p:nvCxnSpPr>
              <p:spPr>
                <a:xfrm flipV="1">
                  <a:off x="3669475" y="3828102"/>
                  <a:ext cx="20781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3BF559-6E4B-334F-BAC0-BC7255E72394}"/>
                  </a:ext>
                </a:extLst>
              </p:cNvPr>
              <p:cNvSpPr/>
              <p:nvPr/>
            </p:nvSpPr>
            <p:spPr>
              <a:xfrm>
                <a:off x="1021279" y="1799957"/>
                <a:ext cx="1009402" cy="2870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" pitchFamily="2" charset="0"/>
                  </a:rPr>
                  <a:t>potions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E0795AC-3335-C644-BE7C-C746158E8047}"/>
                  </a:ext>
                </a:extLst>
              </p:cNvPr>
              <p:cNvCxnSpPr>
                <a:cxnSpLocks/>
                <a:stCxn id="12" idx="3"/>
                <a:endCxn id="60" idx="1"/>
              </p:cNvCxnSpPr>
              <p:nvPr/>
            </p:nvCxnSpPr>
            <p:spPr>
              <a:xfrm>
                <a:off x="2030681" y="1943468"/>
                <a:ext cx="451260" cy="6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>
                <a:extLst>
                  <a:ext uri="{FF2B5EF4-FFF2-40B4-BE49-F238E27FC236}">
                    <a16:creationId xmlns:a16="http://schemas.microsoft.com/office/drawing/2014/main" id="{159B5F4A-8585-464A-8F72-2D586606D5C1}"/>
                  </a:ext>
                </a:extLst>
              </p:cNvPr>
              <p:cNvCxnSpPr>
                <a:cxnSpLocks/>
                <a:stCxn id="12" idx="3"/>
                <a:endCxn id="58" idx="1"/>
              </p:cNvCxnSpPr>
              <p:nvPr/>
            </p:nvCxnSpPr>
            <p:spPr>
              <a:xfrm>
                <a:off x="2030681" y="1943468"/>
                <a:ext cx="451260" cy="263923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>
                <a:extLst>
                  <a:ext uri="{FF2B5EF4-FFF2-40B4-BE49-F238E27FC236}">
                    <a16:creationId xmlns:a16="http://schemas.microsoft.com/office/drawing/2014/main" id="{167097E4-1C29-9143-9A1A-9BE59B2E0700}"/>
                  </a:ext>
                </a:extLst>
              </p:cNvPr>
              <p:cNvCxnSpPr>
                <a:cxnSpLocks/>
                <a:stCxn id="12" idx="3"/>
                <a:endCxn id="56" idx="1"/>
              </p:cNvCxnSpPr>
              <p:nvPr/>
            </p:nvCxnSpPr>
            <p:spPr>
              <a:xfrm>
                <a:off x="2030681" y="1943468"/>
                <a:ext cx="451260" cy="52158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>
                <a:extLst>
                  <a:ext uri="{FF2B5EF4-FFF2-40B4-BE49-F238E27FC236}">
                    <a16:creationId xmlns:a16="http://schemas.microsoft.com/office/drawing/2014/main" id="{C8E6C4D1-30A9-4F4E-B5A6-AB39D1C299EE}"/>
                  </a:ext>
                </a:extLst>
              </p:cNvPr>
              <p:cNvCxnSpPr>
                <a:cxnSpLocks/>
                <a:stCxn id="12" idx="3"/>
                <a:endCxn id="54" idx="1"/>
              </p:cNvCxnSpPr>
              <p:nvPr/>
            </p:nvCxnSpPr>
            <p:spPr>
              <a:xfrm>
                <a:off x="2030681" y="1943468"/>
                <a:ext cx="451260" cy="80939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FD0D9457-E479-D54C-9B03-6C34B4561047}"/>
                  </a:ext>
                </a:extLst>
              </p:cNvPr>
              <p:cNvCxnSpPr>
                <a:cxnSpLocks/>
                <a:stCxn id="12" idx="3"/>
                <a:endCxn id="23" idx="1"/>
              </p:cNvCxnSpPr>
              <p:nvPr/>
            </p:nvCxnSpPr>
            <p:spPr>
              <a:xfrm>
                <a:off x="2030681" y="1943468"/>
                <a:ext cx="451260" cy="254376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B25C26-BF03-294E-93A2-F99AC81C8FB7}"/>
                </a:ext>
              </a:extLst>
            </p:cNvPr>
            <p:cNvSpPr/>
            <p:nvPr/>
          </p:nvSpPr>
          <p:spPr>
            <a:xfrm>
              <a:off x="4406935" y="1429509"/>
              <a:ext cx="435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setup.py</a:t>
              </a:r>
              <a:r>
                <a:rPr lang="en-US" dirty="0">
                  <a:solidFill>
                    <a:schemeClr val="accent1"/>
                  </a:solidFill>
                </a:rPr>
                <a:t> is needed to make package installable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(pip executes </a:t>
              </a:r>
              <a:r>
                <a:rPr lang="en-US" dirty="0" err="1">
                  <a:solidFill>
                    <a:schemeClr val="accent1"/>
                  </a:solidFill>
                </a:rPr>
                <a:t>setup.py</a:t>
              </a:r>
              <a:r>
                <a:rPr lang="en-US" dirty="0">
                  <a:solidFill>
                    <a:schemeClr val="accent1"/>
                  </a:solidFill>
                </a:rPr>
                <a:t> during installation).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B049F1-0EAE-BA4E-9D0E-5845454A3DD3}"/>
                </a:ext>
              </a:extLst>
            </p:cNvPr>
            <p:cNvSpPr/>
            <p:nvPr/>
          </p:nvSpPr>
          <p:spPr>
            <a:xfrm>
              <a:off x="4406935" y="1966406"/>
              <a:ext cx="435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 </a:t>
              </a:r>
              <a:r>
                <a:rPr lang="en-US" b="1" dirty="0">
                  <a:solidFill>
                    <a:schemeClr val="accent1"/>
                  </a:solidFill>
                </a:rPr>
                <a:t>LICENSE</a:t>
              </a:r>
              <a:r>
                <a:rPr lang="en-US" dirty="0">
                  <a:solidFill>
                    <a:schemeClr val="accent1"/>
                  </a:solidFill>
                </a:rPr>
                <a:t> makes the package (legally) usable.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Pick one from </a:t>
              </a:r>
              <a:r>
                <a:rPr lang="en-US" dirty="0" err="1">
                  <a:solidFill>
                    <a:schemeClr val="accent1"/>
                  </a:solidFill>
                </a:rPr>
                <a:t>choosealicense.com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CCDFEE-36AF-814D-8F50-8E1584F65A34}"/>
                </a:ext>
              </a:extLst>
            </p:cNvPr>
            <p:cNvSpPr/>
            <p:nvPr/>
          </p:nvSpPr>
          <p:spPr>
            <a:xfrm>
              <a:off x="648596" y="2581052"/>
              <a:ext cx="160791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 </a:t>
              </a:r>
              <a:r>
                <a:rPr lang="en-US" b="1" dirty="0">
                  <a:solidFill>
                    <a:schemeClr val="accent1"/>
                  </a:solidFill>
                </a:rPr>
                <a:t>README</a:t>
              </a:r>
              <a:r>
                <a:rPr lang="en-US" dirty="0">
                  <a:solidFill>
                    <a:schemeClr val="accent1"/>
                  </a:solidFill>
                </a:rPr>
                <a:t> contains more information e.g. instructions on how to use your package.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99530D-0504-E24E-8F50-FE570086E50E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3809011" y="1691119"/>
              <a:ext cx="597924" cy="236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9D549A9-F261-F246-9532-80457CB9E3F2}"/>
                </a:ext>
              </a:extLst>
            </p:cNvPr>
            <p:cNvCxnSpPr>
              <a:cxnSpLocks/>
              <a:stCxn id="63" idx="1"/>
              <a:endCxn id="59" idx="3"/>
            </p:cNvCxnSpPr>
            <p:nvPr/>
          </p:nvCxnSpPr>
          <p:spPr>
            <a:xfrm flipH="1" flipV="1">
              <a:off x="4138552" y="2207393"/>
              <a:ext cx="268383" cy="20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17ACBEF-65B8-8C48-8DA6-4C9F1B7BDB0B}"/>
                </a:ext>
              </a:extLst>
            </p:cNvPr>
            <p:cNvCxnSpPr>
              <a:cxnSpLocks/>
              <a:stCxn id="64" idx="0"/>
              <a:endCxn id="57" idx="1"/>
            </p:cNvCxnSpPr>
            <p:nvPr/>
          </p:nvCxnSpPr>
          <p:spPr>
            <a:xfrm flipV="1">
              <a:off x="1452555" y="2465050"/>
              <a:ext cx="1278769" cy="116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97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AEFA-C64E-2C4F-A3E8-5EDE0A026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976A4F-9DA1-3347-A445-780F6AF8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4410420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 err="1"/>
              <a:t>Setup.py</a:t>
            </a:r>
            <a:r>
              <a:rPr lang="en-US" dirty="0"/>
              <a:t>: level 0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78438E-B5FE-3143-9D13-6B84DA72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918749"/>
          </a:xfrm>
        </p:spPr>
        <p:txBody>
          <a:bodyPr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The setup function receives package information and package meta data</a:t>
            </a:r>
          </a:p>
          <a:p>
            <a:pPr lvl="0"/>
            <a:r>
              <a:rPr lang="en-GB" sz="1400" dirty="0">
                <a:solidFill>
                  <a:prstClr val="black"/>
                </a:solidFill>
              </a:rPr>
              <a:t>required entries: name, version, packages(/modules)</a:t>
            </a:r>
          </a:p>
          <a:p>
            <a:r>
              <a:rPr lang="en-GB" sz="1400" b="1" dirty="0" err="1">
                <a:solidFill>
                  <a:prstClr val="black"/>
                </a:solidFill>
              </a:rPr>
              <a:t>install_requires</a:t>
            </a:r>
            <a:r>
              <a:rPr lang="en-GB" sz="1400" b="1" dirty="0">
                <a:solidFill>
                  <a:prstClr val="black"/>
                </a:solidFill>
              </a:rPr>
              <a:t> </a:t>
            </a:r>
            <a:r>
              <a:rPr lang="en-GB" sz="1400" dirty="0">
                <a:solidFill>
                  <a:prstClr val="black"/>
                </a:solidFill>
              </a:rPr>
              <a:t>not optional if code relies on other packages to work (go through modules and update regularly, don’t just copy </a:t>
            </a:r>
            <a:br>
              <a:rPr lang="en-GB" sz="1400" dirty="0">
                <a:solidFill>
                  <a:prstClr val="black"/>
                </a:solidFill>
              </a:rPr>
            </a:br>
            <a:r>
              <a:rPr lang="en-GB" sz="1400" dirty="0">
                <a:solidFill>
                  <a:prstClr val="black"/>
                </a:solidFill>
              </a:rPr>
              <a:t>‘$ pip freeze’)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2A460-34FC-F947-8F9D-06E2E04EE9AE}"/>
              </a:ext>
            </a:extLst>
          </p:cNvPr>
          <p:cNvSpPr/>
          <p:nvPr/>
        </p:nvSpPr>
        <p:spPr>
          <a:xfrm>
            <a:off x="4680249" y="900000"/>
            <a:ext cx="3594600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setuptools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setup</a:t>
            </a:r>
          </a:p>
          <a:p>
            <a:endParaRPr lang="en-US" sz="10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</a:t>
            </a:r>
            <a:r>
              <a:rPr lang="en-US" sz="1000" dirty="0">
                <a:solidFill>
                  <a:srgbClr val="F5E14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'0.1.0'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potions.tools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'ASPP 2019'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author_email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s.snape@hogwarts.ac.uk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'an example of a simple python package'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'MIT'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'https://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install_requires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		'matplotlib'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18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04020-D383-EB4D-A4C1-BF7D0924D9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95D42D-D868-5E47-99EE-675FBCA6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4345106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 err="1"/>
              <a:t>Setup.py</a:t>
            </a:r>
            <a:r>
              <a:rPr lang="en-US" dirty="0"/>
              <a:t>: level 1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9B3540-1507-8D40-869C-002BA5FE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578096"/>
          </a:xfrm>
        </p:spPr>
        <p:txBody>
          <a:bodyPr/>
          <a:lstStyle/>
          <a:p>
            <a:pPr marL="0" lvl="0" indent="0">
              <a:buNone/>
            </a:pPr>
            <a:r>
              <a:rPr lang="en-GB" sz="1400" dirty="0">
                <a:solidFill>
                  <a:prstClr val="black"/>
                </a:solidFill>
              </a:rPr>
              <a:t>Additions:</a:t>
            </a:r>
          </a:p>
          <a:p>
            <a:pPr lvl="0">
              <a:buSzPct val="100000"/>
            </a:pPr>
            <a:r>
              <a:rPr lang="en-GB" sz="1400" dirty="0" err="1">
                <a:solidFill>
                  <a:prstClr val="black"/>
                </a:solidFill>
              </a:rPr>
              <a:t>long_description</a:t>
            </a:r>
            <a:r>
              <a:rPr lang="en-GB" sz="1400" dirty="0">
                <a:solidFill>
                  <a:prstClr val="black"/>
                </a:solidFill>
              </a:rPr>
              <a:t> from README file</a:t>
            </a:r>
          </a:p>
          <a:p>
            <a:pPr lvl="0">
              <a:buSzPct val="100000"/>
            </a:pPr>
            <a:r>
              <a:rPr lang="en-GB" sz="1400" dirty="0">
                <a:solidFill>
                  <a:prstClr val="black"/>
                </a:solidFill>
              </a:rPr>
              <a:t>let </a:t>
            </a:r>
            <a:r>
              <a:rPr lang="en-GB" sz="1400" dirty="0" err="1">
                <a:solidFill>
                  <a:prstClr val="black"/>
                </a:solidFill>
              </a:rPr>
              <a:t>setuptools</a:t>
            </a:r>
            <a:r>
              <a:rPr lang="en-GB" sz="1400" dirty="0">
                <a:solidFill>
                  <a:prstClr val="black"/>
                </a:solidFill>
              </a:rPr>
              <a:t> find packages automatically</a:t>
            </a:r>
          </a:p>
          <a:p>
            <a:pPr>
              <a:buSzPct val="100000"/>
            </a:pPr>
            <a:r>
              <a:rPr lang="en-GB" sz="1400" dirty="0">
                <a:solidFill>
                  <a:prstClr val="black"/>
                </a:solidFill>
              </a:rPr>
              <a:t>added flexible version of requirements </a:t>
            </a:r>
            <a:br>
              <a:rPr lang="en-GB" sz="1400" dirty="0">
                <a:solidFill>
                  <a:prstClr val="black"/>
                </a:solidFill>
              </a:rPr>
            </a:br>
            <a:r>
              <a:rPr lang="en-GB" sz="1400" dirty="0">
                <a:solidFill>
                  <a:prstClr val="black"/>
                </a:solidFill>
              </a:rPr>
              <a:t>(this can also go into separate </a:t>
            </a:r>
            <a:r>
              <a:rPr lang="en-GB" sz="1400" dirty="0" err="1">
                <a:solidFill>
                  <a:prstClr val="black"/>
                </a:solidFill>
              </a:rPr>
              <a:t>requirements.txt</a:t>
            </a:r>
            <a:r>
              <a:rPr lang="en-GB" sz="1400" dirty="0">
                <a:solidFill>
                  <a:prstClr val="black"/>
                </a:solidFill>
              </a:rPr>
              <a:t>)</a:t>
            </a:r>
            <a:br>
              <a:rPr lang="en-GB" sz="1400" dirty="0">
                <a:solidFill>
                  <a:prstClr val="black"/>
                </a:solidFill>
              </a:rPr>
            </a:br>
            <a:endParaRPr lang="en-US" sz="1400" dirty="0"/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07E34-300E-574D-AE95-D3AF1807B024}"/>
              </a:ext>
            </a:extLst>
          </p:cNvPr>
          <p:cNvSpPr/>
          <p:nvPr/>
        </p:nvSpPr>
        <p:spPr>
          <a:xfrm>
            <a:off x="4680228" y="900000"/>
            <a:ext cx="3594600" cy="2723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setuptools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setup,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find_packages</a:t>
            </a:r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README.txt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'r'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fh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fh.</a:t>
            </a:r>
            <a:r>
              <a:rPr lang="en-US" sz="900" dirty="0" err="1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</a:t>
            </a:r>
            <a:r>
              <a:rPr lang="en-US" sz="900" dirty="0">
                <a:solidFill>
                  <a:srgbClr val="F5E14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'0.1.0'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find_packages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'ASPP 2019'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author_email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s.snape@hogwarts.ac.uk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'an example python package'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'MIT'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'https://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install_requires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&gt;= 1.13.0’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'matplotlib ~= 2.1.0'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89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502-EA6E-1D4A-A789-D3AF3A8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2915449" cy="912374"/>
          </a:xfrm>
          <a:solidFill>
            <a:schemeClr val="bg1"/>
          </a:solidFill>
        </p:spPr>
        <p:txBody>
          <a:bodyPr anchor="t"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DA61-E19D-B24B-A8CF-98699F10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049" y="845034"/>
            <a:ext cx="7405800" cy="24487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You want to write code that is usable for 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>
                <a:solidFill>
                  <a:schemeClr val="accent6"/>
                </a:solidFill>
              </a:rPr>
              <a:t>you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future you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other people</a:t>
            </a:r>
            <a:r>
              <a:rPr lang="en-US" dirty="0"/>
              <a:t>)</a:t>
            </a:r>
          </a:p>
          <a:p>
            <a:r>
              <a:rPr lang="en-US" dirty="0" err="1"/>
              <a:t>Organising</a:t>
            </a:r>
            <a:r>
              <a:rPr lang="en-US" dirty="0"/>
              <a:t> your code in a standardized way makes it easier for others to contribute to your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39428-DC9E-0E48-BF57-2BCCAC639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2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2F06-984F-7A41-B914-E2918CFC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5673163" cy="1403352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Avoiding dependency incompatibilities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BBC8-3E80-BF48-BA41-700AB0652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A100F2-82DC-6D42-93A8-415D7B75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379745"/>
            <a:ext cx="7405800" cy="2448796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Example 1 (Unnamed*, 2017):</a:t>
            </a:r>
          </a:p>
          <a:p>
            <a:pPr>
              <a:buSzPct val="100000"/>
            </a:pPr>
            <a:r>
              <a:rPr lang="en-US" sz="1200" dirty="0"/>
              <a:t>You are an auditory neuroscientist using Python 3.</a:t>
            </a:r>
          </a:p>
          <a:p>
            <a:pPr>
              <a:buSzPct val="100000"/>
            </a:pPr>
            <a:r>
              <a:rPr lang="en-US" sz="1200" dirty="0"/>
              <a:t>You start a new modelling project and want to use </a:t>
            </a:r>
            <a:r>
              <a:rPr lang="en-US" sz="1200" dirty="0" err="1"/>
              <a:t>BrianHears</a:t>
            </a:r>
            <a:r>
              <a:rPr lang="en-US" sz="1200" dirty="0"/>
              <a:t> (an </a:t>
            </a:r>
            <a:r>
              <a:rPr lang="en-GB" sz="1200" dirty="0"/>
              <a:t>auditory modelling library), which uses </a:t>
            </a:r>
            <a:r>
              <a:rPr lang="en-US" sz="1200" dirty="0"/>
              <a:t>Python 2 and requires older versions of NumPy/SciPy/etc.</a:t>
            </a:r>
          </a:p>
          <a:p>
            <a:pPr>
              <a:buSzPct val="100000"/>
            </a:pPr>
            <a:r>
              <a:rPr lang="en-US" sz="1200" dirty="0"/>
              <a:t>You downgrade your packages and cause all other projects to fail.</a:t>
            </a:r>
          </a:p>
          <a:p>
            <a:pPr marL="0" indent="0">
              <a:buSzPct val="100000"/>
              <a:buNone/>
            </a:pPr>
            <a:r>
              <a:rPr lang="en-US" sz="1200" b="1" dirty="0"/>
              <a:t>Example 2 (Unnamed**, 2018):</a:t>
            </a:r>
          </a:p>
          <a:p>
            <a:pPr>
              <a:buSzPct val="100000"/>
            </a:pPr>
            <a:r>
              <a:rPr lang="en-US" sz="1200" dirty="0"/>
              <a:t>Until now, you just happily installed new packages with pip whenever you needed them without thinking about it.</a:t>
            </a:r>
          </a:p>
          <a:p>
            <a:pPr>
              <a:buSzPct val="100000"/>
            </a:pPr>
            <a:r>
              <a:rPr lang="en-US" sz="1200" dirty="0"/>
              <a:t>Suddenly nothing works and you have to delete and reinstall everything.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0E2D0-EF3B-0F4E-8876-0529F65857FB}"/>
              </a:ext>
            </a:extLst>
          </p:cNvPr>
          <p:cNvSpPr txBox="1"/>
          <p:nvPr/>
        </p:nvSpPr>
        <p:spPr>
          <a:xfrm>
            <a:off x="838200" y="4425080"/>
            <a:ext cx="2136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* Pam ** Cat</a:t>
            </a:r>
          </a:p>
        </p:txBody>
      </p:sp>
    </p:spTree>
    <p:extLst>
      <p:ext uri="{BB962C8B-B14F-4D97-AF65-F5344CB8AC3E}">
        <p14:creationId xmlns:p14="http://schemas.microsoft.com/office/powerpoint/2010/main" val="2441557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2DDE-F8AE-B547-9CB2-3EFFC56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0"/>
            <a:ext cx="5594711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3656-639D-B94F-8515-F979F56D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5999"/>
            <a:ext cx="7405800" cy="3458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 virtual environment?</a:t>
            </a:r>
          </a:p>
          <a:p>
            <a:r>
              <a:rPr lang="en-US" dirty="0"/>
              <a:t>A semi-isolated python environment -&gt; you cannot access packages (libraries and their dependencies) installed in other environments.</a:t>
            </a:r>
          </a:p>
          <a:p>
            <a:r>
              <a:rPr lang="en-GB" dirty="0"/>
              <a:t>packages are installed inside a project-specific virtual environment folder (not into general python path)</a:t>
            </a:r>
          </a:p>
          <a:p>
            <a:r>
              <a:rPr lang="en-US" dirty="0"/>
              <a:t> If you break something, you can start over easily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04996-E467-A243-BFFA-B7407F6D3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933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161E-AC90-EE4A-98A1-9FFE7AA9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7099192" cy="653143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Using 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5F90-F438-BC45-ACF5-3ADF358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610066"/>
            <a:ext cx="7405800" cy="2304010"/>
          </a:xfrm>
        </p:spPr>
        <p:txBody>
          <a:bodyPr/>
          <a:lstStyle/>
          <a:p>
            <a:pPr>
              <a:buSzPct val="100000"/>
            </a:pPr>
            <a:r>
              <a:rPr lang="en-US" sz="1400" dirty="0"/>
              <a:t>Check what packages are installed in your system Python (</a:t>
            </a:r>
            <a:r>
              <a:rPr lang="en-US" sz="1400" dirty="0">
                <a:latin typeface="Courier" pitchFamily="2" charset="0"/>
              </a:rPr>
              <a:t>$ pip freeze</a:t>
            </a:r>
            <a:r>
              <a:rPr lang="en-US" sz="1400" dirty="0"/>
              <a:t>)</a:t>
            </a:r>
          </a:p>
          <a:p>
            <a:pPr>
              <a:buSzPct val="100000"/>
            </a:pPr>
            <a:r>
              <a:rPr lang="en-US" sz="1400" dirty="0"/>
              <a:t>Make a new environment in </a:t>
            </a:r>
            <a:r>
              <a:rPr lang="en-US" sz="1400" dirty="0" err="1"/>
              <a:t>ODD_dir</a:t>
            </a:r>
            <a:r>
              <a:rPr lang="en-US" sz="1400" dirty="0"/>
              <a:t> folder </a:t>
            </a:r>
            <a:br>
              <a:rPr lang="en-US" sz="1400" dirty="0"/>
            </a:br>
            <a:r>
              <a:rPr lang="en-US" sz="1400" dirty="0"/>
              <a:t>Tip: If you are in the /</a:t>
            </a:r>
            <a:r>
              <a:rPr lang="en-US" sz="1400" dirty="0" err="1"/>
              <a:t>ODD_dir</a:t>
            </a:r>
            <a:r>
              <a:rPr lang="en-US" sz="1400" dirty="0"/>
              <a:t>, then /path/to/</a:t>
            </a:r>
            <a:r>
              <a:rPr lang="en-US" sz="1400" dirty="0" err="1"/>
              <a:t>venv</a:t>
            </a:r>
            <a:r>
              <a:rPr lang="en-US" sz="1400" dirty="0"/>
              <a:t> can be: </a:t>
            </a:r>
            <a:r>
              <a:rPr lang="en-GB" sz="14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      </a:t>
            </a:r>
            <a:r>
              <a:rPr lang="en-US" sz="1400" dirty="0"/>
              <a:t>(a full stop)</a:t>
            </a:r>
          </a:p>
          <a:p>
            <a:pPr>
              <a:buSzPct val="100000"/>
            </a:pPr>
            <a:r>
              <a:rPr lang="en-US" sz="1400" dirty="0"/>
              <a:t>Activate the environment and install a specific package e.g. </a:t>
            </a:r>
            <a:r>
              <a:rPr lang="en-US" sz="1400" dirty="0" err="1">
                <a:latin typeface="Courier" pitchFamily="2" charset="0"/>
              </a:rPr>
              <a:t>numpy</a:t>
            </a:r>
            <a:r>
              <a:rPr lang="en-US" sz="1400" dirty="0">
                <a:latin typeface="Courier" pitchFamily="2" charset="0"/>
              </a:rPr>
              <a:t>==1.0.1</a:t>
            </a:r>
          </a:p>
          <a:p>
            <a:pPr>
              <a:buSzPct val="100000"/>
            </a:pPr>
            <a:r>
              <a:rPr lang="en-US" sz="1400" dirty="0"/>
              <a:t>Can you see </a:t>
            </a:r>
            <a:r>
              <a:rPr lang="en-US" sz="1400" b="1" dirty="0">
                <a:latin typeface="Courier" pitchFamily="2" charset="0"/>
              </a:rPr>
              <a:t>(</a:t>
            </a:r>
            <a:r>
              <a:rPr lang="en-US" sz="1400" b="1" dirty="0" err="1">
                <a:latin typeface="Courier" pitchFamily="2" charset="0"/>
              </a:rPr>
              <a:t>env_name</a:t>
            </a:r>
            <a:r>
              <a:rPr lang="en-US" sz="1400" b="1" dirty="0">
                <a:latin typeface="Courier" pitchFamily="2" charset="0"/>
              </a:rPr>
              <a:t>)</a:t>
            </a:r>
            <a:r>
              <a:rPr lang="en-US" sz="1400" dirty="0"/>
              <a:t>? Check </a:t>
            </a:r>
            <a:r>
              <a:rPr lang="en-US" sz="1400" dirty="0">
                <a:latin typeface="Courier" pitchFamily="2" charset="0"/>
              </a:rPr>
              <a:t>$ pip freeze </a:t>
            </a:r>
            <a:r>
              <a:rPr lang="en-US" sz="1400" dirty="0"/>
              <a:t>and </a:t>
            </a:r>
            <a:r>
              <a:rPr lang="en-US" sz="1400" dirty="0">
                <a:latin typeface="Courier" pitchFamily="2" charset="0"/>
              </a:rPr>
              <a:t>$ which python</a:t>
            </a:r>
          </a:p>
          <a:p>
            <a:pPr>
              <a:buSzPct val="100000"/>
            </a:pPr>
            <a:endParaRPr lang="en-US" sz="1400" dirty="0"/>
          </a:p>
          <a:p>
            <a:pPr>
              <a:buSzPct val="100000"/>
            </a:pPr>
            <a:r>
              <a:rPr lang="en-US" sz="1400" dirty="0"/>
              <a:t>Environments can also be installed with </a:t>
            </a:r>
            <a:r>
              <a:rPr lang="en-US" sz="1400" dirty="0" err="1"/>
              <a:t>conda</a:t>
            </a:r>
            <a:r>
              <a:rPr lang="en-US" sz="1400" dirty="0"/>
              <a:t>, but then you need to install your packages through </a:t>
            </a:r>
            <a:r>
              <a:rPr lang="en-US" sz="1400" dirty="0" err="1"/>
              <a:t>conda</a:t>
            </a:r>
            <a:r>
              <a:rPr lang="en-US" sz="1400" dirty="0"/>
              <a:t>, not pip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9404-20D9-E749-99F9-1DA27913C2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0A53C-E688-8F40-BA22-BB97B3A72B02}"/>
              </a:ext>
            </a:extLst>
          </p:cNvPr>
          <p:cNvSpPr txBox="1">
            <a:spLocks/>
          </p:cNvSpPr>
          <p:nvPr/>
        </p:nvSpPr>
        <p:spPr>
          <a:xfrm>
            <a:off x="1791703" y="846000"/>
            <a:ext cx="6367797" cy="86013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create: 	</a:t>
            </a:r>
            <a:r>
              <a:rPr lang="en-US" dirty="0">
                <a:latin typeface="Courier" pitchFamily="2" charset="0"/>
              </a:rPr>
              <a:t>$ </a:t>
            </a:r>
            <a:r>
              <a:rPr lang="en-GB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python3 -m </a:t>
            </a:r>
            <a:r>
              <a:rPr lang="en-GB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/path/to/</a:t>
            </a:r>
            <a:r>
              <a:rPr lang="en-GB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</a:p>
          <a:p>
            <a:r>
              <a:rPr lang="en-US" dirty="0"/>
              <a:t>activate:	</a:t>
            </a:r>
            <a:r>
              <a:rPr lang="en-US" dirty="0">
                <a:latin typeface="Courier" pitchFamily="2" charset="0"/>
              </a:rPr>
              <a:t>$ </a:t>
            </a:r>
            <a:r>
              <a:rPr lang="en-GB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source /path/to/</a:t>
            </a:r>
            <a:r>
              <a:rPr lang="en-GB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/bin/activate </a:t>
            </a:r>
          </a:p>
          <a:p>
            <a:r>
              <a:rPr lang="en-US" dirty="0"/>
              <a:t>deactivate:	</a:t>
            </a:r>
            <a:r>
              <a:rPr lang="en-US" dirty="0">
                <a:latin typeface="Courier" pitchFamily="2" charset="0"/>
              </a:rPr>
              <a:t>$ </a:t>
            </a:r>
            <a:r>
              <a:rPr lang="en-GB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deactivate</a:t>
            </a:r>
            <a:endParaRPr lang="en-US" dirty="0">
              <a:solidFill>
                <a:prstClr val="black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1B2807-DF60-3E41-AF30-8E6C9EEC42D5}"/>
              </a:ext>
            </a:extLst>
          </p:cNvPr>
          <p:cNvSpPr txBox="1">
            <a:spLocks/>
          </p:cNvSpPr>
          <p:nvPr/>
        </p:nvSpPr>
        <p:spPr>
          <a:xfrm>
            <a:off x="836613" y="846000"/>
            <a:ext cx="922552" cy="65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 err="1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endParaRPr lang="en-US" sz="14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B878C8-977F-2246-BC5D-32E96D1CFA93}"/>
              </a:ext>
            </a:extLst>
          </p:cNvPr>
          <p:cNvSpPr txBox="1">
            <a:spLocks/>
          </p:cNvSpPr>
          <p:nvPr/>
        </p:nvSpPr>
        <p:spPr>
          <a:xfrm>
            <a:off x="1759165" y="3914078"/>
            <a:ext cx="6367797" cy="676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create:     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create --name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hogwarts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python=3.7</a:t>
            </a:r>
          </a:p>
          <a:p>
            <a:r>
              <a:rPr lang="en-US" sz="1200" dirty="0"/>
              <a:t>activate:    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GB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hogwarts</a:t>
            </a:r>
            <a:endParaRPr lang="en-US" sz="1200" dirty="0">
              <a:solidFill>
                <a:prstClr val="black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deactivate: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GB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deactivate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4FECD7-DE69-6245-9C7D-0A8C0EDCBA80}"/>
              </a:ext>
            </a:extLst>
          </p:cNvPr>
          <p:cNvSpPr txBox="1">
            <a:spLocks/>
          </p:cNvSpPr>
          <p:nvPr/>
        </p:nvSpPr>
        <p:spPr>
          <a:xfrm>
            <a:off x="836613" y="3914077"/>
            <a:ext cx="922552" cy="67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 err="1"/>
              <a:t>conda</a:t>
            </a:r>
            <a:endParaRPr lang="en-GB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3557-1E5C-A047-9BD7-CE88E028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3321849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Distributing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D303-794E-CD4D-9CD8-BE309EB1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7405800" cy="2448796"/>
          </a:xfrm>
        </p:spPr>
        <p:txBody>
          <a:bodyPr/>
          <a:lstStyle/>
          <a:p>
            <a:pPr marL="101598" indent="0">
              <a:buNone/>
            </a:pPr>
            <a:r>
              <a:rPr lang="en-US" sz="1800" dirty="0"/>
              <a:t>To </a:t>
            </a:r>
            <a:r>
              <a:rPr lang="en-US" sz="1800" b="1" dirty="0">
                <a:solidFill>
                  <a:schemeClr val="accent6"/>
                </a:solidFill>
              </a:rPr>
              <a:t>distribute</a:t>
            </a:r>
            <a:r>
              <a:rPr lang="en-US" sz="1800" dirty="0"/>
              <a:t> a package our project has to:</a:t>
            </a:r>
          </a:p>
          <a:p>
            <a:r>
              <a:rPr lang="en-US" sz="1800" dirty="0"/>
              <a:t>be </a:t>
            </a:r>
            <a:r>
              <a:rPr lang="en-US" sz="1800" b="1" dirty="0">
                <a:solidFill>
                  <a:schemeClr val="accent6"/>
                </a:solidFill>
              </a:rPr>
              <a:t>organized</a:t>
            </a:r>
            <a:r>
              <a:rPr lang="en-US" sz="1800" dirty="0"/>
              <a:t> into a package structure (__</a:t>
            </a:r>
            <a:r>
              <a:rPr lang="en-US" sz="1800" dirty="0" err="1"/>
              <a:t>init</a:t>
            </a:r>
            <a:r>
              <a:rPr lang="en-US" sz="1800" dirty="0"/>
              <a:t>__.</a:t>
            </a:r>
            <a:r>
              <a:rPr lang="en-US" sz="1800" dirty="0" err="1"/>
              <a:t>py</a:t>
            </a:r>
            <a:r>
              <a:rPr lang="en-US" sz="1800" dirty="0"/>
              <a:t>, modules)</a:t>
            </a:r>
          </a:p>
          <a:p>
            <a:r>
              <a:rPr lang="en-US" sz="1800" dirty="0"/>
              <a:t>have all the necessary </a:t>
            </a:r>
            <a:r>
              <a:rPr lang="en-US" sz="1800" b="1" dirty="0">
                <a:solidFill>
                  <a:schemeClr val="accent6"/>
                </a:solidFill>
              </a:rPr>
              <a:t>installation files </a:t>
            </a:r>
            <a:r>
              <a:rPr lang="en-US" sz="1800" dirty="0"/>
              <a:t>(</a:t>
            </a:r>
            <a:r>
              <a:rPr lang="en-US" sz="1800" dirty="0" err="1"/>
              <a:t>setup.py</a:t>
            </a:r>
            <a:r>
              <a:rPr lang="en-US" sz="1800" dirty="0"/>
              <a:t>)</a:t>
            </a:r>
          </a:p>
          <a:p>
            <a:r>
              <a:rPr lang="en-US" sz="1800" dirty="0"/>
              <a:t>be well </a:t>
            </a:r>
            <a:r>
              <a:rPr lang="en-US" sz="1800" b="1" dirty="0">
                <a:solidFill>
                  <a:schemeClr val="accent6"/>
                </a:solidFill>
              </a:rPr>
              <a:t>documented</a:t>
            </a:r>
            <a:r>
              <a:rPr lang="en-US" sz="1800" dirty="0"/>
              <a:t>, ideally with examples and tutorials</a:t>
            </a:r>
          </a:p>
          <a:p>
            <a:r>
              <a:rPr lang="en-US" sz="1800" dirty="0"/>
              <a:t>be </a:t>
            </a:r>
            <a:r>
              <a:rPr lang="en-US" sz="1800" b="1" dirty="0">
                <a:solidFill>
                  <a:schemeClr val="accent6"/>
                </a:solidFill>
              </a:rPr>
              <a:t>uploaded</a:t>
            </a:r>
            <a:r>
              <a:rPr lang="en-US" sz="1800" dirty="0"/>
              <a:t> to either a VCS or </a:t>
            </a:r>
            <a:r>
              <a:rPr lang="en-US" sz="1800" dirty="0" err="1"/>
              <a:t>PyPI</a:t>
            </a:r>
            <a:r>
              <a:rPr lang="en-US" sz="1800" dirty="0"/>
              <a:t> with installation instructions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04D3-D85D-EA45-A6AF-9C200A258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8253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161E-AC90-EE4A-98A1-9FFE7AA9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4148898" cy="653143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Last things 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5F90-F438-BC45-ACF5-3ADF358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7405800" cy="1442836"/>
          </a:xfrm>
        </p:spPr>
        <p:txBody>
          <a:bodyPr/>
          <a:lstStyle/>
          <a:p>
            <a:pPr>
              <a:buSzPct val="100000"/>
            </a:pPr>
            <a:r>
              <a:rPr lang="en-US" sz="1400" dirty="0"/>
              <a:t>Uninstall the potions package</a:t>
            </a:r>
            <a:br>
              <a:rPr lang="en-US" sz="1400" dirty="0"/>
            </a:br>
            <a:r>
              <a:rPr lang="en-US" sz="1400" b="1" dirty="0">
                <a:latin typeface="Courier" pitchFamily="2" charset="0"/>
              </a:rPr>
              <a:t>pip uninstall potions</a:t>
            </a:r>
          </a:p>
          <a:p>
            <a:pPr>
              <a:buSzPct val="100000"/>
            </a:pPr>
            <a:r>
              <a:rPr lang="en-US" sz="1400" dirty="0"/>
              <a:t>Delete or deactivate the environment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 err="1">
                <a:latin typeface="Courier" pitchFamily="2" charset="0"/>
              </a:rPr>
              <a:t>venv</a:t>
            </a:r>
            <a:r>
              <a:rPr lang="en-US" sz="1400" b="1" dirty="0">
                <a:latin typeface="Courier" pitchFamily="2" charset="0"/>
              </a:rPr>
              <a:t> rm ….?</a:t>
            </a:r>
          </a:p>
          <a:p>
            <a:pPr>
              <a:buSzPct val="100000"/>
            </a:pPr>
            <a:endParaRPr lang="en-US" sz="1400" b="1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9404-20D9-E749-99F9-1DA27913C2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85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71654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dirty="0"/>
              <a:t>Mischief Managed</a:t>
            </a:r>
            <a:endParaRPr sz="5400"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A6B21-6C37-444E-844D-5C5D5CAC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12" y="49326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8BE9-42B0-C743-B54C-47C121F6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0"/>
            <a:ext cx="3702851" cy="912375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" sz="3200" dirty="0"/>
              <a:t>We’ve all done it!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3C03-6FCE-D44B-8EF5-43F7A357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846000"/>
            <a:ext cx="3702851" cy="2448796"/>
          </a:xfrm>
        </p:spPr>
        <p:txBody>
          <a:bodyPr/>
          <a:lstStyle/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Search for a package that does what you need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Install following (sometimes questionable) instructions online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Try to import into python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On a good day… it works!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On a bad day.. everything breaks. </a:t>
            </a:r>
            <a:r>
              <a:rPr lang="en-US" sz="1600" dirty="0">
                <a:sym typeface="Wingdings" pitchFamily="2" charset="2"/>
              </a:rPr>
              <a:t></a:t>
            </a:r>
            <a:endParaRPr lang="en-US" sz="1600" dirty="0"/>
          </a:p>
          <a:p>
            <a:pPr>
              <a:buSzPct val="100000"/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8B0F-86CB-DC47-A87E-5FB7AEB89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7664A-89D8-E543-89EB-1659C205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35" y="403961"/>
            <a:ext cx="4182916" cy="42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/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181987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AB451-CB76-254C-A10B-4105D2EF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57809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6"/>
                </a:solidFill>
              </a:rPr>
              <a:t>module</a:t>
            </a:r>
            <a:r>
              <a:rPr lang="en-GB" dirty="0"/>
              <a:t> is a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 consisting of Python code e.g. functions and/or classes and/or variables</a:t>
            </a:r>
          </a:p>
          <a:p>
            <a:r>
              <a:rPr lang="en-GB" dirty="0"/>
              <a:t>Typically a </a:t>
            </a:r>
            <a:r>
              <a:rPr lang="en-GB" b="1" dirty="0">
                <a:solidFill>
                  <a:schemeClr val="accent1"/>
                </a:solidFill>
              </a:rPr>
              <a:t>package</a:t>
            </a:r>
            <a:r>
              <a:rPr lang="en-GB" dirty="0"/>
              <a:t> is a directory with an </a:t>
            </a:r>
            <a:r>
              <a:rPr lang="en-GB" sz="1400" dirty="0">
                <a:latin typeface="Courier" pitchFamily="2" charset="0"/>
              </a:rPr>
              <a:t>__</a:t>
            </a:r>
            <a:r>
              <a:rPr lang="en-GB" sz="1400" dirty="0" err="1">
                <a:latin typeface="Courier" pitchFamily="2" charset="0"/>
              </a:rPr>
              <a:t>init</a:t>
            </a:r>
            <a:r>
              <a:rPr lang="en-GB" sz="1400" dirty="0">
                <a:latin typeface="Courier" pitchFamily="2" charset="0"/>
              </a:rPr>
              <a:t>__.</a:t>
            </a:r>
            <a:r>
              <a:rPr lang="en-GB" sz="1400" dirty="0" err="1">
                <a:latin typeface="Courier" pitchFamily="2" charset="0"/>
              </a:rPr>
              <a:t>py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dirty="0"/>
              <a:t>file and one or more python files or even other packages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A3F2F-6537-4446-8115-879126C9A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DC4BBA-0E81-3045-AC0B-55C7517A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5968103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Modules and packages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27482A-34E8-C740-AFA1-4293E09BEDD9}"/>
              </a:ext>
            </a:extLst>
          </p:cNvPr>
          <p:cNvGrpSpPr/>
          <p:nvPr/>
        </p:nvGrpSpPr>
        <p:grpSpPr>
          <a:xfrm>
            <a:off x="4571999" y="1252435"/>
            <a:ext cx="4386371" cy="1821042"/>
            <a:chOff x="4571999" y="2265975"/>
            <a:chExt cx="4386371" cy="182104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D8D7F07-8C26-304E-88C3-FC1F0345C0CE}"/>
                </a:ext>
              </a:extLst>
            </p:cNvPr>
            <p:cNvGrpSpPr/>
            <p:nvPr/>
          </p:nvGrpSpPr>
          <p:grpSpPr>
            <a:xfrm>
              <a:off x="4572001" y="2265975"/>
              <a:ext cx="4386369" cy="1782405"/>
              <a:chOff x="4283991" y="1657083"/>
              <a:chExt cx="4386369" cy="178240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BB48064-1EEB-F449-9F78-33ED516530B1}"/>
                  </a:ext>
                </a:extLst>
              </p:cNvPr>
              <p:cNvGrpSpPr/>
              <p:nvPr/>
            </p:nvGrpSpPr>
            <p:grpSpPr>
              <a:xfrm>
                <a:off x="6549244" y="3059968"/>
                <a:ext cx="2121116" cy="379520"/>
                <a:chOff x="2664639" y="1377415"/>
                <a:chExt cx="2121116" cy="37952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4FC8DB-2EDC-7147-8B1A-6D26EBC70581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A4D52A5-9848-244F-B218-9A92E9C9F999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6"/>
                      </a:solidFill>
                      <a:latin typeface="Courier" pitchFamily="2" charset="0"/>
                    </a:rPr>
                    <a:t>cooking.py</a:t>
                  </a:r>
                  <a:endParaRPr lang="en-US" sz="1200" dirty="0">
                    <a:solidFill>
                      <a:schemeClr val="accent6"/>
                    </a:solidFill>
                    <a:latin typeface="Courier" pitchFamily="2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D34AEE-1567-E14E-9B84-0100D71BBD89}"/>
                  </a:ext>
                </a:extLst>
              </p:cNvPr>
              <p:cNvSpPr txBox="1"/>
              <p:nvPr/>
            </p:nvSpPr>
            <p:spPr>
              <a:xfrm>
                <a:off x="4283991" y="1706456"/>
                <a:ext cx="985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potions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5629BA6-EA74-B74E-AF85-B0F671BD45C6}"/>
                  </a:ext>
                </a:extLst>
              </p:cNvPr>
              <p:cNvGrpSpPr/>
              <p:nvPr/>
            </p:nvGrpSpPr>
            <p:grpSpPr>
              <a:xfrm>
                <a:off x="5449403" y="2513187"/>
                <a:ext cx="985653" cy="379520"/>
                <a:chOff x="2664639" y="1318161"/>
                <a:chExt cx="985653" cy="37952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A09A811-893E-D545-9B88-29F8AE60B5AC}"/>
                    </a:ext>
                  </a:extLst>
                </p:cNvPr>
                <p:cNvSpPr/>
                <p:nvPr/>
              </p:nvSpPr>
              <p:spPr>
                <a:xfrm>
                  <a:off x="2664639" y="1318161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72D7DD6-1F8A-F84F-AF0A-697297771DF5}"/>
                    </a:ext>
                  </a:extLst>
                </p:cNvPr>
                <p:cNvSpPr txBox="1"/>
                <p:nvPr/>
              </p:nvSpPr>
              <p:spPr>
                <a:xfrm>
                  <a:off x="2802578" y="1354033"/>
                  <a:ext cx="8477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ourier" pitchFamily="2" charset="0"/>
                    </a:rPr>
                    <a:t>tools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C4AEF9C-601A-1F48-98F1-69CEB3FFBF10}"/>
                  </a:ext>
                </a:extLst>
              </p:cNvPr>
              <p:cNvGrpSpPr/>
              <p:nvPr/>
            </p:nvGrpSpPr>
            <p:grpSpPr>
              <a:xfrm>
                <a:off x="5449403" y="1657083"/>
                <a:ext cx="1551102" cy="379520"/>
                <a:chOff x="2664639" y="1377415"/>
                <a:chExt cx="1551102" cy="37952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7F0D7F9-E3E0-9F47-B53C-E091D8CEF7D0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142F94-3009-854C-B57C-5795D696B3D3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74509B-ADE6-8C41-8405-0D3B533D474E}"/>
                  </a:ext>
                </a:extLst>
              </p:cNvPr>
              <p:cNvGrpSpPr/>
              <p:nvPr/>
            </p:nvGrpSpPr>
            <p:grpSpPr>
              <a:xfrm>
                <a:off x="5449403" y="1942451"/>
                <a:ext cx="1966738" cy="379520"/>
                <a:chOff x="2664639" y="1377415"/>
                <a:chExt cx="1966738" cy="379520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0FDC4B3-216A-AB40-9EA0-A226C2081F79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F525FB-71AF-7141-B76D-C9E39ABBF835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6"/>
                      </a:solidFill>
                      <a:latin typeface="Courier" pitchFamily="2" charset="0"/>
                    </a:rPr>
                    <a:t>make_potion.py</a:t>
                  </a:r>
                  <a:endParaRPr lang="en-US" sz="1200" dirty="0">
                    <a:solidFill>
                      <a:schemeClr val="accent6"/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26DEF0D-EA33-0A4D-9069-3E3EDA30EEB2}"/>
                  </a:ext>
                </a:extLst>
              </p:cNvPr>
              <p:cNvGrpSpPr/>
              <p:nvPr/>
            </p:nvGrpSpPr>
            <p:grpSpPr>
              <a:xfrm>
                <a:off x="5449403" y="2227819"/>
                <a:ext cx="2121116" cy="379520"/>
                <a:chOff x="2664639" y="1377415"/>
                <a:chExt cx="2121116" cy="37952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0B4566-EA2C-0C4D-A1B0-BCCA57A97926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E507102-9EDE-A440-9364-EA9C5C308318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6"/>
                      </a:solidFill>
                      <a:latin typeface="Courier" pitchFamily="2" charset="0"/>
                    </a:rPr>
                    <a:t>potion.py</a:t>
                  </a:r>
                  <a:endParaRPr lang="en-US" sz="1200" dirty="0">
                    <a:solidFill>
                      <a:schemeClr val="accent6"/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E902DF3-1C31-744A-BC1A-D9CC5062DF46}"/>
                  </a:ext>
                </a:extLst>
              </p:cNvPr>
              <p:cNvGrpSpPr/>
              <p:nvPr/>
            </p:nvGrpSpPr>
            <p:grpSpPr>
              <a:xfrm>
                <a:off x="6549244" y="2501312"/>
                <a:ext cx="1551102" cy="379520"/>
                <a:chOff x="2664639" y="1377415"/>
                <a:chExt cx="1551102" cy="37952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13240AF-E4A2-0849-9106-88553AEB6474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CC78E2-3C76-AA42-80ED-33D1BA1ACF69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C97145E-E2FF-C643-BE24-7AFE84675706}"/>
                  </a:ext>
                </a:extLst>
              </p:cNvPr>
              <p:cNvGrpSpPr/>
              <p:nvPr/>
            </p:nvGrpSpPr>
            <p:grpSpPr>
              <a:xfrm>
                <a:off x="6549244" y="2798463"/>
                <a:ext cx="1966738" cy="379520"/>
                <a:chOff x="2664639" y="1377415"/>
                <a:chExt cx="1966738" cy="379520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65BB1D8-DDF8-9748-8E4D-6A113CF3AB1F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1CDD03D-13DE-E44D-9CCF-B489EB2350CA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6"/>
                      </a:solidFill>
                      <a:latin typeface="Courier" pitchFamily="2" charset="0"/>
                    </a:rPr>
                    <a:t>ingredients.py</a:t>
                  </a:r>
                  <a:endParaRPr lang="en-US" sz="1200" dirty="0">
                    <a:solidFill>
                      <a:schemeClr val="accent6"/>
                    </a:solidFill>
                    <a:latin typeface="Courier" pitchFamily="2" charset="0"/>
                  </a:endParaRPr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3959264-5761-5F4A-8439-E332B79793F4}"/>
                  </a:ext>
                </a:extLst>
              </p:cNvPr>
              <p:cNvCxnSpPr>
                <a:cxnSpLocks/>
                <a:stCxn id="88" idx="3"/>
                <a:endCxn id="83" idx="1"/>
              </p:cNvCxnSpPr>
              <p:nvPr/>
            </p:nvCxnSpPr>
            <p:spPr>
              <a:xfrm>
                <a:off x="5269644" y="1844956"/>
                <a:ext cx="179759" cy="18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34F782C7-5510-DA4C-AAE0-0997C2499C2E}"/>
                  </a:ext>
                </a:extLst>
              </p:cNvPr>
              <p:cNvCxnSpPr>
                <a:cxnSpLocks/>
                <a:stCxn id="88" idx="3"/>
                <a:endCxn id="81" idx="1"/>
              </p:cNvCxnSpPr>
              <p:nvPr/>
            </p:nvCxnSpPr>
            <p:spPr>
              <a:xfrm>
                <a:off x="5269644" y="1844956"/>
                <a:ext cx="179759" cy="287255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627719EE-8D98-1C4B-83C7-25F6D1A7D91C}"/>
                  </a:ext>
                </a:extLst>
              </p:cNvPr>
              <p:cNvCxnSpPr>
                <a:cxnSpLocks/>
                <a:stCxn id="88" idx="3"/>
                <a:endCxn id="79" idx="1"/>
              </p:cNvCxnSpPr>
              <p:nvPr/>
            </p:nvCxnSpPr>
            <p:spPr>
              <a:xfrm>
                <a:off x="5269644" y="1844956"/>
                <a:ext cx="179759" cy="57262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>
                <a:extLst>
                  <a:ext uri="{FF2B5EF4-FFF2-40B4-BE49-F238E27FC236}">
                    <a16:creationId xmlns:a16="http://schemas.microsoft.com/office/drawing/2014/main" id="{FFDCBBC3-EAD2-FB43-AAF8-24AA9273FB8B}"/>
                  </a:ext>
                </a:extLst>
              </p:cNvPr>
              <p:cNvCxnSpPr>
                <a:cxnSpLocks/>
                <a:stCxn id="88" idx="3"/>
                <a:endCxn id="85" idx="1"/>
              </p:cNvCxnSpPr>
              <p:nvPr/>
            </p:nvCxnSpPr>
            <p:spPr>
              <a:xfrm>
                <a:off x="5269644" y="1844956"/>
                <a:ext cx="179759" cy="857991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A616485-710A-204B-A00B-F0695380B1DA}"/>
                  </a:ext>
                </a:extLst>
              </p:cNvPr>
              <p:cNvCxnSpPr>
                <a:cxnSpLocks/>
                <a:stCxn id="86" idx="3"/>
                <a:endCxn id="77" idx="1"/>
              </p:cNvCxnSpPr>
              <p:nvPr/>
            </p:nvCxnSpPr>
            <p:spPr>
              <a:xfrm>
                <a:off x="6435056" y="2687559"/>
                <a:ext cx="114188" cy="3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9B7D2E11-F0B1-C346-BAE5-9AFF3F716A73}"/>
                  </a:ext>
                </a:extLst>
              </p:cNvPr>
              <p:cNvCxnSpPr>
                <a:cxnSpLocks/>
                <a:stCxn id="86" idx="3"/>
                <a:endCxn id="75" idx="1"/>
              </p:cNvCxnSpPr>
              <p:nvPr/>
            </p:nvCxnSpPr>
            <p:spPr>
              <a:xfrm>
                <a:off x="6435056" y="2687559"/>
                <a:ext cx="114188" cy="300664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2222BC9A-0677-434C-99DC-5D43EEA38672}"/>
                  </a:ext>
                </a:extLst>
              </p:cNvPr>
              <p:cNvCxnSpPr>
                <a:cxnSpLocks/>
                <a:stCxn id="86" idx="3"/>
                <a:endCxn id="73" idx="1"/>
              </p:cNvCxnSpPr>
              <p:nvPr/>
            </p:nvCxnSpPr>
            <p:spPr>
              <a:xfrm>
                <a:off x="6435056" y="2687559"/>
                <a:ext cx="114188" cy="562169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853B5CA-F968-4842-9C6B-508897E3E309}"/>
                </a:ext>
              </a:extLst>
            </p:cNvPr>
            <p:cNvSpPr/>
            <p:nvPr/>
          </p:nvSpPr>
          <p:spPr>
            <a:xfrm>
              <a:off x="4571999" y="2301847"/>
              <a:ext cx="3966693" cy="17851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28CC01-95E9-EB40-ABC1-3544EDA7B354}"/>
                </a:ext>
              </a:extLst>
            </p:cNvPr>
            <p:cNvSpPr/>
            <p:nvPr/>
          </p:nvSpPr>
          <p:spPr>
            <a:xfrm>
              <a:off x="5586186" y="3176601"/>
              <a:ext cx="2847348" cy="7978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9D8BBE-FC2F-1240-AD88-EE85AAD8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0"/>
            <a:ext cx="6641994" cy="912375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Installing other packages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227DE-4688-2149-8EFB-0E0A5D40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2047635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1: </a:t>
            </a:r>
            <a:r>
              <a:rPr lang="en-GB" dirty="0"/>
              <a:t>if package is included in </a:t>
            </a:r>
            <a:r>
              <a:rPr lang="en-GB" dirty="0" err="1"/>
              <a:t>PyPI</a:t>
            </a:r>
            <a:endParaRPr lang="en-GB" dirty="0"/>
          </a:p>
          <a:p>
            <a:pPr marL="0" indent="0" algn="ctr">
              <a:buNone/>
            </a:pPr>
            <a:r>
              <a:rPr lang="en-GB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GB" b="1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C1C91B-4E27-ED44-8084-7253E94ED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39" y="2047635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2:</a:t>
            </a:r>
            <a:r>
              <a:rPr lang="en-US" b="1" dirty="0"/>
              <a:t> </a:t>
            </a:r>
            <a:r>
              <a:rPr lang="en-GB" dirty="0"/>
              <a:t>install from a VCS like git</a:t>
            </a:r>
          </a:p>
          <a:p>
            <a:pPr marL="0" indent="0" algn="ctr">
              <a:buNone/>
            </a:pPr>
            <a:r>
              <a:rPr lang="en-GB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git+https</a:t>
            </a:r>
            <a:r>
              <a:rPr lang="en-GB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://</a:t>
            </a:r>
            <a:r>
              <a:rPr lang="en-GB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br>
              <a:rPr lang="en-GB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com/user/</a:t>
            </a:r>
            <a:r>
              <a:rPr lang="en-GB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package.git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A7B3C50-45D7-B347-A1F0-74631B46422D}"/>
              </a:ext>
            </a:extLst>
          </p:cNvPr>
          <p:cNvSpPr txBox="1">
            <a:spLocks/>
          </p:cNvSpPr>
          <p:nvPr/>
        </p:nvSpPr>
        <p:spPr>
          <a:xfrm>
            <a:off x="869150" y="846000"/>
            <a:ext cx="7290349" cy="114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GB" b="1" dirty="0">
                <a:solidFill>
                  <a:schemeClr val="accent6"/>
                </a:solidFill>
              </a:rPr>
              <a:t>PIP</a:t>
            </a:r>
            <a:r>
              <a:rPr lang="en-GB" dirty="0"/>
              <a:t> is a command-line utility that allows you to install or uninstall Python packages from </a:t>
            </a:r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dirty="0"/>
              <a:t> or a </a:t>
            </a:r>
            <a:r>
              <a:rPr lang="en-GB" b="1" dirty="0">
                <a:solidFill>
                  <a:schemeClr val="accent6"/>
                </a:solidFill>
              </a:rPr>
              <a:t>VCS</a:t>
            </a:r>
            <a:r>
              <a:rPr lang="en-GB" dirty="0"/>
              <a:t> (Version Control System) e.g.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accent6"/>
                </a:solidFill>
              </a:rPr>
              <a:t>Py</a:t>
            </a:r>
            <a:r>
              <a:rPr lang="en-GB" dirty="0"/>
              <a:t>thon </a:t>
            </a:r>
            <a:r>
              <a:rPr lang="en-GB" b="1" dirty="0">
                <a:solidFill>
                  <a:schemeClr val="accent6"/>
                </a:solidFill>
              </a:rPr>
              <a:t>P</a:t>
            </a:r>
            <a:r>
              <a:rPr lang="en-GB" dirty="0"/>
              <a:t>ackage </a:t>
            </a:r>
            <a:r>
              <a:rPr lang="en-GB" b="1" dirty="0">
                <a:solidFill>
                  <a:schemeClr val="accent6"/>
                </a:solidFill>
              </a:rPr>
              <a:t>I</a:t>
            </a:r>
            <a:r>
              <a:rPr lang="en-GB" dirty="0"/>
              <a:t>ndex): the central repository for third-party Python packages</a:t>
            </a:r>
          </a:p>
          <a:p>
            <a:endParaRPr lang="en-GB" b="1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DB22DFB-9291-F147-9C99-E3A4D15D3557}"/>
              </a:ext>
            </a:extLst>
          </p:cNvPr>
          <p:cNvSpPr txBox="1">
            <a:spLocks/>
          </p:cNvSpPr>
          <p:nvPr/>
        </p:nvSpPr>
        <p:spPr>
          <a:xfrm>
            <a:off x="869150" y="3357726"/>
            <a:ext cx="4853990" cy="114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GB" dirty="0"/>
              <a:t>downloads all the files in that package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saves those files into a directory that is searchable by Python (not current directory)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558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E88B7-218E-B04C-97DE-9EF6BE28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846000"/>
            <a:ext cx="3594600" cy="2578096"/>
          </a:xfrm>
        </p:spPr>
        <p:txBody>
          <a:bodyPr/>
          <a:lstStyle/>
          <a:p>
            <a:r>
              <a:rPr lang="en-GB" dirty="0"/>
              <a:t>Python code in one module gains access to the code in another module by the process of </a:t>
            </a:r>
            <a:r>
              <a:rPr lang="en-GB" b="1" dirty="0">
                <a:solidFill>
                  <a:schemeClr val="accent6"/>
                </a:solidFill>
              </a:rPr>
              <a:t>importing</a:t>
            </a:r>
            <a:r>
              <a:rPr lang="en-GB" dirty="0"/>
              <a:t> it</a:t>
            </a:r>
          </a:p>
          <a:p>
            <a:r>
              <a:rPr lang="en-GB" dirty="0"/>
              <a:t>The import statement combines two operations:</a:t>
            </a:r>
          </a:p>
          <a:p>
            <a:pPr lvl="1" indent="-457189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searches </a:t>
            </a:r>
            <a:r>
              <a:rPr lang="en-GB" dirty="0">
                <a:solidFill>
                  <a:schemeClr val="tx1"/>
                </a:solidFill>
              </a:rPr>
              <a:t>for the named module/package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E130C-8F71-C94F-82B4-917E10FF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0"/>
            <a:ext cx="2777563" cy="912374"/>
          </a:xfrm>
          <a:solidFill>
            <a:schemeClr val="lt1"/>
          </a:solidFill>
        </p:spPr>
        <p:txBody>
          <a:bodyPr anchor="t" anchorCtr="0"/>
          <a:lstStyle/>
          <a:p>
            <a:r>
              <a:rPr lang="en-US" dirty="0"/>
              <a:t>Importing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F7361E-3664-BD4C-A8D1-4CBE377333BE}"/>
              </a:ext>
            </a:extLst>
          </p:cNvPr>
          <p:cNvGrpSpPr/>
          <p:nvPr/>
        </p:nvGrpSpPr>
        <p:grpSpPr>
          <a:xfrm>
            <a:off x="4567695" y="1031488"/>
            <a:ext cx="4386370" cy="2240175"/>
            <a:chOff x="4572000" y="2206050"/>
            <a:chExt cx="4386370" cy="22401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572000" y="2206050"/>
              <a:ext cx="3816355" cy="224017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A28E41-BD66-294B-B6DE-9548A2F9E5B8}"/>
                </a:ext>
              </a:extLst>
            </p:cNvPr>
            <p:cNvGrpSpPr/>
            <p:nvPr/>
          </p:nvGrpSpPr>
          <p:grpSpPr>
            <a:xfrm>
              <a:off x="4572001" y="2265975"/>
              <a:ext cx="4386369" cy="2040335"/>
              <a:chOff x="4572001" y="2265975"/>
              <a:chExt cx="4386369" cy="204033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1C3772-FE0F-D24B-AD72-9F4810F09D3F}"/>
                  </a:ext>
                </a:extLst>
              </p:cNvPr>
              <p:cNvGrpSpPr/>
              <p:nvPr/>
            </p:nvGrpSpPr>
            <p:grpSpPr>
              <a:xfrm>
                <a:off x="6837254" y="3668860"/>
                <a:ext cx="2121116" cy="379520"/>
                <a:chOff x="2664639" y="1377415"/>
                <a:chExt cx="2121116" cy="37952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C2C16AD-02E8-A344-976F-7CE39CFD81E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86A4592-56AF-C940-BA52-D2CB8C023772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cooking.py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A07B4-F19C-0441-8D54-F2244FAE6235}"/>
                  </a:ext>
                </a:extLst>
              </p:cNvPr>
              <p:cNvSpPr txBox="1"/>
              <p:nvPr/>
            </p:nvSpPr>
            <p:spPr>
              <a:xfrm>
                <a:off x="4572001" y="2315348"/>
                <a:ext cx="985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potions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D3D40-13C8-3F49-9359-1A047A701B27}"/>
                  </a:ext>
                </a:extLst>
              </p:cNvPr>
              <p:cNvGrpSpPr/>
              <p:nvPr/>
            </p:nvGrpSpPr>
            <p:grpSpPr>
              <a:xfrm>
                <a:off x="5737413" y="3122079"/>
                <a:ext cx="985653" cy="379520"/>
                <a:chOff x="2664639" y="1318161"/>
                <a:chExt cx="985653" cy="37952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15286ED-C703-D040-9923-60A91A1FDAFE}"/>
                    </a:ext>
                  </a:extLst>
                </p:cNvPr>
                <p:cNvSpPr/>
                <p:nvPr/>
              </p:nvSpPr>
              <p:spPr>
                <a:xfrm>
                  <a:off x="2664639" y="1318161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193B18D-6A6E-E94F-BC61-CBA5F22A956D}"/>
                    </a:ext>
                  </a:extLst>
                </p:cNvPr>
                <p:cNvSpPr txBox="1"/>
                <p:nvPr/>
              </p:nvSpPr>
              <p:spPr>
                <a:xfrm>
                  <a:off x="2802578" y="1354033"/>
                  <a:ext cx="8477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ourier" pitchFamily="2" charset="0"/>
                    </a:rPr>
                    <a:t>tools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02665E3-309E-904B-BC61-8D3A3A9E05D5}"/>
                  </a:ext>
                </a:extLst>
              </p:cNvPr>
              <p:cNvGrpSpPr/>
              <p:nvPr/>
            </p:nvGrpSpPr>
            <p:grpSpPr>
              <a:xfrm>
                <a:off x="5737413" y="2265975"/>
                <a:ext cx="1551102" cy="379520"/>
                <a:chOff x="2664639" y="1377415"/>
                <a:chExt cx="1551102" cy="37952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706C4B-056E-A347-9C2A-EFECB3723DC6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6EE01E4-8624-684B-B97E-B27E08020413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61462D2-A5A8-3446-A204-5774C6CD5258}"/>
                  </a:ext>
                </a:extLst>
              </p:cNvPr>
              <p:cNvGrpSpPr/>
              <p:nvPr/>
            </p:nvGrpSpPr>
            <p:grpSpPr>
              <a:xfrm>
                <a:off x="5737413" y="2551343"/>
                <a:ext cx="1966738" cy="379520"/>
                <a:chOff x="2664639" y="1377415"/>
                <a:chExt cx="1966738" cy="37952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8836F67-BEF8-054D-AA79-8A1C7822395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AC572A-2CE2-0B46-B6DF-4D630784A0D6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make_potion.py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CFC2ED9-50B0-4A46-92EE-5745F4E79DFF}"/>
                  </a:ext>
                </a:extLst>
              </p:cNvPr>
              <p:cNvGrpSpPr/>
              <p:nvPr/>
            </p:nvGrpSpPr>
            <p:grpSpPr>
              <a:xfrm>
                <a:off x="5737413" y="2836711"/>
                <a:ext cx="2121116" cy="379520"/>
                <a:chOff x="2664639" y="1377415"/>
                <a:chExt cx="2121116" cy="37952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05003AE-2D1F-4C4E-977F-036DF8F9AB0F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410B987-CD7D-754A-B8CF-C9A2CA4FC79C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potion.py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778F78E-FB29-B947-81DE-CB5ECB4709E1}"/>
                  </a:ext>
                </a:extLst>
              </p:cNvPr>
              <p:cNvGrpSpPr/>
              <p:nvPr/>
            </p:nvGrpSpPr>
            <p:grpSpPr>
              <a:xfrm>
                <a:off x="6837254" y="3110204"/>
                <a:ext cx="1551102" cy="379520"/>
                <a:chOff x="2664639" y="1377415"/>
                <a:chExt cx="1551102" cy="37952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0815D12-C5CD-B44A-998B-D588FDFC613F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9A7E97C-87F0-3345-8D87-281D05F90591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4131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urier" pitchFamily="2" charset="0"/>
                    </a:rPr>
                    <a:t>__</a:t>
                  </a:r>
                  <a:r>
                    <a:rPr lang="en-US" sz="1200" dirty="0" err="1">
                      <a:latin typeface="Courier" pitchFamily="2" charset="0"/>
                    </a:rPr>
                    <a:t>init</a:t>
                  </a:r>
                  <a:r>
                    <a:rPr lang="en-US" sz="1200" dirty="0">
                      <a:latin typeface="Courier" pitchFamily="2" charset="0"/>
                    </a:rPr>
                    <a:t>__.</a:t>
                  </a:r>
                  <a:r>
                    <a:rPr lang="en-US" sz="1200" dirty="0" err="1">
                      <a:latin typeface="Courier" pitchFamily="2" charset="0"/>
                    </a:rPr>
                    <a:t>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8A67B0A-EEF1-5B4B-9E37-E300E7F431D9}"/>
                  </a:ext>
                </a:extLst>
              </p:cNvPr>
              <p:cNvGrpSpPr/>
              <p:nvPr/>
            </p:nvGrpSpPr>
            <p:grpSpPr>
              <a:xfrm>
                <a:off x="6837254" y="3407355"/>
                <a:ext cx="1966738" cy="379520"/>
                <a:chOff x="2664639" y="1377415"/>
                <a:chExt cx="1966738" cy="37952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CA4CA1D-81E8-E74B-AD42-E2DE53C5F87B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2507FDC-D592-B748-80F8-314919F76441}"/>
                    </a:ext>
                  </a:extLst>
                </p:cNvPr>
                <p:cNvSpPr txBox="1"/>
                <p:nvPr/>
              </p:nvSpPr>
              <p:spPr>
                <a:xfrm>
                  <a:off x="2802578" y="1413287"/>
                  <a:ext cx="1828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ingredients.py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4A9AB7E-53D9-4C47-AF89-5CA9E830D14F}"/>
                  </a:ext>
                </a:extLst>
              </p:cNvPr>
              <p:cNvCxnSpPr>
                <a:cxnSpLocks/>
                <a:stCxn id="69" idx="3"/>
                <a:endCxn id="95" idx="1"/>
              </p:cNvCxnSpPr>
              <p:nvPr/>
            </p:nvCxnSpPr>
            <p:spPr>
              <a:xfrm>
                <a:off x="5557654" y="2453848"/>
                <a:ext cx="179759" cy="1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6FB7706F-5244-734A-B2FD-E1942F50CD3F}"/>
                  </a:ext>
                </a:extLst>
              </p:cNvPr>
              <p:cNvCxnSpPr>
                <a:cxnSpLocks/>
                <a:stCxn id="69" idx="3"/>
                <a:endCxn id="93" idx="1"/>
              </p:cNvCxnSpPr>
              <p:nvPr/>
            </p:nvCxnSpPr>
            <p:spPr>
              <a:xfrm>
                <a:off x="5557654" y="2453848"/>
                <a:ext cx="179759" cy="28725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77">
                <a:extLst>
                  <a:ext uri="{FF2B5EF4-FFF2-40B4-BE49-F238E27FC236}">
                    <a16:creationId xmlns:a16="http://schemas.microsoft.com/office/drawing/2014/main" id="{D061C74C-31BE-4849-829D-399DD3216BBA}"/>
                  </a:ext>
                </a:extLst>
              </p:cNvPr>
              <p:cNvCxnSpPr>
                <a:cxnSpLocks/>
                <a:stCxn id="69" idx="3"/>
                <a:endCxn id="91" idx="1"/>
              </p:cNvCxnSpPr>
              <p:nvPr/>
            </p:nvCxnSpPr>
            <p:spPr>
              <a:xfrm>
                <a:off x="5557654" y="2453848"/>
                <a:ext cx="179759" cy="572623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D06F2CC5-0745-E644-B1AE-FDAF0FAA6F5C}"/>
                  </a:ext>
                </a:extLst>
              </p:cNvPr>
              <p:cNvCxnSpPr>
                <a:cxnSpLocks/>
                <a:stCxn id="69" idx="3"/>
                <a:endCxn id="97" idx="1"/>
              </p:cNvCxnSpPr>
              <p:nvPr/>
            </p:nvCxnSpPr>
            <p:spPr>
              <a:xfrm>
                <a:off x="5557654" y="2453848"/>
                <a:ext cx="179759" cy="85799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3D6257-42B5-494E-ADF5-FD2F074BDB0C}"/>
                  </a:ext>
                </a:extLst>
              </p:cNvPr>
              <p:cNvCxnSpPr>
                <a:cxnSpLocks/>
                <a:stCxn id="98" idx="3"/>
                <a:endCxn id="89" idx="1"/>
              </p:cNvCxnSpPr>
              <p:nvPr/>
            </p:nvCxnSpPr>
            <p:spPr>
              <a:xfrm>
                <a:off x="6723066" y="3296451"/>
                <a:ext cx="114188" cy="3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2C31A3A0-D9BC-0445-A520-6BE00B41B38B}"/>
                  </a:ext>
                </a:extLst>
              </p:cNvPr>
              <p:cNvCxnSpPr>
                <a:cxnSpLocks/>
                <a:stCxn id="98" idx="3"/>
                <a:endCxn id="87" idx="1"/>
              </p:cNvCxnSpPr>
              <p:nvPr/>
            </p:nvCxnSpPr>
            <p:spPr>
              <a:xfrm>
                <a:off x="6723066" y="3296451"/>
                <a:ext cx="114188" cy="30066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0C48E3B5-CC99-894C-BCCA-F04E5B5C5D8F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6723066" y="3296451"/>
                <a:ext cx="114188" cy="56216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1D05191-C698-8E4A-93AE-CA220E7DEE4B}"/>
                  </a:ext>
                </a:extLst>
              </p:cNvPr>
              <p:cNvGrpSpPr/>
              <p:nvPr/>
            </p:nvGrpSpPr>
            <p:grpSpPr>
              <a:xfrm>
                <a:off x="6837254" y="3926790"/>
                <a:ext cx="2121116" cy="379520"/>
                <a:chOff x="2664639" y="1377415"/>
                <a:chExt cx="2121116" cy="37952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6691197-134B-9D47-9C1F-5CA34BD6C344}"/>
                    </a:ext>
                  </a:extLst>
                </p:cNvPr>
                <p:cNvSpPr/>
                <p:nvPr/>
              </p:nvSpPr>
              <p:spPr>
                <a:xfrm>
                  <a:off x="2664639" y="1377415"/>
                  <a:ext cx="114188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29DBBA8-D23F-E348-BAD8-A154727067D8}"/>
                    </a:ext>
                  </a:extLst>
                </p:cNvPr>
                <p:cNvSpPr txBox="1"/>
                <p:nvPr/>
              </p:nvSpPr>
              <p:spPr>
                <a:xfrm>
                  <a:off x="2802576" y="1413287"/>
                  <a:ext cx="19831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Courier" pitchFamily="2" charset="0"/>
                    </a:rPr>
                    <a:t>equipment.py</a:t>
                  </a:r>
                  <a:endParaRPr lang="en-US" sz="1200" dirty="0">
                    <a:latin typeface="Courier" pitchFamily="2" charset="0"/>
                  </a:endParaRPr>
                </a:p>
              </p:txBody>
            </p:sp>
          </p:grpSp>
          <p:cxnSp>
            <p:nvCxnSpPr>
              <p:cNvPr id="84" name="Elbow Connector 83">
                <a:extLst>
                  <a:ext uri="{FF2B5EF4-FFF2-40B4-BE49-F238E27FC236}">
                    <a16:creationId xmlns:a16="http://schemas.microsoft.com/office/drawing/2014/main" id="{11F75A39-1F9F-074D-A70D-2E3CC3DB7780}"/>
                  </a:ext>
                </a:extLst>
              </p:cNvPr>
              <p:cNvCxnSpPr>
                <a:stCxn id="98" idx="3"/>
                <a:endCxn id="85" idx="1"/>
              </p:cNvCxnSpPr>
              <p:nvPr/>
            </p:nvCxnSpPr>
            <p:spPr>
              <a:xfrm>
                <a:off x="6723066" y="3296451"/>
                <a:ext cx="114188" cy="82009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3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potions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939956" y="2113472"/>
            <a:ext cx="0" cy="45827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199DAA4-8953-0B49-9CBE-35D9AA63FDB6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(folder and file names)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2C1B0F-F96C-A643-B8CC-0CACDD18756E}"/>
              </a:ext>
            </a:extLst>
          </p:cNvPr>
          <p:cNvCxnSpPr>
            <a:cxnSpLocks/>
          </p:cNvCxnSpPr>
          <p:nvPr/>
        </p:nvCxnSpPr>
        <p:spPr>
          <a:xfrm flipV="1">
            <a:off x="5157790" y="1002205"/>
            <a:ext cx="699546" cy="152090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7ED95C-E19B-AC45-B3DE-24FCCB91F4D1}"/>
              </a:ext>
            </a:extLst>
          </p:cNvPr>
          <p:cNvCxnSpPr>
            <a:cxnSpLocks/>
          </p:cNvCxnSpPr>
          <p:nvPr/>
        </p:nvCxnSpPr>
        <p:spPr>
          <a:xfrm>
            <a:off x="5157790" y="2523105"/>
            <a:ext cx="699546" cy="87570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3229492" y="3301042"/>
            <a:ext cx="1075090" cy="32582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4712"/>
                </a:solidFill>
                <a:latin typeface="Courier" pitchFamily="2" charset="0"/>
              </a:rPr>
              <a:t>ModuleNotFoundError</a:t>
            </a:r>
            <a:r>
              <a:rPr lang="en-GB" b="1" dirty="0">
                <a:solidFill>
                  <a:srgbClr val="FF4712"/>
                </a:solidFill>
                <a:latin typeface="Courier" pitchFamily="2" charset="0"/>
              </a:rPr>
              <a:t>: No module named 'potions'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">
            <a:extLst>
              <a:ext uri="{FF2B5EF4-FFF2-40B4-BE49-F238E27FC236}">
                <a16:creationId xmlns:a16="http://schemas.microsoft.com/office/drawing/2014/main" id="{3BAA3363-63BB-3940-8A1B-4187C2E4D7E4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3435431" cy="526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5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10293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11667</TotalTime>
  <Words>1984</Words>
  <Application>Microsoft Macintosh PowerPoint</Application>
  <PresentationFormat>On-screen Show (16:9)</PresentationFormat>
  <Paragraphs>488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Wingdings</vt:lpstr>
      <vt:lpstr>Work Sans Light</vt:lpstr>
      <vt:lpstr>Avenir Book</vt:lpstr>
      <vt:lpstr>Work Sans</vt:lpstr>
      <vt:lpstr>Courier</vt:lpstr>
      <vt:lpstr>Menlo</vt:lpstr>
      <vt:lpstr>Jacquenetta template</vt:lpstr>
      <vt:lpstr>Before we start</vt:lpstr>
      <vt:lpstr>    Organizing, documenting  and distributing scientific code</vt:lpstr>
      <vt:lpstr>Motivation</vt:lpstr>
      <vt:lpstr>We’ve all done it!</vt:lpstr>
      <vt:lpstr>Understanding Modules and Packages</vt:lpstr>
      <vt:lpstr>Modules and packages</vt:lpstr>
      <vt:lpstr>Installing other packages</vt:lpstr>
      <vt:lpstr>Importing</vt:lpstr>
      <vt:lpstr>PowerPoint Presentation</vt:lpstr>
      <vt:lpstr>PowerPoint Presentation</vt:lpstr>
      <vt:lpstr>PowerPoint Presentation</vt:lpstr>
      <vt:lpstr>Installing your own package</vt:lpstr>
      <vt:lpstr>PowerPoint Presentation</vt:lpstr>
      <vt:lpstr>Importing</vt:lpstr>
      <vt:lpstr>Import package</vt:lpstr>
      <vt:lpstr>Import module</vt:lpstr>
      <vt:lpstr>Importing</vt:lpstr>
      <vt:lpstr>Understanding Modules and Packages</vt:lpstr>
      <vt:lpstr>Package elements</vt:lpstr>
      <vt:lpstr>Workflow (realistic?)</vt:lpstr>
      <vt:lpstr>Write your function</vt:lpstr>
      <vt:lpstr>Documentation</vt:lpstr>
      <vt:lpstr>NumPy style</vt:lpstr>
      <vt:lpstr>Document your function</vt:lpstr>
      <vt:lpstr>Keeping track of your docstrings</vt:lpstr>
      <vt:lpstr>Understanding Modules and Packages</vt:lpstr>
      <vt:lpstr>Other files</vt:lpstr>
      <vt:lpstr>Setup.py: level 0 </vt:lpstr>
      <vt:lpstr>Setup.py: level 1</vt:lpstr>
      <vt:lpstr>Avoiding dependency incompatibilities</vt:lpstr>
      <vt:lpstr>Virtual Environments</vt:lpstr>
      <vt:lpstr>Using Virtual Environments</vt:lpstr>
      <vt:lpstr>Distributing</vt:lpstr>
      <vt:lpstr>Last things last</vt:lpstr>
      <vt:lpstr>Mischief Managed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Organizing, documenting  and distributing scientific code</dc:title>
  <cp:lastModifiedBy>Hathway, Pamela</cp:lastModifiedBy>
  <cp:revision>202</cp:revision>
  <dcterms:modified xsi:type="dcterms:W3CDTF">2019-09-03T16:36:48Z</dcterms:modified>
</cp:coreProperties>
</file>