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84" r:id="rId3"/>
    <p:sldId id="285" r:id="rId4"/>
    <p:sldId id="286" r:id="rId5"/>
    <p:sldId id="332" r:id="rId6"/>
    <p:sldId id="264" r:id="rId7"/>
    <p:sldId id="321" r:id="rId8"/>
    <p:sldId id="295" r:id="rId9"/>
    <p:sldId id="326" r:id="rId10"/>
    <p:sldId id="328" r:id="rId11"/>
    <p:sldId id="330" r:id="rId12"/>
    <p:sldId id="339" r:id="rId13"/>
    <p:sldId id="340" r:id="rId14"/>
    <p:sldId id="338" r:id="rId15"/>
    <p:sldId id="331" r:id="rId16"/>
    <p:sldId id="337" r:id="rId17"/>
    <p:sldId id="334" r:id="rId18"/>
    <p:sldId id="292" r:id="rId19"/>
    <p:sldId id="298" r:id="rId20"/>
    <p:sldId id="325" r:id="rId21"/>
    <p:sldId id="300" r:id="rId22"/>
    <p:sldId id="301" r:id="rId23"/>
    <p:sldId id="302" r:id="rId24"/>
    <p:sldId id="303" r:id="rId25"/>
    <p:sldId id="304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0" r:id="rId36"/>
    <p:sldId id="282" r:id="rId37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Work Sans" pitchFamily="2" charset="77"/>
      <p:regular r:id="rId45"/>
      <p:bold r:id="rId46"/>
    </p:embeddedFont>
    <p:embeddedFont>
      <p:font typeface="Work Sans Light" pitchFamily="2" charset="77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12"/>
    <a:srgbClr val="55A939"/>
    <a:srgbClr val="FE375E"/>
    <a:srgbClr val="377AB1"/>
    <a:srgbClr val="448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88741F-4C3A-4A63-91E5-C99466972901}">
  <a:tblStyle styleId="{ED88741F-4C3A-4A63-91E5-C99466972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/>
    <p:restoredTop sz="94803"/>
  </p:normalViewPr>
  <p:slideViewPr>
    <p:cSldViewPr snapToGrid="0" snapToObjects="1">
      <p:cViewPr>
        <p:scale>
          <a:sx n="117" d="100"/>
          <a:sy n="117" d="100"/>
        </p:scale>
        <p:origin x="3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97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42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dirty="0"/>
              <a:t>When a module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module file</a:t>
            </a:r>
          </a:p>
          <a:p>
            <a:r>
              <a:rPr lang="en-GB" sz="1100" dirty="0"/>
              <a:t>When a package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package’s</a:t>
            </a:r>
            <a:r>
              <a:rPr lang="en-GB" sz="1100" dirty="0"/>
              <a:t> 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init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__.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py</a:t>
            </a:r>
            <a:r>
              <a:rPr lang="en-GB" sz="1100" dirty="0"/>
              <a:t> </a:t>
            </a:r>
            <a:r>
              <a:rPr lang="en-GB" sz="1100" b="1" dirty="0">
                <a:solidFill>
                  <a:schemeClr val="accent6"/>
                </a:solidFill>
              </a:rPr>
              <a:t>file</a:t>
            </a:r>
            <a:r>
              <a:rPr lang="en-GB" sz="1100" dirty="0"/>
              <a:t>, if such a file exists</a:t>
            </a:r>
          </a:p>
          <a:p>
            <a:r>
              <a:rPr lang="en-GB" sz="1100" dirty="0"/>
              <a:t>All of the objects defined in the module or the package’s </a:t>
            </a:r>
            <a:r>
              <a:rPr lang="en-GB" sz="1050" dirty="0">
                <a:latin typeface="Courier" pitchFamily="2" charset="0"/>
              </a:rPr>
              <a:t>__</a:t>
            </a:r>
            <a:r>
              <a:rPr lang="en-GB" sz="1050" dirty="0" err="1">
                <a:latin typeface="Courier" pitchFamily="2" charset="0"/>
              </a:rPr>
              <a:t>init</a:t>
            </a:r>
            <a:r>
              <a:rPr lang="en-GB" sz="1050" dirty="0">
                <a:latin typeface="Courier" pitchFamily="2" charset="0"/>
              </a:rPr>
              <a:t>__.</a:t>
            </a:r>
            <a:r>
              <a:rPr lang="en-GB" sz="1050" dirty="0" err="1">
                <a:latin typeface="Courier" pitchFamily="2" charset="0"/>
              </a:rPr>
              <a:t>py</a:t>
            </a:r>
            <a:r>
              <a:rPr lang="en-GB" sz="1100" dirty="0"/>
              <a:t> file are made available to the importer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1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dirty="0"/>
              <a:t>When a module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module file</a:t>
            </a:r>
          </a:p>
          <a:p>
            <a:r>
              <a:rPr lang="en-GB" sz="1100" dirty="0"/>
              <a:t>When a package is imported, Python runs </a:t>
            </a:r>
            <a:r>
              <a:rPr lang="en-GB" sz="1100" b="1" dirty="0">
                <a:solidFill>
                  <a:schemeClr val="accent6"/>
                </a:solidFill>
              </a:rPr>
              <a:t>all of the code in the package’s</a:t>
            </a:r>
            <a:r>
              <a:rPr lang="en-GB" sz="1100" dirty="0"/>
              <a:t> 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init</a:t>
            </a:r>
            <a:r>
              <a:rPr lang="en-GB" sz="1050" b="1" dirty="0">
                <a:solidFill>
                  <a:schemeClr val="accent6"/>
                </a:solidFill>
                <a:latin typeface="Courier" pitchFamily="2" charset="0"/>
              </a:rPr>
              <a:t>__.</a:t>
            </a:r>
            <a:r>
              <a:rPr lang="en-GB" sz="1050" b="1" dirty="0" err="1">
                <a:solidFill>
                  <a:schemeClr val="accent6"/>
                </a:solidFill>
                <a:latin typeface="Courier" pitchFamily="2" charset="0"/>
              </a:rPr>
              <a:t>py</a:t>
            </a:r>
            <a:r>
              <a:rPr lang="en-GB" sz="1100" dirty="0"/>
              <a:t> </a:t>
            </a:r>
            <a:r>
              <a:rPr lang="en-GB" sz="1100" b="1" dirty="0">
                <a:solidFill>
                  <a:schemeClr val="accent6"/>
                </a:solidFill>
              </a:rPr>
              <a:t>file</a:t>
            </a:r>
            <a:r>
              <a:rPr lang="en-GB" sz="1100" dirty="0"/>
              <a:t>, if such a file exists</a:t>
            </a:r>
          </a:p>
          <a:p>
            <a:r>
              <a:rPr lang="en-GB" sz="1100" dirty="0"/>
              <a:t>All of the objects defined in the module or the package’s </a:t>
            </a:r>
            <a:r>
              <a:rPr lang="en-GB" sz="1050" dirty="0">
                <a:latin typeface="Courier" pitchFamily="2" charset="0"/>
              </a:rPr>
              <a:t>__</a:t>
            </a:r>
            <a:r>
              <a:rPr lang="en-GB" sz="1050" dirty="0" err="1">
                <a:latin typeface="Courier" pitchFamily="2" charset="0"/>
              </a:rPr>
              <a:t>init</a:t>
            </a:r>
            <a:r>
              <a:rPr lang="en-GB" sz="1050" dirty="0">
                <a:latin typeface="Courier" pitchFamily="2" charset="0"/>
              </a:rPr>
              <a:t>__.</a:t>
            </a:r>
            <a:r>
              <a:rPr lang="en-GB" sz="1050" dirty="0" err="1">
                <a:latin typeface="Courier" pitchFamily="2" charset="0"/>
              </a:rPr>
              <a:t>py</a:t>
            </a:r>
            <a:r>
              <a:rPr lang="en-GB" sz="1100" dirty="0"/>
              <a:t> file are made available to the importer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9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3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25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6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3347411D-C637-8344-A332-8E3411796B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8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4;p5">
            <a:extLst>
              <a:ext uri="{FF2B5EF4-FFF2-40B4-BE49-F238E27FC236}">
                <a16:creationId xmlns:a16="http://schemas.microsoft.com/office/drawing/2014/main" id="{CD93BC1B-32F3-CB4D-956E-1BC62313D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46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5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C0FD3989-283B-FA4B-96AA-36B5F006D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84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3347411D-C637-8344-A332-8E3411796B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41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4;p5">
            <a:extLst>
              <a:ext uri="{FF2B5EF4-FFF2-40B4-BE49-F238E27FC236}">
                <a16:creationId xmlns:a16="http://schemas.microsoft.com/office/drawing/2014/main" id="{CD93BC1B-32F3-CB4D-956E-1BC62313D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85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757196" y="885348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lang="en-GB" dirty="0"/>
          </a:p>
        </p:txBody>
      </p:sp>
      <p:sp>
        <p:nvSpPr>
          <p:cNvPr id="9" name="Google Shape;19;p4">
            <a:extLst>
              <a:ext uri="{FF2B5EF4-FFF2-40B4-BE49-F238E27FC236}">
                <a16:creationId xmlns:a16="http://schemas.microsoft.com/office/drawing/2014/main" id="{2746205A-B139-B941-AB3D-2D1CC9497E16}"/>
              </a:ext>
            </a:extLst>
          </p:cNvPr>
          <p:cNvSpPr/>
          <p:nvPr userDrawn="1"/>
        </p:nvSpPr>
        <p:spPr>
          <a:xfrm>
            <a:off x="617751" y="995260"/>
            <a:ext cx="948000" cy="9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20;p4">
            <a:extLst>
              <a:ext uri="{FF2B5EF4-FFF2-40B4-BE49-F238E27FC236}">
                <a16:creationId xmlns:a16="http://schemas.microsoft.com/office/drawing/2014/main" id="{6FA33ECA-533C-5840-B110-DFA9A67F08DD}"/>
              </a:ext>
            </a:extLst>
          </p:cNvPr>
          <p:cNvSpPr/>
          <p:nvPr userDrawn="1"/>
        </p:nvSpPr>
        <p:spPr>
          <a:xfrm>
            <a:off x="861799" y="1246660"/>
            <a:ext cx="459904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sz="1400" b="1" i="0" dirty="0">
                <a:ln>
                  <a:noFill/>
                </a:ln>
                <a:solidFill>
                  <a:srgbClr val="FFFFFF"/>
                </a:solidFill>
                <a:latin typeface="Arial"/>
              </a:rPr>
              <a:t>1</a:t>
            </a:r>
            <a:endParaRPr sz="1400" b="1" i="0" dirty="0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19;p4">
            <a:extLst>
              <a:ext uri="{FF2B5EF4-FFF2-40B4-BE49-F238E27FC236}">
                <a16:creationId xmlns:a16="http://schemas.microsoft.com/office/drawing/2014/main" id="{0DC0226E-BF31-324F-807F-D45D07F70AE4}"/>
              </a:ext>
            </a:extLst>
          </p:cNvPr>
          <p:cNvSpPr/>
          <p:nvPr userDrawn="1"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20;p4">
            <a:extLst>
              <a:ext uri="{FF2B5EF4-FFF2-40B4-BE49-F238E27FC236}">
                <a16:creationId xmlns:a16="http://schemas.microsoft.com/office/drawing/2014/main" id="{2D152AC5-6E90-5447-98B6-0D296A76AD56}"/>
              </a:ext>
            </a:extLst>
          </p:cNvPr>
          <p:cNvSpPr/>
          <p:nvPr userDrawn="1"/>
        </p:nvSpPr>
        <p:spPr>
          <a:xfrm>
            <a:off x="861799" y="2486681"/>
            <a:ext cx="459904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sz="1400" b="1" i="0" dirty="0">
                <a:ln>
                  <a:noFill/>
                </a:ln>
                <a:solidFill>
                  <a:srgbClr val="FFFFFF"/>
                </a:solidFill>
                <a:latin typeface="Arial"/>
              </a:rPr>
              <a:t>2</a:t>
            </a:r>
            <a:endParaRPr sz="1400" b="1" i="0" dirty="0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Google Shape;19;p4">
            <a:extLst>
              <a:ext uri="{FF2B5EF4-FFF2-40B4-BE49-F238E27FC236}">
                <a16:creationId xmlns:a16="http://schemas.microsoft.com/office/drawing/2014/main" id="{A303FC18-1304-314C-B9E7-AE0C4A88C8D9}"/>
              </a:ext>
            </a:extLst>
          </p:cNvPr>
          <p:cNvSpPr/>
          <p:nvPr userDrawn="1"/>
        </p:nvSpPr>
        <p:spPr>
          <a:xfrm>
            <a:off x="617751" y="3470314"/>
            <a:ext cx="948000" cy="9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20;p4">
            <a:extLst>
              <a:ext uri="{FF2B5EF4-FFF2-40B4-BE49-F238E27FC236}">
                <a16:creationId xmlns:a16="http://schemas.microsoft.com/office/drawing/2014/main" id="{267F4A2C-147E-B240-979D-36D9D2839C58}"/>
              </a:ext>
            </a:extLst>
          </p:cNvPr>
          <p:cNvSpPr/>
          <p:nvPr userDrawn="1"/>
        </p:nvSpPr>
        <p:spPr>
          <a:xfrm>
            <a:off x="861799" y="3721714"/>
            <a:ext cx="459904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sz="1400" b="1" i="0" dirty="0">
                <a:ln>
                  <a:noFill/>
                </a:ln>
                <a:solidFill>
                  <a:srgbClr val="FFFFFF"/>
                </a:solidFill>
                <a:latin typeface="Arial"/>
              </a:rPr>
              <a:t>3</a:t>
            </a:r>
            <a:endParaRPr sz="1400" b="1" i="0" dirty="0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6C58-39BF-F049-9F06-C11B7B942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7365" y="2129681"/>
            <a:ext cx="4949825" cy="1159200"/>
          </a:xfrm>
        </p:spPr>
        <p:txBody>
          <a:bodyPr/>
          <a:lstStyle>
            <a:lvl1pPr marL="101597" indent="0">
              <a:buNone/>
              <a:defRPr sz="4000" b="1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F0FE28A-E956-7A4A-A2E3-1E0BD4C75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7365" y="3364714"/>
            <a:ext cx="4949825" cy="1159200"/>
          </a:xfrm>
        </p:spPr>
        <p:txBody>
          <a:bodyPr/>
          <a:lstStyle>
            <a:lvl1pPr marL="101597" indent="0">
              <a:buNone/>
              <a:defRPr sz="4000" b="1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3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" name="Google Shape;402;p38">
            <a:extLst>
              <a:ext uri="{FF2B5EF4-FFF2-40B4-BE49-F238E27FC236}">
                <a16:creationId xmlns:a16="http://schemas.microsoft.com/office/drawing/2014/main" id="{E0C4D641-0204-1A40-8EAB-914198175337}"/>
              </a:ext>
            </a:extLst>
          </p:cNvPr>
          <p:cNvGrpSpPr/>
          <p:nvPr userDrawn="1"/>
        </p:nvGrpSpPr>
        <p:grpSpPr>
          <a:xfrm>
            <a:off x="7564581" y="739445"/>
            <a:ext cx="715603" cy="694162"/>
            <a:chOff x="1926350" y="995225"/>
            <a:chExt cx="428650" cy="356600"/>
          </a:xfrm>
          <a:solidFill>
            <a:schemeClr val="accent2"/>
          </a:solidFill>
        </p:grpSpPr>
        <p:sp>
          <p:nvSpPr>
            <p:cNvPr id="7" name="Google Shape;403;p38">
              <a:extLst>
                <a:ext uri="{FF2B5EF4-FFF2-40B4-BE49-F238E27FC236}">
                  <a16:creationId xmlns:a16="http://schemas.microsoft.com/office/drawing/2014/main" id="{2D046272-E4DF-504F-9943-F0D331354FE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404;p38">
              <a:extLst>
                <a:ext uri="{FF2B5EF4-FFF2-40B4-BE49-F238E27FC236}">
                  <a16:creationId xmlns:a16="http://schemas.microsoft.com/office/drawing/2014/main" id="{75580FCF-C885-0847-9843-23094840390E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405;p38">
              <a:extLst>
                <a:ext uri="{FF2B5EF4-FFF2-40B4-BE49-F238E27FC236}">
                  <a16:creationId xmlns:a16="http://schemas.microsoft.com/office/drawing/2014/main" id="{4A8A0F45-2F3B-524B-9613-295FA7E3D800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406;p38">
              <a:extLst>
                <a:ext uri="{FF2B5EF4-FFF2-40B4-BE49-F238E27FC236}">
                  <a16:creationId xmlns:a16="http://schemas.microsoft.com/office/drawing/2014/main" id="{F6532B0A-D127-2944-8BFA-454436E514A3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410752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C0FD3989-283B-FA4B-96AA-36B5F006D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userDrawn="1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1868129"/>
            <a:ext cx="2366400" cy="24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3347411D-C637-8344-A332-8E3411796B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377" lvl="1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131" lvl="5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22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1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1868129"/>
            <a:ext cx="3594600" cy="257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377" lvl="1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566" lvl="2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754" lvl="3" indent="-330192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5943" lvl="4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24;p5">
            <a:extLst>
              <a:ext uri="{FF2B5EF4-FFF2-40B4-BE49-F238E27FC236}">
                <a16:creationId xmlns:a16="http://schemas.microsoft.com/office/drawing/2014/main" id="{C0FD3989-283B-FA4B-96AA-36B5F006D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1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1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8" r:id="rId4"/>
    <p:sldLayoutId id="2147483651" r:id="rId5"/>
    <p:sldLayoutId id="2147483652" r:id="rId6"/>
    <p:sldLayoutId id="2147483653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6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P/2019-camerino-ODD/issue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an_example_pypi_project/sphinx.html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4" y="2609863"/>
            <a:ext cx="7174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3200" dirty="0"/>
            </a:br>
            <a:br>
              <a:rPr lang="en-US" sz="3200" dirty="0"/>
            </a:br>
            <a:r>
              <a:rPr lang="en-US" sz="3200" strike="sngStrike" dirty="0"/>
              <a:t>Potions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Organizing, documenting </a:t>
            </a:r>
            <a:br>
              <a:rPr lang="en-US" sz="3200" dirty="0"/>
            </a:br>
            <a:r>
              <a:rPr lang="en-US" sz="3200" dirty="0"/>
              <a:t>and distributing scientific code</a:t>
            </a:r>
            <a:endParaRPr sz="3200" dirty="0"/>
          </a:p>
        </p:txBody>
      </p:sp>
      <p:sp>
        <p:nvSpPr>
          <p:cNvPr id="9" name="Google Shape;58;p12">
            <a:extLst>
              <a:ext uri="{FF2B5EF4-FFF2-40B4-BE49-F238E27FC236}">
                <a16:creationId xmlns:a16="http://schemas.microsoft.com/office/drawing/2014/main" id="{1C5B6D04-04C2-734A-A17C-3A8161F3E378}"/>
              </a:ext>
            </a:extLst>
          </p:cNvPr>
          <p:cNvSpPr txBox="1">
            <a:spLocks/>
          </p:cNvSpPr>
          <p:nvPr/>
        </p:nvSpPr>
        <p:spPr>
          <a:xfrm>
            <a:off x="1048724" y="3769664"/>
            <a:ext cx="717426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b="0" dirty="0"/>
              <a:t>ASPP 2019, </a:t>
            </a:r>
            <a:r>
              <a:rPr lang="en-US" sz="2000" b="0" dirty="0" err="1"/>
              <a:t>Camerino</a:t>
            </a:r>
            <a:endParaRPr lang="en-US" sz="20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31CD82-CB85-204A-86D8-7F782403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12" y="493263"/>
            <a:ext cx="1625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err="1">
                  <a:latin typeface="Courier" pitchFamily="2" charset="0"/>
                </a:rPr>
                <a:t>ODD_dir</a:t>
              </a:r>
              <a:r>
                <a:rPr lang="en-US" b="1" dirty="0">
                  <a:latin typeface="Courier" pitchFamily="2" charset="0"/>
                </a:rPr>
                <a:t>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689125" y="1294545"/>
            <a:ext cx="0" cy="127720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0882" y="2432798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199DAA4-8953-0B49-9CBE-35D9AA63FDB6}"/>
              </a:ext>
            </a:extLst>
          </p:cNvPr>
          <p:cNvCxnSpPr>
            <a:cxnSpLocks/>
          </p:cNvCxnSpPr>
          <p:nvPr/>
        </p:nvCxnSpPr>
        <p:spPr>
          <a:xfrm>
            <a:off x="2728016" y="3301042"/>
            <a:ext cx="1576566" cy="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3"/>
            <a:ext cx="3042032" cy="3681206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Python core packages</a:t>
            </a:r>
          </a:p>
          <a:p>
            <a:pPr marL="126997" indent="0">
              <a:buNone/>
            </a:pPr>
            <a:r>
              <a:rPr lang="en-GB" sz="1400" dirty="0"/>
              <a:t>(time, math, …)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2) Python path</a:t>
            </a:r>
          </a:p>
          <a:p>
            <a:pPr marL="126997" indent="0">
              <a:buNone/>
            </a:pPr>
            <a:r>
              <a:rPr lang="en-GB" sz="1400" dirty="0"/>
              <a:t>(list of directories to look for packages; all installed packages)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3) Current directory and subdirectories (folder and file names)</a:t>
            </a:r>
          </a:p>
          <a:p>
            <a:pPr marL="126997" indent="0">
              <a:buNone/>
            </a:pPr>
            <a:r>
              <a:rPr lang="en-GB" sz="1400" b="1" dirty="0"/>
              <a:t>	</a:t>
            </a:r>
            <a:r>
              <a:rPr lang="en-GB" sz="1400" b="1" dirty="0">
                <a:solidFill>
                  <a:srgbClr val="FF4712"/>
                </a:solidFill>
              </a:rPr>
              <a:t>Yes!</a:t>
            </a:r>
          </a:p>
          <a:p>
            <a:pPr marL="126997" indent="0">
              <a:buNone/>
            </a:pPr>
            <a:endParaRPr lang="en-GB" sz="14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2C1B0F-F96C-A643-B8CC-0CACDD18756E}"/>
              </a:ext>
            </a:extLst>
          </p:cNvPr>
          <p:cNvCxnSpPr>
            <a:cxnSpLocks/>
          </p:cNvCxnSpPr>
          <p:nvPr/>
        </p:nvCxnSpPr>
        <p:spPr>
          <a:xfrm flipV="1">
            <a:off x="5157790" y="1002205"/>
            <a:ext cx="699546" cy="152090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676CDD-7E0B-6043-814A-C8955014C5A5}"/>
              </a:ext>
            </a:extLst>
          </p:cNvPr>
          <p:cNvCxnSpPr>
            <a:cxnSpLocks/>
          </p:cNvCxnSpPr>
          <p:nvPr/>
        </p:nvCxnSpPr>
        <p:spPr>
          <a:xfrm flipV="1">
            <a:off x="5157790" y="2113472"/>
            <a:ext cx="699546" cy="41319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B7ED95C-E19B-AC45-B3DE-24FCCB91F4D1}"/>
              </a:ext>
            </a:extLst>
          </p:cNvPr>
          <p:cNvCxnSpPr>
            <a:cxnSpLocks/>
          </p:cNvCxnSpPr>
          <p:nvPr/>
        </p:nvCxnSpPr>
        <p:spPr>
          <a:xfrm>
            <a:off x="5157790" y="2523105"/>
            <a:ext cx="699546" cy="87570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1042-8978-1D4E-B729-93738C960036}"/>
              </a:ext>
            </a:extLst>
          </p:cNvPr>
          <p:cNvCxnSpPr>
            <a:cxnSpLocks/>
          </p:cNvCxnSpPr>
          <p:nvPr/>
        </p:nvCxnSpPr>
        <p:spPr>
          <a:xfrm flipV="1">
            <a:off x="1233577" y="3301042"/>
            <a:ext cx="3071005" cy="227162"/>
          </a:xfrm>
          <a:prstGeom prst="straightConnector1">
            <a:avLst/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D0D6C-028D-1D46-918F-A5A08601D795}"/>
              </a:ext>
            </a:extLst>
          </p:cNvPr>
          <p:cNvSpPr/>
          <p:nvPr/>
        </p:nvSpPr>
        <p:spPr>
          <a:xfrm>
            <a:off x="558891" y="3353700"/>
            <a:ext cx="3322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">
            <a:extLst>
              <a:ext uri="{FF2B5EF4-FFF2-40B4-BE49-F238E27FC236}">
                <a16:creationId xmlns:a16="http://schemas.microsoft.com/office/drawing/2014/main" id="{609E62ED-2533-B849-A997-2B728D96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65" y="383693"/>
            <a:ext cx="3699617" cy="531215"/>
          </a:xfrm>
        </p:spPr>
        <p:txBody>
          <a:bodyPr anchor="t"/>
          <a:lstStyle/>
          <a:p>
            <a:r>
              <a:rPr lang="en-US" sz="2000" dirty="0"/>
              <a:t>Import from where?</a:t>
            </a:r>
          </a:p>
        </p:txBody>
      </p:sp>
    </p:spTree>
    <p:extLst>
      <p:ext uri="{BB962C8B-B14F-4D97-AF65-F5344CB8AC3E}">
        <p14:creationId xmlns:p14="http://schemas.microsoft.com/office/powerpoint/2010/main" val="13171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build="p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latin typeface="Courier" pitchFamily="2" charset="0"/>
                </a:rPr>
                <a:t>anywhere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1406962" y="1730647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B4F42-E0D7-B043-AD6B-24F6E0155C83}"/>
              </a:ext>
            </a:extLst>
          </p:cNvPr>
          <p:cNvCxnSpPr>
            <a:cxnSpLocks/>
          </p:cNvCxnSpPr>
          <p:nvPr/>
        </p:nvCxnSpPr>
        <p:spPr>
          <a:xfrm rot="-2700000">
            <a:off x="861890" y="1966832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6F5CC-1B85-2F4D-9D11-694C29EC494E}"/>
              </a:ext>
            </a:extLst>
          </p:cNvPr>
          <p:cNvCxnSpPr>
            <a:cxnSpLocks/>
          </p:cNvCxnSpPr>
          <p:nvPr/>
        </p:nvCxnSpPr>
        <p:spPr>
          <a:xfrm rot="2700000">
            <a:off x="1948427" y="1943828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211305-A742-9642-9A11-3B05EF62B776}"/>
              </a:ext>
            </a:extLst>
          </p:cNvPr>
          <p:cNvCxnSpPr>
            <a:cxnSpLocks/>
          </p:cNvCxnSpPr>
          <p:nvPr/>
        </p:nvCxnSpPr>
        <p:spPr>
          <a:xfrm rot="-3600000">
            <a:off x="734210" y="2109915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D17D8-80E8-0342-9406-C1C0F9694F43}"/>
              </a:ext>
            </a:extLst>
          </p:cNvPr>
          <p:cNvCxnSpPr>
            <a:cxnSpLocks/>
          </p:cNvCxnSpPr>
          <p:nvPr/>
        </p:nvCxnSpPr>
        <p:spPr>
          <a:xfrm rot="3600000">
            <a:off x="2077077" y="2099733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7472CF-A658-D04C-A4DE-39A32AA0008B}"/>
              </a:ext>
            </a:extLst>
          </p:cNvPr>
          <p:cNvCxnSpPr>
            <a:cxnSpLocks/>
          </p:cNvCxnSpPr>
          <p:nvPr/>
        </p:nvCxnSpPr>
        <p:spPr>
          <a:xfrm rot="-1800000">
            <a:off x="1011384" y="1833294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27335-88CF-504A-89D6-A03344AA78F2}"/>
              </a:ext>
            </a:extLst>
          </p:cNvPr>
          <p:cNvCxnSpPr>
            <a:cxnSpLocks/>
          </p:cNvCxnSpPr>
          <p:nvPr/>
        </p:nvCxnSpPr>
        <p:spPr>
          <a:xfrm rot="1800000">
            <a:off x="1797859" y="183519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4F0D36-CCED-C944-A935-89F7D89C52E0}"/>
              </a:ext>
            </a:extLst>
          </p:cNvPr>
          <p:cNvCxnSpPr>
            <a:cxnSpLocks/>
          </p:cNvCxnSpPr>
          <p:nvPr/>
        </p:nvCxnSpPr>
        <p:spPr>
          <a:xfrm rot="-900000">
            <a:off x="1197056" y="175297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59C02A-0C9C-F94D-98AF-BC6D33C69AC8}"/>
              </a:ext>
            </a:extLst>
          </p:cNvPr>
          <p:cNvCxnSpPr>
            <a:cxnSpLocks/>
          </p:cNvCxnSpPr>
          <p:nvPr/>
        </p:nvCxnSpPr>
        <p:spPr>
          <a:xfrm rot="900000">
            <a:off x="1618139" y="175448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4">
            <a:extLst>
              <a:ext uri="{FF2B5EF4-FFF2-40B4-BE49-F238E27FC236}">
                <a16:creationId xmlns:a16="http://schemas.microsoft.com/office/drawing/2014/main" id="{E09473D4-5328-514F-B11C-268EE401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65" y="383693"/>
            <a:ext cx="3699617" cy="531215"/>
          </a:xfrm>
        </p:spPr>
        <p:txBody>
          <a:bodyPr anchor="t"/>
          <a:lstStyle/>
          <a:p>
            <a:r>
              <a:rPr lang="en-US" sz="2000" dirty="0"/>
              <a:t>Import from where?</a:t>
            </a:r>
          </a:p>
        </p:txBody>
      </p:sp>
    </p:spTree>
    <p:extLst>
      <p:ext uri="{BB962C8B-B14F-4D97-AF65-F5344CB8AC3E}">
        <p14:creationId xmlns:p14="http://schemas.microsoft.com/office/powerpoint/2010/main" val="259869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9D8BBE-FC2F-1240-AD88-EE85AAD8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600"/>
            <a:ext cx="7290349" cy="912375"/>
          </a:xfrm>
        </p:spPr>
        <p:txBody>
          <a:bodyPr/>
          <a:lstStyle/>
          <a:p>
            <a:r>
              <a:rPr lang="en-US" dirty="0"/>
              <a:t>Installing your own package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227DE-4688-2149-8EFB-0E0A5D40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3016469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1: </a:t>
            </a:r>
            <a:r>
              <a:rPr lang="en-GB" dirty="0"/>
              <a:t>if package is included in </a:t>
            </a:r>
            <a:r>
              <a:rPr lang="en-GB" dirty="0" err="1"/>
              <a:t>PyPI</a:t>
            </a:r>
            <a:endParaRPr lang="en-GB" dirty="0"/>
          </a:p>
          <a:p>
            <a:pPr marL="0" indent="0" algn="ctr">
              <a:buNone/>
            </a:pPr>
            <a: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sz="1200" b="1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GB" sz="1200" b="1" dirty="0"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C1C91B-4E27-ED44-8084-7253E94ED1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39" y="3016469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2:</a:t>
            </a:r>
            <a:r>
              <a:rPr lang="en-US" b="1" dirty="0"/>
              <a:t> </a:t>
            </a:r>
            <a:r>
              <a:rPr lang="en-GB" dirty="0"/>
              <a:t>install from a VCS like git</a:t>
            </a:r>
          </a:p>
          <a:p>
            <a:pPr marL="0" indent="0" algn="ctr">
              <a:buNone/>
            </a:pP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git+https</a:t>
            </a: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://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 user/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package.git</a:t>
            </a:r>
            <a:endParaRPr lang="en-US" sz="1200" b="1" dirty="0">
              <a:latin typeface="Courier" pitchFamily="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F9CBDB-720F-AF48-83BB-0EB594FD733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44328" y="3016468"/>
            <a:ext cx="2573531" cy="1770410"/>
          </a:xfrm>
          <a:ln w="28575">
            <a:solidFill>
              <a:srgbClr val="FF4712"/>
            </a:solidFill>
          </a:ln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3:</a:t>
            </a:r>
            <a:r>
              <a:rPr lang="en-US" b="1" dirty="0"/>
              <a:t> </a:t>
            </a:r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an existing package with -e </a:t>
            </a:r>
            <a:b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(--editable) option</a:t>
            </a:r>
          </a:p>
          <a:p>
            <a:pPr marL="139697" indent="0" algn="ctr">
              <a:buNone/>
            </a:pPr>
            <a: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-e . </a:t>
            </a:r>
            <a:b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-e /path/x/ </a:t>
            </a:r>
            <a:endParaRPr lang="en-US" sz="1200" b="1" dirty="0"/>
          </a:p>
          <a:p>
            <a:pPr marL="139697" indent="0" algn="ctr">
              <a:buNone/>
            </a:pPr>
            <a:r>
              <a:rPr lang="en-US" sz="1200" dirty="0"/>
              <a:t>(package needs to be installable!)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4A7B3C50-45D7-B347-A1F0-74631B46422D}"/>
              </a:ext>
            </a:extLst>
          </p:cNvPr>
          <p:cNvSpPr txBox="1">
            <a:spLocks/>
          </p:cNvSpPr>
          <p:nvPr/>
        </p:nvSpPr>
        <p:spPr>
          <a:xfrm>
            <a:off x="869150" y="1868129"/>
            <a:ext cx="7290349" cy="114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GB" b="1" dirty="0">
                <a:solidFill>
                  <a:schemeClr val="accent6"/>
                </a:solidFill>
              </a:rPr>
              <a:t>PIP</a:t>
            </a:r>
            <a:r>
              <a:rPr lang="en-GB" dirty="0"/>
              <a:t> is a command-line utility that allows you to install or uninstall Python packages from </a:t>
            </a:r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dirty="0"/>
              <a:t> or a </a:t>
            </a:r>
            <a:r>
              <a:rPr lang="en-GB" b="1" dirty="0">
                <a:solidFill>
                  <a:schemeClr val="accent6"/>
                </a:solidFill>
              </a:rPr>
              <a:t>VCS</a:t>
            </a:r>
            <a:r>
              <a:rPr lang="en-GB" dirty="0"/>
              <a:t> (Version Control System) e.g.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accent6"/>
                </a:solidFill>
              </a:rPr>
              <a:t>Py</a:t>
            </a:r>
            <a:r>
              <a:rPr lang="en-GB" dirty="0"/>
              <a:t>thon </a:t>
            </a:r>
            <a:r>
              <a:rPr lang="en-GB" b="1" dirty="0">
                <a:solidFill>
                  <a:schemeClr val="accent6"/>
                </a:solidFill>
              </a:rPr>
              <a:t>P</a:t>
            </a:r>
            <a:r>
              <a:rPr lang="en-GB" dirty="0"/>
              <a:t>ackage </a:t>
            </a:r>
            <a:r>
              <a:rPr lang="en-GB" b="1" dirty="0">
                <a:solidFill>
                  <a:schemeClr val="accent6"/>
                </a:solidFill>
              </a:rPr>
              <a:t>I</a:t>
            </a:r>
            <a:r>
              <a:rPr lang="en-GB" dirty="0"/>
              <a:t>ndex): repository for third-party Python packages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50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latin typeface="Courier" pitchFamily="2" charset="0"/>
                </a:rPr>
                <a:t>anywhere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1406962" y="1730647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0882" y="2432798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3"/>
            <a:ext cx="3042032" cy="3681206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Python core packages</a:t>
            </a:r>
          </a:p>
          <a:p>
            <a:pPr marL="126997" indent="0">
              <a:buNone/>
            </a:pPr>
            <a:r>
              <a:rPr lang="en-GB" sz="1400" dirty="0"/>
              <a:t>(time, math, …)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200" b="1" dirty="0">
                <a:solidFill>
                  <a:srgbClr val="FF4712"/>
                </a:solidFill>
                <a:latin typeface="Courier" pitchFamily="2" charset="0"/>
              </a:rPr>
              <a:t>pip install -e /path/</a:t>
            </a:r>
            <a:r>
              <a:rPr lang="en-GB" sz="1200" b="1" dirty="0" err="1">
                <a:solidFill>
                  <a:srgbClr val="FF4712"/>
                </a:solidFill>
                <a:latin typeface="Courier" pitchFamily="2" charset="0"/>
              </a:rPr>
              <a:t>ODD_dir</a:t>
            </a:r>
            <a:endParaRPr lang="en-GB" sz="1200" dirty="0"/>
          </a:p>
          <a:p>
            <a:pPr marL="126997" indent="0">
              <a:buNone/>
            </a:pPr>
            <a:r>
              <a:rPr lang="en-GB" sz="1400" dirty="0"/>
              <a:t>2) Python path</a:t>
            </a:r>
          </a:p>
          <a:p>
            <a:pPr marL="126997" indent="0">
              <a:buNone/>
            </a:pPr>
            <a:r>
              <a:rPr lang="en-GB" sz="1400" dirty="0"/>
              <a:t>(list of directories to look for packages; all installed packages)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b="1" dirty="0">
                <a:solidFill>
                  <a:srgbClr val="FF4712"/>
                </a:solidFill>
              </a:rPr>
              <a:t>Yes!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3) Current directory and subdirectories (folder and file names)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676CDD-7E0B-6043-814A-C8955014C5A5}"/>
              </a:ext>
            </a:extLst>
          </p:cNvPr>
          <p:cNvCxnSpPr>
            <a:cxnSpLocks/>
          </p:cNvCxnSpPr>
          <p:nvPr/>
        </p:nvCxnSpPr>
        <p:spPr>
          <a:xfrm flipV="1">
            <a:off x="5157790" y="2113472"/>
            <a:ext cx="699546" cy="41319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1042-8978-1D4E-B729-93738C960036}"/>
              </a:ext>
            </a:extLst>
          </p:cNvPr>
          <p:cNvCxnSpPr>
            <a:cxnSpLocks/>
          </p:cNvCxnSpPr>
          <p:nvPr/>
        </p:nvCxnSpPr>
        <p:spPr>
          <a:xfrm flipV="1">
            <a:off x="1233577" y="3301042"/>
            <a:ext cx="3071005" cy="227162"/>
          </a:xfrm>
          <a:prstGeom prst="straightConnector1">
            <a:avLst/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D0D6C-028D-1D46-918F-A5A08601D795}"/>
              </a:ext>
            </a:extLst>
          </p:cNvPr>
          <p:cNvSpPr/>
          <p:nvPr/>
        </p:nvSpPr>
        <p:spPr>
          <a:xfrm>
            <a:off x="558891" y="3353700"/>
            <a:ext cx="3322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B4F42-E0D7-B043-AD6B-24F6E0155C83}"/>
              </a:ext>
            </a:extLst>
          </p:cNvPr>
          <p:cNvCxnSpPr>
            <a:cxnSpLocks/>
          </p:cNvCxnSpPr>
          <p:nvPr/>
        </p:nvCxnSpPr>
        <p:spPr>
          <a:xfrm rot="-2700000">
            <a:off x="861890" y="1966832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6F5CC-1B85-2F4D-9D11-694C29EC494E}"/>
              </a:ext>
            </a:extLst>
          </p:cNvPr>
          <p:cNvCxnSpPr>
            <a:cxnSpLocks/>
          </p:cNvCxnSpPr>
          <p:nvPr/>
        </p:nvCxnSpPr>
        <p:spPr>
          <a:xfrm rot="2700000">
            <a:off x="1948427" y="1943828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211305-A742-9642-9A11-3B05EF62B776}"/>
              </a:ext>
            </a:extLst>
          </p:cNvPr>
          <p:cNvCxnSpPr>
            <a:cxnSpLocks/>
          </p:cNvCxnSpPr>
          <p:nvPr/>
        </p:nvCxnSpPr>
        <p:spPr>
          <a:xfrm rot="-3600000">
            <a:off x="734210" y="2109915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D17D8-80E8-0342-9406-C1C0F9694F43}"/>
              </a:ext>
            </a:extLst>
          </p:cNvPr>
          <p:cNvCxnSpPr>
            <a:cxnSpLocks/>
          </p:cNvCxnSpPr>
          <p:nvPr/>
        </p:nvCxnSpPr>
        <p:spPr>
          <a:xfrm rot="3600000">
            <a:off x="2077077" y="2099733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7472CF-A658-D04C-A4DE-39A32AA0008B}"/>
              </a:ext>
            </a:extLst>
          </p:cNvPr>
          <p:cNvCxnSpPr>
            <a:cxnSpLocks/>
          </p:cNvCxnSpPr>
          <p:nvPr/>
        </p:nvCxnSpPr>
        <p:spPr>
          <a:xfrm rot="-1800000">
            <a:off x="1011384" y="1833294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27335-88CF-504A-89D6-A03344AA78F2}"/>
              </a:ext>
            </a:extLst>
          </p:cNvPr>
          <p:cNvCxnSpPr>
            <a:cxnSpLocks/>
          </p:cNvCxnSpPr>
          <p:nvPr/>
        </p:nvCxnSpPr>
        <p:spPr>
          <a:xfrm rot="1800000">
            <a:off x="1797859" y="183519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4F0D36-CCED-C944-A935-89F7D89C52E0}"/>
              </a:ext>
            </a:extLst>
          </p:cNvPr>
          <p:cNvCxnSpPr>
            <a:cxnSpLocks/>
          </p:cNvCxnSpPr>
          <p:nvPr/>
        </p:nvCxnSpPr>
        <p:spPr>
          <a:xfrm rot="-900000">
            <a:off x="1197056" y="175297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59C02A-0C9C-F94D-98AF-BC6D33C69AC8}"/>
              </a:ext>
            </a:extLst>
          </p:cNvPr>
          <p:cNvCxnSpPr>
            <a:cxnSpLocks/>
          </p:cNvCxnSpPr>
          <p:nvPr/>
        </p:nvCxnSpPr>
        <p:spPr>
          <a:xfrm rot="900000">
            <a:off x="1618139" y="1754489"/>
            <a:ext cx="0" cy="70646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4">
            <a:extLst>
              <a:ext uri="{FF2B5EF4-FFF2-40B4-BE49-F238E27FC236}">
                <a16:creationId xmlns:a16="http://schemas.microsoft.com/office/drawing/2014/main" id="{E09473D4-5328-514F-B11C-268EE401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65" y="383693"/>
            <a:ext cx="3699617" cy="531215"/>
          </a:xfrm>
        </p:spPr>
        <p:txBody>
          <a:bodyPr anchor="t"/>
          <a:lstStyle/>
          <a:p>
            <a:r>
              <a:rPr lang="en-US" sz="2000" dirty="0"/>
              <a:t>Import from where?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BD4C9F-139E-924A-ADA8-F67F3820A488}"/>
              </a:ext>
            </a:extLst>
          </p:cNvPr>
          <p:cNvCxnSpPr>
            <a:cxnSpLocks/>
          </p:cNvCxnSpPr>
          <p:nvPr/>
        </p:nvCxnSpPr>
        <p:spPr>
          <a:xfrm>
            <a:off x="2728016" y="3301042"/>
            <a:ext cx="1576566" cy="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build="p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3E88B7-218E-B04C-97DE-9EF6BE28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/>
              <a:t>Python code in one module gains access to the code in another module by the process of </a:t>
            </a:r>
            <a:r>
              <a:rPr lang="en-GB" sz="1400" b="1" dirty="0">
                <a:solidFill>
                  <a:schemeClr val="accent6"/>
                </a:solidFill>
              </a:rPr>
              <a:t>importing</a:t>
            </a:r>
            <a:r>
              <a:rPr lang="en-GB" sz="1400" dirty="0"/>
              <a:t> it</a:t>
            </a:r>
          </a:p>
          <a:p>
            <a:r>
              <a:rPr lang="en-GB" sz="1400" dirty="0"/>
              <a:t>The import statement combines two operations:</a:t>
            </a:r>
          </a:p>
          <a:p>
            <a:pPr lvl="1" indent="-457189">
              <a:buFont typeface="+mj-lt"/>
              <a:buAutoNum type="arabicPeriod"/>
            </a:pPr>
            <a:r>
              <a:rPr lang="en-GB" sz="1400" dirty="0">
                <a:solidFill>
                  <a:schemeClr val="accent6"/>
                </a:solidFill>
              </a:rPr>
              <a:t> </a:t>
            </a:r>
            <a:r>
              <a:rPr lang="en-GB" sz="1400" b="1" dirty="0">
                <a:solidFill>
                  <a:schemeClr val="accent6"/>
                </a:solidFill>
              </a:rPr>
              <a:t>searches </a:t>
            </a:r>
            <a:r>
              <a:rPr lang="en-GB" sz="1400" dirty="0">
                <a:solidFill>
                  <a:schemeClr val="tx1"/>
                </a:solidFill>
              </a:rPr>
              <a:t>for the named module/package</a:t>
            </a:r>
          </a:p>
          <a:p>
            <a:pPr lvl="1" indent="-457189">
              <a:buFont typeface="+mj-lt"/>
              <a:buAutoNum type="arabicPeriod"/>
            </a:pPr>
            <a:r>
              <a:rPr lang="en-GB" sz="1400" dirty="0">
                <a:solidFill>
                  <a:schemeClr val="accent6"/>
                </a:solidFill>
              </a:rPr>
              <a:t> </a:t>
            </a:r>
            <a:r>
              <a:rPr lang="en-GB" sz="1400" b="1" dirty="0">
                <a:solidFill>
                  <a:schemeClr val="accent6"/>
                </a:solidFill>
              </a:rPr>
              <a:t>makes the module/package code accessible</a:t>
            </a:r>
            <a:r>
              <a:rPr lang="en-GB" sz="1400" dirty="0"/>
              <a:t> via the module/package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E130C-8F71-C94F-82B4-917E10FF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9ADCC-2A35-5D45-A3E3-551EB7AE600B}"/>
              </a:ext>
            </a:extLst>
          </p:cNvPr>
          <p:cNvSpPr/>
          <p:nvPr/>
        </p:nvSpPr>
        <p:spPr>
          <a:xfrm>
            <a:off x="4572000" y="1868129"/>
            <a:ext cx="3816355" cy="257809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4572001" y="2265975"/>
            <a:ext cx="4386369" cy="2040335"/>
            <a:chOff x="4572001" y="2265975"/>
            <a:chExt cx="4386369" cy="204033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21C3772-FE0F-D24B-AD72-9F4810F09D3F}"/>
                </a:ext>
              </a:extLst>
            </p:cNvPr>
            <p:cNvGrpSpPr/>
            <p:nvPr/>
          </p:nvGrpSpPr>
          <p:grpSpPr>
            <a:xfrm>
              <a:off x="6837254" y="3668860"/>
              <a:ext cx="2121116" cy="379520"/>
              <a:chOff x="2664639" y="1377415"/>
              <a:chExt cx="2121116" cy="37952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C2C16AD-02E8-A344-976F-7CE39CFD81E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86A4592-56AF-C940-BA52-D2CB8C023772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ingredients.py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0C48E3B5-CC99-894C-BCCA-F04E5B5C5D8F}"/>
                </a:ext>
              </a:extLst>
            </p:cNvPr>
            <p:cNvCxnSpPr>
              <a:cxnSpLocks/>
              <a:stCxn id="98" idx="3"/>
              <a:endCxn id="99" idx="1"/>
            </p:cNvCxnSpPr>
            <p:nvPr/>
          </p:nvCxnSpPr>
          <p:spPr>
            <a:xfrm>
              <a:off x="6723066" y="3296451"/>
              <a:ext cx="114188" cy="5621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1D05191-C698-8E4A-93AE-CA220E7DEE4B}"/>
                </a:ext>
              </a:extLst>
            </p:cNvPr>
            <p:cNvGrpSpPr/>
            <p:nvPr/>
          </p:nvGrpSpPr>
          <p:grpSpPr>
            <a:xfrm>
              <a:off x="6837254" y="3926790"/>
              <a:ext cx="2121116" cy="379520"/>
              <a:chOff x="2664639" y="1377415"/>
              <a:chExt cx="2121116" cy="37952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6691197-134B-9D47-9C1F-5CA34BD6C344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29DBBA8-D23F-E348-BAD8-A154727067D8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equipment.py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stCxn id="98" idx="3"/>
              <a:endCxn id="85" idx="1"/>
            </p:cNvCxnSpPr>
            <p:nvPr/>
          </p:nvCxnSpPr>
          <p:spPr>
            <a:xfrm>
              <a:off x="6723066" y="3296451"/>
              <a:ext cx="114188" cy="82009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40F7333-8041-4746-9254-28F19922C149}"/>
              </a:ext>
            </a:extLst>
          </p:cNvPr>
          <p:cNvSpPr/>
          <p:nvPr/>
        </p:nvSpPr>
        <p:spPr>
          <a:xfrm>
            <a:off x="2465799" y="415760"/>
            <a:ext cx="6276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$ git clone https://</a:t>
            </a:r>
            <a:r>
              <a:rPr lang="en-GB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/ASPP/2019-camerino-ODD.git</a:t>
            </a:r>
          </a:p>
        </p:txBody>
      </p:sp>
    </p:spTree>
    <p:extLst>
      <p:ext uri="{BB962C8B-B14F-4D97-AF65-F5344CB8AC3E}">
        <p14:creationId xmlns:p14="http://schemas.microsoft.com/office/powerpoint/2010/main" val="369028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AA8B9AC-B973-E149-9BB6-5EDBF6F1D220}"/>
              </a:ext>
            </a:extLst>
          </p:cNvPr>
          <p:cNvSpPr txBox="1"/>
          <p:nvPr/>
        </p:nvSpPr>
        <p:spPr>
          <a:xfrm>
            <a:off x="3955045" y="399348"/>
            <a:ext cx="2612009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846074-08F1-6844-A2CE-F6F7589B6CF3}"/>
              </a:ext>
            </a:extLst>
          </p:cNvPr>
          <p:cNvSpPr txBox="1"/>
          <p:nvPr/>
        </p:nvSpPr>
        <p:spPr>
          <a:xfrm>
            <a:off x="3955045" y="397816"/>
            <a:ext cx="2612010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E375E"/>
                </a:solidFill>
                <a:latin typeface="Courier" pitchFamily="2" charset="0"/>
              </a:rPr>
              <a:t>from </a:t>
            </a:r>
            <a:r>
              <a:rPr lang="en-US" sz="1200" b="1" dirty="0">
                <a:solidFill>
                  <a:schemeClr val="bg1"/>
                </a:solidFill>
                <a:latin typeface="Courier" pitchFamily="2" charset="0"/>
              </a:rPr>
              <a:t>potions</a:t>
            </a:r>
            <a:r>
              <a:rPr lang="en-US" sz="1200" b="1" dirty="0">
                <a:solidFill>
                  <a:srgbClr val="FE375E"/>
                </a:solidFill>
                <a:latin typeface="Courier" pitchFamily="2" charset="0"/>
              </a:rPr>
              <a:t> import</a:t>
            </a:r>
            <a:r>
              <a:rPr lang="en-US" sz="1200" b="1" dirty="0">
                <a:solidFill>
                  <a:schemeClr val="bg1"/>
                </a:solidFill>
                <a:latin typeface="Courier" pitchFamily="2" charset="0"/>
              </a:rPr>
              <a:t> potion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56225D-5DF4-974F-9FAE-C60927C263A9}"/>
              </a:ext>
            </a:extLst>
          </p:cNvPr>
          <p:cNvSpPr/>
          <p:nvPr/>
        </p:nvSpPr>
        <p:spPr>
          <a:xfrm>
            <a:off x="558891" y="2720152"/>
            <a:ext cx="3722400" cy="219391"/>
          </a:xfrm>
          <a:prstGeom prst="roundRect">
            <a:avLst>
              <a:gd name="adj" fmla="val 338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Terminal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9ADCC-2A35-5D45-A3E3-551EB7AE600B}"/>
              </a:ext>
            </a:extLst>
          </p:cNvPr>
          <p:cNvSpPr/>
          <p:nvPr/>
        </p:nvSpPr>
        <p:spPr>
          <a:xfrm>
            <a:off x="558891" y="2930216"/>
            <a:ext cx="3399559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potions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9E14E2-BE33-7D41-B0B8-7D83F8FB21D2}"/>
              </a:ext>
            </a:extLst>
          </p:cNvPr>
          <p:cNvSpPr/>
          <p:nvPr/>
        </p:nvSpPr>
        <p:spPr>
          <a:xfrm>
            <a:off x="557187" y="2930400"/>
            <a:ext cx="3399559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potions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potions.potion</a:t>
            </a:r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GB" b="1" dirty="0" err="1">
                <a:solidFill>
                  <a:srgbClr val="FF4712"/>
                </a:solidFill>
                <a:latin typeface="Courier" pitchFamily="2" charset="0"/>
              </a:rPr>
              <a:t>AttributeError</a:t>
            </a:r>
            <a:r>
              <a:rPr lang="en-GB" b="1" dirty="0">
                <a:solidFill>
                  <a:srgbClr val="FF4712"/>
                </a:solidFill>
                <a:latin typeface="Courier" pitchFamily="2" charset="0"/>
              </a:rPr>
              <a:t>: module 'potions' has no attribute 'potion'</a:t>
            </a:r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07039F-A3B8-3C42-99C0-9C021EEE524F}"/>
              </a:ext>
            </a:extLst>
          </p:cNvPr>
          <p:cNvSpPr/>
          <p:nvPr/>
        </p:nvSpPr>
        <p:spPr>
          <a:xfrm>
            <a:off x="558000" y="2930400"/>
            <a:ext cx="3722400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potions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potions.potion</a:t>
            </a:r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&lt;module '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potions.potion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’&gt;</a:t>
            </a:r>
          </a:p>
          <a:p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GB" b="1" dirty="0" err="1">
                <a:solidFill>
                  <a:schemeClr val="bg1"/>
                </a:solidFill>
                <a:latin typeface="Courier" pitchFamily="2" charset="0"/>
              </a:rPr>
              <a:t>potions.potion.func</a:t>
            </a:r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()</a:t>
            </a:r>
          </a:p>
          <a:p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&lt;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potions.potion.func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 object&gt;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init</a:t>
                </a:r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__.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2"/>
            <a:ext cx="3042032" cy="4123465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Importing a </a:t>
            </a:r>
            <a:r>
              <a:rPr lang="en-GB" sz="1400" b="1" dirty="0"/>
              <a:t>package</a:t>
            </a:r>
            <a:r>
              <a:rPr lang="en-GB" sz="1400" dirty="0"/>
              <a:t> runs the code in the 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GB" sz="1400" dirty="0"/>
              <a:t>file in that folder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if 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r>
              <a:rPr lang="en-GB" sz="1400" dirty="0"/>
              <a:t> is empty:</a:t>
            </a:r>
            <a:br>
              <a:rPr lang="en-GB" sz="1400" dirty="0"/>
            </a:br>
            <a:r>
              <a:rPr lang="en-GB" sz="1400" dirty="0"/>
              <a:t>        finishes importing, but</a:t>
            </a:r>
            <a:br>
              <a:rPr lang="en-GB" sz="1400" dirty="0"/>
            </a:br>
            <a:r>
              <a:rPr lang="en-GB" sz="1400" dirty="0"/>
              <a:t>        does not import </a:t>
            </a:r>
            <a:r>
              <a:rPr lang="en-GB" sz="1400" dirty="0" err="1"/>
              <a:t>potion.py</a:t>
            </a: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if 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GB" sz="14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GB" sz="14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r>
              <a:rPr lang="en-GB" sz="1400" dirty="0"/>
              <a:t> includes: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>
                <a:latin typeface="Courier" pitchFamily="2" charset="0"/>
              </a:rPr>
              <a:t>from potions import  	potion</a:t>
            </a:r>
            <a:br>
              <a:rPr lang="en-GB" sz="1400" dirty="0"/>
            </a:br>
            <a:r>
              <a:rPr lang="en-GB" sz="1400" dirty="0"/>
              <a:t>        then the code in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>
                <a:latin typeface="Courier" pitchFamily="2" charset="0"/>
              </a:rPr>
              <a:t>potion.py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/>
              <a:t>is run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Running the code makes it available and binds it to name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6E4BDD-E983-ED47-B252-D8E650575C6B}"/>
              </a:ext>
            </a:extLst>
          </p:cNvPr>
          <p:cNvSpPr txBox="1"/>
          <p:nvPr/>
        </p:nvSpPr>
        <p:spPr>
          <a:xfrm>
            <a:off x="2129105" y="1043570"/>
            <a:ext cx="141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23D6EE-1F00-2043-9CE2-063585184505}"/>
              </a:ext>
            </a:extLst>
          </p:cNvPr>
          <p:cNvCxnSpPr>
            <a:cxnSpLocks/>
          </p:cNvCxnSpPr>
          <p:nvPr/>
        </p:nvCxnSpPr>
        <p:spPr>
          <a:xfrm flipV="1">
            <a:off x="3229492" y="630182"/>
            <a:ext cx="725554" cy="4255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AF3706B4-02CA-774D-8B61-C77018AA6C20}"/>
              </a:ext>
            </a:extLst>
          </p:cNvPr>
          <p:cNvSpPr/>
          <p:nvPr/>
        </p:nvSpPr>
        <p:spPr>
          <a:xfrm>
            <a:off x="2087690" y="1103629"/>
            <a:ext cx="2887708" cy="2340000"/>
          </a:xfrm>
          <a:prstGeom prst="arc">
            <a:avLst>
              <a:gd name="adj1" fmla="val 15736428"/>
              <a:gd name="adj2" fmla="val 119217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CB308BF-9F34-A84D-BEA2-284343B2158E}"/>
              </a:ext>
            </a:extLst>
          </p:cNvPr>
          <p:cNvSpPr/>
          <p:nvPr/>
        </p:nvSpPr>
        <p:spPr>
          <a:xfrm>
            <a:off x="2087690" y="1103629"/>
            <a:ext cx="2887708" cy="2340000"/>
          </a:xfrm>
          <a:prstGeom prst="arc">
            <a:avLst>
              <a:gd name="adj1" fmla="val 2558440"/>
              <a:gd name="adj2" fmla="val 7353436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86" name="Title 4">
            <a:extLst>
              <a:ext uri="{FF2B5EF4-FFF2-40B4-BE49-F238E27FC236}">
                <a16:creationId xmlns:a16="http://schemas.microsoft.com/office/drawing/2014/main" id="{874681EF-4734-8A4E-8709-C8B5A59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65" y="383693"/>
            <a:ext cx="3699617" cy="531215"/>
          </a:xfrm>
        </p:spPr>
        <p:txBody>
          <a:bodyPr anchor="t"/>
          <a:lstStyle/>
          <a:p>
            <a:r>
              <a:rPr lang="en-US" sz="2000" dirty="0"/>
              <a:t>What does import do?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B12791A1-C7DF-D340-80AE-42D65A597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5242" y="2463527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c 47">
            <a:extLst>
              <a:ext uri="{FF2B5EF4-FFF2-40B4-BE49-F238E27FC236}">
                <a16:creationId xmlns:a16="http://schemas.microsoft.com/office/drawing/2014/main" id="{79C401DD-7AD9-8343-850E-8D032C23675D}"/>
              </a:ext>
            </a:extLst>
          </p:cNvPr>
          <p:cNvSpPr/>
          <p:nvPr/>
        </p:nvSpPr>
        <p:spPr>
          <a:xfrm>
            <a:off x="3091553" y="1216579"/>
            <a:ext cx="786929" cy="666419"/>
          </a:xfrm>
          <a:prstGeom prst="arc">
            <a:avLst>
              <a:gd name="adj1" fmla="val 15999465"/>
              <a:gd name="adj2" fmla="val 8102688"/>
            </a:avLst>
          </a:prstGeom>
          <a:ln w="38100">
            <a:solidFill>
              <a:srgbClr val="FF4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261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6" grpId="0" animBg="1"/>
      <p:bldP spid="83" grpId="0" animBg="1"/>
      <p:bldP spid="85" grpId="0" animBg="1"/>
      <p:bldP spid="60" grpId="0"/>
      <p:bldP spid="65" grpId="0" animBg="1"/>
      <p:bldP spid="66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B17FF9-4B27-684D-9C03-FCA1AD992D78}"/>
              </a:ext>
            </a:extLst>
          </p:cNvPr>
          <p:cNvSpPr/>
          <p:nvPr/>
        </p:nvSpPr>
        <p:spPr>
          <a:xfrm>
            <a:off x="557999" y="2718788"/>
            <a:ext cx="3723055" cy="222412"/>
          </a:xfrm>
          <a:prstGeom prst="roundRect">
            <a:avLst>
              <a:gd name="adj" fmla="val 338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Terminal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7967B4-D402-0E44-B4B8-A7727E4CADBF}"/>
              </a:ext>
            </a:extLst>
          </p:cNvPr>
          <p:cNvSpPr/>
          <p:nvPr/>
        </p:nvSpPr>
        <p:spPr>
          <a:xfrm>
            <a:off x="558236" y="2928683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potions.tools.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cooking</a:t>
            </a:r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79838A-48A4-FF47-AAB0-1C9708505F47}"/>
              </a:ext>
            </a:extLst>
          </p:cNvPr>
          <p:cNvSpPr/>
          <p:nvPr/>
        </p:nvSpPr>
        <p:spPr>
          <a:xfrm>
            <a:off x="558000" y="2930400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solidFill>
                  <a:srgbClr val="FF4712"/>
                </a:solidFill>
                <a:latin typeface="Courier" pitchFamily="2" charset="0"/>
              </a:rPr>
              <a:t>potions</a:t>
            </a:r>
            <a:r>
              <a:rPr lang="en-US" b="1" dirty="0" err="1">
                <a:latin typeface="Courier" pitchFamily="2" charset="0"/>
              </a:rPr>
              <a:t>.tools.cooking</a:t>
            </a:r>
            <a:endParaRPr lang="en-US" b="1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init</a:t>
                </a:r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__.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potion.py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init</a:t>
                </a:r>
                <a:r>
                  <a:rPr lang="en-US" sz="1200" dirty="0">
                    <a:solidFill>
                      <a:schemeClr val="tx1"/>
                    </a:solidFill>
                    <a:latin typeface="Courier" pitchFamily="2" charset="0"/>
                  </a:rPr>
                  <a:t>__.</a:t>
                </a:r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/>
                    </a:solidFill>
                    <a:latin typeface="Courier" pitchFamily="2" charset="0"/>
                  </a:rPr>
                  <a:t>cooking.py</a:t>
                </a:r>
                <a:endParaRPr lang="en-US" sz="1200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5242" y="2463527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2"/>
            <a:ext cx="3042032" cy="4123465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2) Importing a </a:t>
            </a:r>
            <a:r>
              <a:rPr lang="en-GB" sz="1400" b="1" dirty="0">
                <a:solidFill>
                  <a:schemeClr val="accent1"/>
                </a:solidFill>
              </a:rPr>
              <a:t>module</a:t>
            </a:r>
            <a:r>
              <a:rPr lang="en-GB" sz="1400" dirty="0"/>
              <a:t> directly will run the __</a:t>
            </a:r>
            <a:r>
              <a:rPr lang="en-GB" sz="1400" dirty="0" err="1"/>
              <a:t>init</a:t>
            </a:r>
            <a:r>
              <a:rPr lang="en-GB" sz="1400" dirty="0"/>
              <a:t>__ files of the packages in which the modules are contained:</a:t>
            </a:r>
          </a:p>
          <a:p>
            <a:pPr marL="126997" indent="0">
              <a:buNone/>
            </a:pPr>
            <a:r>
              <a:rPr lang="en-GB" sz="1400" dirty="0"/>
              <a:t>- /potions/__</a:t>
            </a:r>
            <a:r>
              <a:rPr lang="en-GB" sz="1400" dirty="0" err="1"/>
              <a:t>init</a:t>
            </a:r>
            <a:r>
              <a:rPr lang="en-GB" sz="1400" dirty="0"/>
              <a:t>__.</a:t>
            </a:r>
            <a:r>
              <a:rPr lang="en-GB" sz="1400" dirty="0" err="1"/>
              <a:t>py</a:t>
            </a: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- /potions/tools/__</a:t>
            </a:r>
            <a:r>
              <a:rPr lang="en-GB" sz="1400" dirty="0" err="1"/>
              <a:t>init</a:t>
            </a:r>
            <a:r>
              <a:rPr lang="en-GB" sz="1400" dirty="0"/>
              <a:t>__.</a:t>
            </a:r>
            <a:r>
              <a:rPr lang="en-GB" sz="1400" dirty="0" err="1"/>
              <a:t>py</a:t>
            </a: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- /potions/tools/</a:t>
            </a:r>
            <a:r>
              <a:rPr lang="en-GB" sz="1400" dirty="0" err="1"/>
              <a:t>cooking.py</a:t>
            </a:r>
            <a:endParaRPr lang="en-GB" sz="1400" dirty="0"/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Note that the same happens when running </a:t>
            </a:r>
          </a:p>
          <a:p>
            <a:pPr marL="126997" indent="0">
              <a:buNone/>
            </a:pPr>
            <a:r>
              <a:rPr lang="en-GB" sz="1400" dirty="0"/>
              <a:t>from </a:t>
            </a:r>
            <a:r>
              <a:rPr lang="en-GB" sz="1400" dirty="0" err="1"/>
              <a:t>potions.tools</a:t>
            </a:r>
            <a:r>
              <a:rPr lang="en-GB" sz="1400" dirty="0"/>
              <a:t> import cooking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AF3706B4-02CA-774D-8B61-C77018AA6C20}"/>
              </a:ext>
            </a:extLst>
          </p:cNvPr>
          <p:cNvSpPr/>
          <p:nvPr/>
        </p:nvSpPr>
        <p:spPr>
          <a:xfrm>
            <a:off x="2169826" y="1077396"/>
            <a:ext cx="3145570" cy="2258087"/>
          </a:xfrm>
          <a:prstGeom prst="arc">
            <a:avLst>
              <a:gd name="adj1" fmla="val 15053481"/>
              <a:gd name="adj2" fmla="val 336173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</a:t>
            </a:r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E1524DDB-BE37-EA45-B99A-97494317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65" y="383693"/>
            <a:ext cx="3699617" cy="531215"/>
          </a:xfrm>
        </p:spPr>
        <p:txBody>
          <a:bodyPr anchor="t"/>
          <a:lstStyle/>
          <a:p>
            <a:r>
              <a:rPr lang="en-US" sz="2000" dirty="0"/>
              <a:t>What does import do?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CB308BF-9F34-A84D-BEA2-284343B2158E}"/>
              </a:ext>
            </a:extLst>
          </p:cNvPr>
          <p:cNvSpPr/>
          <p:nvPr/>
        </p:nvSpPr>
        <p:spPr>
          <a:xfrm>
            <a:off x="3205740" y="2301039"/>
            <a:ext cx="1769657" cy="1034444"/>
          </a:xfrm>
          <a:prstGeom prst="arc">
            <a:avLst>
              <a:gd name="adj1" fmla="val 1388534"/>
              <a:gd name="adj2" fmla="val 4519482"/>
            </a:avLst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7EC9D84-2291-FD4B-AB80-F60584E68F4F}"/>
              </a:ext>
            </a:extLst>
          </p:cNvPr>
          <p:cNvSpPr/>
          <p:nvPr/>
        </p:nvSpPr>
        <p:spPr>
          <a:xfrm>
            <a:off x="2608118" y="1216579"/>
            <a:ext cx="2133585" cy="838561"/>
          </a:xfrm>
          <a:prstGeom prst="arc">
            <a:avLst>
              <a:gd name="adj1" fmla="val 14661845"/>
              <a:gd name="adj2" fmla="val 1414576"/>
            </a:avLst>
          </a:prstGeom>
          <a:ln w="38100">
            <a:solidFill>
              <a:srgbClr val="FF4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D338290-A0D1-E84C-BAA0-F25A408A0D83}"/>
              </a:ext>
            </a:extLst>
          </p:cNvPr>
          <p:cNvSpPr/>
          <p:nvPr/>
        </p:nvSpPr>
        <p:spPr>
          <a:xfrm>
            <a:off x="4067357" y="2022452"/>
            <a:ext cx="738272" cy="344319"/>
          </a:xfrm>
          <a:prstGeom prst="arc">
            <a:avLst>
              <a:gd name="adj1" fmla="val 16112193"/>
              <a:gd name="adj2" fmla="val 6501085"/>
            </a:avLst>
          </a:prstGeom>
          <a:ln w="38100">
            <a:solidFill>
              <a:srgbClr val="FF4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A850B3-8EFA-3046-AC41-6D873A27CE09}"/>
              </a:ext>
            </a:extLst>
          </p:cNvPr>
          <p:cNvSpPr txBox="1"/>
          <p:nvPr/>
        </p:nvSpPr>
        <p:spPr>
          <a:xfrm>
            <a:off x="2129649" y="1046002"/>
            <a:ext cx="141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067421-BC9E-354E-B200-2FBEB480EFE5}"/>
              </a:ext>
            </a:extLst>
          </p:cNvPr>
          <p:cNvSpPr txBox="1"/>
          <p:nvPr/>
        </p:nvSpPr>
        <p:spPr>
          <a:xfrm>
            <a:off x="3230784" y="1889046"/>
            <a:ext cx="141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__.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D358FF-D1D0-6647-9B0B-400F96A8DED0}"/>
              </a:ext>
            </a:extLst>
          </p:cNvPr>
          <p:cNvSpPr txBox="1"/>
          <p:nvPr/>
        </p:nvSpPr>
        <p:spPr>
          <a:xfrm>
            <a:off x="3229492" y="2187045"/>
            <a:ext cx="1828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cooking.py</a:t>
            </a:r>
            <a:endParaRPr lang="en-US" sz="12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CA1E3F-2E23-4944-9179-43C322252DA3}"/>
              </a:ext>
            </a:extLst>
          </p:cNvPr>
          <p:cNvSpPr/>
          <p:nvPr/>
        </p:nvSpPr>
        <p:spPr>
          <a:xfrm>
            <a:off x="558000" y="2930400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</a:t>
            </a:r>
            <a:r>
              <a:rPr lang="en-US" b="1" dirty="0" err="1">
                <a:solidFill>
                  <a:srgbClr val="FF4712"/>
                </a:solidFill>
                <a:latin typeface="Courier" pitchFamily="2" charset="0"/>
              </a:rPr>
              <a:t>tools</a:t>
            </a:r>
            <a:r>
              <a:rPr lang="en-US" b="1" dirty="0" err="1">
                <a:latin typeface="Courier" pitchFamily="2" charset="0"/>
              </a:rPr>
              <a:t>.cooking</a:t>
            </a:r>
            <a:endParaRPr lang="en-US" b="1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A28F2E-B6DB-9749-B851-D51B998305AA}"/>
              </a:ext>
            </a:extLst>
          </p:cNvPr>
          <p:cNvSpPr/>
          <p:nvPr/>
        </p:nvSpPr>
        <p:spPr>
          <a:xfrm>
            <a:off x="558000" y="2930400"/>
            <a:ext cx="3722163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potions.tools.</a:t>
            </a:r>
            <a:r>
              <a:rPr lang="en-US" b="1" dirty="0" err="1">
                <a:solidFill>
                  <a:srgbClr val="FF4712"/>
                </a:solidFill>
                <a:latin typeface="Courier" pitchFamily="2" charset="0"/>
              </a:rPr>
              <a:t>cooking</a:t>
            </a:r>
            <a:endParaRPr lang="en-US" b="1" dirty="0">
              <a:solidFill>
                <a:srgbClr val="FF4712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4C6ED7-4148-1847-8F1C-9C10B6BEC47C}"/>
              </a:ext>
            </a:extLst>
          </p:cNvPr>
          <p:cNvSpPr/>
          <p:nvPr/>
        </p:nvSpPr>
        <p:spPr>
          <a:xfrm>
            <a:off x="558000" y="2930400"/>
            <a:ext cx="3722400" cy="15798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Courier" pitchFamily="2" charset="0"/>
              </a:rPr>
              <a:t>anywhere $ python</a:t>
            </a:r>
          </a:p>
          <a:p>
            <a:r>
              <a:rPr lang="en-US" b="1" dirty="0">
                <a:latin typeface="Courier" pitchFamily="2" charset="0"/>
              </a:rPr>
              <a:t>&gt;&gt;&gt; import </a:t>
            </a:r>
            <a:r>
              <a:rPr lang="en-US" b="1" dirty="0" err="1">
                <a:latin typeface="Courier" pitchFamily="2" charset="0"/>
              </a:rPr>
              <a:t>potions.tools.cooking</a:t>
            </a:r>
            <a:endParaRPr lang="en-US" b="1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</a:t>
            </a:r>
          </a:p>
          <a:p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potions.tools.cooking</a:t>
            </a:r>
            <a:endParaRPr lang="en-US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&lt;module '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potions.tools.cooking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'&gt;</a:t>
            </a:r>
          </a:p>
          <a:p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&gt;&gt;&gt; </a:t>
            </a:r>
            <a:r>
              <a:rPr lang="en-GB" b="1" dirty="0" err="1">
                <a:solidFill>
                  <a:schemeClr val="bg1"/>
                </a:solidFill>
                <a:latin typeface="Courier" pitchFamily="2" charset="0"/>
              </a:rPr>
              <a:t>potions.tools.cooking.func</a:t>
            </a:r>
            <a:r>
              <a:rPr lang="en-GB" b="1" dirty="0">
                <a:solidFill>
                  <a:schemeClr val="bg1"/>
                </a:solidFill>
                <a:latin typeface="Courier" pitchFamily="2" charset="0"/>
              </a:rPr>
              <a:t>()</a:t>
            </a:r>
          </a:p>
          <a:p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&lt;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potions.tools.cooking.func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 </a:t>
            </a:r>
            <a:r>
              <a:rPr lang="en-GB" b="1" dirty="0" err="1">
                <a:solidFill>
                  <a:srgbClr val="55A939"/>
                </a:solidFill>
                <a:latin typeface="Courier" pitchFamily="2" charset="0"/>
              </a:rPr>
              <a:t>obj</a:t>
            </a:r>
            <a:r>
              <a:rPr lang="en-GB" b="1" dirty="0">
                <a:solidFill>
                  <a:srgbClr val="55A939"/>
                </a:solidFill>
                <a:latin typeface="Courier" pitchFamily="2" charset="0"/>
              </a:rPr>
              <a:t>&gt;</a:t>
            </a:r>
          </a:p>
          <a:p>
            <a:endParaRPr lang="en-GB" b="1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6" grpId="0" animBg="1"/>
      <p:bldP spid="46" grpId="0" animBg="1"/>
      <p:bldP spid="47" grpId="0" animBg="1"/>
      <p:bldP spid="48" grpId="0"/>
      <p:bldP spid="49" grpId="1"/>
      <p:bldP spid="50" grpId="0"/>
      <p:bldP spid="52" grpId="0" animBg="1"/>
      <p:bldP spid="51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A567-279B-C14F-A922-B5A69327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BBCB-192B-9145-90E9-464E1C566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54C73D8-10A8-7240-9B86-4649D5A5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868129"/>
            <a:ext cx="7527875" cy="2578096"/>
          </a:xfrm>
        </p:spPr>
        <p:txBody>
          <a:bodyPr/>
          <a:lstStyle/>
          <a:p>
            <a:pPr>
              <a:buSzPct val="100000"/>
            </a:pPr>
            <a:r>
              <a:rPr lang="en-GB" dirty="0"/>
              <a:t>In 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ODD_dir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/>
              <a:t>run </a:t>
            </a:r>
            <a:r>
              <a:rPr lang="en-GB" dirty="0">
                <a:latin typeface="Courier" pitchFamily="2" charset="0"/>
              </a:rPr>
              <a:t>pip install -e . </a:t>
            </a:r>
            <a:r>
              <a:rPr lang="en-GB" dirty="0"/>
              <a:t>(don’t forget the .)</a:t>
            </a:r>
            <a:br>
              <a:rPr lang="en-GB" dirty="0"/>
            </a:br>
            <a:r>
              <a:rPr lang="en-GB" dirty="0"/>
              <a:t>                       or </a:t>
            </a:r>
            <a:r>
              <a:rPr lang="en-GB" dirty="0">
                <a:latin typeface="Courier" pitchFamily="2" charset="0"/>
              </a:rPr>
              <a:t>pip install -e /path/</a:t>
            </a:r>
            <a:r>
              <a:rPr lang="en-GB" dirty="0" err="1">
                <a:latin typeface="Courier" pitchFamily="2" charset="0"/>
              </a:rPr>
              <a:t>ODD_dir</a:t>
            </a:r>
            <a:endParaRPr lang="en-GB" dirty="0">
              <a:latin typeface="Courier" pitchFamily="2" charset="0"/>
            </a:endParaRPr>
          </a:p>
          <a:p>
            <a:pPr>
              <a:buSzPct val="100000"/>
            </a:pPr>
            <a:endParaRPr lang="en-GB" dirty="0"/>
          </a:p>
          <a:p>
            <a:pPr>
              <a:buSzPct val="100000"/>
            </a:pPr>
            <a:r>
              <a:rPr lang="en-GB" dirty="0"/>
              <a:t>Follow the instructions in </a:t>
            </a:r>
            <a:r>
              <a:rPr lang="en-GB" b="1" dirty="0"/>
              <a:t>Issue #1 </a:t>
            </a:r>
            <a:r>
              <a:rPr lang="en-GB" dirty="0"/>
              <a:t>on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https://github.com/ASPP/2019-camerino-ODD/issues</a:t>
            </a:r>
            <a:endParaRPr lang="en-GB" dirty="0"/>
          </a:p>
          <a:p>
            <a:pPr>
              <a:buSzPct val="100000"/>
            </a:pPr>
            <a:r>
              <a:rPr lang="en-GB" dirty="0"/>
              <a:t>How far can you get in 10 minutes? </a:t>
            </a:r>
            <a:br>
              <a:rPr lang="en-GB" dirty="0"/>
            </a:br>
            <a:r>
              <a:rPr lang="en-GB" dirty="0"/>
              <a:t>(You are not expected to finish all parts!)</a:t>
            </a:r>
          </a:p>
        </p:txBody>
      </p:sp>
    </p:spTree>
    <p:extLst>
      <p:ext uri="{BB962C8B-B14F-4D97-AF65-F5344CB8AC3E}">
        <p14:creationId xmlns:p14="http://schemas.microsoft.com/office/powerpoint/2010/main" val="137581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039A9-37C3-C147-B608-3ED40800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197" y="885349"/>
            <a:ext cx="7137423" cy="1159800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Understanding Modules and Packages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23A4DF2-A727-6A4D-B651-A3FDBCA0DA6B}"/>
              </a:ext>
            </a:extLst>
          </p:cNvPr>
          <p:cNvSpPr txBox="1">
            <a:spLocks/>
          </p:cNvSpPr>
          <p:nvPr/>
        </p:nvSpPr>
        <p:spPr>
          <a:xfrm>
            <a:off x="1757197" y="216418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Converting a Project into a Package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0A64377-B4A2-6C44-B657-DC0B81C6F274}"/>
              </a:ext>
            </a:extLst>
          </p:cNvPr>
          <p:cNvSpPr txBox="1">
            <a:spLocks/>
          </p:cNvSpPr>
          <p:nvPr/>
        </p:nvSpPr>
        <p:spPr>
          <a:xfrm>
            <a:off x="1757197" y="334773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Distributing a Package</a:t>
            </a:r>
          </a:p>
        </p:txBody>
      </p:sp>
    </p:spTree>
    <p:extLst>
      <p:ext uri="{BB962C8B-B14F-4D97-AF65-F5344CB8AC3E}">
        <p14:creationId xmlns:p14="http://schemas.microsoft.com/office/powerpoint/2010/main" val="97102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88DC0-62A2-7A49-B44E-8E28B8910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B709B-0AA6-314E-A638-1ED9E9E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C06E6-556F-524F-B1F5-EAC421241EE6}"/>
              </a:ext>
            </a:extLst>
          </p:cNvPr>
          <p:cNvGrpSpPr/>
          <p:nvPr/>
        </p:nvGrpSpPr>
        <p:grpSpPr>
          <a:xfrm>
            <a:off x="1021279" y="1759975"/>
            <a:ext cx="6555179" cy="2917021"/>
            <a:chOff x="1021279" y="1759974"/>
            <a:chExt cx="6555179" cy="2917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6956AF-3285-EB49-A6BB-B1E3C45BE22F}"/>
                </a:ext>
              </a:extLst>
            </p:cNvPr>
            <p:cNvGrpSpPr/>
            <p:nvPr/>
          </p:nvGrpSpPr>
          <p:grpSpPr>
            <a:xfrm>
              <a:off x="2481941" y="1759974"/>
              <a:ext cx="1555669" cy="379520"/>
              <a:chOff x="2553194" y="1377415"/>
              <a:chExt cx="1555669" cy="37952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E09B9E0-015F-F349-9C1E-26690F7637E4}"/>
                  </a:ext>
                </a:extLst>
              </p:cNvPr>
              <p:cNvSpPr/>
              <p:nvPr/>
            </p:nvSpPr>
            <p:spPr>
              <a:xfrm>
                <a:off x="2553194" y="1377415"/>
                <a:ext cx="225633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E1E1FDE-3DEE-2544-A374-FB3C081F6988}"/>
                  </a:ext>
                </a:extLst>
              </p:cNvPr>
              <p:cNvSpPr txBox="1"/>
              <p:nvPr/>
            </p:nvSpPr>
            <p:spPr>
              <a:xfrm>
                <a:off x="2802577" y="1413287"/>
                <a:ext cx="130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urier" pitchFamily="2" charset="0"/>
                  </a:rPr>
                  <a:t>setup.py</a:t>
                </a:r>
                <a:endParaRPr lang="en-US" dirty="0">
                  <a:latin typeface="Courier" pitchFamily="2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329D7B-47CD-E044-B66E-F2941AFF944D}"/>
                </a:ext>
              </a:extLst>
            </p:cNvPr>
            <p:cNvGrpSpPr/>
            <p:nvPr/>
          </p:nvGrpSpPr>
          <p:grpSpPr>
            <a:xfrm>
              <a:off x="2481941" y="2017631"/>
              <a:ext cx="1555669" cy="379520"/>
              <a:chOff x="2553194" y="1377415"/>
              <a:chExt cx="1555669" cy="37952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7C14A71-7ABA-D947-822F-B9D12AB03934}"/>
                  </a:ext>
                </a:extLst>
              </p:cNvPr>
              <p:cNvSpPr/>
              <p:nvPr/>
            </p:nvSpPr>
            <p:spPr>
              <a:xfrm>
                <a:off x="2553194" y="1377415"/>
                <a:ext cx="225633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74F9F2-2838-9241-B061-6592B0D585C8}"/>
                  </a:ext>
                </a:extLst>
              </p:cNvPr>
              <p:cNvSpPr txBox="1"/>
              <p:nvPr/>
            </p:nvSpPr>
            <p:spPr>
              <a:xfrm>
                <a:off x="2802577" y="1413287"/>
                <a:ext cx="130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ourier" pitchFamily="2" charset="0"/>
                  </a:rPr>
                  <a:t>LICENSE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AF3073A-6A12-4142-B02F-42FD4779C4CD}"/>
                </a:ext>
              </a:extLst>
            </p:cNvPr>
            <p:cNvGrpSpPr/>
            <p:nvPr/>
          </p:nvGrpSpPr>
          <p:grpSpPr>
            <a:xfrm>
              <a:off x="2481941" y="2275288"/>
              <a:ext cx="1555669" cy="379520"/>
              <a:chOff x="2553194" y="1377415"/>
              <a:chExt cx="1555669" cy="37952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922FBA1-567A-404D-B795-E820BDD03690}"/>
                  </a:ext>
                </a:extLst>
              </p:cNvPr>
              <p:cNvSpPr/>
              <p:nvPr/>
            </p:nvSpPr>
            <p:spPr>
              <a:xfrm>
                <a:off x="2553194" y="1377415"/>
                <a:ext cx="225633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345C1B2-A414-4B49-927C-1283682110D6}"/>
                  </a:ext>
                </a:extLst>
              </p:cNvPr>
              <p:cNvSpPr txBox="1"/>
              <p:nvPr/>
            </p:nvSpPr>
            <p:spPr>
              <a:xfrm>
                <a:off x="2802577" y="1413287"/>
                <a:ext cx="130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ourier" pitchFamily="2" charset="0"/>
                  </a:rPr>
                  <a:t>README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9D4D2A-9E0A-9041-8867-A94582DF607D}"/>
                </a:ext>
              </a:extLst>
            </p:cNvPr>
            <p:cNvGrpSpPr/>
            <p:nvPr/>
          </p:nvGrpSpPr>
          <p:grpSpPr>
            <a:xfrm>
              <a:off x="2481941" y="2561474"/>
              <a:ext cx="5094517" cy="1794280"/>
              <a:chOff x="2446315" y="1902342"/>
              <a:chExt cx="5094517" cy="17942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2D7F9A-EF95-3B42-8E0C-709E306E4C12}"/>
                  </a:ext>
                </a:extLst>
              </p:cNvPr>
              <p:cNvGrpSpPr/>
              <p:nvPr/>
            </p:nvGrpSpPr>
            <p:grpSpPr>
              <a:xfrm>
                <a:off x="2446315" y="1903967"/>
                <a:ext cx="1223160" cy="379520"/>
                <a:chOff x="2553194" y="1318161"/>
                <a:chExt cx="1223160" cy="37952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CA9ACA1-4AF9-BD4C-BEE6-07E46638887F}"/>
                    </a:ext>
                  </a:extLst>
                </p:cNvPr>
                <p:cNvSpPr/>
                <p:nvPr/>
              </p:nvSpPr>
              <p:spPr>
                <a:xfrm>
                  <a:off x="2553194" y="1318161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36F047B-769B-DD4F-90B9-D3448F183BFC}"/>
                    </a:ext>
                  </a:extLst>
                </p:cNvPr>
                <p:cNvSpPr txBox="1"/>
                <p:nvPr/>
              </p:nvSpPr>
              <p:spPr>
                <a:xfrm>
                  <a:off x="2802577" y="1354033"/>
                  <a:ext cx="973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Courier" pitchFamily="2" charset="0"/>
                    </a:rPr>
                    <a:t>potions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47B8D15-9C24-3446-A8AA-B7E7A0A9A2E9}"/>
                  </a:ext>
                </a:extLst>
              </p:cNvPr>
              <p:cNvGrpSpPr/>
              <p:nvPr/>
            </p:nvGrpSpPr>
            <p:grpSpPr>
              <a:xfrm>
                <a:off x="3877293" y="2758446"/>
                <a:ext cx="1223160" cy="379520"/>
                <a:chOff x="2553194" y="1318161"/>
                <a:chExt cx="1223160" cy="37952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9513280-69FB-0E48-A4CF-147B201BD4E4}"/>
                    </a:ext>
                  </a:extLst>
                </p:cNvPr>
                <p:cNvSpPr/>
                <p:nvPr/>
              </p:nvSpPr>
              <p:spPr>
                <a:xfrm>
                  <a:off x="2553194" y="1318161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D58C2E7-8BD2-EA48-BDCC-0840B9F1AFEC}"/>
                    </a:ext>
                  </a:extLst>
                </p:cNvPr>
                <p:cNvSpPr txBox="1"/>
                <p:nvPr/>
              </p:nvSpPr>
              <p:spPr>
                <a:xfrm>
                  <a:off x="2802577" y="1354033"/>
                  <a:ext cx="973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tools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4E1FF6F-F2EF-A14E-9975-BC0803C718A6}"/>
                  </a:ext>
                </a:extLst>
              </p:cNvPr>
              <p:cNvGrpSpPr/>
              <p:nvPr/>
            </p:nvGrpSpPr>
            <p:grpSpPr>
              <a:xfrm>
                <a:off x="3877293" y="1902342"/>
                <a:ext cx="1662547" cy="379520"/>
                <a:chOff x="2553194" y="1377415"/>
                <a:chExt cx="1662547" cy="37952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04C34EA-8EA9-9547-BA4D-89D70FC1A614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BDC1447-4386-B84F-BD9B-4F869E6B24AC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4131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__</a:t>
                  </a:r>
                  <a:r>
                    <a:rPr lang="en-US" dirty="0" err="1">
                      <a:latin typeface="Courier" pitchFamily="2" charset="0"/>
                    </a:rPr>
                    <a:t>init</a:t>
                  </a:r>
                  <a:r>
                    <a:rPr lang="en-US" dirty="0">
                      <a:latin typeface="Courier" pitchFamily="2" charset="0"/>
                    </a:rPr>
                    <a:t>__.</a:t>
                  </a:r>
                  <a:r>
                    <a:rPr lang="en-US" dirty="0" err="1">
                      <a:latin typeface="Courier" pitchFamily="2" charset="0"/>
                    </a:rPr>
                    <a:t>py</a:t>
                  </a:r>
                  <a:endParaRPr lang="en-US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7BF8B31-0675-084A-87E4-441649E5A3D9}"/>
                  </a:ext>
                </a:extLst>
              </p:cNvPr>
              <p:cNvGrpSpPr/>
              <p:nvPr/>
            </p:nvGrpSpPr>
            <p:grpSpPr>
              <a:xfrm>
                <a:off x="3877293" y="2187710"/>
                <a:ext cx="2078183" cy="379520"/>
                <a:chOff x="2553194" y="1377415"/>
                <a:chExt cx="2078183" cy="37952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FF9DB0C-C233-C14B-B74E-7D5451E721DA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9E762-BF59-FC45-816D-15431A13BEEB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828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Courier" pitchFamily="2" charset="0"/>
                    </a:rPr>
                    <a:t>make_potion.py</a:t>
                  </a:r>
                  <a:endParaRPr lang="en-US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9608026-1AF5-9049-BB3F-4A6A0FFF6912}"/>
                  </a:ext>
                </a:extLst>
              </p:cNvPr>
              <p:cNvGrpSpPr/>
              <p:nvPr/>
            </p:nvGrpSpPr>
            <p:grpSpPr>
              <a:xfrm>
                <a:off x="3877293" y="2473078"/>
                <a:ext cx="2232561" cy="379520"/>
                <a:chOff x="2553194" y="1377415"/>
                <a:chExt cx="2232561" cy="37952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61598C8-8CB8-6942-9DA3-A95336809F93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1E730FB-FBD6-5340-9A06-E6EC0300CEE7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9831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Courier" pitchFamily="2" charset="0"/>
                    </a:rPr>
                    <a:t>potions_class.py</a:t>
                  </a:r>
                  <a:endParaRPr lang="en-US" dirty="0">
                    <a:latin typeface="Courier" pitchFamily="2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F140C64-6417-074E-B404-B3B6F3D44E7C}"/>
                  </a:ext>
                </a:extLst>
              </p:cNvPr>
              <p:cNvGrpSpPr/>
              <p:nvPr/>
            </p:nvGrpSpPr>
            <p:grpSpPr>
              <a:xfrm>
                <a:off x="5308271" y="2758446"/>
                <a:ext cx="1662547" cy="379520"/>
                <a:chOff x="2553194" y="1377415"/>
                <a:chExt cx="1662547" cy="37952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DFF32AE-5636-1749-BA8F-1F717DB7B91F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A27C2B9-251F-A246-BD9F-52DFBC287729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4131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__</a:t>
                  </a:r>
                  <a:r>
                    <a:rPr lang="en-US" dirty="0" err="1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init</a:t>
                  </a:r>
                  <a:r>
                    <a:rPr lang="en-US" dirty="0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__.</a:t>
                  </a:r>
                  <a:r>
                    <a:rPr lang="en-US" dirty="0" err="1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py</a:t>
                  </a:r>
                  <a:endParaRPr lang="en-US" dirty="0">
                    <a:solidFill>
                      <a:schemeClr val="tx2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923AA5A-CD28-D741-9FBB-C21BA18B0AEB}"/>
                  </a:ext>
                </a:extLst>
              </p:cNvPr>
              <p:cNvGrpSpPr/>
              <p:nvPr/>
            </p:nvGrpSpPr>
            <p:grpSpPr>
              <a:xfrm>
                <a:off x="5308271" y="3055597"/>
                <a:ext cx="2078183" cy="379520"/>
                <a:chOff x="2553194" y="1377415"/>
                <a:chExt cx="2078183" cy="37952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FE3B533-A20A-8644-82F2-21136AAAC7DC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D0997B-A3D6-9B41-9C2C-CD1362D4DA4D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828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ingredients.py</a:t>
                  </a:r>
                  <a:endParaRPr lang="en-US" dirty="0">
                    <a:solidFill>
                      <a:schemeClr val="tx2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65A953C-B3F1-484D-A0AD-7ABB3EB09205}"/>
                  </a:ext>
                </a:extLst>
              </p:cNvPr>
              <p:cNvGrpSpPr/>
              <p:nvPr/>
            </p:nvGrpSpPr>
            <p:grpSpPr>
              <a:xfrm>
                <a:off x="5308271" y="3317102"/>
                <a:ext cx="2232561" cy="379520"/>
                <a:chOff x="2553194" y="1377415"/>
                <a:chExt cx="2232561" cy="37952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E70B55-B7C6-1C41-AD94-C4766F0AE0D3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AFAD41-F15F-EF4C-A2F0-62C752633343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9831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methods.py</a:t>
                  </a:r>
                  <a:endParaRPr lang="en-US" dirty="0">
                    <a:solidFill>
                      <a:schemeClr val="tx2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E60BEA-12A1-3C49-916A-86D3EB82942E}"/>
                  </a:ext>
                </a:extLst>
              </p:cNvPr>
              <p:cNvCxnSpPr>
                <a:cxnSpLocks/>
                <a:stCxn id="53" idx="3"/>
                <a:endCxn id="48" idx="1"/>
              </p:cNvCxnSpPr>
              <p:nvPr/>
            </p:nvCxnSpPr>
            <p:spPr>
              <a:xfrm flipV="1">
                <a:off x="3669475" y="2092102"/>
                <a:ext cx="207818" cy="1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D42E6E8E-F10B-424E-B89E-FC215943965B}"/>
                  </a:ext>
                </a:extLst>
              </p:cNvPr>
              <p:cNvCxnSpPr>
                <a:cxnSpLocks/>
                <a:stCxn id="53" idx="3"/>
                <a:endCxn id="46" idx="1"/>
              </p:cNvCxnSpPr>
              <p:nvPr/>
            </p:nvCxnSpPr>
            <p:spPr>
              <a:xfrm>
                <a:off x="3669475" y="2093728"/>
                <a:ext cx="207818" cy="28374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>
                <a:extLst>
                  <a:ext uri="{FF2B5EF4-FFF2-40B4-BE49-F238E27FC236}">
                    <a16:creationId xmlns:a16="http://schemas.microsoft.com/office/drawing/2014/main" id="{21978723-58B1-7C4E-BB35-DDB604E5CE72}"/>
                  </a:ext>
                </a:extLst>
              </p:cNvPr>
              <p:cNvCxnSpPr>
                <a:cxnSpLocks/>
                <a:stCxn id="53" idx="3"/>
                <a:endCxn id="44" idx="1"/>
              </p:cNvCxnSpPr>
              <p:nvPr/>
            </p:nvCxnSpPr>
            <p:spPr>
              <a:xfrm>
                <a:off x="3669475" y="2093728"/>
                <a:ext cx="207818" cy="56911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038D18C6-B6B0-7E4A-96DF-15B2ECF579AB}"/>
                  </a:ext>
                </a:extLst>
              </p:cNvPr>
              <p:cNvCxnSpPr>
                <a:cxnSpLocks/>
                <a:stCxn id="53" idx="3"/>
                <a:endCxn id="50" idx="1"/>
              </p:cNvCxnSpPr>
              <p:nvPr/>
            </p:nvCxnSpPr>
            <p:spPr>
              <a:xfrm>
                <a:off x="3669475" y="2093728"/>
                <a:ext cx="207818" cy="85447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40DC5A-C950-8E4F-B240-BCDDCB36E2F1}"/>
                  </a:ext>
                </a:extLst>
              </p:cNvPr>
              <p:cNvCxnSpPr>
                <a:cxnSpLocks/>
                <a:stCxn id="51" idx="3"/>
                <a:endCxn id="42" idx="1"/>
              </p:cNvCxnSpPr>
              <p:nvPr/>
            </p:nvCxnSpPr>
            <p:spPr>
              <a:xfrm flipV="1">
                <a:off x="5100453" y="2948205"/>
                <a:ext cx="207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E3F1088B-DDCE-C94B-9A45-0D2E36869FD0}"/>
                  </a:ext>
                </a:extLst>
              </p:cNvPr>
              <p:cNvCxnSpPr>
                <a:cxnSpLocks/>
                <a:stCxn id="51" idx="3"/>
                <a:endCxn id="40" idx="1"/>
              </p:cNvCxnSpPr>
              <p:nvPr/>
            </p:nvCxnSpPr>
            <p:spPr>
              <a:xfrm>
                <a:off x="5100453" y="2948206"/>
                <a:ext cx="207818" cy="29715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311E643C-CF43-E14C-B9FC-8617FD92AF3F}"/>
                  </a:ext>
                </a:extLst>
              </p:cNvPr>
              <p:cNvCxnSpPr>
                <a:cxnSpLocks/>
                <a:stCxn id="51" idx="3"/>
                <a:endCxn id="38" idx="1"/>
              </p:cNvCxnSpPr>
              <p:nvPr/>
            </p:nvCxnSpPr>
            <p:spPr>
              <a:xfrm>
                <a:off x="5100453" y="2948206"/>
                <a:ext cx="207818" cy="558656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85B8D4-E117-1D4B-9484-21DB9755FBBF}"/>
                </a:ext>
              </a:extLst>
            </p:cNvPr>
            <p:cNvGrpSpPr/>
            <p:nvPr/>
          </p:nvGrpSpPr>
          <p:grpSpPr>
            <a:xfrm>
              <a:off x="2481941" y="4297474"/>
              <a:ext cx="3924798" cy="379520"/>
              <a:chOff x="2446315" y="3638342"/>
              <a:chExt cx="3924798" cy="37952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57432D9-0F5C-3042-8EDF-8D7837274DF9}"/>
                  </a:ext>
                </a:extLst>
              </p:cNvPr>
              <p:cNvGrpSpPr/>
              <p:nvPr/>
            </p:nvGrpSpPr>
            <p:grpSpPr>
              <a:xfrm>
                <a:off x="2446315" y="3638342"/>
                <a:ext cx="1223160" cy="379520"/>
                <a:chOff x="2553194" y="1318161"/>
                <a:chExt cx="1223160" cy="37952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04BCE56-D459-F94A-A46F-8166885B82C7}"/>
                    </a:ext>
                  </a:extLst>
                </p:cNvPr>
                <p:cNvSpPr/>
                <p:nvPr/>
              </p:nvSpPr>
              <p:spPr>
                <a:xfrm>
                  <a:off x="2553194" y="1318161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210557-6478-6F4B-9A4F-93786E02144A}"/>
                    </a:ext>
                  </a:extLst>
                </p:cNvPr>
                <p:cNvSpPr txBox="1"/>
                <p:nvPr/>
              </p:nvSpPr>
              <p:spPr>
                <a:xfrm>
                  <a:off x="2802577" y="1354033"/>
                  <a:ext cx="973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tests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5C4550E-F7B7-FC46-95A2-9B22081F7CA1}"/>
                  </a:ext>
                </a:extLst>
              </p:cNvPr>
              <p:cNvGrpSpPr/>
              <p:nvPr/>
            </p:nvGrpSpPr>
            <p:grpSpPr>
              <a:xfrm>
                <a:off x="3877293" y="3638342"/>
                <a:ext cx="2493820" cy="379520"/>
                <a:chOff x="2553194" y="1377415"/>
                <a:chExt cx="2493820" cy="37952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10C0093-98A7-784E-AFF5-4E3E3E03C3F3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F569E9-FD7D-2B47-B41C-A56A2990F1EE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22444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tx2">
                          <a:lumMod val="75000"/>
                        </a:schemeClr>
                      </a:solidFill>
                      <a:latin typeface="Courier" pitchFamily="2" charset="0"/>
                    </a:rPr>
                    <a:t>test_make_potion.py</a:t>
                  </a:r>
                  <a:endParaRPr lang="en-US" dirty="0">
                    <a:solidFill>
                      <a:schemeClr val="tx2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DF74CB4-205D-6C4E-9701-6F253E99B270}"/>
                  </a:ext>
                </a:extLst>
              </p:cNvPr>
              <p:cNvCxnSpPr>
                <a:cxnSpLocks/>
                <a:stCxn id="22" idx="3"/>
                <a:endCxn id="19" idx="1"/>
              </p:cNvCxnSpPr>
              <p:nvPr/>
            </p:nvCxnSpPr>
            <p:spPr>
              <a:xfrm flipV="1">
                <a:off x="3669475" y="3828102"/>
                <a:ext cx="207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7A62F6-408E-3B47-B43D-15E4184FDB0A}"/>
                </a:ext>
              </a:extLst>
            </p:cNvPr>
            <p:cNvSpPr/>
            <p:nvPr/>
          </p:nvSpPr>
          <p:spPr>
            <a:xfrm>
              <a:off x="1021279" y="1799957"/>
              <a:ext cx="1009402" cy="28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err="1">
                  <a:solidFill>
                    <a:schemeClr val="tx1"/>
                  </a:solidFill>
                  <a:latin typeface="Courier" pitchFamily="2" charset="0"/>
                </a:rPr>
                <a:t>ODD_dir</a:t>
              </a:r>
              <a:endParaRPr lang="en-US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FBC2A9-FAA3-7D40-A4C9-EA53247EE31D}"/>
                </a:ext>
              </a:extLst>
            </p:cNvPr>
            <p:cNvCxnSpPr>
              <a:cxnSpLocks/>
              <a:stCxn id="10" idx="3"/>
              <a:endCxn id="58" idx="1"/>
            </p:cNvCxnSpPr>
            <p:nvPr/>
          </p:nvCxnSpPr>
          <p:spPr>
            <a:xfrm>
              <a:off x="2030681" y="1943468"/>
              <a:ext cx="451260" cy="6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7D168CCB-92C5-7E40-B6D5-277964775622}"/>
                </a:ext>
              </a:extLst>
            </p:cNvPr>
            <p:cNvCxnSpPr>
              <a:cxnSpLocks/>
              <a:stCxn id="10" idx="3"/>
              <a:endCxn id="56" idx="1"/>
            </p:cNvCxnSpPr>
            <p:nvPr/>
          </p:nvCxnSpPr>
          <p:spPr>
            <a:xfrm>
              <a:off x="2030681" y="1943468"/>
              <a:ext cx="451260" cy="2639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ECC30BE-F25E-A64E-A7C6-ABB2C64DA157}"/>
                </a:ext>
              </a:extLst>
            </p:cNvPr>
            <p:cNvCxnSpPr>
              <a:cxnSpLocks/>
              <a:stCxn id="10" idx="3"/>
              <a:endCxn id="54" idx="1"/>
            </p:cNvCxnSpPr>
            <p:nvPr/>
          </p:nvCxnSpPr>
          <p:spPr>
            <a:xfrm>
              <a:off x="2030681" y="1943468"/>
              <a:ext cx="451260" cy="52158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ADB2D761-34AD-B34B-87FE-DAC8B32A2BCF}"/>
                </a:ext>
              </a:extLst>
            </p:cNvPr>
            <p:cNvCxnSpPr>
              <a:cxnSpLocks/>
              <a:stCxn id="10" idx="3"/>
              <a:endCxn id="52" idx="1"/>
            </p:cNvCxnSpPr>
            <p:nvPr/>
          </p:nvCxnSpPr>
          <p:spPr>
            <a:xfrm>
              <a:off x="2030681" y="1943468"/>
              <a:ext cx="451260" cy="8093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E4494672-BDD1-FB4F-91CD-D37E3CFC5058}"/>
                </a:ext>
              </a:extLst>
            </p:cNvPr>
            <p:cNvCxnSpPr>
              <a:cxnSpLocks/>
              <a:stCxn id="10" idx="3"/>
              <a:endCxn id="21" idx="1"/>
            </p:cNvCxnSpPr>
            <p:nvPr/>
          </p:nvCxnSpPr>
          <p:spPr>
            <a:xfrm>
              <a:off x="2030681" y="1943468"/>
              <a:ext cx="451260" cy="254376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89F6B0A-0B8C-DB4D-B4BC-A426390E4788}"/>
              </a:ext>
            </a:extLst>
          </p:cNvPr>
          <p:cNvSpPr/>
          <p:nvPr/>
        </p:nvSpPr>
        <p:spPr>
          <a:xfrm>
            <a:off x="528557" y="2835218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required:</a:t>
            </a:r>
          </a:p>
          <a:p>
            <a:r>
              <a:rPr lang="en-US" b="1" dirty="0">
                <a:solidFill>
                  <a:schemeClr val="accent4"/>
                </a:solidFill>
              </a:rPr>
              <a:t>name of package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58C210-CAF1-874B-860B-C4CD710F03D1}"/>
              </a:ext>
            </a:extLst>
          </p:cNvPr>
          <p:cNvCxnSpPr>
            <a:cxnSpLocks/>
            <a:stCxn id="60" idx="3"/>
            <a:endCxn id="53" idx="1"/>
          </p:cNvCxnSpPr>
          <p:nvPr/>
        </p:nvCxnSpPr>
        <p:spPr>
          <a:xfrm flipV="1">
            <a:off x="2163941" y="2752861"/>
            <a:ext cx="567383" cy="3439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E5C360C-EDFD-2849-BE98-131F99B0896E}"/>
              </a:ext>
            </a:extLst>
          </p:cNvPr>
          <p:cNvSpPr/>
          <p:nvPr/>
        </p:nvSpPr>
        <p:spPr>
          <a:xfrm>
            <a:off x="6877306" y="312218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modules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306A18-5470-B049-894A-D00EC8D0CA9A}"/>
              </a:ext>
            </a:extLst>
          </p:cNvPr>
          <p:cNvCxnSpPr>
            <a:cxnSpLocks/>
            <a:stCxn id="62" idx="1"/>
            <a:endCxn id="47" idx="3"/>
          </p:cNvCxnSpPr>
          <p:nvPr/>
        </p:nvCxnSpPr>
        <p:spPr>
          <a:xfrm flipH="1" flipV="1">
            <a:off x="5991102" y="3036604"/>
            <a:ext cx="886204" cy="2394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EB5D94-7292-A04B-94AA-4D5EF80B9771}"/>
              </a:ext>
            </a:extLst>
          </p:cNvPr>
          <p:cNvSpPr/>
          <p:nvPr/>
        </p:nvSpPr>
        <p:spPr>
          <a:xfrm>
            <a:off x="4572000" y="1700415"/>
            <a:ext cx="2430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required: </a:t>
            </a:r>
          </a:p>
          <a:p>
            <a:r>
              <a:rPr lang="en-US" b="1" dirty="0">
                <a:solidFill>
                  <a:schemeClr val="accent4"/>
                </a:solidFill>
              </a:rPr>
              <a:t>makes package installable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A184FA-CB25-3A40-97EF-1AFAD8C1A360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3705101" y="1962025"/>
            <a:ext cx="86689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81505-D4CB-064E-9D52-94E48123314F}"/>
              </a:ext>
            </a:extLst>
          </p:cNvPr>
          <p:cNvSpPr/>
          <p:nvPr/>
        </p:nvSpPr>
        <p:spPr>
          <a:xfrm>
            <a:off x="6014852" y="2362180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required:</a:t>
            </a:r>
          </a:p>
          <a:p>
            <a:r>
              <a:rPr lang="en-US" b="1" dirty="0">
                <a:solidFill>
                  <a:schemeClr val="accent4"/>
                </a:solidFill>
              </a:rPr>
              <a:t>flags folder as Python package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B92320-B73E-3D44-BFB7-C1185395A511}"/>
              </a:ext>
            </a:extLst>
          </p:cNvPr>
          <p:cNvCxnSpPr>
            <a:cxnSpLocks/>
            <a:stCxn id="66" idx="1"/>
            <a:endCxn id="49" idx="3"/>
          </p:cNvCxnSpPr>
          <p:nvPr/>
        </p:nvCxnSpPr>
        <p:spPr>
          <a:xfrm flipH="1">
            <a:off x="5575466" y="2623790"/>
            <a:ext cx="439386" cy="1274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91F284-96D8-604B-B337-8980C36B96E5}"/>
              </a:ext>
            </a:extLst>
          </p:cNvPr>
          <p:cNvCxnSpPr>
            <a:cxnSpLocks/>
            <a:stCxn id="62" idx="1"/>
            <a:endCxn id="45" idx="3"/>
          </p:cNvCxnSpPr>
          <p:nvPr/>
        </p:nvCxnSpPr>
        <p:spPr>
          <a:xfrm flipH="1">
            <a:off x="6145480" y="3276077"/>
            <a:ext cx="731826" cy="458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1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6502-EA6E-1D4A-A789-D3AF3A8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DA61-E19D-B24B-A8CF-98699F107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to write code that is usable for 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>
                <a:solidFill>
                  <a:schemeClr val="accent6"/>
                </a:solidFill>
              </a:rPr>
              <a:t>you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future you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other people</a:t>
            </a:r>
            <a:r>
              <a:rPr lang="en-US" dirty="0"/>
              <a:t>)</a:t>
            </a:r>
          </a:p>
          <a:p>
            <a:r>
              <a:rPr lang="en-US" dirty="0"/>
              <a:t>Ensures your project is installable and usable by co-workers and researchers</a:t>
            </a:r>
          </a:p>
          <a:p>
            <a:r>
              <a:rPr lang="en-US" dirty="0"/>
              <a:t>Using a standardized organization makes it possible for others to contribute to your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39428-DC9E-0E48-BF57-2BCCAC639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6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F1D82A7-8957-F441-AB6C-0B45CE639C1A}"/>
              </a:ext>
            </a:extLst>
          </p:cNvPr>
          <p:cNvSpPr/>
          <p:nvPr/>
        </p:nvSpPr>
        <p:spPr>
          <a:xfrm>
            <a:off x="864303" y="1759975"/>
            <a:ext cx="1249591" cy="28269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AE7667-CDA1-6949-8D85-EA5A3FEBD9B3}"/>
              </a:ext>
            </a:extLst>
          </p:cNvPr>
          <p:cNvSpPr/>
          <p:nvPr/>
        </p:nvSpPr>
        <p:spPr>
          <a:xfrm>
            <a:off x="2145323" y="1759975"/>
            <a:ext cx="4820375" cy="282692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BD4477-2268-6146-AC0D-402F15D384B3}"/>
              </a:ext>
            </a:extLst>
          </p:cNvPr>
          <p:cNvSpPr/>
          <p:nvPr/>
        </p:nvSpPr>
        <p:spPr>
          <a:xfrm>
            <a:off x="7006221" y="1759975"/>
            <a:ext cx="1265455" cy="282692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4BFB-8D6F-354F-861E-4090607B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847600"/>
            <a:ext cx="5976172" cy="912375"/>
          </a:xfrm>
        </p:spPr>
        <p:txBody>
          <a:bodyPr/>
          <a:lstStyle/>
          <a:p>
            <a:r>
              <a:rPr lang="en-US" dirty="0"/>
              <a:t>Workflow (realistic?)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0E3C0-8367-034B-9431-DD4F586A64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E1D5254-D600-8B46-962B-A173C5534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7"/>
          <a:stretch/>
        </p:blipFill>
        <p:spPr bwMode="auto">
          <a:xfrm>
            <a:off x="3430097" y="2681730"/>
            <a:ext cx="741183" cy="111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C81513E-32B9-8D42-8E5F-D737D5FD3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0"/>
          <a:stretch/>
        </p:blipFill>
        <p:spPr bwMode="auto">
          <a:xfrm>
            <a:off x="4997866" y="2639707"/>
            <a:ext cx="805334" cy="11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B32993D5-9B21-C44C-ACFA-CAAA8934CDCA}"/>
              </a:ext>
            </a:extLst>
          </p:cNvPr>
          <p:cNvSpPr/>
          <p:nvPr/>
        </p:nvSpPr>
        <p:spPr>
          <a:xfrm>
            <a:off x="2852198" y="2296800"/>
            <a:ext cx="1980000" cy="1980000"/>
          </a:xfrm>
          <a:prstGeom prst="arc">
            <a:avLst>
              <a:gd name="adj1" fmla="val 19397175"/>
              <a:gd name="adj2" fmla="val 2203929"/>
            </a:avLst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DC1684B-440C-1C48-AA87-EB170C2AAAEF}"/>
              </a:ext>
            </a:extLst>
          </p:cNvPr>
          <p:cNvSpPr/>
          <p:nvPr/>
        </p:nvSpPr>
        <p:spPr>
          <a:xfrm>
            <a:off x="2853502" y="2296800"/>
            <a:ext cx="1980000" cy="1980000"/>
          </a:xfrm>
          <a:prstGeom prst="arc">
            <a:avLst>
              <a:gd name="adj1" fmla="val 11875400"/>
              <a:gd name="adj2" fmla="val 16471774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D4DA12-95D5-0849-A22E-D218B68AB9DF}"/>
              </a:ext>
            </a:extLst>
          </p:cNvPr>
          <p:cNvSpPr/>
          <p:nvPr/>
        </p:nvSpPr>
        <p:spPr>
          <a:xfrm>
            <a:off x="2261304" y="3043299"/>
            <a:ext cx="1080000" cy="432000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Write test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88C6246-81B1-D14C-974B-A44064665290}"/>
              </a:ext>
            </a:extLst>
          </p:cNvPr>
          <p:cNvSpPr/>
          <p:nvPr/>
        </p:nvSpPr>
        <p:spPr>
          <a:xfrm>
            <a:off x="3999197" y="3934667"/>
            <a:ext cx="1080000" cy="43200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/>
                </a:solidFill>
              </a:rPr>
              <a:t>Test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6F4891-FD0D-CE49-AF21-981C55627787}"/>
              </a:ext>
            </a:extLst>
          </p:cNvPr>
          <p:cNvSpPr/>
          <p:nvPr/>
        </p:nvSpPr>
        <p:spPr>
          <a:xfrm>
            <a:off x="3993945" y="2214129"/>
            <a:ext cx="1080000" cy="43200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/>
                </a:solidFill>
              </a:rPr>
              <a:t>Write function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693AE03-6BD9-7448-8438-07A4FEC312EC}"/>
              </a:ext>
            </a:extLst>
          </p:cNvPr>
          <p:cNvSpPr/>
          <p:nvPr/>
        </p:nvSpPr>
        <p:spPr>
          <a:xfrm>
            <a:off x="2853513" y="2296817"/>
            <a:ext cx="1980000" cy="1980000"/>
          </a:xfrm>
          <a:prstGeom prst="arc">
            <a:avLst>
              <a:gd name="adj1" fmla="val 5017364"/>
              <a:gd name="adj2" fmla="val 97934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928C9D-B261-8549-B1FE-DB0836D0D75A}"/>
              </a:ext>
            </a:extLst>
          </p:cNvPr>
          <p:cNvSpPr/>
          <p:nvPr/>
        </p:nvSpPr>
        <p:spPr>
          <a:xfrm>
            <a:off x="5765323" y="3607269"/>
            <a:ext cx="1080000" cy="43200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Document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B573699-1C5F-7B4E-B707-21C45EDA93D2}"/>
              </a:ext>
            </a:extLst>
          </p:cNvPr>
          <p:cNvSpPr/>
          <p:nvPr/>
        </p:nvSpPr>
        <p:spPr>
          <a:xfrm>
            <a:off x="4297943" y="2296800"/>
            <a:ext cx="1980000" cy="1980000"/>
          </a:xfrm>
          <a:prstGeom prst="arc">
            <a:avLst>
              <a:gd name="adj1" fmla="val 15736428"/>
              <a:gd name="adj2" fmla="val 18065424"/>
            </a:avLst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2EDE1F6C-7347-ED41-A594-A1A5EB64A911}"/>
              </a:ext>
            </a:extLst>
          </p:cNvPr>
          <p:cNvSpPr/>
          <p:nvPr/>
        </p:nvSpPr>
        <p:spPr>
          <a:xfrm>
            <a:off x="4297943" y="2296800"/>
            <a:ext cx="1980000" cy="1980000"/>
          </a:xfrm>
          <a:prstGeom prst="arc">
            <a:avLst>
              <a:gd name="adj1" fmla="val 3321746"/>
              <a:gd name="adj2" fmla="val 5744539"/>
            </a:avLst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06F0FB-1A81-9346-AB4C-2EBAD46CE942}"/>
              </a:ext>
            </a:extLst>
          </p:cNvPr>
          <p:cNvSpPr/>
          <p:nvPr/>
        </p:nvSpPr>
        <p:spPr>
          <a:xfrm>
            <a:off x="4297943" y="2296800"/>
            <a:ext cx="1980000" cy="1980000"/>
          </a:xfrm>
          <a:prstGeom prst="arc">
            <a:avLst>
              <a:gd name="adj1" fmla="val 20651880"/>
              <a:gd name="adj2" fmla="val 849075"/>
            </a:avLst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0DA6A6-6B3D-1844-B094-A151FA08ACF8}"/>
              </a:ext>
            </a:extLst>
          </p:cNvPr>
          <p:cNvSpPr/>
          <p:nvPr/>
        </p:nvSpPr>
        <p:spPr>
          <a:xfrm>
            <a:off x="964096" y="1846382"/>
            <a:ext cx="220957" cy="22095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0C6738-5A33-274B-932E-8B7C78451864}"/>
              </a:ext>
            </a:extLst>
          </p:cNvPr>
          <p:cNvSpPr/>
          <p:nvPr/>
        </p:nvSpPr>
        <p:spPr>
          <a:xfrm>
            <a:off x="2218620" y="1846382"/>
            <a:ext cx="220957" cy="2209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A53ED7B-A06A-5C48-AC33-3EAF9F1888B6}"/>
              </a:ext>
            </a:extLst>
          </p:cNvPr>
          <p:cNvSpPr/>
          <p:nvPr/>
        </p:nvSpPr>
        <p:spPr>
          <a:xfrm>
            <a:off x="7097429" y="1846382"/>
            <a:ext cx="220957" cy="2209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D18D4E-1B77-8640-AB2B-B2DDB231DD51}"/>
              </a:ext>
            </a:extLst>
          </p:cNvPr>
          <p:cNvSpPr txBox="1"/>
          <p:nvPr/>
        </p:nvSpPr>
        <p:spPr>
          <a:xfrm>
            <a:off x="1211325" y="1823203"/>
            <a:ext cx="675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Create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A8FE85-E2E0-5D4A-8BE5-7736B5EF3F88}"/>
              </a:ext>
            </a:extLst>
          </p:cNvPr>
          <p:cNvSpPr txBox="1"/>
          <p:nvPr/>
        </p:nvSpPr>
        <p:spPr>
          <a:xfrm>
            <a:off x="7344923" y="1818360"/>
            <a:ext cx="81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Publish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991A53-09F8-C841-92E4-AF4E245A06BA}"/>
              </a:ext>
            </a:extLst>
          </p:cNvPr>
          <p:cNvSpPr txBox="1"/>
          <p:nvPr/>
        </p:nvSpPr>
        <p:spPr>
          <a:xfrm>
            <a:off x="2463831" y="1823203"/>
            <a:ext cx="109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Build &amp; 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BAEB99-A29F-1E4A-861A-A8BA75A76543}"/>
              </a:ext>
            </a:extLst>
          </p:cNvPr>
          <p:cNvSpPr txBox="1"/>
          <p:nvPr/>
        </p:nvSpPr>
        <p:spPr>
          <a:xfrm>
            <a:off x="818423" y="2372538"/>
            <a:ext cx="13870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Work Sans Light"/>
                <a:sym typeface="Work Sans Light"/>
              </a:rPr>
              <a:t>Set up folder structure</a:t>
            </a:r>
          </a:p>
          <a:p>
            <a:endParaRPr lang="en-GB" sz="1200" dirty="0">
              <a:latin typeface="Work Sans Light"/>
              <a:sym typeface="Work Sans Light"/>
            </a:endParaRPr>
          </a:p>
          <a:p>
            <a:r>
              <a:rPr lang="en-GB" sz="1200" dirty="0">
                <a:latin typeface="Work Sans Light"/>
                <a:sym typeface="Work Sans Light"/>
              </a:rPr>
              <a:t>Create files: </a:t>
            </a:r>
            <a:r>
              <a:rPr lang="en-GB" sz="1200" dirty="0">
                <a:latin typeface="Courier" pitchFamily="2" charset="0"/>
                <a:sym typeface="Work Sans Light"/>
              </a:rPr>
              <a:t>__</a:t>
            </a:r>
            <a:r>
              <a:rPr lang="en-GB" sz="1200" dirty="0" err="1">
                <a:latin typeface="Courier" pitchFamily="2" charset="0"/>
                <a:sym typeface="Work Sans Light"/>
              </a:rPr>
              <a:t>init</a:t>
            </a:r>
            <a:r>
              <a:rPr lang="en-GB" sz="1200" dirty="0">
                <a:latin typeface="Courier" pitchFamily="2" charset="0"/>
                <a:sym typeface="Work Sans Light"/>
              </a:rPr>
              <a:t>__.</a:t>
            </a:r>
            <a:r>
              <a:rPr lang="en-GB" sz="1200" dirty="0" err="1">
                <a:latin typeface="Courier" pitchFamily="2" charset="0"/>
                <a:sym typeface="Work Sans Light"/>
              </a:rPr>
              <a:t>py</a:t>
            </a:r>
            <a:endParaRPr lang="en-GB" sz="1200" dirty="0">
              <a:latin typeface="Work Sans Light"/>
              <a:sym typeface="Work Sans Light"/>
            </a:endParaRPr>
          </a:p>
          <a:p>
            <a:r>
              <a:rPr lang="en-GB" sz="1200" dirty="0" err="1">
                <a:latin typeface="Courier" pitchFamily="2" charset="0"/>
                <a:sym typeface="Work Sans Light"/>
              </a:rPr>
              <a:t>setup.py</a:t>
            </a:r>
            <a:endParaRPr lang="en-GB" sz="1200" dirty="0">
              <a:latin typeface="Work Sans Light"/>
              <a:sym typeface="Work Sans Light"/>
            </a:endParaRPr>
          </a:p>
          <a:p>
            <a:r>
              <a:rPr lang="en-US" sz="1200" dirty="0">
                <a:latin typeface="Courier" pitchFamily="2" charset="0"/>
              </a:rPr>
              <a:t>README</a:t>
            </a:r>
            <a:endParaRPr lang="en-GB" sz="1200" dirty="0">
              <a:latin typeface="Work Sans Light"/>
              <a:sym typeface="Work Sans Light"/>
            </a:endParaRPr>
          </a:p>
          <a:p>
            <a:r>
              <a:rPr lang="en-US" sz="1200" dirty="0">
                <a:latin typeface="Courier" pitchFamily="2" charset="0"/>
              </a:rPr>
              <a:t>LICENSE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GB" sz="1200" dirty="0">
                <a:latin typeface="Work Sans Light"/>
                <a:sym typeface="Work Sans Light"/>
              </a:rPr>
              <a:t>Make installable now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FD9206-2359-5E41-B90F-12489E2F62B8}"/>
              </a:ext>
            </a:extLst>
          </p:cNvPr>
          <p:cNvSpPr txBox="1"/>
          <p:nvPr/>
        </p:nvSpPr>
        <p:spPr>
          <a:xfrm>
            <a:off x="6943308" y="2372538"/>
            <a:ext cx="1391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Work Sans Light"/>
                <a:sym typeface="Work Sans Light"/>
              </a:rPr>
              <a:t>In </a:t>
            </a:r>
            <a:r>
              <a:rPr lang="en-GB" sz="1100" dirty="0" err="1">
                <a:latin typeface="Courier" pitchFamily="2" charset="0"/>
                <a:sym typeface="Work Sans Light"/>
              </a:rPr>
              <a:t>setup.py</a:t>
            </a:r>
            <a:r>
              <a:rPr lang="en-GB" sz="1200" dirty="0">
                <a:latin typeface="Work Sans Light"/>
                <a:sym typeface="Work Sans Light"/>
              </a:rPr>
              <a:t> update:</a:t>
            </a:r>
            <a:endParaRPr lang="en-US" sz="1200" dirty="0">
              <a:latin typeface="Courier" pitchFamily="2" charset="0"/>
              <a:sym typeface="Work Sans Light"/>
            </a:endParaRPr>
          </a:p>
          <a:p>
            <a:r>
              <a:rPr lang="en-US" sz="1100" dirty="0">
                <a:latin typeface="Courier" pitchFamily="2" charset="0"/>
              </a:rPr>
              <a:t>version</a:t>
            </a:r>
            <a:endParaRPr lang="en-US" sz="1200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requirements</a:t>
            </a:r>
          </a:p>
          <a:p>
            <a:endParaRPr lang="en-GB" sz="1200" dirty="0">
              <a:latin typeface="Work Sans Light"/>
              <a:sym typeface="Work Sans Light"/>
            </a:endParaRPr>
          </a:p>
          <a:p>
            <a:r>
              <a:rPr lang="en-GB" sz="1200" dirty="0">
                <a:latin typeface="Work Sans Light"/>
                <a:sym typeface="Work Sans Light"/>
              </a:rPr>
              <a:t>Update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100" dirty="0">
                <a:latin typeface="Courier" pitchFamily="2" charset="0"/>
              </a:rPr>
              <a:t>README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D7849A-996C-2646-99B5-0A35B296B077}"/>
              </a:ext>
            </a:extLst>
          </p:cNvPr>
          <p:cNvSpPr/>
          <p:nvPr/>
        </p:nvSpPr>
        <p:spPr>
          <a:xfrm>
            <a:off x="5750066" y="2529348"/>
            <a:ext cx="1080000" cy="43200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__</a:t>
            </a:r>
            <a:r>
              <a:rPr lang="en-US" sz="1100" b="1" dirty="0" err="1">
                <a:solidFill>
                  <a:schemeClr val="accent3"/>
                </a:solidFill>
              </a:rPr>
              <a:t>init</a:t>
            </a:r>
            <a:r>
              <a:rPr lang="en-US" sz="1100" b="1" dirty="0">
                <a:solidFill>
                  <a:schemeClr val="accent3"/>
                </a:solidFill>
              </a:rPr>
              <a:t>__.</a:t>
            </a:r>
            <a:r>
              <a:rPr lang="en-US" sz="1100" b="1" dirty="0" err="1">
                <a:solidFill>
                  <a:schemeClr val="accent3"/>
                </a:solidFill>
              </a:rPr>
              <a:t>py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75064444-DAB0-7447-9D27-2E002E8B969C}"/>
              </a:ext>
            </a:extLst>
          </p:cNvPr>
          <p:cNvSpPr/>
          <p:nvPr/>
        </p:nvSpPr>
        <p:spPr>
          <a:xfrm flipH="1">
            <a:off x="4284279" y="2296800"/>
            <a:ext cx="1980000" cy="1980000"/>
          </a:xfrm>
          <a:prstGeom prst="arc">
            <a:avLst>
              <a:gd name="adj1" fmla="val 19397175"/>
              <a:gd name="adj2" fmla="val 2203929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6670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4BE-03E0-CA49-8419-7D2E87E8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847600"/>
            <a:ext cx="5952063" cy="912374"/>
          </a:xfrm>
        </p:spPr>
        <p:txBody>
          <a:bodyPr/>
          <a:lstStyle/>
          <a:p>
            <a:r>
              <a:rPr lang="en-US" dirty="0"/>
              <a:t>Write your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9B29-3012-7B44-A02C-8118524B1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missing only one potion making function before publishing the potions package</a:t>
            </a:r>
          </a:p>
          <a:p>
            <a:endParaRPr lang="en-US" dirty="0"/>
          </a:p>
          <a:p>
            <a:r>
              <a:rPr lang="en-US" dirty="0"/>
              <a:t>Exercise: follow the instructions in </a:t>
            </a:r>
            <a:r>
              <a:rPr lang="en-US" b="1" dirty="0"/>
              <a:t>Issue #2 </a:t>
            </a:r>
            <a:r>
              <a:rPr lang="en-US" dirty="0"/>
              <a:t>to write and test a function to make a “Python expert” potion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3243-394A-2848-B0A8-656F4033C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grpSp>
        <p:nvGrpSpPr>
          <p:cNvPr id="5" name="Google Shape;360;p38">
            <a:extLst>
              <a:ext uri="{FF2B5EF4-FFF2-40B4-BE49-F238E27FC236}">
                <a16:creationId xmlns:a16="http://schemas.microsoft.com/office/drawing/2014/main" id="{2607B215-8E0E-1649-8AA6-CDA17495E59D}"/>
              </a:ext>
            </a:extLst>
          </p:cNvPr>
          <p:cNvGrpSpPr/>
          <p:nvPr/>
        </p:nvGrpSpPr>
        <p:grpSpPr>
          <a:xfrm>
            <a:off x="501208" y="3367949"/>
            <a:ext cx="367841" cy="310820"/>
            <a:chOff x="3918650" y="293075"/>
            <a:chExt cx="488500" cy="412775"/>
          </a:xfrm>
          <a:solidFill>
            <a:schemeClr val="accent2"/>
          </a:solidFill>
        </p:grpSpPr>
        <p:sp>
          <p:nvSpPr>
            <p:cNvPr id="6" name="Google Shape;361;p38">
              <a:extLst>
                <a:ext uri="{FF2B5EF4-FFF2-40B4-BE49-F238E27FC236}">
                  <a16:creationId xmlns:a16="http://schemas.microsoft.com/office/drawing/2014/main" id="{88826B84-7DA8-6846-A14E-E61A8C490599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Google Shape;362;p38">
              <a:extLst>
                <a:ext uri="{FF2B5EF4-FFF2-40B4-BE49-F238E27FC236}">
                  <a16:creationId xmlns:a16="http://schemas.microsoft.com/office/drawing/2014/main" id="{A306F96F-C268-464B-9872-0D2A872BAE38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363;p38">
              <a:extLst>
                <a:ext uri="{FF2B5EF4-FFF2-40B4-BE49-F238E27FC236}">
                  <a16:creationId xmlns:a16="http://schemas.microsoft.com/office/drawing/2014/main" id="{EB237C75-DA2A-FF42-9FE0-CAB80EB0FA2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117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1BBD-7E7C-5B4E-8796-A3A3A66A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7669-FB58-FF43-9AD4-ACC0005E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1868129"/>
            <a:ext cx="3702849" cy="2755826"/>
          </a:xfrm>
        </p:spPr>
        <p:txBody>
          <a:bodyPr/>
          <a:lstStyle/>
          <a:p>
            <a:pPr fontAlgn="base"/>
            <a:r>
              <a:rPr lang="en-GB" sz="1400" dirty="0"/>
              <a:t>Documenting your code provides a </a:t>
            </a:r>
            <a:r>
              <a:rPr lang="en-GB" sz="1400" dirty="0">
                <a:sym typeface="Wingdings" pitchFamily="2" charset="2"/>
              </a:rPr>
              <a:t>way of making you code </a:t>
            </a:r>
            <a:r>
              <a:rPr lang="en-GB" sz="1400" b="1" dirty="0">
                <a:solidFill>
                  <a:schemeClr val="accent6"/>
                </a:solidFill>
              </a:rPr>
              <a:t>usable for future you and others </a:t>
            </a:r>
          </a:p>
          <a:p>
            <a:pPr lvl="1" fontAlgn="base"/>
            <a:r>
              <a:rPr lang="en-GB" sz="1400" b="1" dirty="0">
                <a:solidFill>
                  <a:schemeClr val="accent6"/>
                </a:solidFill>
              </a:rPr>
              <a:t>Comments</a:t>
            </a:r>
            <a:r>
              <a:rPr lang="en-GB" sz="1400" dirty="0"/>
              <a:t> (#): describe what a line (or multiple lines of code do); notes to self</a:t>
            </a:r>
          </a:p>
          <a:p>
            <a:pPr lvl="1" fontAlgn="base"/>
            <a:r>
              <a:rPr lang="en-US" sz="1400" b="1" dirty="0">
                <a:solidFill>
                  <a:schemeClr val="accent6"/>
                </a:solidFill>
              </a:rPr>
              <a:t>Function/method docstring </a:t>
            </a:r>
            <a:r>
              <a:rPr lang="en-US" sz="1400" dirty="0"/>
              <a:t>(</a:t>
            </a:r>
            <a:r>
              <a:rPr lang="en-US" sz="1400" dirty="0">
                <a:latin typeface="Avenir Book" panose="02000503020000020003" pitchFamily="2" charset="0"/>
                <a:ea typeface="Palatino" pitchFamily="2" charset="77"/>
                <a:cs typeface="Arial" panose="020B0604020202020204" pitchFamily="34" charset="0"/>
              </a:rPr>
              <a:t>'''  '''</a:t>
            </a:r>
            <a:r>
              <a:rPr lang="en-US" sz="1400" dirty="0"/>
              <a:t>): purpose of function + params / return</a:t>
            </a:r>
            <a:endParaRPr lang="en-GB" sz="1400" dirty="0"/>
          </a:p>
          <a:p>
            <a:pPr lvl="1" fontAlgn="base"/>
            <a:r>
              <a:rPr lang="en-US" sz="1400" b="1" dirty="0">
                <a:solidFill>
                  <a:schemeClr val="accent6"/>
                </a:solidFill>
              </a:rPr>
              <a:t>Module docstring </a:t>
            </a:r>
            <a:r>
              <a:rPr lang="en-US" sz="1400" dirty="0"/>
              <a:t>(</a:t>
            </a:r>
            <a:r>
              <a:rPr lang="en-US" sz="1400" dirty="0">
                <a:latin typeface="Avenir Book" panose="02000503020000020003" pitchFamily="2" charset="0"/>
                <a:ea typeface="Palatino" pitchFamily="2" charset="77"/>
                <a:cs typeface="Arial" panose="020B0604020202020204" pitchFamily="34" charset="0"/>
              </a:rPr>
              <a:t>'''  '''</a:t>
            </a:r>
            <a:r>
              <a:rPr lang="en-US" sz="1400" dirty="0"/>
              <a:t>): what’s in this file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C7C1-A25D-2740-8B7F-894449394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FEDF2-B1C3-1D44-A57A-E4C8EAAF6B5A}"/>
              </a:ext>
            </a:extLst>
          </p:cNvPr>
          <p:cNvSpPr/>
          <p:nvPr/>
        </p:nvSpPr>
        <p:spPr>
          <a:xfrm>
            <a:off x="4728636" y="2251085"/>
            <a:ext cx="3705213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Module </a:t>
            </a:r>
            <a:r>
              <a:rPr lang="en-US" sz="1200" dirty="0" err="1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doctring</a:t>
            </a:r>
            <a:r>
              <a:rPr lang="en-US" sz="12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"""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add_points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Function docstring """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448AD7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# comment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 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1000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76132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1BB2F9-CDF6-494C-9B9A-6D09CBDB0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dirty="0"/>
              <a:t>triple double quotes below declaration</a:t>
            </a:r>
          </a:p>
          <a:p>
            <a:pPr fontAlgn="base"/>
            <a:r>
              <a:rPr lang="en-GB" sz="1200" dirty="0"/>
              <a:t>The first line should be a short description</a:t>
            </a:r>
          </a:p>
          <a:p>
            <a:pPr fontAlgn="base"/>
            <a:r>
              <a:rPr lang="en-GB" sz="1200" dirty="0"/>
              <a:t>If more explanation is required, that text should be separated from the first line by a blank line</a:t>
            </a:r>
          </a:p>
          <a:p>
            <a:pPr fontAlgn="base"/>
            <a:r>
              <a:rPr lang="en-GB" sz="1200" dirty="0"/>
              <a:t>Specify Parameters and Returns as</a:t>
            </a:r>
            <a:br>
              <a:rPr lang="en-GB" sz="1200" dirty="0"/>
            </a:br>
            <a:r>
              <a:rPr lang="en-GB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name : type</a:t>
            </a:r>
            <a:br>
              <a:rPr lang="en-GB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description</a:t>
            </a:r>
            <a:br>
              <a:rPr lang="en-GB" sz="1200" dirty="0"/>
            </a:br>
            <a:r>
              <a:rPr lang="en-GB" sz="1200" dirty="0"/>
              <a:t>(put a line of --- below sections)</a:t>
            </a:r>
          </a:p>
          <a:p>
            <a:pPr fontAlgn="base"/>
            <a:r>
              <a:rPr lang="en-GB" sz="1200" dirty="0"/>
              <a:t>Each line should begin with a capital letter and end with a full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8F43B-C763-6B4C-9327-B12865638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BB21F9-8578-7C4A-BF0A-1A729A5A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847600"/>
            <a:ext cx="5092200" cy="912374"/>
          </a:xfrm>
        </p:spPr>
        <p:txBody>
          <a:bodyPr/>
          <a:lstStyle/>
          <a:p>
            <a:r>
              <a:rPr lang="en-US" dirty="0"/>
              <a:t>NumPy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45AAB-8176-4C4A-8F94-211C892EC279}"/>
              </a:ext>
            </a:extLst>
          </p:cNvPr>
          <p:cNvSpPr/>
          <p:nvPr/>
        </p:nvSpPr>
        <p:spPr>
          <a:xfrm>
            <a:off x="4680251" y="847600"/>
            <a:ext cx="3705213" cy="3631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This module demonstrates docstrings. """</a:t>
            </a:r>
            <a:endParaRPr lang="en-US" sz="10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FF375F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add_points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""" Adds up Gryffindor points for house</a:t>
            </a:r>
            <a:b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cup.</a:t>
            </a:r>
          </a:p>
          <a:p>
            <a:endParaRPr lang="en-US" sz="1000" dirty="0">
              <a:solidFill>
                <a:srgbClr val="55A939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If this function were more complicated, 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further explanations could go here.</a:t>
            </a:r>
          </a:p>
          <a:p>
            <a:endParaRPr lang="en-US" sz="1000" dirty="0">
              <a:solidFill>
                <a:srgbClr val="55A939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Parameters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----------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: int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Current house cup score.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points : int, optional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New points to be added/ subtracted.</a:t>
            </a:r>
          </a:p>
          <a:p>
            <a:endParaRPr lang="en-US" sz="1000" dirty="0">
              <a:solidFill>
                <a:srgbClr val="55A939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Returns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-------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</a:p>
          <a:p>
            <a:r>
              <a:rPr lang="en-US" sz="1000" dirty="0">
                <a:solidFill>
                  <a:srgbClr val="55A939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"""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000" dirty="0">
                <a:solidFill>
                  <a:srgbClr val="448AD7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# Dumbledore adds 1000 points regardless.</a:t>
            </a:r>
          </a:p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points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1000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house_points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3561681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BE2D-C485-9044-B82B-152FB3DE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847600"/>
            <a:ext cx="6498601" cy="912374"/>
          </a:xfrm>
        </p:spPr>
        <p:txBody>
          <a:bodyPr/>
          <a:lstStyle/>
          <a:p>
            <a:r>
              <a:rPr lang="en-US" dirty="0"/>
              <a:t>Document your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3732-AA5D-6F4F-B539-31815DE63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the function you just wrote. </a:t>
            </a:r>
            <a:r>
              <a:rPr lang="en-US" b="1" dirty="0"/>
              <a:t>Issue #3 </a:t>
            </a:r>
            <a:r>
              <a:rPr lang="en-US" dirty="0"/>
              <a:t>has  the main points as well as a link explaining NumPy style docstrings.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Try accessing the documentation you write using the function </a:t>
            </a:r>
            <a:r>
              <a:rPr lang="en-US" dirty="0">
                <a:latin typeface="Courier" pitchFamily="2" charset="0"/>
              </a:rPr>
              <a:t>help()</a:t>
            </a:r>
            <a:r>
              <a:rPr lang="en-US" dirty="0"/>
              <a:t> in a python 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E78A4-5C00-7841-910F-F9239AECA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grpSp>
        <p:nvGrpSpPr>
          <p:cNvPr id="5" name="Google Shape;360;p38">
            <a:extLst>
              <a:ext uri="{FF2B5EF4-FFF2-40B4-BE49-F238E27FC236}">
                <a16:creationId xmlns:a16="http://schemas.microsoft.com/office/drawing/2014/main" id="{4C240382-C9FA-544E-A1FB-841C50970078}"/>
              </a:ext>
            </a:extLst>
          </p:cNvPr>
          <p:cNvGrpSpPr/>
          <p:nvPr/>
        </p:nvGrpSpPr>
        <p:grpSpPr>
          <a:xfrm>
            <a:off x="501208" y="2054156"/>
            <a:ext cx="367841" cy="310820"/>
            <a:chOff x="3918650" y="293075"/>
            <a:chExt cx="488500" cy="412775"/>
          </a:xfrm>
          <a:solidFill>
            <a:schemeClr val="accent2"/>
          </a:solidFill>
        </p:grpSpPr>
        <p:sp>
          <p:nvSpPr>
            <p:cNvPr id="6" name="Google Shape;361;p38">
              <a:extLst>
                <a:ext uri="{FF2B5EF4-FFF2-40B4-BE49-F238E27FC236}">
                  <a16:creationId xmlns:a16="http://schemas.microsoft.com/office/drawing/2014/main" id="{51E0788C-1915-C84C-898C-7146E5DAC1D5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Google Shape;362;p38">
              <a:extLst>
                <a:ext uri="{FF2B5EF4-FFF2-40B4-BE49-F238E27FC236}">
                  <a16:creationId xmlns:a16="http://schemas.microsoft.com/office/drawing/2014/main" id="{B63E0B6A-68CF-B840-BA48-478BD8C2D8B8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363;p38">
              <a:extLst>
                <a:ext uri="{FF2B5EF4-FFF2-40B4-BE49-F238E27FC236}">
                  <a16:creationId xmlns:a16="http://schemas.microsoft.com/office/drawing/2014/main" id="{ECFFCF21-3EDF-FA4C-BBB0-002221D4804E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328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5B33-6624-A94C-BB96-1AAF4C77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847600"/>
            <a:ext cx="7405799" cy="912374"/>
          </a:xfrm>
        </p:spPr>
        <p:txBody>
          <a:bodyPr/>
          <a:lstStyle/>
          <a:p>
            <a:r>
              <a:rPr lang="en-US" sz="3200" dirty="0"/>
              <a:t>Keeping track of your docstrings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6255-CAFA-4D40-8415-F4331A57C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commonly used hosting websites: </a:t>
            </a:r>
            <a:r>
              <a:rPr lang="en-GB" dirty="0"/>
              <a:t>facilitate building, versioning, and hosting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github.io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readthedocs.org</a:t>
            </a:r>
            <a:endParaRPr lang="en-US" dirty="0"/>
          </a:p>
          <a:p>
            <a:r>
              <a:rPr lang="en-US" dirty="0"/>
              <a:t>Automate documentation</a:t>
            </a:r>
          </a:p>
          <a:p>
            <a:pPr lvl="1"/>
            <a:r>
              <a:rPr lang="en-US" dirty="0">
                <a:hlinkClick r:id="rId3"/>
              </a:rPr>
              <a:t>Sphinx</a:t>
            </a:r>
            <a:r>
              <a:rPr lang="en-US" dirty="0"/>
              <a:t>: a </a:t>
            </a:r>
            <a:r>
              <a:rPr lang="en-GB" dirty="0"/>
              <a:t>package to collect docstrings and create a nicely formatted documentation website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CE20F-EE37-FE45-979D-027DFA00C9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1926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039A9-37C3-C147-B608-3ED40800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197" y="885349"/>
            <a:ext cx="7137423" cy="1159800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Understanding Modules and Packages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23A4DF2-A727-6A4D-B651-A3FDBCA0DA6B}"/>
              </a:ext>
            </a:extLst>
          </p:cNvPr>
          <p:cNvSpPr txBox="1">
            <a:spLocks/>
          </p:cNvSpPr>
          <p:nvPr/>
        </p:nvSpPr>
        <p:spPr>
          <a:xfrm>
            <a:off x="1757197" y="216418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 Project into a Package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0A64377-B4A2-6C44-B657-DC0B81C6F274}"/>
              </a:ext>
            </a:extLst>
          </p:cNvPr>
          <p:cNvSpPr txBox="1">
            <a:spLocks/>
          </p:cNvSpPr>
          <p:nvPr/>
        </p:nvSpPr>
        <p:spPr>
          <a:xfrm>
            <a:off x="1757197" y="334773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Distributing a Package</a:t>
            </a:r>
          </a:p>
        </p:txBody>
      </p:sp>
    </p:spTree>
    <p:extLst>
      <p:ext uri="{BB962C8B-B14F-4D97-AF65-F5344CB8AC3E}">
        <p14:creationId xmlns:p14="http://schemas.microsoft.com/office/powerpoint/2010/main" val="384632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64A7C-B32C-1844-BBBF-F363C82FFD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88F3F-78D8-664C-B8CF-67D0D6E2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FBD6F19-8724-7A40-B88E-D29551CA1607}"/>
              </a:ext>
            </a:extLst>
          </p:cNvPr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C451C8-035F-E449-A8EE-0901F513CB1F}"/>
              </a:ext>
            </a:extLst>
          </p:cNvPr>
          <p:cNvGrpSpPr/>
          <p:nvPr/>
        </p:nvGrpSpPr>
        <p:grpSpPr>
          <a:xfrm>
            <a:off x="1021279" y="1759975"/>
            <a:ext cx="6555179" cy="2917021"/>
            <a:chOff x="1021279" y="1759974"/>
            <a:chExt cx="6555179" cy="29170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E788D3-E773-D24E-A13C-F213F7CF67E7}"/>
                </a:ext>
              </a:extLst>
            </p:cNvPr>
            <p:cNvGrpSpPr/>
            <p:nvPr/>
          </p:nvGrpSpPr>
          <p:grpSpPr>
            <a:xfrm>
              <a:off x="2481941" y="1759974"/>
              <a:ext cx="1555669" cy="379520"/>
              <a:chOff x="2553194" y="1377415"/>
              <a:chExt cx="1555669" cy="37952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5D727AD-E2D7-A246-B18C-3A04A12AAC97}"/>
                  </a:ext>
                </a:extLst>
              </p:cNvPr>
              <p:cNvSpPr/>
              <p:nvPr/>
            </p:nvSpPr>
            <p:spPr>
              <a:xfrm>
                <a:off x="2553194" y="1377415"/>
                <a:ext cx="225633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722BE03-5F95-3B41-AAA7-35C4B011CD8A}"/>
                  </a:ext>
                </a:extLst>
              </p:cNvPr>
              <p:cNvSpPr txBox="1"/>
              <p:nvPr/>
            </p:nvSpPr>
            <p:spPr>
              <a:xfrm>
                <a:off x="2802577" y="1413287"/>
                <a:ext cx="130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urier" pitchFamily="2" charset="0"/>
                  </a:rPr>
                  <a:t>setup.py</a:t>
                </a:r>
                <a:endParaRPr lang="en-US" dirty="0">
                  <a:latin typeface="Courier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F1FDDE-6A5D-F24F-8546-8C98CBB819DB}"/>
                </a:ext>
              </a:extLst>
            </p:cNvPr>
            <p:cNvGrpSpPr/>
            <p:nvPr/>
          </p:nvGrpSpPr>
          <p:grpSpPr>
            <a:xfrm>
              <a:off x="2481941" y="2017631"/>
              <a:ext cx="1656611" cy="379520"/>
              <a:chOff x="2553194" y="1377415"/>
              <a:chExt cx="1656611" cy="37952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F582F3-3E8B-6149-AA13-CFB00858C723}"/>
                  </a:ext>
                </a:extLst>
              </p:cNvPr>
              <p:cNvSpPr/>
              <p:nvPr/>
            </p:nvSpPr>
            <p:spPr>
              <a:xfrm>
                <a:off x="2553194" y="1377415"/>
                <a:ext cx="225633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D6472D-8C61-2846-88E0-96517017B5FD}"/>
                  </a:ext>
                </a:extLst>
              </p:cNvPr>
              <p:cNvSpPr txBox="1"/>
              <p:nvPr/>
            </p:nvSpPr>
            <p:spPr>
              <a:xfrm>
                <a:off x="2802577" y="1413287"/>
                <a:ext cx="1407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urier" pitchFamily="2" charset="0"/>
                  </a:rPr>
                  <a:t>LICENSE.txt</a:t>
                </a:r>
                <a:endParaRPr lang="en-US" dirty="0">
                  <a:latin typeface="Courier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87B43E-E79D-3644-B210-44464F4C536C}"/>
                </a:ext>
              </a:extLst>
            </p:cNvPr>
            <p:cNvGrpSpPr/>
            <p:nvPr/>
          </p:nvGrpSpPr>
          <p:grpSpPr>
            <a:xfrm>
              <a:off x="2481941" y="2275288"/>
              <a:ext cx="1555669" cy="379520"/>
              <a:chOff x="2553194" y="1377415"/>
              <a:chExt cx="1555669" cy="37952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55479FF-85A7-944C-9238-188A501C5CB9}"/>
                  </a:ext>
                </a:extLst>
              </p:cNvPr>
              <p:cNvSpPr/>
              <p:nvPr/>
            </p:nvSpPr>
            <p:spPr>
              <a:xfrm>
                <a:off x="2553194" y="1377415"/>
                <a:ext cx="225633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D4CB821-B786-7A4A-B4D3-FD8234EFB6E4}"/>
                  </a:ext>
                </a:extLst>
              </p:cNvPr>
              <p:cNvSpPr txBox="1"/>
              <p:nvPr/>
            </p:nvSpPr>
            <p:spPr>
              <a:xfrm>
                <a:off x="2802577" y="1413287"/>
                <a:ext cx="1306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urier" pitchFamily="2" charset="0"/>
                  </a:rPr>
                  <a:t>README.rst</a:t>
                </a:r>
                <a:endParaRPr lang="en-US" dirty="0">
                  <a:latin typeface="Courier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2652DB-7EBB-8948-9F29-74CDF2C70987}"/>
                </a:ext>
              </a:extLst>
            </p:cNvPr>
            <p:cNvGrpSpPr/>
            <p:nvPr/>
          </p:nvGrpSpPr>
          <p:grpSpPr>
            <a:xfrm>
              <a:off x="2481941" y="2561474"/>
              <a:ext cx="5094517" cy="1794280"/>
              <a:chOff x="2446315" y="1902342"/>
              <a:chExt cx="5094517" cy="179428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2636F28-6441-4946-B02A-E25E9DCBE750}"/>
                  </a:ext>
                </a:extLst>
              </p:cNvPr>
              <p:cNvGrpSpPr/>
              <p:nvPr/>
            </p:nvGrpSpPr>
            <p:grpSpPr>
              <a:xfrm>
                <a:off x="2446315" y="1903967"/>
                <a:ext cx="1223160" cy="379520"/>
                <a:chOff x="2553194" y="1318161"/>
                <a:chExt cx="1223160" cy="37952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B1EE35E-97A6-184D-A5D1-2EB6472B1E76}"/>
                    </a:ext>
                  </a:extLst>
                </p:cNvPr>
                <p:cNvSpPr/>
                <p:nvPr/>
              </p:nvSpPr>
              <p:spPr>
                <a:xfrm>
                  <a:off x="2553194" y="1318161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CF3B087-7215-E64B-8FB5-7E48B1645D3B}"/>
                    </a:ext>
                  </a:extLst>
                </p:cNvPr>
                <p:cNvSpPr txBox="1"/>
                <p:nvPr/>
              </p:nvSpPr>
              <p:spPr>
                <a:xfrm>
                  <a:off x="2802577" y="1354033"/>
                  <a:ext cx="973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potions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4963981-C395-F744-BCC3-E8DCAD8F0DA0}"/>
                  </a:ext>
                </a:extLst>
              </p:cNvPr>
              <p:cNvGrpSpPr/>
              <p:nvPr/>
            </p:nvGrpSpPr>
            <p:grpSpPr>
              <a:xfrm>
                <a:off x="3877293" y="2758446"/>
                <a:ext cx="1223160" cy="379520"/>
                <a:chOff x="2553194" y="1318161"/>
                <a:chExt cx="1223160" cy="37952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A0957BB-9BDA-9543-A123-4D41A61439E8}"/>
                    </a:ext>
                  </a:extLst>
                </p:cNvPr>
                <p:cNvSpPr/>
                <p:nvPr/>
              </p:nvSpPr>
              <p:spPr>
                <a:xfrm>
                  <a:off x="2553194" y="1318161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9229050-C269-7749-B331-4E8A33865478}"/>
                    </a:ext>
                  </a:extLst>
                </p:cNvPr>
                <p:cNvSpPr txBox="1"/>
                <p:nvPr/>
              </p:nvSpPr>
              <p:spPr>
                <a:xfrm>
                  <a:off x="2802577" y="1354033"/>
                  <a:ext cx="973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tools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EAA3EAD-F33B-9E46-B2EA-156033DE88A4}"/>
                  </a:ext>
                </a:extLst>
              </p:cNvPr>
              <p:cNvGrpSpPr/>
              <p:nvPr/>
            </p:nvGrpSpPr>
            <p:grpSpPr>
              <a:xfrm>
                <a:off x="3877293" y="1902342"/>
                <a:ext cx="1662547" cy="379520"/>
                <a:chOff x="2553194" y="1377415"/>
                <a:chExt cx="1662547" cy="37952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F644D5D-6BB7-BD42-AC25-ECE5AEB86BD4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87257E2-D17B-F145-9365-40B4002ABA30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4131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__</a:t>
                  </a:r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init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__.</a:t>
                  </a:r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py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7B198A5-21AB-3146-BC93-A82C8E363826}"/>
                  </a:ext>
                </a:extLst>
              </p:cNvPr>
              <p:cNvGrpSpPr/>
              <p:nvPr/>
            </p:nvGrpSpPr>
            <p:grpSpPr>
              <a:xfrm>
                <a:off x="3877293" y="2187710"/>
                <a:ext cx="2078183" cy="379520"/>
                <a:chOff x="2553194" y="1377415"/>
                <a:chExt cx="2078183" cy="37952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15C1F6-69A5-E24F-AE0D-A7D8A535CFD4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9A6014E-BA66-5441-BEDB-6F1AFB43E55A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828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make_potion.py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1998427-D87C-1446-A29B-2487C66FFA95}"/>
                  </a:ext>
                </a:extLst>
              </p:cNvPr>
              <p:cNvGrpSpPr/>
              <p:nvPr/>
            </p:nvGrpSpPr>
            <p:grpSpPr>
              <a:xfrm>
                <a:off x="3877293" y="2473078"/>
                <a:ext cx="2232561" cy="379520"/>
                <a:chOff x="2553194" y="1377415"/>
                <a:chExt cx="2232561" cy="37952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D274F7F-0AF1-3D47-ABE4-DEB25894F000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506FB2-C400-894F-A9E6-53DA6D0F47A4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9831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potions_class.py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ED52DB-F5F4-AD42-B6D6-9380F3EC4730}"/>
                  </a:ext>
                </a:extLst>
              </p:cNvPr>
              <p:cNvGrpSpPr/>
              <p:nvPr/>
            </p:nvGrpSpPr>
            <p:grpSpPr>
              <a:xfrm>
                <a:off x="5308271" y="2758446"/>
                <a:ext cx="1662547" cy="379520"/>
                <a:chOff x="2553194" y="1377415"/>
                <a:chExt cx="1662547" cy="37952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3F709F-3D9C-3B46-BF64-A3765F31CE6C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71466A-BF89-0F4C-9955-8F5D48FA1081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4131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__</a:t>
                  </a:r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init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__.</a:t>
                  </a:r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py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2664BA-FAEA-AF42-A5A0-9179D0630DF2}"/>
                  </a:ext>
                </a:extLst>
              </p:cNvPr>
              <p:cNvGrpSpPr/>
              <p:nvPr/>
            </p:nvGrpSpPr>
            <p:grpSpPr>
              <a:xfrm>
                <a:off x="5308271" y="3055597"/>
                <a:ext cx="2078183" cy="379520"/>
                <a:chOff x="2553194" y="1377415"/>
                <a:chExt cx="2078183" cy="37952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287DE67-9F19-3F45-8EA9-C9416F08F296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02158FA-8814-C74D-A3CD-07B54E611BC0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828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ingredients.py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8483980-20B5-F74B-9024-D23A8250AB0B}"/>
                  </a:ext>
                </a:extLst>
              </p:cNvPr>
              <p:cNvGrpSpPr/>
              <p:nvPr/>
            </p:nvGrpSpPr>
            <p:grpSpPr>
              <a:xfrm>
                <a:off x="5308271" y="3317102"/>
                <a:ext cx="2232561" cy="379520"/>
                <a:chOff x="2553194" y="1377415"/>
                <a:chExt cx="2232561" cy="37952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323D7EE-6EC4-E746-8969-FBB3A3833789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7ABD66-7AEA-FE4B-97EB-F868517E2D7E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19831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methods.py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A35813F-A984-DA45-83E3-94F1099D9C6B}"/>
                  </a:ext>
                </a:extLst>
              </p:cNvPr>
              <p:cNvCxnSpPr>
                <a:cxnSpLocks/>
                <a:stCxn id="55" idx="3"/>
                <a:endCxn id="50" idx="1"/>
              </p:cNvCxnSpPr>
              <p:nvPr/>
            </p:nvCxnSpPr>
            <p:spPr>
              <a:xfrm flipV="1">
                <a:off x="3669475" y="2092102"/>
                <a:ext cx="207818" cy="1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D3583D95-35A4-0341-9D77-1414C8C16648}"/>
                  </a:ext>
                </a:extLst>
              </p:cNvPr>
              <p:cNvCxnSpPr>
                <a:cxnSpLocks/>
                <a:stCxn id="55" idx="3"/>
                <a:endCxn id="48" idx="1"/>
              </p:cNvCxnSpPr>
              <p:nvPr/>
            </p:nvCxnSpPr>
            <p:spPr>
              <a:xfrm>
                <a:off x="3669475" y="2093728"/>
                <a:ext cx="207818" cy="28374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DF5E1C9A-A10E-994F-A3DF-96172F4072F0}"/>
                  </a:ext>
                </a:extLst>
              </p:cNvPr>
              <p:cNvCxnSpPr>
                <a:cxnSpLocks/>
                <a:stCxn id="55" idx="3"/>
                <a:endCxn id="46" idx="1"/>
              </p:cNvCxnSpPr>
              <p:nvPr/>
            </p:nvCxnSpPr>
            <p:spPr>
              <a:xfrm>
                <a:off x="3669475" y="2093728"/>
                <a:ext cx="207818" cy="56911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DF6112B5-A047-E84D-B5EB-612D616A42D8}"/>
                  </a:ext>
                </a:extLst>
              </p:cNvPr>
              <p:cNvCxnSpPr>
                <a:cxnSpLocks/>
                <a:stCxn id="55" idx="3"/>
                <a:endCxn id="52" idx="1"/>
              </p:cNvCxnSpPr>
              <p:nvPr/>
            </p:nvCxnSpPr>
            <p:spPr>
              <a:xfrm>
                <a:off x="3669475" y="2093728"/>
                <a:ext cx="207818" cy="85447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1FF84E2-214E-6D4C-BB96-1D1611D1E16D}"/>
                  </a:ext>
                </a:extLst>
              </p:cNvPr>
              <p:cNvCxnSpPr>
                <a:cxnSpLocks/>
                <a:stCxn id="53" idx="3"/>
                <a:endCxn id="44" idx="1"/>
              </p:cNvCxnSpPr>
              <p:nvPr/>
            </p:nvCxnSpPr>
            <p:spPr>
              <a:xfrm flipV="1">
                <a:off x="5100453" y="2948205"/>
                <a:ext cx="207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233FAC3B-71CB-3443-BA2A-9C8C9F7CFB06}"/>
                  </a:ext>
                </a:extLst>
              </p:cNvPr>
              <p:cNvCxnSpPr>
                <a:cxnSpLocks/>
                <a:stCxn id="53" idx="3"/>
                <a:endCxn id="42" idx="1"/>
              </p:cNvCxnSpPr>
              <p:nvPr/>
            </p:nvCxnSpPr>
            <p:spPr>
              <a:xfrm>
                <a:off x="5100453" y="2948206"/>
                <a:ext cx="207818" cy="29715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E1D4EE55-186A-3646-8AEA-00FBE81EE53C}"/>
                  </a:ext>
                </a:extLst>
              </p:cNvPr>
              <p:cNvCxnSpPr>
                <a:cxnSpLocks/>
                <a:stCxn id="53" idx="3"/>
                <a:endCxn id="40" idx="1"/>
              </p:cNvCxnSpPr>
              <p:nvPr/>
            </p:nvCxnSpPr>
            <p:spPr>
              <a:xfrm>
                <a:off x="5100453" y="2948206"/>
                <a:ext cx="207818" cy="558656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D41F1F-9522-D24C-B30F-817F50C1572A}"/>
                </a:ext>
              </a:extLst>
            </p:cNvPr>
            <p:cNvGrpSpPr/>
            <p:nvPr/>
          </p:nvGrpSpPr>
          <p:grpSpPr>
            <a:xfrm>
              <a:off x="2481941" y="4297474"/>
              <a:ext cx="3924798" cy="379520"/>
              <a:chOff x="2446315" y="3638342"/>
              <a:chExt cx="3924798" cy="37952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C31FA7B-6FF3-4443-BEDF-F0F826682858}"/>
                  </a:ext>
                </a:extLst>
              </p:cNvPr>
              <p:cNvGrpSpPr/>
              <p:nvPr/>
            </p:nvGrpSpPr>
            <p:grpSpPr>
              <a:xfrm>
                <a:off x="2446315" y="3638342"/>
                <a:ext cx="1223160" cy="379520"/>
                <a:chOff x="2553194" y="1318161"/>
                <a:chExt cx="1223160" cy="37952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D0CBC90-B0DD-6342-B338-F712FFF30A26}"/>
                    </a:ext>
                  </a:extLst>
                </p:cNvPr>
                <p:cNvSpPr/>
                <p:nvPr/>
              </p:nvSpPr>
              <p:spPr>
                <a:xfrm>
                  <a:off x="2553194" y="1318161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128E0-9506-394C-9FC8-B0BEF49FCBE5}"/>
                    </a:ext>
                  </a:extLst>
                </p:cNvPr>
                <p:cNvSpPr txBox="1"/>
                <p:nvPr/>
              </p:nvSpPr>
              <p:spPr>
                <a:xfrm>
                  <a:off x="2802577" y="1354033"/>
                  <a:ext cx="9737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tests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52F86E0-A05B-C34D-B48B-42A568F1DEEB}"/>
                  </a:ext>
                </a:extLst>
              </p:cNvPr>
              <p:cNvGrpSpPr/>
              <p:nvPr/>
            </p:nvGrpSpPr>
            <p:grpSpPr>
              <a:xfrm>
                <a:off x="3877293" y="3638342"/>
                <a:ext cx="2493820" cy="379520"/>
                <a:chOff x="2553194" y="1377415"/>
                <a:chExt cx="2493820" cy="37952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79CA3F-202F-314E-B793-7FBDDC4E74E1}"/>
                    </a:ext>
                  </a:extLst>
                </p:cNvPr>
                <p:cNvSpPr/>
                <p:nvPr/>
              </p:nvSpPr>
              <p:spPr>
                <a:xfrm>
                  <a:off x="2553194" y="1377415"/>
                  <a:ext cx="225633" cy="37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DECEF77-F78B-7644-99E8-6314660157FD}"/>
                    </a:ext>
                  </a:extLst>
                </p:cNvPr>
                <p:cNvSpPr txBox="1"/>
                <p:nvPr/>
              </p:nvSpPr>
              <p:spPr>
                <a:xfrm>
                  <a:off x="2802577" y="1413287"/>
                  <a:ext cx="22444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bg1">
                          <a:lumMod val="75000"/>
                        </a:schemeClr>
                      </a:solidFill>
                      <a:latin typeface="Courier" pitchFamily="2" charset="0"/>
                    </a:rPr>
                    <a:t>test_make_potion.py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Courier" pitchFamily="2" charset="0"/>
                  </a:endParaRP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CD1418C-17D3-8142-BCA4-25B7683980F1}"/>
                  </a:ext>
                </a:extLst>
              </p:cNvPr>
              <p:cNvCxnSpPr>
                <a:cxnSpLocks/>
                <a:stCxn id="24" idx="3"/>
                <a:endCxn id="21" idx="1"/>
              </p:cNvCxnSpPr>
              <p:nvPr/>
            </p:nvCxnSpPr>
            <p:spPr>
              <a:xfrm flipV="1">
                <a:off x="3669475" y="3828102"/>
                <a:ext cx="207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3BF559-6E4B-334F-BAC0-BC7255E72394}"/>
                </a:ext>
              </a:extLst>
            </p:cNvPr>
            <p:cNvSpPr/>
            <p:nvPr/>
          </p:nvSpPr>
          <p:spPr>
            <a:xfrm>
              <a:off x="1021279" y="1799957"/>
              <a:ext cx="1009402" cy="287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potions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0795AC-3335-C644-BE7C-C746158E8047}"/>
                </a:ext>
              </a:extLst>
            </p:cNvPr>
            <p:cNvCxnSpPr>
              <a:cxnSpLocks/>
              <a:stCxn id="12" idx="3"/>
              <a:endCxn id="60" idx="1"/>
            </p:cNvCxnSpPr>
            <p:nvPr/>
          </p:nvCxnSpPr>
          <p:spPr>
            <a:xfrm>
              <a:off x="2030681" y="1943468"/>
              <a:ext cx="451260" cy="6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59B5F4A-8585-464A-8F72-2D586606D5C1}"/>
                </a:ext>
              </a:extLst>
            </p:cNvPr>
            <p:cNvCxnSpPr>
              <a:cxnSpLocks/>
              <a:stCxn id="12" idx="3"/>
              <a:endCxn id="58" idx="1"/>
            </p:cNvCxnSpPr>
            <p:nvPr/>
          </p:nvCxnSpPr>
          <p:spPr>
            <a:xfrm>
              <a:off x="2030681" y="1943468"/>
              <a:ext cx="451260" cy="2639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67097E4-1C29-9143-9A1A-9BE59B2E0700}"/>
                </a:ext>
              </a:extLst>
            </p:cNvPr>
            <p:cNvCxnSpPr>
              <a:cxnSpLocks/>
              <a:stCxn id="12" idx="3"/>
              <a:endCxn id="56" idx="1"/>
            </p:cNvCxnSpPr>
            <p:nvPr/>
          </p:nvCxnSpPr>
          <p:spPr>
            <a:xfrm>
              <a:off x="2030681" y="1943468"/>
              <a:ext cx="451260" cy="52158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C8E6C4D1-30A9-4F4E-B5A6-AB39D1C299EE}"/>
                </a:ext>
              </a:extLst>
            </p:cNvPr>
            <p:cNvCxnSpPr>
              <a:cxnSpLocks/>
              <a:stCxn id="12" idx="3"/>
              <a:endCxn id="54" idx="1"/>
            </p:cNvCxnSpPr>
            <p:nvPr/>
          </p:nvCxnSpPr>
          <p:spPr>
            <a:xfrm>
              <a:off x="2030681" y="1943468"/>
              <a:ext cx="451260" cy="8093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D0D9457-E479-D54C-9B03-6C34B4561047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030681" y="1943468"/>
              <a:ext cx="451260" cy="254376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BB25C26-BF03-294E-93A2-F99AC81C8FB7}"/>
              </a:ext>
            </a:extLst>
          </p:cNvPr>
          <p:cNvSpPr/>
          <p:nvPr/>
        </p:nvSpPr>
        <p:spPr>
          <a:xfrm>
            <a:off x="4406935" y="1429509"/>
            <a:ext cx="4355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setup.py</a:t>
            </a:r>
            <a:r>
              <a:rPr lang="en-US" dirty="0">
                <a:solidFill>
                  <a:schemeClr val="accent1"/>
                </a:solidFill>
              </a:rPr>
              <a:t> is needed to make package installable.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B049F1-0EAE-BA4E-9D0E-5845454A3DD3}"/>
              </a:ext>
            </a:extLst>
          </p:cNvPr>
          <p:cNvSpPr/>
          <p:nvPr/>
        </p:nvSpPr>
        <p:spPr>
          <a:xfrm>
            <a:off x="4406935" y="1966406"/>
            <a:ext cx="4355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dirty="0">
                <a:solidFill>
                  <a:schemeClr val="accent1"/>
                </a:solidFill>
              </a:rPr>
              <a:t>LICENSE</a:t>
            </a:r>
            <a:r>
              <a:rPr lang="en-US" dirty="0">
                <a:solidFill>
                  <a:schemeClr val="accent1"/>
                </a:solidFill>
              </a:rPr>
              <a:t> makes the package (legally) usable.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Pick one from </a:t>
            </a:r>
            <a:r>
              <a:rPr lang="en-US" dirty="0" err="1">
                <a:solidFill>
                  <a:schemeClr val="accent1"/>
                </a:solidFill>
              </a:rPr>
              <a:t>choosealicense.com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CCDFEE-36AF-814D-8F50-8E1584F65A34}"/>
              </a:ext>
            </a:extLst>
          </p:cNvPr>
          <p:cNvSpPr/>
          <p:nvPr/>
        </p:nvSpPr>
        <p:spPr>
          <a:xfrm>
            <a:off x="648596" y="2581052"/>
            <a:ext cx="16079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dirty="0">
                <a:solidFill>
                  <a:schemeClr val="accent1"/>
                </a:solidFill>
              </a:rPr>
              <a:t>README</a:t>
            </a:r>
            <a:r>
              <a:rPr lang="en-US" dirty="0">
                <a:solidFill>
                  <a:schemeClr val="accent1"/>
                </a:solidFill>
              </a:rPr>
              <a:t> contains more information e.g. instructions on how to use your package.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99530D-0504-E24E-8F50-FE570086E50E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809010" y="1583398"/>
            <a:ext cx="597925" cy="34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9D549A9-F261-F246-9532-80457CB9E3F2}"/>
              </a:ext>
            </a:extLst>
          </p:cNvPr>
          <p:cNvCxnSpPr>
            <a:cxnSpLocks/>
            <a:stCxn id="63" idx="1"/>
            <a:endCxn id="59" idx="3"/>
          </p:cNvCxnSpPr>
          <p:nvPr/>
        </p:nvCxnSpPr>
        <p:spPr>
          <a:xfrm flipH="1" flipV="1">
            <a:off x="4138552" y="2207393"/>
            <a:ext cx="268383" cy="2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17ACBEF-65B8-8C48-8DA6-4C9F1B7BDB0B}"/>
              </a:ext>
            </a:extLst>
          </p:cNvPr>
          <p:cNvCxnSpPr>
            <a:cxnSpLocks/>
            <a:stCxn id="64" idx="0"/>
            <a:endCxn id="57" idx="1"/>
          </p:cNvCxnSpPr>
          <p:nvPr/>
        </p:nvCxnSpPr>
        <p:spPr>
          <a:xfrm flipV="1">
            <a:off x="1452555" y="2465050"/>
            <a:ext cx="1278769" cy="116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3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AEFA-C64E-2C4F-A3E8-5EDE0A026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976A4F-9DA1-3347-A445-780F6AF8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Setup.py</a:t>
            </a:r>
            <a:r>
              <a:rPr lang="en-US" dirty="0"/>
              <a:t>: level 0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A78438E-B5FE-3143-9D13-6B84DA72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1868128"/>
            <a:ext cx="3594600" cy="2918749"/>
          </a:xfrm>
        </p:spPr>
        <p:txBody>
          <a:bodyPr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The setup function receives package information and package meta data</a:t>
            </a:r>
          </a:p>
          <a:p>
            <a:pPr lvl="0"/>
            <a:r>
              <a:rPr lang="en-GB" sz="1400" dirty="0">
                <a:solidFill>
                  <a:prstClr val="black"/>
                </a:solidFill>
              </a:rPr>
              <a:t>required entries: name, version, packages(/modules)</a:t>
            </a:r>
          </a:p>
          <a:p>
            <a:r>
              <a:rPr lang="en-GB" sz="1400" b="1" dirty="0" err="1">
                <a:solidFill>
                  <a:prstClr val="black"/>
                </a:solidFill>
              </a:rPr>
              <a:t>install_requires</a:t>
            </a:r>
            <a:r>
              <a:rPr lang="en-GB" sz="1400" b="1" dirty="0">
                <a:solidFill>
                  <a:prstClr val="black"/>
                </a:solidFill>
              </a:rPr>
              <a:t> </a:t>
            </a:r>
            <a:r>
              <a:rPr lang="en-GB" sz="1400" dirty="0">
                <a:solidFill>
                  <a:prstClr val="black"/>
                </a:solidFill>
              </a:rPr>
              <a:t>not optional if code relies on other packages to work (go through modules and update regularly, don’t just copy </a:t>
            </a:r>
            <a:br>
              <a:rPr lang="en-GB" sz="1400" dirty="0">
                <a:solidFill>
                  <a:prstClr val="black"/>
                </a:solidFill>
              </a:rPr>
            </a:br>
            <a:r>
              <a:rPr lang="en-GB" sz="1400" dirty="0">
                <a:solidFill>
                  <a:prstClr val="black"/>
                </a:solidFill>
              </a:rPr>
              <a:t>‘$ pip freeze’)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2A460-34FC-F947-8F9D-06E2E04EE9AE}"/>
              </a:ext>
            </a:extLst>
          </p:cNvPr>
          <p:cNvSpPr/>
          <p:nvPr/>
        </p:nvSpPr>
        <p:spPr>
          <a:xfrm>
            <a:off x="4680228" y="1891680"/>
            <a:ext cx="3594600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setuptools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setup</a:t>
            </a:r>
          </a:p>
          <a:p>
            <a:endParaRPr lang="en-US" sz="10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'potions</a:t>
            </a:r>
            <a:r>
              <a:rPr lang="en-US" sz="1000" dirty="0">
                <a:solidFill>
                  <a:srgbClr val="F5E14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'0.1.0'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packages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'potions'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potions.tools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'ASPP 2019'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author_email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s.snape@hogwarts.ac.uk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'an example of a simple python package'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'MIT'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'https://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/ASPP/2019-camerino-ODD.git'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install_requires</a:t>
            </a:r>
            <a:r>
              <a:rPr lang="en-US" sz="10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		'matplotlib'</a:t>
            </a:r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</a:p>
          <a:p>
            <a:r>
              <a:rPr lang="en-US" sz="10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05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04020-D383-EB4D-A4C1-BF7D0924D9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95D42D-D868-5E47-99EE-675FBCA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Setup.py</a:t>
            </a:r>
            <a:r>
              <a:rPr lang="en-US" dirty="0"/>
              <a:t>: level 1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89B3540-1507-8D40-869C-002BA5FE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1868129"/>
            <a:ext cx="3594600" cy="2578096"/>
          </a:xfrm>
        </p:spPr>
        <p:txBody>
          <a:bodyPr/>
          <a:lstStyle/>
          <a:p>
            <a:pPr marL="0" lvl="0" indent="0">
              <a:buNone/>
            </a:pPr>
            <a:r>
              <a:rPr lang="en-GB" sz="1400" dirty="0">
                <a:solidFill>
                  <a:prstClr val="black"/>
                </a:solidFill>
              </a:rPr>
              <a:t>Additions:</a:t>
            </a:r>
          </a:p>
          <a:p>
            <a:pPr lvl="0">
              <a:buSzPct val="100000"/>
            </a:pPr>
            <a:r>
              <a:rPr lang="en-GB" sz="1400" dirty="0" err="1">
                <a:solidFill>
                  <a:prstClr val="black"/>
                </a:solidFill>
              </a:rPr>
              <a:t>long_description</a:t>
            </a:r>
            <a:r>
              <a:rPr lang="en-GB" sz="1400" dirty="0">
                <a:solidFill>
                  <a:prstClr val="black"/>
                </a:solidFill>
              </a:rPr>
              <a:t> from README file</a:t>
            </a:r>
          </a:p>
          <a:p>
            <a:pPr lvl="0">
              <a:buSzPct val="100000"/>
            </a:pPr>
            <a:r>
              <a:rPr lang="en-GB" sz="1400" dirty="0">
                <a:solidFill>
                  <a:prstClr val="black"/>
                </a:solidFill>
              </a:rPr>
              <a:t>let </a:t>
            </a:r>
            <a:r>
              <a:rPr lang="en-GB" sz="1400" dirty="0" err="1">
                <a:solidFill>
                  <a:prstClr val="black"/>
                </a:solidFill>
              </a:rPr>
              <a:t>setuptools</a:t>
            </a:r>
            <a:r>
              <a:rPr lang="en-GB" sz="1400" dirty="0">
                <a:solidFill>
                  <a:prstClr val="black"/>
                </a:solidFill>
              </a:rPr>
              <a:t> find packages automatically</a:t>
            </a:r>
          </a:p>
          <a:p>
            <a:pPr>
              <a:buSzPct val="100000"/>
            </a:pPr>
            <a:r>
              <a:rPr lang="en-GB" sz="1400" dirty="0">
                <a:solidFill>
                  <a:prstClr val="black"/>
                </a:solidFill>
              </a:rPr>
              <a:t>added flexible version of requirements </a:t>
            </a:r>
            <a:br>
              <a:rPr lang="en-GB" sz="1400" dirty="0">
                <a:solidFill>
                  <a:prstClr val="black"/>
                </a:solidFill>
              </a:rPr>
            </a:br>
            <a:r>
              <a:rPr lang="en-GB" sz="1400" dirty="0">
                <a:solidFill>
                  <a:prstClr val="black"/>
                </a:solidFill>
              </a:rPr>
              <a:t>(this can also go into separate </a:t>
            </a:r>
            <a:r>
              <a:rPr lang="en-GB" sz="1400" dirty="0" err="1">
                <a:solidFill>
                  <a:prstClr val="black"/>
                </a:solidFill>
              </a:rPr>
              <a:t>requirements.txt</a:t>
            </a:r>
            <a:r>
              <a:rPr lang="en-GB" sz="1400" dirty="0">
                <a:solidFill>
                  <a:prstClr val="black"/>
                </a:solidFill>
              </a:rPr>
              <a:t>)</a:t>
            </a:r>
            <a:br>
              <a:rPr lang="en-GB" sz="1400" dirty="0">
                <a:solidFill>
                  <a:prstClr val="black"/>
                </a:solidFill>
              </a:rPr>
            </a:br>
            <a:endParaRPr lang="en-US" sz="1400" dirty="0"/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07E34-300E-574D-AE95-D3AF1807B024}"/>
              </a:ext>
            </a:extLst>
          </p:cNvPr>
          <p:cNvSpPr/>
          <p:nvPr/>
        </p:nvSpPr>
        <p:spPr>
          <a:xfrm>
            <a:off x="4680228" y="1795265"/>
            <a:ext cx="3594600" cy="2723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setuptools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setup,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find_packages</a:t>
            </a:r>
            <a:endParaRPr lang="en-US" sz="9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9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README.txt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'r'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fh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long_description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fh.</a:t>
            </a:r>
            <a:r>
              <a:rPr lang="en-US" sz="900" dirty="0" err="1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read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900" dirty="0">
              <a:solidFill>
                <a:schemeClr val="bg1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setup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'potions</a:t>
            </a:r>
            <a:r>
              <a:rPr lang="en-US" sz="900" dirty="0">
                <a:solidFill>
                  <a:srgbClr val="F5E14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'0.1.0'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packages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00FFFD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find_packages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'ASPP 2019'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author_email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s.snape@hogwarts.ac.uk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'an example python package'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long_description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long_description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'MIT'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'https://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/ASPP/2019-camerino-ODD.git'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install_requires</a:t>
            </a:r>
            <a:r>
              <a:rPr lang="en-US" sz="900" dirty="0">
                <a:solidFill>
                  <a:srgbClr val="FF93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FF375F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900" dirty="0" err="1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&gt;= 1.13.0’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rgbClr val="F5E553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'matplotlib ~= 2.1.0'</a:t>
            </a:r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</a:p>
          <a:p>
            <a:r>
              <a:rPr lang="en-US" sz="900" dirty="0">
                <a:solidFill>
                  <a:schemeClr val="bg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24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8BE9-42B0-C743-B54C-47C121F6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600"/>
            <a:ext cx="3702851" cy="912375"/>
          </a:xfrm>
        </p:spPr>
        <p:txBody>
          <a:bodyPr/>
          <a:lstStyle/>
          <a:p>
            <a:r>
              <a:rPr lang="en" sz="3200" dirty="0"/>
              <a:t>We’ve all done it!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23C03-6FCE-D44B-8EF5-43F7A357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868129"/>
            <a:ext cx="3702851" cy="2448796"/>
          </a:xfrm>
        </p:spPr>
        <p:txBody>
          <a:bodyPr/>
          <a:lstStyle/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Search for a package that does what you need</a:t>
            </a:r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Install following (sometimes questionable) instructions online</a:t>
            </a:r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Try to import into python</a:t>
            </a:r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On a good day… it works!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  <a:p>
            <a:pPr marL="342891" indent="-342891">
              <a:buSzPct val="100000"/>
              <a:buFont typeface="+mj-lt"/>
              <a:buAutoNum type="arabicPeriod"/>
            </a:pPr>
            <a:r>
              <a:rPr lang="en-US" sz="1600" dirty="0"/>
              <a:t>On a bad day.. everything breaks. </a:t>
            </a:r>
            <a:r>
              <a:rPr lang="en-US" sz="1600" dirty="0">
                <a:sym typeface="Wingdings" pitchFamily="2" charset="2"/>
              </a:rPr>
              <a:t></a:t>
            </a:r>
            <a:endParaRPr lang="en-US" sz="1600" dirty="0"/>
          </a:p>
          <a:p>
            <a:pPr>
              <a:buSzPct val="100000"/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8B0F-86CB-DC47-A87E-5FB7AEB89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7664A-89D8-E543-89EB-1659C205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35" y="403961"/>
            <a:ext cx="4182916" cy="42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1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2F06-984F-7A41-B914-E2918CFC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847600"/>
            <a:ext cx="7405800" cy="912374"/>
          </a:xfrm>
        </p:spPr>
        <p:txBody>
          <a:bodyPr/>
          <a:lstStyle/>
          <a:p>
            <a:r>
              <a:rPr lang="en-US" dirty="0"/>
              <a:t>Avoiding dependency incompatibilities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BBC8-3E80-BF48-BA41-700AB06523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A100F2-82DC-6D42-93A8-415D7B75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1868129"/>
            <a:ext cx="7405800" cy="2448796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Example 1 (Unnamed*, 2018):</a:t>
            </a:r>
          </a:p>
          <a:p>
            <a:pPr>
              <a:buSzPct val="100000"/>
            </a:pPr>
            <a:r>
              <a:rPr lang="en-US" sz="1200" dirty="0"/>
              <a:t>You are an auditory neuroscientist using Python 3.</a:t>
            </a:r>
          </a:p>
          <a:p>
            <a:pPr>
              <a:buSzPct val="100000"/>
            </a:pPr>
            <a:r>
              <a:rPr lang="en-US" sz="1200" dirty="0"/>
              <a:t>You start a new modelling project and want to use </a:t>
            </a:r>
            <a:r>
              <a:rPr lang="en-US" sz="1200" dirty="0" err="1"/>
              <a:t>BrianHears</a:t>
            </a:r>
            <a:r>
              <a:rPr lang="en-US" sz="1200" dirty="0"/>
              <a:t> (an </a:t>
            </a:r>
            <a:r>
              <a:rPr lang="en-GB" sz="1200" dirty="0"/>
              <a:t>auditory modelling library), which uses </a:t>
            </a:r>
            <a:r>
              <a:rPr lang="en-US" sz="1200" dirty="0"/>
              <a:t>Python 2 and requires older versions of NumPy/SciPy/etc.</a:t>
            </a:r>
          </a:p>
          <a:p>
            <a:pPr>
              <a:buSzPct val="100000"/>
            </a:pPr>
            <a:r>
              <a:rPr lang="en-US" sz="1200" dirty="0"/>
              <a:t>You downgrade your packages and cause all other projects to fail.</a:t>
            </a:r>
          </a:p>
          <a:p>
            <a:pPr marL="0" indent="0">
              <a:buSzPct val="100000"/>
              <a:buNone/>
            </a:pPr>
            <a:r>
              <a:rPr lang="en-US" sz="1200" b="1" dirty="0"/>
              <a:t>Example 2 (Unnamed**, 2019):</a:t>
            </a:r>
          </a:p>
          <a:p>
            <a:pPr>
              <a:buSzPct val="100000"/>
            </a:pPr>
            <a:r>
              <a:rPr lang="en-US" sz="1200" dirty="0"/>
              <a:t>Until now, you just happily installed new packages with pip whenever you needed them without thinking about it.</a:t>
            </a:r>
          </a:p>
          <a:p>
            <a:pPr>
              <a:buSzPct val="100000"/>
            </a:pPr>
            <a:r>
              <a:rPr lang="en-US" sz="1200" dirty="0"/>
              <a:t>Suddenly nothing works and you have to delete and reinstall everything.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0E2D0-EF3B-0F4E-8876-0529F65857FB}"/>
              </a:ext>
            </a:extLst>
          </p:cNvPr>
          <p:cNvSpPr txBox="1"/>
          <p:nvPr/>
        </p:nvSpPr>
        <p:spPr>
          <a:xfrm>
            <a:off x="838200" y="4425080"/>
            <a:ext cx="2136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* Pam ** Cat</a:t>
            </a:r>
          </a:p>
        </p:txBody>
      </p:sp>
    </p:spTree>
    <p:extLst>
      <p:ext uri="{BB962C8B-B14F-4D97-AF65-F5344CB8AC3E}">
        <p14:creationId xmlns:p14="http://schemas.microsoft.com/office/powerpoint/2010/main" val="3897234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2DDE-F8AE-B547-9CB2-3EFFC56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847600"/>
            <a:ext cx="5594711" cy="912374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3656-639D-B94F-8515-F979F56DD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virtual environment?</a:t>
            </a:r>
          </a:p>
          <a:p>
            <a:r>
              <a:rPr lang="en-US" dirty="0"/>
              <a:t>A semi-isolated python environment -&gt; you cannot access packages (libraries and their dependencies) installed in other environments.</a:t>
            </a:r>
          </a:p>
          <a:p>
            <a:r>
              <a:rPr lang="en-GB" dirty="0"/>
              <a:t>packages are installed inside a project-specific virtual environment folder (not into general python path)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04996-E467-A243-BFFA-B7407F6D3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539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161E-AC90-EE4A-98A1-9FFE7AA9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847600"/>
            <a:ext cx="7290348" cy="912374"/>
          </a:xfrm>
        </p:spPr>
        <p:txBody>
          <a:bodyPr/>
          <a:lstStyle/>
          <a:p>
            <a:r>
              <a:rPr lang="en-US" dirty="0"/>
              <a:t>Using 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5F90-F438-BC45-ACF5-3ADF358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3247697"/>
            <a:ext cx="7405800" cy="1442836"/>
          </a:xfrm>
        </p:spPr>
        <p:txBody>
          <a:bodyPr/>
          <a:lstStyle/>
          <a:p>
            <a:pPr>
              <a:buSzPct val="100000"/>
            </a:pPr>
            <a:r>
              <a:rPr lang="en-US" sz="1400" dirty="0"/>
              <a:t>Check what packages are installed in your system Python (</a:t>
            </a:r>
            <a:r>
              <a:rPr lang="en-US" sz="1400" dirty="0">
                <a:latin typeface="Courier" pitchFamily="2" charset="0"/>
              </a:rPr>
              <a:t>$ pip freeze</a:t>
            </a:r>
            <a:r>
              <a:rPr lang="en-US" sz="1400" dirty="0"/>
              <a:t>)</a:t>
            </a:r>
          </a:p>
          <a:p>
            <a:pPr>
              <a:buSzPct val="100000"/>
            </a:pPr>
            <a:r>
              <a:rPr lang="en-US" sz="1400" dirty="0"/>
              <a:t>Make a new environment called </a:t>
            </a:r>
            <a:r>
              <a:rPr lang="en-US" sz="1400" b="1" dirty="0" err="1">
                <a:latin typeface="Courier" pitchFamily="2" charset="0"/>
              </a:rPr>
              <a:t>hogwarts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conda</a:t>
            </a:r>
            <a:r>
              <a:rPr lang="en-US" sz="1400" dirty="0"/>
              <a:t>) or in </a:t>
            </a:r>
            <a:r>
              <a:rPr lang="en-US" sz="1400" dirty="0" err="1"/>
              <a:t>ODD_dir</a:t>
            </a:r>
            <a:r>
              <a:rPr lang="en-US" sz="1400" dirty="0"/>
              <a:t> folder (</a:t>
            </a:r>
            <a:r>
              <a:rPr lang="en-US" sz="1400" dirty="0" err="1"/>
              <a:t>venv</a:t>
            </a:r>
            <a:r>
              <a:rPr lang="en-US" sz="1400" dirty="0"/>
              <a:t>)</a:t>
            </a:r>
            <a:endParaRPr lang="en-US" sz="1400" b="1" dirty="0">
              <a:latin typeface="Courier" pitchFamily="2" charset="0"/>
            </a:endParaRPr>
          </a:p>
          <a:p>
            <a:pPr>
              <a:buSzPct val="100000"/>
            </a:pPr>
            <a:r>
              <a:rPr lang="en-US" sz="1400" dirty="0"/>
              <a:t>Activate the environment and install a specific package e.g. </a:t>
            </a:r>
            <a:r>
              <a:rPr lang="en-US" sz="1400" dirty="0" err="1">
                <a:latin typeface="Courier" pitchFamily="2" charset="0"/>
              </a:rPr>
              <a:t>numpy</a:t>
            </a:r>
            <a:r>
              <a:rPr lang="en-US" sz="1400" dirty="0">
                <a:latin typeface="Courier" pitchFamily="2" charset="0"/>
              </a:rPr>
              <a:t>==1.0.1</a:t>
            </a:r>
          </a:p>
          <a:p>
            <a:pPr>
              <a:buSzPct val="100000"/>
            </a:pPr>
            <a:r>
              <a:rPr lang="en-US" sz="1400" dirty="0"/>
              <a:t>Can you see </a:t>
            </a:r>
            <a:r>
              <a:rPr lang="en-US" sz="1400" b="1" dirty="0">
                <a:latin typeface="Courier" pitchFamily="2" charset="0"/>
              </a:rPr>
              <a:t>(</a:t>
            </a:r>
            <a:r>
              <a:rPr lang="en-US" sz="1400" b="1" dirty="0" err="1">
                <a:latin typeface="Courier" pitchFamily="2" charset="0"/>
              </a:rPr>
              <a:t>env_name</a:t>
            </a:r>
            <a:r>
              <a:rPr lang="en-US" sz="1400" b="1" dirty="0">
                <a:latin typeface="Courier" pitchFamily="2" charset="0"/>
              </a:rPr>
              <a:t>)</a:t>
            </a:r>
            <a:r>
              <a:rPr lang="en-US" sz="1400" dirty="0"/>
              <a:t>? Check </a:t>
            </a:r>
            <a:r>
              <a:rPr lang="en-US" sz="1400" dirty="0">
                <a:latin typeface="Courier" pitchFamily="2" charset="0"/>
              </a:rPr>
              <a:t>$ pip freeze </a:t>
            </a:r>
            <a:r>
              <a:rPr lang="en-US" sz="1400" dirty="0"/>
              <a:t>and </a:t>
            </a:r>
            <a:r>
              <a:rPr lang="en-US" sz="1400" dirty="0">
                <a:latin typeface="Courier" pitchFamily="2" charset="0"/>
              </a:rPr>
              <a:t>$ which python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9404-20D9-E749-99F9-1DA27913C2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0A53C-E688-8F40-BA22-BB97B3A72B02}"/>
              </a:ext>
            </a:extLst>
          </p:cNvPr>
          <p:cNvSpPr txBox="1">
            <a:spLocks/>
          </p:cNvSpPr>
          <p:nvPr/>
        </p:nvSpPr>
        <p:spPr>
          <a:xfrm>
            <a:off x="1791703" y="1941774"/>
            <a:ext cx="6367797" cy="130592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create:       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$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create --name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hogwarts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python=3.7</a:t>
            </a:r>
          </a:p>
          <a:p>
            <a:r>
              <a:rPr lang="en-US" sz="1200" dirty="0"/>
              <a:t>activate:      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$ </a:t>
            </a:r>
            <a:r>
              <a:rPr lang="en-GB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GB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activate </a:t>
            </a:r>
            <a:r>
              <a:rPr lang="en-GB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hogwarts</a:t>
            </a:r>
            <a:endParaRPr lang="en-US" sz="1200" dirty="0">
              <a:solidFill>
                <a:prstClr val="black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deactivate:  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$ </a:t>
            </a:r>
            <a:r>
              <a:rPr lang="en-GB" sz="12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GB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deactivate</a:t>
            </a:r>
          </a:p>
          <a:p>
            <a:endParaRPr lang="en-GB" sz="12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/>
              <a:t>create: 	</a:t>
            </a:r>
            <a:r>
              <a:rPr lang="en-US" sz="1200" dirty="0">
                <a:latin typeface="Courier" pitchFamily="2" charset="0"/>
              </a:rPr>
              <a:t>$ </a:t>
            </a:r>
            <a:r>
              <a:rPr lang="en-GB" sz="12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python3 -m </a:t>
            </a:r>
            <a:r>
              <a:rPr lang="en-GB" sz="1200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r>
              <a:rPr lang="en-GB" sz="12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/path/to/</a:t>
            </a:r>
            <a:r>
              <a:rPr lang="en-GB" sz="1200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r>
              <a:rPr lang="en-GB" sz="12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# /</a:t>
            </a:r>
            <a:r>
              <a:rPr lang="en-US" sz="1200" dirty="0">
                <a:latin typeface="Work Sans Light"/>
                <a:sym typeface="Work Sans Light"/>
              </a:rPr>
              <a:t>path/to/</a:t>
            </a:r>
            <a:r>
              <a:rPr lang="en-US" sz="1200" dirty="0" err="1">
                <a:latin typeface="Work Sans Light"/>
                <a:sym typeface="Work Sans Light"/>
              </a:rPr>
              <a:t>venv</a:t>
            </a:r>
            <a:r>
              <a:rPr lang="en-US" sz="1200" dirty="0">
                <a:latin typeface="Work Sans Light"/>
                <a:sym typeface="Work Sans Light"/>
              </a:rPr>
              <a:t> can be </a:t>
            </a:r>
            <a:r>
              <a:rPr lang="en-GB" sz="12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en-US" sz="1200" dirty="0"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/>
              <a:t>activate:	</a:t>
            </a:r>
            <a:r>
              <a:rPr lang="en-US" sz="1200" dirty="0">
                <a:latin typeface="Courier" pitchFamily="2" charset="0"/>
              </a:rPr>
              <a:t>$ </a:t>
            </a:r>
            <a:r>
              <a:rPr lang="en-GB" sz="12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source /path/to/</a:t>
            </a:r>
            <a:r>
              <a:rPr lang="en-GB" sz="1200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r>
              <a:rPr lang="en-GB" sz="12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/bin/activate </a:t>
            </a:r>
          </a:p>
          <a:p>
            <a:r>
              <a:rPr lang="en-US" sz="1200" dirty="0"/>
              <a:t>deactivate:	</a:t>
            </a:r>
            <a:r>
              <a:rPr lang="en-US" sz="1200" dirty="0">
                <a:latin typeface="Courier" pitchFamily="2" charset="0"/>
              </a:rPr>
              <a:t>$ </a:t>
            </a:r>
            <a:r>
              <a:rPr lang="en-GB" sz="12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deactivate</a:t>
            </a:r>
            <a:endParaRPr lang="en-US" sz="1200" dirty="0">
              <a:solidFill>
                <a:prstClr val="black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1B2807-DF60-3E41-AF30-8E6C9EEC42D5}"/>
              </a:ext>
            </a:extLst>
          </p:cNvPr>
          <p:cNvSpPr txBox="1">
            <a:spLocks/>
          </p:cNvSpPr>
          <p:nvPr/>
        </p:nvSpPr>
        <p:spPr>
          <a:xfrm>
            <a:off x="836613" y="1941774"/>
            <a:ext cx="922552" cy="130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 err="1"/>
              <a:t>conda</a:t>
            </a:r>
            <a:endParaRPr lang="en-GB" sz="1200" b="1" dirty="0">
              <a:solidFill>
                <a:prstClr val="black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200" b="1" dirty="0">
              <a:solidFill>
                <a:prstClr val="black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GB" sz="1200" b="1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 err="1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venv</a:t>
            </a:r>
            <a:endParaRPr lang="en-US" sz="1200" b="1" dirty="0">
              <a:solidFill>
                <a:prstClr val="black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prstClr val="black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7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8FEA-2EDC-384C-B358-936C890F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847600"/>
            <a:ext cx="7405801" cy="912374"/>
          </a:xfrm>
        </p:spPr>
        <p:txBody>
          <a:bodyPr/>
          <a:lstStyle/>
          <a:p>
            <a:r>
              <a:rPr lang="en-US" dirty="0"/>
              <a:t>Advantages of using </a:t>
            </a:r>
            <a:br>
              <a:rPr lang="en-US" dirty="0"/>
            </a:br>
            <a:r>
              <a:rPr lang="en-US" dirty="0"/>
              <a:t>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5EC9-ECC6-504D-B79F-B381B0A97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working with virtual environments</a:t>
            </a:r>
          </a:p>
          <a:p>
            <a:pPr lvl="1"/>
            <a:r>
              <a:rPr lang="en-US" dirty="0"/>
              <a:t>  keeping projects and their required packages separate</a:t>
            </a:r>
          </a:p>
          <a:p>
            <a:pPr lvl="1"/>
            <a:r>
              <a:rPr lang="en-US" dirty="0"/>
              <a:t>  using different Python/package versions on same computer without conflict</a:t>
            </a:r>
          </a:p>
          <a:p>
            <a:r>
              <a:rPr lang="en-US" dirty="0"/>
              <a:t> If you break something, you can start over easily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2DB6-1B9A-F44C-99BC-FD578E551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544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3557-1E5C-A047-9BD7-CE88E028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D303-794E-CD4D-9CD8-BE309EB14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sz="1800" dirty="0"/>
              <a:t>To </a:t>
            </a:r>
            <a:r>
              <a:rPr lang="en-US" sz="1800" b="1" dirty="0">
                <a:solidFill>
                  <a:schemeClr val="accent6"/>
                </a:solidFill>
              </a:rPr>
              <a:t>distribute</a:t>
            </a:r>
            <a:r>
              <a:rPr lang="en-US" sz="1800" dirty="0"/>
              <a:t> a package our project has to:</a:t>
            </a:r>
          </a:p>
          <a:p>
            <a:r>
              <a:rPr lang="en-US" sz="1800" dirty="0"/>
              <a:t>be </a:t>
            </a:r>
            <a:r>
              <a:rPr lang="en-US" sz="1800" b="1" dirty="0">
                <a:solidFill>
                  <a:schemeClr val="accent6"/>
                </a:solidFill>
              </a:rPr>
              <a:t>organized</a:t>
            </a:r>
            <a:r>
              <a:rPr lang="en-US" sz="1800" dirty="0"/>
              <a:t> into a package structure (__</a:t>
            </a:r>
            <a:r>
              <a:rPr lang="en-US" sz="1800" dirty="0" err="1"/>
              <a:t>init</a:t>
            </a:r>
            <a:r>
              <a:rPr lang="en-US" sz="1800" dirty="0"/>
              <a:t>__.</a:t>
            </a:r>
            <a:r>
              <a:rPr lang="en-US" sz="1800" dirty="0" err="1"/>
              <a:t>py</a:t>
            </a:r>
            <a:r>
              <a:rPr lang="en-US" sz="1800" dirty="0"/>
              <a:t>, modules)</a:t>
            </a:r>
          </a:p>
          <a:p>
            <a:r>
              <a:rPr lang="en-US" sz="1800" dirty="0"/>
              <a:t>have all the necessary </a:t>
            </a:r>
            <a:r>
              <a:rPr lang="en-US" sz="1800" b="1" dirty="0">
                <a:solidFill>
                  <a:schemeClr val="accent6"/>
                </a:solidFill>
              </a:rPr>
              <a:t>installation files </a:t>
            </a:r>
            <a:r>
              <a:rPr lang="en-US" sz="1800" dirty="0"/>
              <a:t>(</a:t>
            </a:r>
            <a:r>
              <a:rPr lang="en-US" sz="1800" dirty="0" err="1"/>
              <a:t>setup.py</a:t>
            </a:r>
            <a:r>
              <a:rPr lang="en-US" sz="1800" dirty="0"/>
              <a:t>)</a:t>
            </a:r>
          </a:p>
          <a:p>
            <a:r>
              <a:rPr lang="en-US" sz="1800" dirty="0"/>
              <a:t>be well </a:t>
            </a:r>
            <a:r>
              <a:rPr lang="en-US" sz="1800" b="1" dirty="0">
                <a:solidFill>
                  <a:schemeClr val="accent6"/>
                </a:solidFill>
              </a:rPr>
              <a:t>documented</a:t>
            </a:r>
            <a:r>
              <a:rPr lang="en-US" sz="1800" dirty="0"/>
              <a:t>, ideally with examples and tutorials</a:t>
            </a:r>
          </a:p>
          <a:p>
            <a:r>
              <a:rPr lang="en-US" sz="1800" dirty="0"/>
              <a:t>be </a:t>
            </a:r>
            <a:r>
              <a:rPr lang="en-US" sz="1800" b="1" dirty="0">
                <a:solidFill>
                  <a:schemeClr val="accent6"/>
                </a:solidFill>
              </a:rPr>
              <a:t>uploaded</a:t>
            </a:r>
            <a:r>
              <a:rPr lang="en-US" sz="1800" dirty="0"/>
              <a:t> to either a VCS or </a:t>
            </a:r>
            <a:r>
              <a:rPr lang="en-US" sz="1800" dirty="0" err="1"/>
              <a:t>PyPI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04D3-D85D-EA45-A6AF-9C200A2585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4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71654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400" dirty="0"/>
              <a:t>Mischief Managed</a:t>
            </a:r>
            <a:endParaRPr sz="5400"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A6B21-6C37-444E-844D-5C5D5CAC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12" y="493263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7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8"/>
          <p:cNvGrpSpPr/>
          <p:nvPr/>
        </p:nvGrpSpPr>
        <p:grpSpPr>
          <a:xfrm>
            <a:off x="702813" y="635923"/>
            <a:ext cx="312647" cy="395400"/>
            <a:chOff x="584925" y="238125"/>
            <a:chExt cx="415200" cy="525100"/>
          </a:xfrm>
        </p:grpSpPr>
        <p:sp>
          <p:nvSpPr>
            <p:cNvPr id="346" name="Google Shape;346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52" name="Google Shape;352;p38"/>
          <p:cNvGrpSpPr/>
          <p:nvPr/>
        </p:nvGrpSpPr>
        <p:grpSpPr>
          <a:xfrm>
            <a:off x="1199342" y="693377"/>
            <a:ext cx="334727" cy="278648"/>
            <a:chOff x="1244325" y="314425"/>
            <a:chExt cx="444525" cy="370050"/>
          </a:xfrm>
        </p:grpSpPr>
        <p:sp>
          <p:nvSpPr>
            <p:cNvPr id="353" name="Google Shape;353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1714281" y="692003"/>
            <a:ext cx="320025" cy="281396"/>
            <a:chOff x="1928175" y="312600"/>
            <a:chExt cx="425000" cy="373700"/>
          </a:xfrm>
        </p:grpSpPr>
        <p:sp>
          <p:nvSpPr>
            <p:cNvPr id="356" name="Google Shape;356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58" name="Google Shape;358;p38"/>
          <p:cNvSpPr/>
          <p:nvPr/>
        </p:nvSpPr>
        <p:spPr>
          <a:xfrm>
            <a:off x="2250929" y="681905"/>
            <a:ext cx="262083" cy="301615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2776457" y="682828"/>
            <a:ext cx="226239" cy="29976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60" name="Google Shape;360;p38"/>
          <p:cNvGrpSpPr/>
          <p:nvPr/>
        </p:nvGrpSpPr>
        <p:grpSpPr>
          <a:xfrm>
            <a:off x="3213109" y="677301"/>
            <a:ext cx="367841" cy="310820"/>
            <a:chOff x="3918650" y="293075"/>
            <a:chExt cx="488500" cy="412775"/>
          </a:xfrm>
        </p:grpSpPr>
        <p:sp>
          <p:nvSpPr>
            <p:cNvPr id="361" name="Google Shape;361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3753329" y="653846"/>
            <a:ext cx="302555" cy="357713"/>
            <a:chOff x="4636075" y="261925"/>
            <a:chExt cx="401800" cy="475050"/>
          </a:xfrm>
        </p:grpSpPr>
        <p:sp>
          <p:nvSpPr>
            <p:cNvPr id="365" name="Google Shape;365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9" name="Google Shape;369;p38"/>
          <p:cNvSpPr/>
          <p:nvPr/>
        </p:nvSpPr>
        <p:spPr>
          <a:xfrm>
            <a:off x="4239045" y="681435"/>
            <a:ext cx="346681" cy="30255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70" name="Google Shape;370;p38"/>
          <p:cNvGrpSpPr/>
          <p:nvPr/>
        </p:nvGrpSpPr>
        <p:grpSpPr>
          <a:xfrm>
            <a:off x="4768033" y="683739"/>
            <a:ext cx="303459" cy="297473"/>
            <a:chOff x="5983625" y="301625"/>
            <a:chExt cx="403000" cy="395050"/>
          </a:xfrm>
        </p:grpSpPr>
        <p:sp>
          <p:nvSpPr>
            <p:cNvPr id="371" name="Google Shape;371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5277908" y="681424"/>
            <a:ext cx="298867" cy="298415"/>
            <a:chOff x="6660750" y="298550"/>
            <a:chExt cx="396900" cy="396300"/>
          </a:xfrm>
        </p:grpSpPr>
        <p:sp>
          <p:nvSpPr>
            <p:cNvPr id="392" name="Google Shape;392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94" name="Google Shape;394;p38"/>
          <p:cNvGrpSpPr/>
          <p:nvPr/>
        </p:nvGrpSpPr>
        <p:grpSpPr>
          <a:xfrm>
            <a:off x="702813" y="1151315"/>
            <a:ext cx="312647" cy="378401"/>
            <a:chOff x="584925" y="922575"/>
            <a:chExt cx="415200" cy="502525"/>
          </a:xfrm>
        </p:grpSpPr>
        <p:sp>
          <p:nvSpPr>
            <p:cNvPr id="395" name="Google Shape;395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1201185" y="1142580"/>
            <a:ext cx="331056" cy="394497"/>
            <a:chOff x="1246775" y="910975"/>
            <a:chExt cx="439650" cy="523900"/>
          </a:xfrm>
        </p:grpSpPr>
        <p:sp>
          <p:nvSpPr>
            <p:cNvPr id="399" name="Google Shape;399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1712906" y="1206019"/>
            <a:ext cx="322773" cy="268520"/>
            <a:chOff x="1926350" y="995225"/>
            <a:chExt cx="428650" cy="356600"/>
          </a:xfrm>
        </p:grpSpPr>
        <p:sp>
          <p:nvSpPr>
            <p:cNvPr id="403" name="Google Shape;403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224253" y="1183523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32327" y="1199168"/>
            <a:ext cx="314491" cy="2823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3244525" y="1201463"/>
            <a:ext cx="305304" cy="27770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762238" y="1204214"/>
            <a:ext cx="285087" cy="2722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1" name="Google Shape;411;p38"/>
          <p:cNvGrpSpPr/>
          <p:nvPr/>
        </p:nvGrpSpPr>
        <p:grpSpPr>
          <a:xfrm>
            <a:off x="4254939" y="1185801"/>
            <a:ext cx="314491" cy="314943"/>
            <a:chOff x="5302225" y="968375"/>
            <a:chExt cx="417650" cy="418250"/>
          </a:xfrm>
        </p:grpSpPr>
        <p:sp>
          <p:nvSpPr>
            <p:cNvPr id="412" name="Google Shape;412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4724813" y="1150391"/>
            <a:ext cx="389903" cy="379776"/>
            <a:chOff x="5926225" y="921350"/>
            <a:chExt cx="517800" cy="504350"/>
          </a:xfrm>
        </p:grpSpPr>
        <p:sp>
          <p:nvSpPr>
            <p:cNvPr id="415" name="Google Shape;41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5245267" y="1157754"/>
            <a:ext cx="364151" cy="365073"/>
            <a:chOff x="6617400" y="931125"/>
            <a:chExt cx="483600" cy="484825"/>
          </a:xfrm>
        </p:grpSpPr>
        <p:sp>
          <p:nvSpPr>
            <p:cNvPr id="418" name="Google Shape;418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683497" y="1724631"/>
            <a:ext cx="351275" cy="246457"/>
            <a:chOff x="559275" y="1683950"/>
            <a:chExt cx="466500" cy="327300"/>
          </a:xfrm>
        </p:grpSpPr>
        <p:sp>
          <p:nvSpPr>
            <p:cNvPr id="421" name="Google Shape;421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191077" y="1675910"/>
            <a:ext cx="351275" cy="343915"/>
            <a:chOff x="1233350" y="1619250"/>
            <a:chExt cx="466500" cy="456725"/>
          </a:xfrm>
        </p:grpSpPr>
        <p:sp>
          <p:nvSpPr>
            <p:cNvPr id="424" name="Google Shape;424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1709687" y="1683253"/>
            <a:ext cx="329212" cy="329212"/>
            <a:chOff x="1922075" y="1629000"/>
            <a:chExt cx="437200" cy="437200"/>
          </a:xfrm>
        </p:grpSpPr>
        <p:sp>
          <p:nvSpPr>
            <p:cNvPr id="429" name="Google Shape;429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1" name="Google Shape;431;p38"/>
          <p:cNvGrpSpPr/>
          <p:nvPr/>
        </p:nvGrpSpPr>
        <p:grpSpPr>
          <a:xfrm>
            <a:off x="2215891" y="1681877"/>
            <a:ext cx="331960" cy="331960"/>
            <a:chOff x="2594325" y="1627175"/>
            <a:chExt cx="440850" cy="440850"/>
          </a:xfrm>
        </p:grpSpPr>
        <p:sp>
          <p:nvSpPr>
            <p:cNvPr id="432" name="Google Shape;432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35" name="Google Shape;435;p38"/>
          <p:cNvSpPr/>
          <p:nvPr/>
        </p:nvSpPr>
        <p:spPr>
          <a:xfrm>
            <a:off x="2738296" y="1696663"/>
            <a:ext cx="302555" cy="30253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36" name="Google Shape;436;p38"/>
          <p:cNvGrpSpPr/>
          <p:nvPr/>
        </p:nvGrpSpPr>
        <p:grpSpPr>
          <a:xfrm>
            <a:off x="3262318" y="1657048"/>
            <a:ext cx="269423" cy="381620"/>
            <a:chOff x="3984000" y="1594200"/>
            <a:chExt cx="357800" cy="506800"/>
          </a:xfrm>
        </p:grpSpPr>
        <p:sp>
          <p:nvSpPr>
            <p:cNvPr id="437" name="Google Shape;437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3727125" y="1738880"/>
            <a:ext cx="354964" cy="217956"/>
            <a:chOff x="4601275" y="1702875"/>
            <a:chExt cx="471400" cy="289450"/>
          </a:xfrm>
        </p:grpSpPr>
        <p:sp>
          <p:nvSpPr>
            <p:cNvPr id="440" name="Google Shape;440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4251721" y="1685547"/>
            <a:ext cx="320929" cy="324619"/>
            <a:chOff x="5297950" y="1632050"/>
            <a:chExt cx="426200" cy="431100"/>
          </a:xfrm>
        </p:grpSpPr>
        <p:sp>
          <p:nvSpPr>
            <p:cNvPr id="446" name="Google Shape;446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8" name="Google Shape;448;p38"/>
          <p:cNvGrpSpPr/>
          <p:nvPr/>
        </p:nvGrpSpPr>
        <p:grpSpPr>
          <a:xfrm>
            <a:off x="4758376" y="1675910"/>
            <a:ext cx="322773" cy="343915"/>
            <a:chOff x="5970800" y="1619250"/>
            <a:chExt cx="428650" cy="456725"/>
          </a:xfrm>
        </p:grpSpPr>
        <p:sp>
          <p:nvSpPr>
            <p:cNvPr id="449" name="Google Shape;449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5251253" y="1671769"/>
            <a:ext cx="361835" cy="330115"/>
            <a:chOff x="6625350" y="1613750"/>
            <a:chExt cx="480525" cy="438400"/>
          </a:xfrm>
        </p:grpSpPr>
        <p:sp>
          <p:nvSpPr>
            <p:cNvPr id="455" name="Google Shape;455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722581" y="2208771"/>
            <a:ext cx="273113" cy="293351"/>
            <a:chOff x="611175" y="2326900"/>
            <a:chExt cx="362700" cy="389575"/>
          </a:xfrm>
        </p:grpSpPr>
        <p:sp>
          <p:nvSpPr>
            <p:cNvPr id="461" name="Google Shape;461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65" name="Google Shape;465;p38"/>
          <p:cNvSpPr/>
          <p:nvPr/>
        </p:nvSpPr>
        <p:spPr>
          <a:xfrm>
            <a:off x="1222844" y="2211607"/>
            <a:ext cx="287835" cy="2878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1730448" y="2211607"/>
            <a:ext cx="287835" cy="2878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2238052" y="2211607"/>
            <a:ext cx="287835" cy="2878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68" name="Google Shape;468;p38"/>
          <p:cNvGrpSpPr/>
          <p:nvPr/>
        </p:nvGrpSpPr>
        <p:grpSpPr>
          <a:xfrm>
            <a:off x="2812662" y="2161879"/>
            <a:ext cx="153575" cy="383465"/>
            <a:chOff x="3386850" y="2264625"/>
            <a:chExt cx="203950" cy="509250"/>
          </a:xfrm>
        </p:grpSpPr>
        <p:sp>
          <p:nvSpPr>
            <p:cNvPr id="469" name="Google Shape;469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841618" y="2210616"/>
            <a:ext cx="125977" cy="285989"/>
            <a:chOff x="4753325" y="2329350"/>
            <a:chExt cx="167300" cy="379800"/>
          </a:xfrm>
        </p:grpSpPr>
        <p:sp>
          <p:nvSpPr>
            <p:cNvPr id="472" name="Google Shape;472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4" name="Google Shape;474;p38"/>
          <p:cNvGrpSpPr/>
          <p:nvPr/>
        </p:nvGrpSpPr>
        <p:grpSpPr>
          <a:xfrm>
            <a:off x="3331724" y="2163703"/>
            <a:ext cx="130608" cy="379795"/>
            <a:chOff x="4076175" y="2267050"/>
            <a:chExt cx="173450" cy="504375"/>
          </a:xfrm>
        </p:grpSpPr>
        <p:sp>
          <p:nvSpPr>
            <p:cNvPr id="475" name="Google Shape;475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77" name="Google Shape;477;p38"/>
          <p:cNvSpPr/>
          <p:nvPr/>
        </p:nvSpPr>
        <p:spPr>
          <a:xfrm>
            <a:off x="4268468" y="2203795"/>
            <a:ext cx="287835" cy="30345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78" name="Google Shape;478;p38"/>
          <p:cNvGrpSpPr/>
          <p:nvPr/>
        </p:nvGrpSpPr>
        <p:grpSpPr>
          <a:xfrm>
            <a:off x="4761597" y="2209223"/>
            <a:ext cx="316335" cy="292428"/>
            <a:chOff x="5975075" y="2327500"/>
            <a:chExt cx="420100" cy="388350"/>
          </a:xfrm>
        </p:grpSpPr>
        <p:sp>
          <p:nvSpPr>
            <p:cNvPr id="479" name="Google Shape;479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5330317" y="2200488"/>
            <a:ext cx="194048" cy="316335"/>
            <a:chOff x="6730350" y="2315900"/>
            <a:chExt cx="257700" cy="420100"/>
          </a:xfrm>
        </p:grpSpPr>
        <p:sp>
          <p:nvSpPr>
            <p:cNvPr id="482" name="Google Shape;482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7" name="Google Shape;487;p38"/>
          <p:cNvGrpSpPr/>
          <p:nvPr/>
        </p:nvGrpSpPr>
        <p:grpSpPr>
          <a:xfrm>
            <a:off x="809929" y="2683707"/>
            <a:ext cx="98417" cy="358635"/>
            <a:chOff x="727175" y="2957625"/>
            <a:chExt cx="130700" cy="476275"/>
          </a:xfrm>
        </p:grpSpPr>
        <p:sp>
          <p:nvSpPr>
            <p:cNvPr id="488" name="Google Shape;488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90" name="Google Shape;490;p38"/>
          <p:cNvSpPr/>
          <p:nvPr/>
        </p:nvSpPr>
        <p:spPr>
          <a:xfrm>
            <a:off x="1723558" y="2669569"/>
            <a:ext cx="301615" cy="38713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1255038" y="2669569"/>
            <a:ext cx="223453" cy="38713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92" name="Google Shape;492;p38"/>
          <p:cNvGrpSpPr/>
          <p:nvPr/>
        </p:nvGrpSpPr>
        <p:grpSpPr>
          <a:xfrm>
            <a:off x="2207607" y="2695189"/>
            <a:ext cx="348527" cy="335651"/>
            <a:chOff x="2583325" y="2972875"/>
            <a:chExt cx="462850" cy="445750"/>
          </a:xfrm>
        </p:grpSpPr>
        <p:sp>
          <p:nvSpPr>
            <p:cNvPr id="493" name="Google Shape;49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2703232" y="2745321"/>
            <a:ext cx="372435" cy="235407"/>
            <a:chOff x="3241525" y="3039450"/>
            <a:chExt cx="494600" cy="312625"/>
          </a:xfrm>
        </p:grpSpPr>
        <p:sp>
          <p:nvSpPr>
            <p:cNvPr id="496" name="Google Shape;496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3744769" y="2703135"/>
            <a:ext cx="320025" cy="320007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99" name="Google Shape;499;p38"/>
          <p:cNvGrpSpPr/>
          <p:nvPr/>
        </p:nvGrpSpPr>
        <p:grpSpPr>
          <a:xfrm>
            <a:off x="4219530" y="2720491"/>
            <a:ext cx="385311" cy="285067"/>
            <a:chOff x="5255200" y="3006475"/>
            <a:chExt cx="511700" cy="378575"/>
          </a:xfrm>
        </p:grpSpPr>
        <p:sp>
          <p:nvSpPr>
            <p:cNvPr id="500" name="Google Shape;500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3241157" y="2703944"/>
            <a:ext cx="311743" cy="318161"/>
            <a:chOff x="3955900" y="2984500"/>
            <a:chExt cx="414000" cy="422525"/>
          </a:xfrm>
        </p:grpSpPr>
        <p:sp>
          <p:nvSpPr>
            <p:cNvPr id="503" name="Google Shape;503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6" name="Google Shape;506;p38"/>
          <p:cNvSpPr/>
          <p:nvPr/>
        </p:nvSpPr>
        <p:spPr>
          <a:xfrm>
            <a:off x="686739" y="3233725"/>
            <a:ext cx="348507" cy="274036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4798607" y="2688413"/>
            <a:ext cx="242767" cy="349448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08" name="Google Shape;508;p38"/>
          <p:cNvGrpSpPr/>
          <p:nvPr/>
        </p:nvGrpSpPr>
        <p:grpSpPr>
          <a:xfrm>
            <a:off x="5308254" y="2699332"/>
            <a:ext cx="238175" cy="338417"/>
            <a:chOff x="6701050" y="2978375"/>
            <a:chExt cx="316300" cy="449425"/>
          </a:xfrm>
        </p:grpSpPr>
        <p:sp>
          <p:nvSpPr>
            <p:cNvPr id="509" name="Google Shape;509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1197045" y="3256571"/>
            <a:ext cx="339339" cy="228065"/>
            <a:chOff x="1241275" y="3718400"/>
            <a:chExt cx="450650" cy="302875"/>
          </a:xfrm>
        </p:grpSpPr>
        <p:sp>
          <p:nvSpPr>
            <p:cNvPr id="512" name="Google Shape;512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1709235" y="3239101"/>
            <a:ext cx="330115" cy="263456"/>
            <a:chOff x="1921475" y="3695200"/>
            <a:chExt cx="438400" cy="349875"/>
          </a:xfrm>
        </p:grpSpPr>
        <p:sp>
          <p:nvSpPr>
            <p:cNvPr id="517" name="Google Shape;517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2220032" y="3234960"/>
            <a:ext cx="323677" cy="271287"/>
            <a:chOff x="2599825" y="3689700"/>
            <a:chExt cx="429850" cy="360275"/>
          </a:xfrm>
        </p:grpSpPr>
        <p:sp>
          <p:nvSpPr>
            <p:cNvPr id="521" name="Google Shape;521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Google Shape;52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3226455" y="3245538"/>
            <a:ext cx="341147" cy="250128"/>
            <a:chOff x="3936375" y="3703750"/>
            <a:chExt cx="453050" cy="332175"/>
          </a:xfrm>
        </p:grpSpPr>
        <p:sp>
          <p:nvSpPr>
            <p:cNvPr id="528" name="Google Shape;528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3" name="Google Shape;533;p38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Google Shape;534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4253566" y="3220257"/>
            <a:ext cx="317239" cy="300692"/>
            <a:chOff x="5300400" y="3670175"/>
            <a:chExt cx="421300" cy="399325"/>
          </a:xfrm>
        </p:grpSpPr>
        <p:sp>
          <p:nvSpPr>
            <p:cNvPr id="537" name="Google Shape;537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2" name="Google Shape;542;p38"/>
          <p:cNvSpPr/>
          <p:nvPr/>
        </p:nvSpPr>
        <p:spPr>
          <a:xfrm>
            <a:off x="4743429" y="3194190"/>
            <a:ext cx="353119" cy="35310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43" name="Google Shape;543;p38"/>
          <p:cNvGrpSpPr/>
          <p:nvPr/>
        </p:nvGrpSpPr>
        <p:grpSpPr>
          <a:xfrm>
            <a:off x="5273315" y="3216568"/>
            <a:ext cx="308052" cy="308071"/>
            <a:chOff x="6654650" y="3665275"/>
            <a:chExt cx="409100" cy="409125"/>
          </a:xfrm>
        </p:grpSpPr>
        <p:sp>
          <p:nvSpPr>
            <p:cNvPr id="544" name="Google Shape;544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6" name="Google Shape;546;p38"/>
          <p:cNvGrpSpPr/>
          <p:nvPr/>
        </p:nvGrpSpPr>
        <p:grpSpPr>
          <a:xfrm>
            <a:off x="692234" y="3711269"/>
            <a:ext cx="333805" cy="333824"/>
            <a:chOff x="570875" y="4322250"/>
            <a:chExt cx="443300" cy="443325"/>
          </a:xfrm>
        </p:grpSpPr>
        <p:sp>
          <p:nvSpPr>
            <p:cNvPr id="547" name="Google Shape;547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1186059" y="3776270"/>
            <a:ext cx="361403" cy="20415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2" name="Google Shape;552;p38"/>
          <p:cNvGrpSpPr/>
          <p:nvPr/>
        </p:nvGrpSpPr>
        <p:grpSpPr>
          <a:xfrm>
            <a:off x="1752910" y="3686457"/>
            <a:ext cx="242767" cy="383447"/>
            <a:chOff x="1979475" y="4289300"/>
            <a:chExt cx="322400" cy="509225"/>
          </a:xfrm>
        </p:grpSpPr>
        <p:sp>
          <p:nvSpPr>
            <p:cNvPr id="553" name="Google Shape;553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238877" y="3691504"/>
            <a:ext cx="286441" cy="373356"/>
            <a:chOff x="2624850" y="4296000"/>
            <a:chExt cx="380400" cy="495825"/>
          </a:xfrm>
        </p:grpSpPr>
        <p:sp>
          <p:nvSpPr>
            <p:cNvPr id="557" name="Google Shape;557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3244074" y="3725233"/>
            <a:ext cx="306207" cy="30622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2736470" y="3744549"/>
            <a:ext cx="306207" cy="267597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3750284" y="3723860"/>
            <a:ext cx="308995" cy="30897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35174" y="3728288"/>
            <a:ext cx="354023" cy="299788"/>
            <a:chOff x="5275975" y="4344850"/>
            <a:chExt cx="470150" cy="398125"/>
          </a:xfrm>
        </p:grpSpPr>
        <p:sp>
          <p:nvSpPr>
            <p:cNvPr id="564" name="Google Shape;564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7" name="Google Shape;567;p38"/>
          <p:cNvSpPr/>
          <p:nvPr/>
        </p:nvSpPr>
        <p:spPr>
          <a:xfrm>
            <a:off x="4760899" y="3719267"/>
            <a:ext cx="318180" cy="31816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8" name="Google Shape;568;p38"/>
          <p:cNvGrpSpPr/>
          <p:nvPr/>
        </p:nvGrpSpPr>
        <p:grpSpPr>
          <a:xfrm>
            <a:off x="5264111" y="3703927"/>
            <a:ext cx="326463" cy="348507"/>
            <a:chOff x="6642425" y="4312500"/>
            <a:chExt cx="433550" cy="462825"/>
          </a:xfrm>
        </p:grpSpPr>
        <p:sp>
          <p:nvSpPr>
            <p:cNvPr id="569" name="Google Shape;569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649501" y="4262263"/>
            <a:ext cx="419308" cy="24737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3" name="Google Shape;573;p38"/>
          <p:cNvGrpSpPr/>
          <p:nvPr/>
        </p:nvGrpSpPr>
        <p:grpSpPr>
          <a:xfrm>
            <a:off x="1199342" y="4221164"/>
            <a:ext cx="334727" cy="329212"/>
            <a:chOff x="1244325" y="4999400"/>
            <a:chExt cx="444525" cy="437200"/>
          </a:xfrm>
        </p:grpSpPr>
        <p:sp>
          <p:nvSpPr>
            <p:cNvPr id="574" name="Google Shape;574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1736814" y="4210583"/>
            <a:ext cx="274959" cy="350352"/>
            <a:chOff x="1958100" y="4985350"/>
            <a:chExt cx="365150" cy="465275"/>
          </a:xfrm>
        </p:grpSpPr>
        <p:sp>
          <p:nvSpPr>
            <p:cNvPr id="580" name="Google Shape;580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2224155" y="4223912"/>
            <a:ext cx="315432" cy="324148"/>
            <a:chOff x="2605300" y="5003050"/>
            <a:chExt cx="418900" cy="430475"/>
          </a:xfrm>
        </p:grpSpPr>
        <p:sp>
          <p:nvSpPr>
            <p:cNvPr id="584" name="Google Shape;584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2700936" y="4230822"/>
            <a:ext cx="377027" cy="309897"/>
            <a:chOff x="3238475" y="5012225"/>
            <a:chExt cx="500700" cy="411550"/>
          </a:xfrm>
        </p:grpSpPr>
        <p:sp>
          <p:nvSpPr>
            <p:cNvPr id="588" name="Google Shape;588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3697701" y="4197708"/>
            <a:ext cx="413811" cy="376105"/>
            <a:chOff x="4562200" y="4968250"/>
            <a:chExt cx="549550" cy="499475"/>
          </a:xfrm>
        </p:grpSpPr>
        <p:sp>
          <p:nvSpPr>
            <p:cNvPr id="594" name="Google Shape;594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253582" y="4218867"/>
            <a:ext cx="286893" cy="333335"/>
            <a:chOff x="3972400" y="4996350"/>
            <a:chExt cx="381000" cy="442675"/>
          </a:xfrm>
        </p:grpSpPr>
        <p:sp>
          <p:nvSpPr>
            <p:cNvPr id="600" name="Google Shape;600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4208969" y="4190818"/>
            <a:ext cx="406451" cy="389885"/>
            <a:chOff x="5241175" y="4959100"/>
            <a:chExt cx="539775" cy="517775"/>
          </a:xfrm>
        </p:grpSpPr>
        <p:sp>
          <p:nvSpPr>
            <p:cNvPr id="603" name="Google Shape;603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4741133" y="4287095"/>
            <a:ext cx="357713" cy="197719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Google Shape;611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5978617" y="2411000"/>
            <a:ext cx="432571" cy="421335"/>
            <a:chOff x="5926225" y="921350"/>
            <a:chExt cx="517800" cy="504350"/>
          </a:xfrm>
        </p:grpSpPr>
        <p:sp>
          <p:nvSpPr>
            <p:cNvPr id="617" name="Google Shape;61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6172538" y="2647055"/>
            <a:ext cx="400951" cy="22649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6863605" y="2390380"/>
            <a:ext cx="432571" cy="421335"/>
            <a:chOff x="5926225" y="921350"/>
            <a:chExt cx="517800" cy="504350"/>
          </a:xfrm>
        </p:grpSpPr>
        <p:sp>
          <p:nvSpPr>
            <p:cNvPr id="621" name="Google Shape;62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23" name="Google Shape;623;p38"/>
          <p:cNvSpPr/>
          <p:nvPr/>
        </p:nvSpPr>
        <p:spPr>
          <a:xfrm>
            <a:off x="7057526" y="2626435"/>
            <a:ext cx="400951" cy="22649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5978886" y="3139422"/>
            <a:ext cx="1075937" cy="1047989"/>
            <a:chOff x="5926225" y="921350"/>
            <a:chExt cx="517800" cy="504350"/>
          </a:xfrm>
        </p:grpSpPr>
        <p:sp>
          <p:nvSpPr>
            <p:cNvPr id="625" name="Google Shape;62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27" name="Google Shape;627;p38"/>
          <p:cNvSpPr/>
          <p:nvPr/>
        </p:nvSpPr>
        <p:spPr>
          <a:xfrm>
            <a:off x="6461199" y="3726519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</a:t>
            </a:r>
            <a:r>
              <a:rPr lang="en" sz="9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icons are editable shapes</a:t>
            </a:r>
            <a:r>
              <a:rPr lang="en" sz="9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189" indent="-285744"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189" indent="-285744"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189" indent="-285744"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 dirty="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 dirty="0">
              <a:latin typeface="Work Sans"/>
              <a:ea typeface="Work Sans"/>
              <a:cs typeface="Work Sans"/>
              <a:sym typeface="Work Sans"/>
            </a:endParaRPr>
          </a:p>
          <a:p>
            <a:endParaRPr sz="900" dirty="0"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900" dirty="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 dirty="0">
              <a:latin typeface="Work Sans"/>
              <a:ea typeface="Work Sans"/>
              <a:cs typeface="Work Sans"/>
              <a:sym typeface="Work Sans"/>
            </a:endParaRPr>
          </a:p>
          <a:p>
            <a:endParaRPr sz="900" dirty="0">
              <a:latin typeface="Work Sans"/>
              <a:ea typeface="Work Sans"/>
              <a:cs typeface="Work Sans"/>
              <a:sym typeface="Work Sans"/>
            </a:endParaRPr>
          </a:p>
          <a:p>
            <a:r>
              <a:rPr lang="en" sz="900" dirty="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 dirty="0"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latin typeface="Work Sans"/>
              <a:ea typeface="Work Sans"/>
              <a:cs typeface="Work Sans"/>
              <a:sym typeface="Work Sans"/>
            </a:endParaRPr>
          </a:p>
          <a:p>
            <a:endParaRPr sz="900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3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039A9-37C3-C147-B608-3ED40800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197" y="885349"/>
            <a:ext cx="7137423" cy="1159800"/>
          </a:xfrm>
        </p:spPr>
        <p:txBody>
          <a:bodyPr/>
          <a:lstStyle/>
          <a:p>
            <a:r>
              <a:rPr lang="en-US" sz="2800" dirty="0"/>
              <a:t>Understanding Modules and Packages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23A4DF2-A727-6A4D-B651-A3FDBCA0DA6B}"/>
              </a:ext>
            </a:extLst>
          </p:cNvPr>
          <p:cNvSpPr txBox="1">
            <a:spLocks/>
          </p:cNvSpPr>
          <p:nvPr/>
        </p:nvSpPr>
        <p:spPr>
          <a:xfrm>
            <a:off x="1757197" y="216418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 Project into a Package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0A64377-B4A2-6C44-B657-DC0B81C6F274}"/>
              </a:ext>
            </a:extLst>
          </p:cNvPr>
          <p:cNvSpPr txBox="1">
            <a:spLocks/>
          </p:cNvSpPr>
          <p:nvPr/>
        </p:nvSpPr>
        <p:spPr>
          <a:xfrm>
            <a:off x="1757197" y="3347733"/>
            <a:ext cx="71374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Distributing a Package</a:t>
            </a:r>
          </a:p>
        </p:txBody>
      </p:sp>
    </p:spTree>
    <p:extLst>
      <p:ext uri="{BB962C8B-B14F-4D97-AF65-F5344CB8AC3E}">
        <p14:creationId xmlns:p14="http://schemas.microsoft.com/office/powerpoint/2010/main" val="18198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AB451-CB76-254C-A10B-4105D2EFD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6"/>
                </a:solidFill>
              </a:rPr>
              <a:t>module</a:t>
            </a:r>
            <a:r>
              <a:rPr lang="en-GB" dirty="0"/>
              <a:t> is a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 consisting of Python code e.g. functions and/or classes and/or variables</a:t>
            </a:r>
          </a:p>
          <a:p>
            <a:r>
              <a:rPr lang="en-GB" dirty="0"/>
              <a:t>Typically a </a:t>
            </a:r>
            <a:r>
              <a:rPr lang="en-GB" b="1" dirty="0">
                <a:solidFill>
                  <a:schemeClr val="accent1"/>
                </a:solidFill>
              </a:rPr>
              <a:t>package</a:t>
            </a:r>
            <a:r>
              <a:rPr lang="en-GB" dirty="0"/>
              <a:t> is a directory with an </a:t>
            </a:r>
            <a:r>
              <a:rPr lang="en-GB" sz="1400" dirty="0">
                <a:latin typeface="Courier" pitchFamily="2" charset="0"/>
              </a:rPr>
              <a:t>__</a:t>
            </a:r>
            <a:r>
              <a:rPr lang="en-GB" sz="1400" dirty="0" err="1">
                <a:latin typeface="Courier" pitchFamily="2" charset="0"/>
              </a:rPr>
              <a:t>init</a:t>
            </a:r>
            <a:r>
              <a:rPr lang="en-GB" sz="1400" dirty="0">
                <a:latin typeface="Courier" pitchFamily="2" charset="0"/>
              </a:rPr>
              <a:t>__.</a:t>
            </a:r>
            <a:r>
              <a:rPr lang="en-GB" sz="1400" dirty="0" err="1">
                <a:latin typeface="Courier" pitchFamily="2" charset="0"/>
              </a:rPr>
              <a:t>py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dirty="0"/>
              <a:t>file and one or more python files or even other packages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A3F2F-6537-4446-8115-879126C9A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DC4BBA-0E81-3045-AC0B-55C7517A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1" y="847600"/>
            <a:ext cx="6989378" cy="912374"/>
          </a:xfrm>
        </p:spPr>
        <p:txBody>
          <a:bodyPr/>
          <a:lstStyle/>
          <a:p>
            <a:r>
              <a:rPr lang="en-US" dirty="0"/>
              <a:t>Modules and packages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8D7F07-8C26-304E-88C3-FC1F0345C0CE}"/>
              </a:ext>
            </a:extLst>
          </p:cNvPr>
          <p:cNvGrpSpPr/>
          <p:nvPr/>
        </p:nvGrpSpPr>
        <p:grpSpPr>
          <a:xfrm>
            <a:off x="4572001" y="2265975"/>
            <a:ext cx="4386369" cy="1782405"/>
            <a:chOff x="4283991" y="1657083"/>
            <a:chExt cx="4386369" cy="178240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BB48064-1EEB-F449-9F78-33ED516530B1}"/>
                </a:ext>
              </a:extLst>
            </p:cNvPr>
            <p:cNvGrpSpPr/>
            <p:nvPr/>
          </p:nvGrpSpPr>
          <p:grpSpPr>
            <a:xfrm>
              <a:off x="6549244" y="3059968"/>
              <a:ext cx="2121116" cy="379520"/>
              <a:chOff x="2664639" y="1377415"/>
              <a:chExt cx="2121116" cy="37952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4FC8DB-2EDC-7147-8B1A-6D26EBC70581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A4D52A5-9848-244F-B218-9A92E9C9F999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accent6"/>
                    </a:solidFill>
                    <a:latin typeface="Courier" pitchFamily="2" charset="0"/>
                  </a:rPr>
                  <a:t>cooking.py</a:t>
                </a:r>
                <a:endParaRPr lang="en-US" sz="1200" dirty="0">
                  <a:solidFill>
                    <a:schemeClr val="accent6"/>
                  </a:solidFill>
                  <a:latin typeface="Courier" pitchFamily="2" charset="0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D34AEE-1567-E14E-9B84-0100D71BBD89}"/>
                </a:ext>
              </a:extLst>
            </p:cNvPr>
            <p:cNvSpPr txBox="1"/>
            <p:nvPr/>
          </p:nvSpPr>
          <p:spPr>
            <a:xfrm>
              <a:off x="4283991" y="1706456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5629BA6-EA74-B74E-AF85-B0F671BD45C6}"/>
                </a:ext>
              </a:extLst>
            </p:cNvPr>
            <p:cNvGrpSpPr/>
            <p:nvPr/>
          </p:nvGrpSpPr>
          <p:grpSpPr>
            <a:xfrm>
              <a:off x="5449403" y="2513187"/>
              <a:ext cx="985653" cy="379520"/>
              <a:chOff x="2664639" y="1318161"/>
              <a:chExt cx="985653" cy="37952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09A811-893E-D545-9B88-29F8AE60B5AC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2D7DD6-1F8A-F84F-AF0A-697297771DF5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C4AEF9C-601A-1F48-98F1-69CEB3FFBF10}"/>
                </a:ext>
              </a:extLst>
            </p:cNvPr>
            <p:cNvGrpSpPr/>
            <p:nvPr/>
          </p:nvGrpSpPr>
          <p:grpSpPr>
            <a:xfrm>
              <a:off x="5449403" y="1657083"/>
              <a:ext cx="1551102" cy="379520"/>
              <a:chOff x="2664639" y="1377415"/>
              <a:chExt cx="1551102" cy="37952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7F0D7F9-E3E0-9F47-B53C-E091D8CEF7D0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5142F94-3009-854C-B57C-5795D696B3D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E74509B-ADE6-8C41-8405-0D3B533D474E}"/>
                </a:ext>
              </a:extLst>
            </p:cNvPr>
            <p:cNvGrpSpPr/>
            <p:nvPr/>
          </p:nvGrpSpPr>
          <p:grpSpPr>
            <a:xfrm>
              <a:off x="5449403" y="1942451"/>
              <a:ext cx="1966738" cy="379520"/>
              <a:chOff x="2664639" y="1377415"/>
              <a:chExt cx="1966738" cy="37952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0FDC4B3-216A-AB40-9EA0-A226C2081F79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F525FB-71AF-7141-B76D-C9E39ABBF835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accent6"/>
                    </a:solidFill>
                    <a:latin typeface="Courier" pitchFamily="2" charset="0"/>
                  </a:rPr>
                  <a:t>make_potion.py</a:t>
                </a:r>
                <a:endParaRPr lang="en-US" sz="1200" dirty="0">
                  <a:solidFill>
                    <a:schemeClr val="accent6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26DEF0D-EA33-0A4D-9069-3E3EDA30EEB2}"/>
                </a:ext>
              </a:extLst>
            </p:cNvPr>
            <p:cNvGrpSpPr/>
            <p:nvPr/>
          </p:nvGrpSpPr>
          <p:grpSpPr>
            <a:xfrm>
              <a:off x="5449403" y="2227819"/>
              <a:ext cx="2121116" cy="379520"/>
              <a:chOff x="2664639" y="1377415"/>
              <a:chExt cx="2121116" cy="37952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F0B4566-EA2C-0C4D-A1B0-BCCA57A9792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507102-9EDE-A440-9364-EA9C5C308318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accent6"/>
                    </a:solidFill>
                    <a:latin typeface="Courier" pitchFamily="2" charset="0"/>
                  </a:rPr>
                  <a:t>potion.py</a:t>
                </a:r>
                <a:endParaRPr lang="en-US" sz="1200" dirty="0">
                  <a:solidFill>
                    <a:schemeClr val="accent6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E902DF3-1C31-744A-BC1A-D9CC5062DF46}"/>
                </a:ext>
              </a:extLst>
            </p:cNvPr>
            <p:cNvGrpSpPr/>
            <p:nvPr/>
          </p:nvGrpSpPr>
          <p:grpSpPr>
            <a:xfrm>
              <a:off x="6549244" y="2501312"/>
              <a:ext cx="1551102" cy="379520"/>
              <a:chOff x="2664639" y="1377415"/>
              <a:chExt cx="1551102" cy="37952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13240AF-E4A2-0849-9106-88553AEB6474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CC78E2-3C76-AA42-80ED-33D1BA1ACF69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C97145E-E2FF-C643-BE24-7AFE84675706}"/>
                </a:ext>
              </a:extLst>
            </p:cNvPr>
            <p:cNvGrpSpPr/>
            <p:nvPr/>
          </p:nvGrpSpPr>
          <p:grpSpPr>
            <a:xfrm>
              <a:off x="6549244" y="2798463"/>
              <a:ext cx="1966738" cy="379520"/>
              <a:chOff x="2664639" y="1377415"/>
              <a:chExt cx="1966738" cy="37952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65BB1D8-DDF8-9748-8E4D-6A113CF3AB1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CDD03D-13DE-E44D-9CCF-B489EB2350CA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accent6"/>
                    </a:solidFill>
                    <a:latin typeface="Courier" pitchFamily="2" charset="0"/>
                  </a:rPr>
                  <a:t>ingredients.py</a:t>
                </a:r>
                <a:endParaRPr lang="en-US" sz="1200" dirty="0">
                  <a:solidFill>
                    <a:schemeClr val="accent6"/>
                  </a:solidFill>
                  <a:latin typeface="Courier" pitchFamily="2" charset="0"/>
                </a:endParaRP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3959264-5761-5F4A-8439-E332B79793F4}"/>
                </a:ext>
              </a:extLst>
            </p:cNvPr>
            <p:cNvCxnSpPr>
              <a:cxnSpLocks/>
              <a:stCxn id="88" idx="3"/>
              <a:endCxn id="83" idx="1"/>
            </p:cNvCxnSpPr>
            <p:nvPr/>
          </p:nvCxnSpPr>
          <p:spPr>
            <a:xfrm>
              <a:off x="5269644" y="1844956"/>
              <a:ext cx="179759" cy="1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34F782C7-5510-DA4C-AAE0-0997C2499C2E}"/>
                </a:ext>
              </a:extLst>
            </p:cNvPr>
            <p:cNvCxnSpPr>
              <a:cxnSpLocks/>
              <a:stCxn id="88" idx="3"/>
              <a:endCxn id="81" idx="1"/>
            </p:cNvCxnSpPr>
            <p:nvPr/>
          </p:nvCxnSpPr>
          <p:spPr>
            <a:xfrm>
              <a:off x="5269644" y="1844956"/>
              <a:ext cx="179759" cy="28725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627719EE-8D98-1C4B-83C7-25F6D1A7D91C}"/>
                </a:ext>
              </a:extLst>
            </p:cNvPr>
            <p:cNvCxnSpPr>
              <a:cxnSpLocks/>
              <a:stCxn id="88" idx="3"/>
              <a:endCxn id="79" idx="1"/>
            </p:cNvCxnSpPr>
            <p:nvPr/>
          </p:nvCxnSpPr>
          <p:spPr>
            <a:xfrm>
              <a:off x="5269644" y="1844956"/>
              <a:ext cx="179759" cy="57262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FFDCBBC3-EAD2-FB43-AAF8-24AA9273FB8B}"/>
                </a:ext>
              </a:extLst>
            </p:cNvPr>
            <p:cNvCxnSpPr>
              <a:cxnSpLocks/>
              <a:stCxn id="88" idx="3"/>
              <a:endCxn id="85" idx="1"/>
            </p:cNvCxnSpPr>
            <p:nvPr/>
          </p:nvCxnSpPr>
          <p:spPr>
            <a:xfrm>
              <a:off x="5269644" y="1844956"/>
              <a:ext cx="179759" cy="85799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616485-710A-204B-A00B-F0695380B1DA}"/>
                </a:ext>
              </a:extLst>
            </p:cNvPr>
            <p:cNvCxnSpPr>
              <a:cxnSpLocks/>
              <a:stCxn id="86" idx="3"/>
              <a:endCxn id="77" idx="1"/>
            </p:cNvCxnSpPr>
            <p:nvPr/>
          </p:nvCxnSpPr>
          <p:spPr>
            <a:xfrm>
              <a:off x="6435056" y="2687559"/>
              <a:ext cx="114188" cy="3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9B7D2E11-F0B1-C346-BAE5-9AFF3F716A73}"/>
                </a:ext>
              </a:extLst>
            </p:cNvPr>
            <p:cNvCxnSpPr>
              <a:cxnSpLocks/>
              <a:stCxn id="86" idx="3"/>
              <a:endCxn id="75" idx="1"/>
            </p:cNvCxnSpPr>
            <p:nvPr/>
          </p:nvCxnSpPr>
          <p:spPr>
            <a:xfrm>
              <a:off x="6435056" y="2687559"/>
              <a:ext cx="114188" cy="300664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2222BC9A-0677-434C-99DC-5D43EEA38672}"/>
                </a:ext>
              </a:extLst>
            </p:cNvPr>
            <p:cNvCxnSpPr>
              <a:cxnSpLocks/>
              <a:stCxn id="86" idx="3"/>
              <a:endCxn id="73" idx="1"/>
            </p:cNvCxnSpPr>
            <p:nvPr/>
          </p:nvCxnSpPr>
          <p:spPr>
            <a:xfrm>
              <a:off x="6435056" y="2687559"/>
              <a:ext cx="114188" cy="5621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853B5CA-F968-4842-9C6B-508897E3E309}"/>
              </a:ext>
            </a:extLst>
          </p:cNvPr>
          <p:cNvSpPr/>
          <p:nvPr/>
        </p:nvSpPr>
        <p:spPr>
          <a:xfrm>
            <a:off x="4463751" y="2210158"/>
            <a:ext cx="4074942" cy="1876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E48D6-091E-4F41-8B73-48E88BE845B5}"/>
              </a:ext>
            </a:extLst>
          </p:cNvPr>
          <p:cNvSpPr/>
          <p:nvPr/>
        </p:nvSpPr>
        <p:spPr>
          <a:xfrm>
            <a:off x="4558004" y="2315348"/>
            <a:ext cx="2847348" cy="797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28CC01-95E9-EB40-ABC1-3544EDA7B354}"/>
              </a:ext>
            </a:extLst>
          </p:cNvPr>
          <p:cNvSpPr/>
          <p:nvPr/>
        </p:nvSpPr>
        <p:spPr>
          <a:xfrm>
            <a:off x="5586186" y="3176601"/>
            <a:ext cx="2847348" cy="797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9D8BBE-FC2F-1240-AD88-EE85AAD8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600"/>
            <a:ext cx="7131851" cy="912375"/>
          </a:xfrm>
        </p:spPr>
        <p:txBody>
          <a:bodyPr/>
          <a:lstStyle/>
          <a:p>
            <a:r>
              <a:rPr lang="en-US" dirty="0"/>
              <a:t>Installing other packages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A227DE-4688-2149-8EFB-0E0A5D40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3016469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1: </a:t>
            </a:r>
            <a:r>
              <a:rPr lang="en-GB" dirty="0"/>
              <a:t>if package is included in </a:t>
            </a:r>
            <a:r>
              <a:rPr lang="en-GB" dirty="0" err="1"/>
              <a:t>PyPI</a:t>
            </a:r>
            <a:endParaRPr lang="en-GB" dirty="0"/>
          </a:p>
          <a:p>
            <a:pPr marL="0" indent="0" algn="ctr">
              <a:buNone/>
            </a:pPr>
            <a:r>
              <a:rPr lang="en-GB" sz="1200" b="1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sz="1200" b="1" dirty="0" err="1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GB" sz="1200" b="1" dirty="0"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C1C91B-4E27-ED44-8084-7253E94ED1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39" y="3016469"/>
            <a:ext cx="2366400" cy="1538472"/>
          </a:xfrm>
        </p:spPr>
        <p:txBody>
          <a:bodyPr/>
          <a:lstStyle/>
          <a:p>
            <a:pPr marL="139697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Option 2:</a:t>
            </a:r>
            <a:r>
              <a:rPr lang="en-US" b="1" dirty="0"/>
              <a:t> </a:t>
            </a:r>
            <a:r>
              <a:rPr lang="en-GB" dirty="0"/>
              <a:t>install from a VCS like git</a:t>
            </a:r>
          </a:p>
          <a:p>
            <a:pPr marL="0" indent="0" algn="ctr">
              <a:buNone/>
            </a:pP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pip install 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git+https</a:t>
            </a: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://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200" b="1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 user/</a:t>
            </a:r>
            <a:r>
              <a:rPr lang="en-GB" sz="1200" b="1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package.git</a:t>
            </a:r>
            <a:endParaRPr lang="en-US" sz="1200" b="1" dirty="0">
              <a:latin typeface="Courier" pitchFamily="2" charset="0"/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4A7B3C50-45D7-B347-A1F0-74631B46422D}"/>
              </a:ext>
            </a:extLst>
          </p:cNvPr>
          <p:cNvSpPr txBox="1">
            <a:spLocks/>
          </p:cNvSpPr>
          <p:nvPr/>
        </p:nvSpPr>
        <p:spPr>
          <a:xfrm>
            <a:off x="869150" y="1868129"/>
            <a:ext cx="7290349" cy="114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GB" b="1" dirty="0">
                <a:solidFill>
                  <a:schemeClr val="accent6"/>
                </a:solidFill>
              </a:rPr>
              <a:t>PIP</a:t>
            </a:r>
            <a:r>
              <a:rPr lang="en-GB" dirty="0"/>
              <a:t> is a command-line utility that allows you to install or uninstall Python packages from </a:t>
            </a:r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dirty="0"/>
              <a:t> or a </a:t>
            </a:r>
            <a:r>
              <a:rPr lang="en-GB" b="1" dirty="0">
                <a:solidFill>
                  <a:schemeClr val="accent6"/>
                </a:solidFill>
              </a:rPr>
              <a:t>VCS</a:t>
            </a:r>
            <a:r>
              <a:rPr lang="en-GB" dirty="0"/>
              <a:t> (Version Control System) e.g.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b="1" dirty="0" err="1">
                <a:solidFill>
                  <a:schemeClr val="accent6"/>
                </a:solidFill>
              </a:rPr>
              <a:t>PyPI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accent6"/>
                </a:solidFill>
              </a:rPr>
              <a:t>Py</a:t>
            </a:r>
            <a:r>
              <a:rPr lang="en-GB" dirty="0"/>
              <a:t>thon </a:t>
            </a:r>
            <a:r>
              <a:rPr lang="en-GB" b="1" dirty="0">
                <a:solidFill>
                  <a:schemeClr val="accent6"/>
                </a:solidFill>
              </a:rPr>
              <a:t>P</a:t>
            </a:r>
            <a:r>
              <a:rPr lang="en-GB" dirty="0"/>
              <a:t>ackage </a:t>
            </a:r>
            <a:r>
              <a:rPr lang="en-GB" b="1" dirty="0">
                <a:solidFill>
                  <a:schemeClr val="accent6"/>
                </a:solidFill>
              </a:rPr>
              <a:t>I</a:t>
            </a:r>
            <a:r>
              <a:rPr lang="en-GB" dirty="0"/>
              <a:t>ndex): the central repository for third-party Python packages</a:t>
            </a:r>
            <a:endParaRPr lang="en-GB" b="1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1220F-4137-FB45-A227-91F2D00C179A}"/>
              </a:ext>
            </a:extLst>
          </p:cNvPr>
          <p:cNvSpPr/>
          <p:nvPr/>
        </p:nvSpPr>
        <p:spPr>
          <a:xfrm>
            <a:off x="869149" y="4361865"/>
            <a:ext cx="4975179" cy="39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saves code into a different directory (not current directory),</a:t>
            </a:r>
          </a:p>
          <a:p>
            <a:pPr algn="ctr"/>
            <a:r>
              <a:rPr lang="en-US" dirty="0"/>
              <a:t>into a folder that is searchable by python (on python path)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68D-4D97-184C-A796-F8E22DB2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to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9BC50-4D7D-5B46-A65E-F9C1FC3EA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sz="1400" dirty="0"/>
              <a:t>Clone the repo for this part of the course from here:</a:t>
            </a:r>
            <a:br>
              <a:rPr lang="en-GB" sz="1400" dirty="0"/>
            </a:br>
            <a:r>
              <a:rPr lang="en-GB" sz="14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$ git clone https://</a:t>
            </a:r>
            <a:r>
              <a:rPr lang="en-GB" sz="1400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/ASPP/2019-camerino-ODD.git</a:t>
            </a:r>
          </a:p>
          <a:p>
            <a:pPr marL="457189" lvl="1" indent="0">
              <a:spcAft>
                <a:spcPts val="1200"/>
              </a:spcAft>
              <a:buNone/>
            </a:pPr>
            <a:r>
              <a:rPr lang="en-GB" sz="1400" dirty="0">
                <a:solidFill>
                  <a:schemeClr val="accent1"/>
                </a:solidFill>
              </a:rPr>
              <a:t>Be careful of autoformatting when copy and pasting (esp. into terminal!): 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>
                <a:solidFill>
                  <a:schemeClr val="accent1"/>
                </a:solidFill>
              </a:rPr>
              <a:t>some characters might change: – and - ; ‘ and </a:t>
            </a: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'</a:t>
            </a:r>
            <a:r>
              <a:rPr lang="en-GB" sz="1400" dirty="0">
                <a:solidFill>
                  <a:schemeClr val="accent1"/>
                </a:solidFill>
              </a:rPr>
              <a:t> ; “ and </a:t>
            </a: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" ; …</a:t>
            </a:r>
            <a:endParaRPr lang="en-GB" sz="1400" b="1" dirty="0">
              <a:solidFill>
                <a:prstClr val="black"/>
              </a:solidFill>
              <a:highlight>
                <a:srgbClr val="FFFF0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sz="1400" dirty="0">
                <a:solidFill>
                  <a:prstClr val="black"/>
                </a:solidFill>
              </a:rPr>
              <a:t>Check location of where package was saved? current location?</a:t>
            </a:r>
            <a:endParaRPr lang="en-US" sz="1400" dirty="0">
              <a:solidFill>
                <a:prstClr val="black"/>
              </a:solidFill>
            </a:endParaRPr>
          </a:p>
          <a:p>
            <a:pPr marL="101598" lvl="0" indent="0">
              <a:buNone/>
            </a:pPr>
            <a:r>
              <a:rPr lang="en-US" sz="1400" b="1" dirty="0">
                <a:solidFill>
                  <a:srgbClr val="377AB1"/>
                </a:solidFill>
              </a:rPr>
              <a:t>We will refer to the directory where you have just cloned the repo as </a:t>
            </a:r>
            <a:r>
              <a:rPr lang="en-US" sz="1400" b="1" dirty="0" err="1">
                <a:solidFill>
                  <a:srgbClr val="377AB1"/>
                </a:solidFill>
                <a:latin typeface="Courier" pitchFamily="2" charset="0"/>
              </a:rPr>
              <a:t>ODD_dir</a:t>
            </a:r>
            <a:r>
              <a:rPr lang="en-US" sz="1400" b="1" dirty="0">
                <a:solidFill>
                  <a:srgbClr val="377AB1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throughout the lecture (i.e. so you have 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Courier" pitchFamily="2" charset="0"/>
              </a:rPr>
              <a:t>ODD_dir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/potions/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 /</a:t>
            </a:r>
            <a:r>
              <a:rPr lang="en-US" sz="1400" dirty="0" err="1">
                <a:solidFill>
                  <a:prstClr val="black"/>
                </a:solidFill>
                <a:latin typeface="Courier" pitchFamily="2" charset="0"/>
              </a:rPr>
              <a:t>ODD_dir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/potions/tools/</a:t>
            </a:r>
            <a:r>
              <a:rPr lang="en-US" sz="1400" dirty="0">
                <a:solidFill>
                  <a:prstClr val="black"/>
                </a:solidFill>
              </a:rPr>
              <a:t>, etc.)</a:t>
            </a:r>
            <a:endParaRPr lang="en-GB" sz="14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8801-7FB6-9148-96C4-29CAC7CE3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49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3E88B7-218E-B04C-97DE-9EF6BE28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/>
              <a:t>Python code in one module gains access to the code in another module by the process of </a:t>
            </a:r>
            <a:r>
              <a:rPr lang="en-GB" sz="1400" b="1" dirty="0">
                <a:solidFill>
                  <a:schemeClr val="accent6"/>
                </a:solidFill>
              </a:rPr>
              <a:t>importing</a:t>
            </a:r>
            <a:r>
              <a:rPr lang="en-GB" sz="1400" dirty="0"/>
              <a:t> it</a:t>
            </a:r>
          </a:p>
          <a:p>
            <a:r>
              <a:rPr lang="en-GB" sz="1400" dirty="0"/>
              <a:t>The import statement combines two operations:</a:t>
            </a:r>
          </a:p>
          <a:p>
            <a:pPr lvl="1" indent="-457189">
              <a:buFont typeface="+mj-lt"/>
              <a:buAutoNum type="arabicPeriod"/>
            </a:pPr>
            <a:r>
              <a:rPr lang="en-GB" sz="1400" dirty="0">
                <a:solidFill>
                  <a:schemeClr val="accent6"/>
                </a:solidFill>
              </a:rPr>
              <a:t> </a:t>
            </a:r>
            <a:r>
              <a:rPr lang="en-GB" sz="1400" b="1" dirty="0">
                <a:solidFill>
                  <a:schemeClr val="accent6"/>
                </a:solidFill>
              </a:rPr>
              <a:t>searches </a:t>
            </a:r>
            <a:r>
              <a:rPr lang="en-GB" sz="1400" dirty="0">
                <a:solidFill>
                  <a:schemeClr val="tx1"/>
                </a:solidFill>
              </a:rPr>
              <a:t>for the named module/package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E130C-8F71-C94F-82B4-917E10FF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9ADCC-2A35-5D45-A3E3-551EB7AE600B}"/>
              </a:ext>
            </a:extLst>
          </p:cNvPr>
          <p:cNvSpPr/>
          <p:nvPr/>
        </p:nvSpPr>
        <p:spPr>
          <a:xfrm>
            <a:off x="4572000" y="1868129"/>
            <a:ext cx="3816355" cy="257809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4572001" y="2265975"/>
            <a:ext cx="4386369" cy="2040335"/>
            <a:chOff x="4572001" y="2265975"/>
            <a:chExt cx="4386369" cy="204033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21C3772-FE0F-D24B-AD72-9F4810F09D3F}"/>
                </a:ext>
              </a:extLst>
            </p:cNvPr>
            <p:cNvGrpSpPr/>
            <p:nvPr/>
          </p:nvGrpSpPr>
          <p:grpSpPr>
            <a:xfrm>
              <a:off x="6837254" y="3668860"/>
              <a:ext cx="2121116" cy="379520"/>
              <a:chOff x="2664639" y="1377415"/>
              <a:chExt cx="2121116" cy="37952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C2C16AD-02E8-A344-976F-7CE39CFD81E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86A4592-56AF-C940-BA52-D2CB8C023772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ingredients.py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0C48E3B5-CC99-894C-BCCA-F04E5B5C5D8F}"/>
                </a:ext>
              </a:extLst>
            </p:cNvPr>
            <p:cNvCxnSpPr>
              <a:cxnSpLocks/>
              <a:stCxn id="98" idx="3"/>
              <a:endCxn id="99" idx="1"/>
            </p:cNvCxnSpPr>
            <p:nvPr/>
          </p:nvCxnSpPr>
          <p:spPr>
            <a:xfrm>
              <a:off x="6723066" y="3296451"/>
              <a:ext cx="114188" cy="5621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1D05191-C698-8E4A-93AE-CA220E7DEE4B}"/>
                </a:ext>
              </a:extLst>
            </p:cNvPr>
            <p:cNvGrpSpPr/>
            <p:nvPr/>
          </p:nvGrpSpPr>
          <p:grpSpPr>
            <a:xfrm>
              <a:off x="6837254" y="3926790"/>
              <a:ext cx="2121116" cy="379520"/>
              <a:chOff x="2664639" y="1377415"/>
              <a:chExt cx="2121116" cy="37952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6691197-134B-9D47-9C1F-5CA34BD6C344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29DBBA8-D23F-E348-BAD8-A154727067D8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equipment.py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stCxn id="98" idx="3"/>
              <a:endCxn id="85" idx="1"/>
            </p:cNvCxnSpPr>
            <p:nvPr/>
          </p:nvCxnSpPr>
          <p:spPr>
            <a:xfrm>
              <a:off x="6723066" y="3296451"/>
              <a:ext cx="114188" cy="82009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40F7333-8041-4746-9254-28F19922C149}"/>
              </a:ext>
            </a:extLst>
          </p:cNvPr>
          <p:cNvSpPr/>
          <p:nvPr/>
        </p:nvSpPr>
        <p:spPr>
          <a:xfrm>
            <a:off x="2465799" y="415760"/>
            <a:ext cx="6276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$ git clone https://</a:t>
            </a:r>
            <a:r>
              <a:rPr lang="en-GB" dirty="0" err="1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dirty="0">
                <a:solidFill>
                  <a:prstClr val="black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/ASPP/2019-camerino-ODD.git</a:t>
            </a:r>
          </a:p>
        </p:txBody>
      </p:sp>
    </p:spTree>
    <p:extLst>
      <p:ext uri="{BB962C8B-B14F-4D97-AF65-F5344CB8AC3E}">
        <p14:creationId xmlns:p14="http://schemas.microsoft.com/office/powerpoint/2010/main" val="34144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F5B-8094-6E4A-B8A2-5DDDF42EB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743F8-1317-6345-9795-2F088F8C9BD8}"/>
              </a:ext>
            </a:extLst>
          </p:cNvPr>
          <p:cNvGrpSpPr/>
          <p:nvPr/>
        </p:nvGrpSpPr>
        <p:grpSpPr>
          <a:xfrm>
            <a:off x="558891" y="2720152"/>
            <a:ext cx="3322995" cy="1791464"/>
            <a:chOff x="4605482" y="1059296"/>
            <a:chExt cx="3322995" cy="179146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B17FF9-4B27-684D-9C03-FCA1AD992D78}"/>
                </a:ext>
              </a:extLst>
            </p:cNvPr>
            <p:cNvSpPr/>
            <p:nvPr/>
          </p:nvSpPr>
          <p:spPr>
            <a:xfrm>
              <a:off x="4605482" y="1059296"/>
              <a:ext cx="3322993" cy="219391"/>
            </a:xfrm>
            <a:prstGeom prst="roundRect">
              <a:avLst>
                <a:gd name="adj" fmla="val 33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Terminal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39ADCC-2A35-5D45-A3E3-551EB7AE600B}"/>
                </a:ext>
              </a:extLst>
            </p:cNvPr>
            <p:cNvSpPr/>
            <p:nvPr/>
          </p:nvSpPr>
          <p:spPr>
            <a:xfrm>
              <a:off x="4605482" y="1269360"/>
              <a:ext cx="3322995" cy="15814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latin typeface="Courier" pitchFamily="2" charset="0"/>
                </a:rPr>
                <a:t>potions $ python</a:t>
              </a:r>
            </a:p>
            <a:p>
              <a:r>
                <a:rPr lang="en-US" b="1" dirty="0">
                  <a:latin typeface="Courier" pitchFamily="2" charset="0"/>
                </a:rPr>
                <a:t>&gt;&gt;&gt; import potions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28E41-BD66-294B-B6DE-9548A2F9E5B8}"/>
              </a:ext>
            </a:extLst>
          </p:cNvPr>
          <p:cNvGrpSpPr/>
          <p:nvPr/>
        </p:nvGrpSpPr>
        <p:grpSpPr>
          <a:xfrm>
            <a:off x="826300" y="1009276"/>
            <a:ext cx="4231991" cy="1520900"/>
            <a:chOff x="4572001" y="2265975"/>
            <a:chExt cx="4231991" cy="15209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A07B4-F19C-0441-8D54-F2244FAE6235}"/>
                </a:ext>
              </a:extLst>
            </p:cNvPr>
            <p:cNvSpPr txBox="1"/>
            <p:nvPr/>
          </p:nvSpPr>
          <p:spPr>
            <a:xfrm>
              <a:off x="4572001" y="2315348"/>
              <a:ext cx="98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" pitchFamily="2" charset="0"/>
                </a:rPr>
                <a:t>potions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2D3D40-13C8-3F49-9359-1A047A701B27}"/>
                </a:ext>
              </a:extLst>
            </p:cNvPr>
            <p:cNvGrpSpPr/>
            <p:nvPr/>
          </p:nvGrpSpPr>
          <p:grpSpPr>
            <a:xfrm>
              <a:off x="5737413" y="3122079"/>
              <a:ext cx="985653" cy="379520"/>
              <a:chOff x="2664639" y="1318161"/>
              <a:chExt cx="985653" cy="3795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5286ED-C703-D040-9923-60A91A1FDAFE}"/>
                  </a:ext>
                </a:extLst>
              </p:cNvPr>
              <p:cNvSpPr/>
              <p:nvPr/>
            </p:nvSpPr>
            <p:spPr>
              <a:xfrm>
                <a:off x="2664639" y="1318161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93B18D-6A6E-E94F-BC61-CBA5F22A956D}"/>
                  </a:ext>
                </a:extLst>
              </p:cNvPr>
              <p:cNvSpPr txBox="1"/>
              <p:nvPr/>
            </p:nvSpPr>
            <p:spPr>
              <a:xfrm>
                <a:off x="2802578" y="1354033"/>
                <a:ext cx="84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urier" pitchFamily="2" charset="0"/>
                  </a:rPr>
                  <a:t>tools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2665E3-309E-904B-BC61-8D3A3A9E05D5}"/>
                </a:ext>
              </a:extLst>
            </p:cNvPr>
            <p:cNvGrpSpPr/>
            <p:nvPr/>
          </p:nvGrpSpPr>
          <p:grpSpPr>
            <a:xfrm>
              <a:off x="5737413" y="2265975"/>
              <a:ext cx="1551102" cy="379520"/>
              <a:chOff x="2664639" y="1377415"/>
              <a:chExt cx="1551102" cy="37952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706C4B-056E-A347-9C2A-EFECB3723DC6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EE01E4-8624-684B-B97E-B27E08020413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1462D2-A5A8-3446-A204-5774C6CD5258}"/>
                </a:ext>
              </a:extLst>
            </p:cNvPr>
            <p:cNvGrpSpPr/>
            <p:nvPr/>
          </p:nvGrpSpPr>
          <p:grpSpPr>
            <a:xfrm>
              <a:off x="5737413" y="2551343"/>
              <a:ext cx="1966738" cy="379520"/>
              <a:chOff x="2664639" y="1377415"/>
              <a:chExt cx="1966738" cy="3795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836F67-BEF8-054D-AA79-8A1C7822395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BAC572A-2CE2-0B46-B6DF-4D630784A0D6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make_potion.py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FC2ED9-50B0-4A46-92EE-5745F4E79DFF}"/>
                </a:ext>
              </a:extLst>
            </p:cNvPr>
            <p:cNvGrpSpPr/>
            <p:nvPr/>
          </p:nvGrpSpPr>
          <p:grpSpPr>
            <a:xfrm>
              <a:off x="5737413" y="2836711"/>
              <a:ext cx="2121116" cy="379520"/>
              <a:chOff x="2664639" y="1377415"/>
              <a:chExt cx="2121116" cy="37952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5003AE-2D1F-4C4E-977F-036DF8F9AB0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410B987-CD7D-754A-B8CF-C9A2CA4FC79C}"/>
                  </a:ext>
                </a:extLst>
              </p:cNvPr>
              <p:cNvSpPr txBox="1"/>
              <p:nvPr/>
            </p:nvSpPr>
            <p:spPr>
              <a:xfrm>
                <a:off x="2802576" y="1413287"/>
                <a:ext cx="198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potion.py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78F78E-FB29-B947-81DE-CB5ECB4709E1}"/>
                </a:ext>
              </a:extLst>
            </p:cNvPr>
            <p:cNvGrpSpPr/>
            <p:nvPr/>
          </p:nvGrpSpPr>
          <p:grpSpPr>
            <a:xfrm>
              <a:off x="6837254" y="3110204"/>
              <a:ext cx="1551102" cy="379520"/>
              <a:chOff x="2664639" y="1377415"/>
              <a:chExt cx="1551102" cy="37952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0815D12-C5CD-B44A-998B-D588FDFC613F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A7E97C-87F0-3345-8D87-281D05F9059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413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__</a:t>
                </a:r>
                <a:r>
                  <a:rPr lang="en-US" sz="1200" dirty="0" err="1">
                    <a:latin typeface="Courier" pitchFamily="2" charset="0"/>
                  </a:rPr>
                  <a:t>init</a:t>
                </a:r>
                <a:r>
                  <a:rPr lang="en-US" sz="1200" dirty="0">
                    <a:latin typeface="Courier" pitchFamily="2" charset="0"/>
                  </a:rPr>
                  <a:t>__.</a:t>
                </a:r>
                <a:r>
                  <a:rPr lang="en-US" sz="1200" dirty="0" err="1">
                    <a:latin typeface="Courier" pitchFamily="2" charset="0"/>
                  </a:rPr>
                  <a:t>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A67B0A-EEF1-5B4B-9E37-E300E7F431D9}"/>
                </a:ext>
              </a:extLst>
            </p:cNvPr>
            <p:cNvGrpSpPr/>
            <p:nvPr/>
          </p:nvGrpSpPr>
          <p:grpSpPr>
            <a:xfrm>
              <a:off x="6837254" y="3407355"/>
              <a:ext cx="1966738" cy="379520"/>
              <a:chOff x="2664639" y="1377415"/>
              <a:chExt cx="1966738" cy="3795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A4CA1D-81E8-E74B-AD42-E2DE53C5F87B}"/>
                  </a:ext>
                </a:extLst>
              </p:cNvPr>
              <p:cNvSpPr/>
              <p:nvPr/>
            </p:nvSpPr>
            <p:spPr>
              <a:xfrm>
                <a:off x="2664639" y="1377415"/>
                <a:ext cx="114188" cy="37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507FDC-D592-B748-80F8-314919F76441}"/>
                  </a:ext>
                </a:extLst>
              </p:cNvPr>
              <p:cNvSpPr txBox="1"/>
              <p:nvPr/>
            </p:nvSpPr>
            <p:spPr>
              <a:xfrm>
                <a:off x="2802578" y="1413287"/>
                <a:ext cx="1828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Courier" pitchFamily="2" charset="0"/>
                  </a:rPr>
                  <a:t>cooking.py</a:t>
                </a:r>
                <a:endParaRPr lang="en-US" sz="1200" dirty="0">
                  <a:latin typeface="Courier" pitchFamily="2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A9AB7E-53D9-4C47-AF89-5CA9E830D14F}"/>
                </a:ext>
              </a:extLst>
            </p:cNvPr>
            <p:cNvCxnSpPr>
              <a:cxnSpLocks/>
              <a:stCxn id="69" idx="3"/>
              <a:endCxn id="95" idx="1"/>
            </p:cNvCxnSpPr>
            <p:nvPr/>
          </p:nvCxnSpPr>
          <p:spPr>
            <a:xfrm>
              <a:off x="5557654" y="2453848"/>
              <a:ext cx="179759" cy="1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6FB7706F-5244-734A-B2FD-E1942F50CD3F}"/>
                </a:ext>
              </a:extLst>
            </p:cNvPr>
            <p:cNvCxnSpPr>
              <a:cxnSpLocks/>
              <a:stCxn id="69" idx="3"/>
              <a:endCxn id="93" idx="1"/>
            </p:cNvCxnSpPr>
            <p:nvPr/>
          </p:nvCxnSpPr>
          <p:spPr>
            <a:xfrm>
              <a:off x="5557654" y="2453848"/>
              <a:ext cx="179759" cy="2872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061C74C-31BE-4849-829D-399DD3216BB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>
              <a:off x="5557654" y="2453848"/>
              <a:ext cx="179759" cy="5726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D06F2CC5-0745-E644-B1AE-FDAF0FAA6F5C}"/>
                </a:ext>
              </a:extLst>
            </p:cNvPr>
            <p:cNvCxnSpPr>
              <a:cxnSpLocks/>
              <a:stCxn id="69" idx="3"/>
              <a:endCxn id="97" idx="1"/>
            </p:cNvCxnSpPr>
            <p:nvPr/>
          </p:nvCxnSpPr>
          <p:spPr>
            <a:xfrm>
              <a:off x="5557654" y="2453848"/>
              <a:ext cx="179759" cy="857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3D6257-42B5-494E-ADF5-FD2F074BDB0C}"/>
                </a:ext>
              </a:extLst>
            </p:cNvPr>
            <p:cNvCxnSpPr>
              <a:cxnSpLocks/>
              <a:stCxn id="98" idx="3"/>
              <a:endCxn id="89" idx="1"/>
            </p:cNvCxnSpPr>
            <p:nvPr/>
          </p:nvCxnSpPr>
          <p:spPr>
            <a:xfrm>
              <a:off x="6723066" y="3296451"/>
              <a:ext cx="114188" cy="3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C31A3A0-D9BC-0445-A520-6BE00B41B38B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11F75A39-1F9F-074D-A70D-2E3CC3DB7780}"/>
                </a:ext>
              </a:extLst>
            </p:cNvPr>
            <p:cNvCxnSpPr>
              <a:cxnSpLocks/>
              <a:stCxn id="98" idx="3"/>
              <a:endCxn id="87" idx="1"/>
            </p:cNvCxnSpPr>
            <p:nvPr/>
          </p:nvCxnSpPr>
          <p:spPr>
            <a:xfrm>
              <a:off x="6723066" y="3296451"/>
              <a:ext cx="114188" cy="3006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F1E8B-5F55-ED4E-8BE3-60F29D9EF9D5}"/>
              </a:ext>
            </a:extLst>
          </p:cNvPr>
          <p:cNvCxnSpPr>
            <a:cxnSpLocks/>
          </p:cNvCxnSpPr>
          <p:nvPr/>
        </p:nvCxnSpPr>
        <p:spPr>
          <a:xfrm>
            <a:off x="1939956" y="2113472"/>
            <a:ext cx="0" cy="45827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515B76CE-ECE3-B144-A988-80EAD8B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0882" y="2432798"/>
            <a:ext cx="1271864" cy="1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199DAA4-8953-0B49-9CBE-35D9AA63FDB6}"/>
              </a:ext>
            </a:extLst>
          </p:cNvPr>
          <p:cNvCxnSpPr>
            <a:cxnSpLocks/>
          </p:cNvCxnSpPr>
          <p:nvPr/>
        </p:nvCxnSpPr>
        <p:spPr>
          <a:xfrm>
            <a:off x="2728016" y="3301042"/>
            <a:ext cx="1576566" cy="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1">
            <a:extLst>
              <a:ext uri="{FF2B5EF4-FFF2-40B4-BE49-F238E27FC236}">
                <a16:creationId xmlns:a16="http://schemas.microsoft.com/office/drawing/2014/main" id="{72B67258-7676-6449-8488-D12D4CC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1032" y="663413"/>
            <a:ext cx="3042032" cy="3681206"/>
          </a:xfrm>
        </p:spPr>
        <p:txBody>
          <a:bodyPr/>
          <a:lstStyle/>
          <a:p>
            <a:pPr marL="126997" indent="0">
              <a:buNone/>
            </a:pPr>
            <a:r>
              <a:rPr lang="en-GB" sz="1400" dirty="0"/>
              <a:t>1) Python core packages</a:t>
            </a:r>
          </a:p>
          <a:p>
            <a:pPr marL="126997" indent="0">
              <a:buNone/>
            </a:pPr>
            <a:r>
              <a:rPr lang="en-GB" sz="1400" dirty="0"/>
              <a:t>(time, math, …)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2) Python path</a:t>
            </a:r>
          </a:p>
          <a:p>
            <a:pPr marL="126997" indent="0">
              <a:buNone/>
            </a:pPr>
            <a:r>
              <a:rPr lang="en-GB" sz="1400" dirty="0"/>
              <a:t>(list of directories to look for packages; all installed packages)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  <a:p>
            <a:pPr marL="126997" indent="0">
              <a:buNone/>
            </a:pPr>
            <a:r>
              <a:rPr lang="en-GB" sz="1400" dirty="0"/>
              <a:t>3) Current directory and subdirectories (folder and file names)</a:t>
            </a:r>
          </a:p>
          <a:p>
            <a:pPr marL="126997" indent="0">
              <a:buNone/>
            </a:pPr>
            <a:r>
              <a:rPr lang="en-GB" sz="1400" dirty="0"/>
              <a:t>	</a:t>
            </a:r>
            <a:r>
              <a:rPr lang="en-GB" sz="1400" dirty="0">
                <a:solidFill>
                  <a:srgbClr val="FF4712"/>
                </a:solidFill>
              </a:rPr>
              <a:t>nope</a:t>
            </a:r>
          </a:p>
          <a:p>
            <a:pPr marL="126997" indent="0">
              <a:buNone/>
            </a:pPr>
            <a:endParaRPr lang="en-GB" sz="14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2C1B0F-F96C-A643-B8CC-0CACDD18756E}"/>
              </a:ext>
            </a:extLst>
          </p:cNvPr>
          <p:cNvCxnSpPr>
            <a:cxnSpLocks/>
          </p:cNvCxnSpPr>
          <p:nvPr/>
        </p:nvCxnSpPr>
        <p:spPr>
          <a:xfrm flipV="1">
            <a:off x="5157790" y="1002205"/>
            <a:ext cx="699546" cy="1520900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676CDD-7E0B-6043-814A-C8955014C5A5}"/>
              </a:ext>
            </a:extLst>
          </p:cNvPr>
          <p:cNvCxnSpPr>
            <a:cxnSpLocks/>
          </p:cNvCxnSpPr>
          <p:nvPr/>
        </p:nvCxnSpPr>
        <p:spPr>
          <a:xfrm flipV="1">
            <a:off x="5157790" y="2113472"/>
            <a:ext cx="699546" cy="41319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B7ED95C-E19B-AC45-B3DE-24FCCB91F4D1}"/>
              </a:ext>
            </a:extLst>
          </p:cNvPr>
          <p:cNvCxnSpPr>
            <a:cxnSpLocks/>
          </p:cNvCxnSpPr>
          <p:nvPr/>
        </p:nvCxnSpPr>
        <p:spPr>
          <a:xfrm>
            <a:off x="5157790" y="2523105"/>
            <a:ext cx="699546" cy="875703"/>
          </a:xfrm>
          <a:prstGeom prst="straightConnector1">
            <a:avLst/>
          </a:prstGeom>
          <a:ln w="38100">
            <a:solidFill>
              <a:srgbClr val="FF47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1042-8978-1D4E-B729-93738C960036}"/>
              </a:ext>
            </a:extLst>
          </p:cNvPr>
          <p:cNvCxnSpPr>
            <a:cxnSpLocks/>
          </p:cNvCxnSpPr>
          <p:nvPr/>
        </p:nvCxnSpPr>
        <p:spPr>
          <a:xfrm flipV="1">
            <a:off x="3229492" y="3301042"/>
            <a:ext cx="1075090" cy="325822"/>
          </a:xfrm>
          <a:prstGeom prst="straightConnector1">
            <a:avLst/>
          </a:prstGeom>
          <a:ln w="38100">
            <a:solidFill>
              <a:srgbClr val="FF471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D0D6C-028D-1D46-918F-A5A08601D795}"/>
              </a:ext>
            </a:extLst>
          </p:cNvPr>
          <p:cNvSpPr/>
          <p:nvPr/>
        </p:nvSpPr>
        <p:spPr>
          <a:xfrm>
            <a:off x="558891" y="3353700"/>
            <a:ext cx="3322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4712"/>
                </a:solidFill>
                <a:latin typeface="Courier" pitchFamily="2" charset="0"/>
              </a:rPr>
              <a:t>ModuleNotFoundError</a:t>
            </a:r>
            <a:r>
              <a:rPr lang="en-GB" b="1" dirty="0">
                <a:solidFill>
                  <a:srgbClr val="FF4712"/>
                </a:solidFill>
                <a:latin typeface="Courier" pitchFamily="2" charset="0"/>
              </a:rPr>
              <a:t>: No module named 'potions'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05F4FCA-6EE9-B448-B291-F9DEB9C02698}"/>
              </a:ext>
            </a:extLst>
          </p:cNvPr>
          <p:cNvCxnSpPr>
            <a:cxnSpLocks/>
          </p:cNvCxnSpPr>
          <p:nvPr/>
        </p:nvCxnSpPr>
        <p:spPr>
          <a:xfrm>
            <a:off x="553463" y="1197148"/>
            <a:ext cx="24695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le 4">
            <a:extLst>
              <a:ext uri="{FF2B5EF4-FFF2-40B4-BE49-F238E27FC236}">
                <a16:creationId xmlns:a16="http://schemas.microsoft.com/office/drawing/2014/main" id="{70D7359A-3F58-0A4A-833C-5E4D748F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65" y="383693"/>
            <a:ext cx="3699617" cy="531215"/>
          </a:xfrm>
        </p:spPr>
        <p:txBody>
          <a:bodyPr anchor="t"/>
          <a:lstStyle/>
          <a:p>
            <a:r>
              <a:rPr lang="en-US" sz="2000" dirty="0"/>
              <a:t>Import from where?</a:t>
            </a:r>
          </a:p>
        </p:txBody>
      </p:sp>
    </p:spTree>
    <p:extLst>
      <p:ext uri="{BB962C8B-B14F-4D97-AF65-F5344CB8AC3E}">
        <p14:creationId xmlns:p14="http://schemas.microsoft.com/office/powerpoint/2010/main" val="39226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uiExpand="1" build="p"/>
      <p:bldP spid="110" grpId="0"/>
    </p:bld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2160</Words>
  <Application>Microsoft Macintosh PowerPoint</Application>
  <PresentationFormat>On-screen Show (16:9)</PresentationFormat>
  <Paragraphs>499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Work Sans Light</vt:lpstr>
      <vt:lpstr>Avenir Book</vt:lpstr>
      <vt:lpstr>Work Sans</vt:lpstr>
      <vt:lpstr>Courier</vt:lpstr>
      <vt:lpstr>Calibri</vt:lpstr>
      <vt:lpstr>Menlo</vt:lpstr>
      <vt:lpstr>Jacquenetta template</vt:lpstr>
      <vt:lpstr>  Potions  Organizing, documenting  and distributing scientific code</vt:lpstr>
      <vt:lpstr>Motivation</vt:lpstr>
      <vt:lpstr>We’ve all done it!</vt:lpstr>
      <vt:lpstr>Understanding Modules and Packages</vt:lpstr>
      <vt:lpstr>Modules and packages</vt:lpstr>
      <vt:lpstr>Installing other packages</vt:lpstr>
      <vt:lpstr>Over to you</vt:lpstr>
      <vt:lpstr>Importing</vt:lpstr>
      <vt:lpstr>Import from where?</vt:lpstr>
      <vt:lpstr>Import from where?</vt:lpstr>
      <vt:lpstr>Import from where?</vt:lpstr>
      <vt:lpstr>Installing your own package</vt:lpstr>
      <vt:lpstr>Import from where?</vt:lpstr>
      <vt:lpstr>Importing</vt:lpstr>
      <vt:lpstr>What does import do?</vt:lpstr>
      <vt:lpstr>What does import do?</vt:lpstr>
      <vt:lpstr>Importing</vt:lpstr>
      <vt:lpstr>Understanding Modules and Packages</vt:lpstr>
      <vt:lpstr>Package elements</vt:lpstr>
      <vt:lpstr>Workflow (realistic?)</vt:lpstr>
      <vt:lpstr>Write your function</vt:lpstr>
      <vt:lpstr>Documentation</vt:lpstr>
      <vt:lpstr>NumPy style</vt:lpstr>
      <vt:lpstr>Document your function</vt:lpstr>
      <vt:lpstr>Keeping track of your docstrings</vt:lpstr>
      <vt:lpstr>Understanding Modules and Packages</vt:lpstr>
      <vt:lpstr>Other files</vt:lpstr>
      <vt:lpstr>Setup.py: level 0 </vt:lpstr>
      <vt:lpstr>Setup.py: level 1</vt:lpstr>
      <vt:lpstr>Avoiding dependency incompatibilities</vt:lpstr>
      <vt:lpstr>Virtual Environments</vt:lpstr>
      <vt:lpstr>Using Virtual Environments</vt:lpstr>
      <vt:lpstr>Advantages of using  Virtual Environments</vt:lpstr>
      <vt:lpstr>Distributing</vt:lpstr>
      <vt:lpstr>Mischief Managed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Organizing, documenting  and distributing scientific code</dc:title>
  <cp:lastModifiedBy>Hathway, Pamela</cp:lastModifiedBy>
  <cp:revision>151</cp:revision>
  <dcterms:modified xsi:type="dcterms:W3CDTF">2019-08-17T21:45:57Z</dcterms:modified>
</cp:coreProperties>
</file>