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92"/>
  </p:notesMasterIdLst>
  <p:handoutMasterIdLst>
    <p:handoutMasterId r:id="rId93"/>
  </p:handoutMasterIdLst>
  <p:sldIdLst>
    <p:sldId id="273" r:id="rId2"/>
    <p:sldId id="376" r:id="rId3"/>
    <p:sldId id="399" r:id="rId4"/>
    <p:sldId id="401" r:id="rId5"/>
    <p:sldId id="418" r:id="rId6"/>
    <p:sldId id="377" r:id="rId7"/>
    <p:sldId id="420" r:id="rId8"/>
    <p:sldId id="402" r:id="rId9"/>
    <p:sldId id="403" r:id="rId10"/>
    <p:sldId id="404" r:id="rId11"/>
    <p:sldId id="405" r:id="rId12"/>
    <p:sldId id="411" r:id="rId13"/>
    <p:sldId id="406" r:id="rId14"/>
    <p:sldId id="412" r:id="rId15"/>
    <p:sldId id="407" r:id="rId16"/>
    <p:sldId id="432" r:id="rId17"/>
    <p:sldId id="336" r:id="rId18"/>
    <p:sldId id="410" r:id="rId19"/>
    <p:sldId id="415" r:id="rId20"/>
    <p:sldId id="263" r:id="rId21"/>
    <p:sldId id="294" r:id="rId22"/>
    <p:sldId id="340" r:id="rId23"/>
    <p:sldId id="387" r:id="rId24"/>
    <p:sldId id="416" r:id="rId25"/>
    <p:sldId id="309" r:id="rId26"/>
    <p:sldId id="460" r:id="rId27"/>
    <p:sldId id="457" r:id="rId28"/>
    <p:sldId id="458" r:id="rId29"/>
    <p:sldId id="459" r:id="rId30"/>
    <p:sldId id="342" r:id="rId31"/>
    <p:sldId id="379" r:id="rId32"/>
    <p:sldId id="417" r:id="rId33"/>
    <p:sldId id="455" r:id="rId34"/>
    <p:sldId id="456" r:id="rId35"/>
    <p:sldId id="347" r:id="rId36"/>
    <p:sldId id="348" r:id="rId37"/>
    <p:sldId id="349" r:id="rId38"/>
    <p:sldId id="350" r:id="rId39"/>
    <p:sldId id="351" r:id="rId40"/>
    <p:sldId id="422" r:id="rId41"/>
    <p:sldId id="317" r:id="rId42"/>
    <p:sldId id="425" r:id="rId43"/>
    <p:sldId id="318" r:id="rId44"/>
    <p:sldId id="319" r:id="rId45"/>
    <p:sldId id="316" r:id="rId46"/>
    <p:sldId id="306" r:id="rId47"/>
    <p:sldId id="291" r:id="rId48"/>
    <p:sldId id="461" r:id="rId49"/>
    <p:sldId id="359" r:id="rId50"/>
    <p:sldId id="444" r:id="rId51"/>
    <p:sldId id="445" r:id="rId52"/>
    <p:sldId id="446" r:id="rId53"/>
    <p:sldId id="447" r:id="rId54"/>
    <p:sldId id="448" r:id="rId55"/>
    <p:sldId id="449" r:id="rId56"/>
    <p:sldId id="450" r:id="rId57"/>
    <p:sldId id="381" r:id="rId58"/>
    <p:sldId id="430" r:id="rId59"/>
    <p:sldId id="419" r:id="rId60"/>
    <p:sldId id="272" r:id="rId61"/>
    <p:sldId id="358" r:id="rId62"/>
    <p:sldId id="357" r:id="rId63"/>
    <p:sldId id="275" r:id="rId64"/>
    <p:sldId id="397" r:id="rId65"/>
    <p:sldId id="453" r:id="rId66"/>
    <p:sldId id="452" r:id="rId67"/>
    <p:sldId id="284" r:id="rId68"/>
    <p:sldId id="454" r:id="rId69"/>
    <p:sldId id="398" r:id="rId70"/>
    <p:sldId id="390" r:id="rId71"/>
    <p:sldId id="451" r:id="rId72"/>
    <p:sldId id="391" r:id="rId73"/>
    <p:sldId id="433" r:id="rId74"/>
    <p:sldId id="355" r:id="rId75"/>
    <p:sldId id="288" r:id="rId76"/>
    <p:sldId id="298" r:id="rId77"/>
    <p:sldId id="374" r:id="rId78"/>
    <p:sldId id="369" r:id="rId79"/>
    <p:sldId id="297" r:id="rId80"/>
    <p:sldId id="311" r:id="rId81"/>
    <p:sldId id="287" r:id="rId82"/>
    <p:sldId id="329" r:id="rId83"/>
    <p:sldId id="300" r:id="rId84"/>
    <p:sldId id="328" r:id="rId85"/>
    <p:sldId id="392" r:id="rId86"/>
    <p:sldId id="393" r:id="rId87"/>
    <p:sldId id="394" r:id="rId88"/>
    <p:sldId id="395" r:id="rId89"/>
    <p:sldId id="442" r:id="rId90"/>
    <p:sldId id="443" r:id="rId9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376"/>
            <p14:sldId id="399"/>
            <p14:sldId id="401"/>
            <p14:sldId id="418"/>
            <p14:sldId id="377"/>
            <p14:sldId id="420"/>
            <p14:sldId id="402"/>
            <p14:sldId id="403"/>
            <p14:sldId id="404"/>
            <p14:sldId id="405"/>
            <p14:sldId id="411"/>
            <p14:sldId id="406"/>
            <p14:sldId id="412"/>
            <p14:sldId id="407"/>
            <p14:sldId id="432"/>
            <p14:sldId id="336"/>
            <p14:sldId id="410"/>
            <p14:sldId id="415"/>
            <p14:sldId id="263"/>
            <p14:sldId id="294"/>
            <p14:sldId id="340"/>
            <p14:sldId id="387"/>
            <p14:sldId id="416"/>
            <p14:sldId id="309"/>
            <p14:sldId id="460"/>
            <p14:sldId id="457"/>
            <p14:sldId id="458"/>
            <p14:sldId id="459"/>
            <p14:sldId id="342"/>
            <p14:sldId id="379"/>
            <p14:sldId id="417"/>
            <p14:sldId id="455"/>
            <p14:sldId id="456"/>
            <p14:sldId id="347"/>
            <p14:sldId id="348"/>
            <p14:sldId id="349"/>
            <p14:sldId id="350"/>
            <p14:sldId id="351"/>
            <p14:sldId id="422"/>
            <p14:sldId id="317"/>
            <p14:sldId id="425"/>
            <p14:sldId id="318"/>
            <p14:sldId id="319"/>
            <p14:sldId id="316"/>
            <p14:sldId id="306"/>
            <p14:sldId id="291"/>
            <p14:sldId id="461"/>
            <p14:sldId id="359"/>
            <p14:sldId id="444"/>
            <p14:sldId id="445"/>
            <p14:sldId id="446"/>
            <p14:sldId id="447"/>
            <p14:sldId id="448"/>
            <p14:sldId id="449"/>
            <p14:sldId id="450"/>
            <p14:sldId id="381"/>
            <p14:sldId id="430"/>
            <p14:sldId id="419"/>
            <p14:sldId id="272"/>
            <p14:sldId id="358"/>
            <p14:sldId id="357"/>
            <p14:sldId id="275"/>
            <p14:sldId id="397"/>
            <p14:sldId id="453"/>
            <p14:sldId id="452"/>
            <p14:sldId id="284"/>
            <p14:sldId id="454"/>
            <p14:sldId id="398"/>
            <p14:sldId id="390"/>
            <p14:sldId id="451"/>
            <p14:sldId id="391"/>
            <p14:sldId id="433"/>
            <p14:sldId id="355"/>
            <p14:sldId id="288"/>
            <p14:sldId id="298"/>
            <p14:sldId id="374"/>
            <p14:sldId id="369"/>
            <p14:sldId id="297"/>
            <p14:sldId id="311"/>
            <p14:sldId id="287"/>
            <p14:sldId id="329"/>
            <p14:sldId id="300"/>
            <p14:sldId id="328"/>
            <p14:sldId id="392"/>
            <p14:sldId id="393"/>
            <p14:sldId id="394"/>
            <p14:sldId id="395"/>
            <p14:sldId id="442"/>
            <p14:sldId id="44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0000"/>
    <a:srgbClr val="0E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13668" autoAdjust="0"/>
    <p:restoredTop sz="83845" autoAdjust="0"/>
  </p:normalViewPr>
  <p:slideViewPr>
    <p:cSldViewPr>
      <p:cViewPr>
        <p:scale>
          <a:sx n="108" d="100"/>
          <a:sy n="108" d="100"/>
        </p:scale>
        <p:origin x="-1640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18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notesMaster" Target="notesMasters/notesMaster1.xml"/><Relationship Id="rId93" Type="http://schemas.openxmlformats.org/officeDocument/2006/relationships/handoutMaster" Target="handoutMasters/handoutMaster1.xml"/><Relationship Id="rId94" Type="http://schemas.openxmlformats.org/officeDocument/2006/relationships/printerSettings" Target="printerSettings/printerSettings1.bin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F37546EE-15AD-6840-A8A0-12F23749B15E}" type="presOf" srcId="{EFB1699C-C280-416C-B6B3-B9CB2E52EAA1}" destId="{B2BEE0C4-D8B2-432A-8CB1-C2162205DCA3}" srcOrd="1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9DA36E3B-2919-1C46-B2E5-C0B732315014}" type="presOf" srcId="{EFB1699C-C280-416C-B6B3-B9CB2E52EAA1}" destId="{143F6140-E7F1-4CCF-A9B1-524762512517}" srcOrd="0" destOrd="0" presId="urn:microsoft.com/office/officeart/2005/8/layout/process2"/>
    <dgm:cxn modelId="{C70C51C3-D987-1448-9289-918857039BFE}" type="presOf" srcId="{7764EA43-B182-BC4F-BCDA-333200F918B8}" destId="{5EB7E61C-215B-AD45-8738-514EF8F5F4E5}" srcOrd="1" destOrd="0" presId="urn:microsoft.com/office/officeart/2005/8/layout/process2"/>
    <dgm:cxn modelId="{277817A0-FD66-6947-A053-2F263ED6D8B0}" type="presOf" srcId="{96BC0EEB-57F0-4267-86F0-4EA98B40D230}" destId="{C45FEE31-6BF1-4E83-9497-1224D8F07991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8F9C2B67-9886-7441-80DD-429CF8C84185}" type="presOf" srcId="{47AA4630-B738-4650-913F-7378CC40D312}" destId="{7A234B30-A436-41B7-96D9-05CCC2F7ADDC}" srcOrd="0" destOrd="0" presId="urn:microsoft.com/office/officeart/2005/8/layout/process2"/>
    <dgm:cxn modelId="{0A22D10B-D71A-5B4D-BEC1-7C41DC85EEB6}" type="presOf" srcId="{97DB59AD-8506-4A74-BB78-BA533F4FB10F}" destId="{87C32DCB-D7CA-425A-A14D-DC1B34BAA990}" srcOrd="0" destOrd="0" presId="urn:microsoft.com/office/officeart/2005/8/layout/process2"/>
    <dgm:cxn modelId="{5C9E335E-5F74-724C-BFB1-DCB6E65EC219}" type="presOf" srcId="{E188BD28-8BF3-DF4E-89B0-D0D9BDDAD858}" destId="{8B185A30-22C7-6840-8D3E-58B36EE38549}" srcOrd="0" destOrd="0" presId="urn:microsoft.com/office/officeart/2005/8/layout/process2"/>
    <dgm:cxn modelId="{54D38BF8-1FB5-B247-85A5-258CE2F5B784}" type="presOf" srcId="{04BB66AA-DBE2-4BFD-A94E-A31165187E75}" destId="{E3B3E849-56D6-49C5-932E-7B5B0F9F195C}" srcOrd="1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55C62713-44FB-4A48-834F-6EE7002CC122}" type="presOf" srcId="{7764EA43-B182-BC4F-BCDA-333200F918B8}" destId="{66533B70-8731-2345-9B98-5A7A7F80153B}" srcOrd="0" destOrd="0" presId="urn:microsoft.com/office/officeart/2005/8/layout/process2"/>
    <dgm:cxn modelId="{E66DC529-1FE0-154A-8673-E77A451680BA}" type="presOf" srcId="{CB49FD0C-9B39-4860-B781-669D9FC3FB40}" destId="{B4CC5E68-BD20-49EE-86FA-E08541A3FE12}" srcOrd="0" destOrd="0" presId="urn:microsoft.com/office/officeart/2005/8/layout/process2"/>
    <dgm:cxn modelId="{DE07A1F1-678D-8647-A24E-96BD2CFD47CF}" type="presOf" srcId="{04BB66AA-DBE2-4BFD-A94E-A31165187E75}" destId="{E202264D-36A3-408A-9050-7FBD30D2645C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E66AB70D-B419-8F42-AB07-6CEF773FFD8D}" type="presOf" srcId="{6CD60870-D228-4E7C-AB37-75604251742A}" destId="{3FA6B472-D1F3-409B-BF18-F1310278CB78}" srcOrd="0" destOrd="0" presId="urn:microsoft.com/office/officeart/2005/8/layout/process2"/>
    <dgm:cxn modelId="{1247801C-BAB9-274C-B7C8-2824B008DED7}" type="presOf" srcId="{D8FC48C4-469B-40DC-950F-ABA168836D34}" destId="{3725F2C1-AA1D-49A3-9D73-9D444D08CE71}" srcOrd="0" destOrd="0" presId="urn:microsoft.com/office/officeart/2005/8/layout/process2"/>
    <dgm:cxn modelId="{F134FA8C-3E11-174B-930C-25BE1E162B21}" type="presOf" srcId="{CB49FD0C-9B39-4860-B781-669D9FC3FB40}" destId="{BD1FA95E-C45B-4671-BBAB-95DCE436E052}" srcOrd="1" destOrd="0" presId="urn:microsoft.com/office/officeart/2005/8/layout/process2"/>
    <dgm:cxn modelId="{1860D1C1-1ADB-1F47-9CC7-007C35383655}" type="presParOf" srcId="{7A234B30-A436-41B7-96D9-05CCC2F7ADDC}" destId="{8B185A30-22C7-6840-8D3E-58B36EE38549}" srcOrd="0" destOrd="0" presId="urn:microsoft.com/office/officeart/2005/8/layout/process2"/>
    <dgm:cxn modelId="{35113D87-8350-D44E-97E7-6C77495D1050}" type="presParOf" srcId="{7A234B30-A436-41B7-96D9-05CCC2F7ADDC}" destId="{66533B70-8731-2345-9B98-5A7A7F80153B}" srcOrd="1" destOrd="0" presId="urn:microsoft.com/office/officeart/2005/8/layout/process2"/>
    <dgm:cxn modelId="{40163969-0B66-1B4F-85F9-8C2D15EF9773}" type="presParOf" srcId="{66533B70-8731-2345-9B98-5A7A7F80153B}" destId="{5EB7E61C-215B-AD45-8738-514EF8F5F4E5}" srcOrd="0" destOrd="0" presId="urn:microsoft.com/office/officeart/2005/8/layout/process2"/>
    <dgm:cxn modelId="{11548B34-07D3-F746-BA65-38C64F1C282B}" type="presParOf" srcId="{7A234B30-A436-41B7-96D9-05CCC2F7ADDC}" destId="{87C32DCB-D7CA-425A-A14D-DC1B34BAA990}" srcOrd="2" destOrd="0" presId="urn:microsoft.com/office/officeart/2005/8/layout/process2"/>
    <dgm:cxn modelId="{F03B2783-4055-8542-B419-C5E6817234CF}" type="presParOf" srcId="{7A234B30-A436-41B7-96D9-05CCC2F7ADDC}" destId="{143F6140-E7F1-4CCF-A9B1-524762512517}" srcOrd="3" destOrd="0" presId="urn:microsoft.com/office/officeart/2005/8/layout/process2"/>
    <dgm:cxn modelId="{359D67CC-12B7-B645-9CCE-E5FA3733531F}" type="presParOf" srcId="{143F6140-E7F1-4CCF-A9B1-524762512517}" destId="{B2BEE0C4-D8B2-432A-8CB1-C2162205DCA3}" srcOrd="0" destOrd="0" presId="urn:microsoft.com/office/officeart/2005/8/layout/process2"/>
    <dgm:cxn modelId="{7E7A881D-C53D-004A-8B63-6CE557F974DA}" type="presParOf" srcId="{7A234B30-A436-41B7-96D9-05CCC2F7ADDC}" destId="{3FA6B472-D1F3-409B-BF18-F1310278CB78}" srcOrd="4" destOrd="0" presId="urn:microsoft.com/office/officeart/2005/8/layout/process2"/>
    <dgm:cxn modelId="{C4D13EBE-DD43-EE4D-A2AD-1A000F145052}" type="presParOf" srcId="{7A234B30-A436-41B7-96D9-05CCC2F7ADDC}" destId="{E202264D-36A3-408A-9050-7FBD30D2645C}" srcOrd="5" destOrd="0" presId="urn:microsoft.com/office/officeart/2005/8/layout/process2"/>
    <dgm:cxn modelId="{D502F20C-3F4D-894D-8AE1-803335792043}" type="presParOf" srcId="{E202264D-36A3-408A-9050-7FBD30D2645C}" destId="{E3B3E849-56D6-49C5-932E-7B5B0F9F195C}" srcOrd="0" destOrd="0" presId="urn:microsoft.com/office/officeart/2005/8/layout/process2"/>
    <dgm:cxn modelId="{80F11729-27B3-D247-A558-2DD0EFDF29EF}" type="presParOf" srcId="{7A234B30-A436-41B7-96D9-05CCC2F7ADDC}" destId="{3725F2C1-AA1D-49A3-9D73-9D444D08CE71}" srcOrd="6" destOrd="0" presId="urn:microsoft.com/office/officeart/2005/8/layout/process2"/>
    <dgm:cxn modelId="{7CB088D8-DECF-A243-A85D-B6DBF8FDDB28}" type="presParOf" srcId="{7A234B30-A436-41B7-96D9-05CCC2F7ADDC}" destId="{B4CC5E68-BD20-49EE-86FA-E08541A3FE12}" srcOrd="7" destOrd="0" presId="urn:microsoft.com/office/officeart/2005/8/layout/process2"/>
    <dgm:cxn modelId="{7A6A62AF-D7EF-904C-82FB-4C47238FD90D}" type="presParOf" srcId="{B4CC5E68-BD20-49EE-86FA-E08541A3FE12}" destId="{BD1FA95E-C45B-4671-BBAB-95DCE436E052}" srcOrd="0" destOrd="0" presId="urn:microsoft.com/office/officeart/2005/8/layout/process2"/>
    <dgm:cxn modelId="{27A2D9F2-1B83-3E43-A1EC-13362C594AFC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A776F166-66B5-E448-918A-D9C284419A4F}" type="presOf" srcId="{6CD60870-D228-4E7C-AB37-75604251742A}" destId="{3FA6B472-D1F3-409B-BF18-F1310278CB78}" srcOrd="0" destOrd="0" presId="urn:microsoft.com/office/officeart/2005/8/layout/process2"/>
    <dgm:cxn modelId="{A11357EA-826B-1E40-A30A-10DBF87FFEE4}" type="presOf" srcId="{47AA4630-B738-4650-913F-7378CC40D312}" destId="{7A234B30-A436-41B7-96D9-05CCC2F7ADDC}" srcOrd="0" destOrd="0" presId="urn:microsoft.com/office/officeart/2005/8/layout/process2"/>
    <dgm:cxn modelId="{953ECE76-DD16-934F-8747-433C36688CE6}" type="presOf" srcId="{CB49FD0C-9B39-4860-B781-669D9FC3FB40}" destId="{BD1FA95E-C45B-4671-BBAB-95DCE436E052}" srcOrd="1" destOrd="0" presId="urn:microsoft.com/office/officeart/2005/8/layout/process2"/>
    <dgm:cxn modelId="{3C9A3E57-E189-7949-AF82-62B86A241131}" type="presOf" srcId="{04BB66AA-DBE2-4BFD-A94E-A31165187E75}" destId="{E202264D-36A3-408A-9050-7FBD30D2645C}" srcOrd="0" destOrd="0" presId="urn:microsoft.com/office/officeart/2005/8/layout/process2"/>
    <dgm:cxn modelId="{2090A46D-8B1B-8740-B22E-BF21271DA8C4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36576150-32C8-8A48-B3DB-3D377AC02F30}" type="presOf" srcId="{EFB1699C-C280-416C-B6B3-B9CB2E52EAA1}" destId="{B2BEE0C4-D8B2-432A-8CB1-C2162205DCA3}" srcOrd="1" destOrd="0" presId="urn:microsoft.com/office/officeart/2005/8/layout/process2"/>
    <dgm:cxn modelId="{98DC6681-D9D3-1E45-A039-88A9FFA79E53}" type="presOf" srcId="{97DB59AD-8506-4A74-BB78-BA533F4FB10F}" destId="{87C32DCB-D7CA-425A-A14D-DC1B34BAA990}" srcOrd="0" destOrd="0" presId="urn:microsoft.com/office/officeart/2005/8/layout/process2"/>
    <dgm:cxn modelId="{0A7778A5-5EFA-AC44-ABF1-80AA9D7CAAD6}" type="presOf" srcId="{CB49FD0C-9B39-4860-B781-669D9FC3FB40}" destId="{B4CC5E68-BD20-49EE-86FA-E08541A3FE12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84A9ADF4-6055-BC49-9AF5-3FD46356D173}" type="presOf" srcId="{7764EA43-B182-BC4F-BCDA-333200F918B8}" destId="{5EB7E61C-215B-AD45-8738-514EF8F5F4E5}" srcOrd="1" destOrd="0" presId="urn:microsoft.com/office/officeart/2005/8/layout/process2"/>
    <dgm:cxn modelId="{39AED507-5312-9E4C-88B2-83EB5640EAC1}" type="presOf" srcId="{D8FC48C4-469B-40DC-950F-ABA168836D34}" destId="{3725F2C1-AA1D-49A3-9D73-9D444D08CE71}" srcOrd="0" destOrd="0" presId="urn:microsoft.com/office/officeart/2005/8/layout/process2"/>
    <dgm:cxn modelId="{A980986A-B9D1-8045-B6AD-80979EB3B6AF}" type="presOf" srcId="{7764EA43-B182-BC4F-BCDA-333200F918B8}" destId="{66533B70-8731-2345-9B98-5A7A7F80153B}" srcOrd="0" destOrd="0" presId="urn:microsoft.com/office/officeart/2005/8/layout/process2"/>
    <dgm:cxn modelId="{4485A44C-933D-8D4F-BFB0-51E6CE6DC3F3}" type="presOf" srcId="{96BC0EEB-57F0-4267-86F0-4EA98B40D230}" destId="{C45FEE31-6BF1-4E83-9497-1224D8F07991}" srcOrd="0" destOrd="0" presId="urn:microsoft.com/office/officeart/2005/8/layout/process2"/>
    <dgm:cxn modelId="{5A135D8A-55DF-3B45-B179-8A7D07E2EF14}" type="presOf" srcId="{EFB1699C-C280-416C-B6B3-B9CB2E52EAA1}" destId="{143F6140-E7F1-4CCF-A9B1-524762512517}" srcOrd="0" destOrd="0" presId="urn:microsoft.com/office/officeart/2005/8/layout/process2"/>
    <dgm:cxn modelId="{E0E29848-D073-3740-A837-53E59F0A627B}" type="presOf" srcId="{04BB66AA-DBE2-4BFD-A94E-A31165187E75}" destId="{E3B3E849-56D6-49C5-932E-7B5B0F9F195C}" srcOrd="1" destOrd="0" presId="urn:microsoft.com/office/officeart/2005/8/layout/process2"/>
    <dgm:cxn modelId="{2A27312D-ED01-C840-94E6-04132F80B948}" type="presParOf" srcId="{7A234B30-A436-41B7-96D9-05CCC2F7ADDC}" destId="{8B185A30-22C7-6840-8D3E-58B36EE38549}" srcOrd="0" destOrd="0" presId="urn:microsoft.com/office/officeart/2005/8/layout/process2"/>
    <dgm:cxn modelId="{D188708A-911B-9742-B191-03D8F2148A31}" type="presParOf" srcId="{7A234B30-A436-41B7-96D9-05CCC2F7ADDC}" destId="{66533B70-8731-2345-9B98-5A7A7F80153B}" srcOrd="1" destOrd="0" presId="urn:microsoft.com/office/officeart/2005/8/layout/process2"/>
    <dgm:cxn modelId="{6530688B-22D8-434D-9580-F16526C7418C}" type="presParOf" srcId="{66533B70-8731-2345-9B98-5A7A7F80153B}" destId="{5EB7E61C-215B-AD45-8738-514EF8F5F4E5}" srcOrd="0" destOrd="0" presId="urn:microsoft.com/office/officeart/2005/8/layout/process2"/>
    <dgm:cxn modelId="{FBE2A044-B343-1F45-9AE8-B79CF3BF2C8F}" type="presParOf" srcId="{7A234B30-A436-41B7-96D9-05CCC2F7ADDC}" destId="{87C32DCB-D7CA-425A-A14D-DC1B34BAA990}" srcOrd="2" destOrd="0" presId="urn:microsoft.com/office/officeart/2005/8/layout/process2"/>
    <dgm:cxn modelId="{C2342FCD-43EF-E846-8700-7057024ADFB5}" type="presParOf" srcId="{7A234B30-A436-41B7-96D9-05CCC2F7ADDC}" destId="{143F6140-E7F1-4CCF-A9B1-524762512517}" srcOrd="3" destOrd="0" presId="urn:microsoft.com/office/officeart/2005/8/layout/process2"/>
    <dgm:cxn modelId="{9F104F47-A877-8946-AFA7-72797C46C70F}" type="presParOf" srcId="{143F6140-E7F1-4CCF-A9B1-524762512517}" destId="{B2BEE0C4-D8B2-432A-8CB1-C2162205DCA3}" srcOrd="0" destOrd="0" presId="urn:microsoft.com/office/officeart/2005/8/layout/process2"/>
    <dgm:cxn modelId="{57215DBD-2CBC-ED47-9DA6-DC10F8CEB8BC}" type="presParOf" srcId="{7A234B30-A436-41B7-96D9-05CCC2F7ADDC}" destId="{3FA6B472-D1F3-409B-BF18-F1310278CB78}" srcOrd="4" destOrd="0" presId="urn:microsoft.com/office/officeart/2005/8/layout/process2"/>
    <dgm:cxn modelId="{F212FE38-6814-B34B-A5C5-6CFA48FA946D}" type="presParOf" srcId="{7A234B30-A436-41B7-96D9-05CCC2F7ADDC}" destId="{E202264D-36A3-408A-9050-7FBD30D2645C}" srcOrd="5" destOrd="0" presId="urn:microsoft.com/office/officeart/2005/8/layout/process2"/>
    <dgm:cxn modelId="{1D65C632-FA68-254C-B914-8A8959309360}" type="presParOf" srcId="{E202264D-36A3-408A-9050-7FBD30D2645C}" destId="{E3B3E849-56D6-49C5-932E-7B5B0F9F195C}" srcOrd="0" destOrd="0" presId="urn:microsoft.com/office/officeart/2005/8/layout/process2"/>
    <dgm:cxn modelId="{4CD61AC3-2E47-DB4A-AC74-0DBF4E6226AE}" type="presParOf" srcId="{7A234B30-A436-41B7-96D9-05CCC2F7ADDC}" destId="{3725F2C1-AA1D-49A3-9D73-9D444D08CE71}" srcOrd="6" destOrd="0" presId="urn:microsoft.com/office/officeart/2005/8/layout/process2"/>
    <dgm:cxn modelId="{C4CD3A80-B212-F745-93C4-C28BA062909A}" type="presParOf" srcId="{7A234B30-A436-41B7-96D9-05CCC2F7ADDC}" destId="{B4CC5E68-BD20-49EE-86FA-E08541A3FE12}" srcOrd="7" destOrd="0" presId="urn:microsoft.com/office/officeart/2005/8/layout/process2"/>
    <dgm:cxn modelId="{E317EE24-6853-4648-BD75-DE29123ED447}" type="presParOf" srcId="{B4CC5E68-BD20-49EE-86FA-E08541A3FE12}" destId="{BD1FA95E-C45B-4671-BBAB-95DCE436E052}" srcOrd="0" destOrd="0" presId="urn:microsoft.com/office/officeart/2005/8/layout/process2"/>
    <dgm:cxn modelId="{829825C9-0E34-2F47-BA45-7D2BCC1D71B4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D502F2CB-B89C-E34F-A6DF-89B1A25FEDE7}" type="presOf" srcId="{D8FC48C4-469B-40DC-950F-ABA168836D34}" destId="{3725F2C1-AA1D-49A3-9D73-9D444D08CE71}" srcOrd="0" destOrd="0" presId="urn:microsoft.com/office/officeart/2005/8/layout/process2"/>
    <dgm:cxn modelId="{CF6FC7B7-1ABC-5A44-B057-88C52247DFDB}" type="presOf" srcId="{6CD60870-D228-4E7C-AB37-75604251742A}" destId="{3FA6B472-D1F3-409B-BF18-F1310278CB78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FA0C0E2A-C034-524E-B609-3005A3507C7A}" type="presOf" srcId="{04BB66AA-DBE2-4BFD-A94E-A31165187E75}" destId="{E202264D-36A3-408A-9050-7FBD30D2645C}" srcOrd="0" destOrd="0" presId="urn:microsoft.com/office/officeart/2005/8/layout/process2"/>
    <dgm:cxn modelId="{298F934D-0BC7-3B4B-8998-C29A1E2FA2F5}" type="presOf" srcId="{CB49FD0C-9B39-4860-B781-669D9FC3FB40}" destId="{BD1FA95E-C45B-4671-BBAB-95DCE436E052}" srcOrd="1" destOrd="0" presId="urn:microsoft.com/office/officeart/2005/8/layout/process2"/>
    <dgm:cxn modelId="{29DFC02F-6195-3043-8F91-015C50C4CEAE}" type="presOf" srcId="{7764EA43-B182-BC4F-BCDA-333200F918B8}" destId="{5EB7E61C-215B-AD45-8738-514EF8F5F4E5}" srcOrd="1" destOrd="0" presId="urn:microsoft.com/office/officeart/2005/8/layout/process2"/>
    <dgm:cxn modelId="{3F4C1D19-41C5-5C46-AB27-79D2FA146B21}" type="presOf" srcId="{E188BD28-8BF3-DF4E-89B0-D0D9BDDAD858}" destId="{8B185A30-22C7-6840-8D3E-58B36EE38549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D086F928-FE0E-4B47-8C13-5FF4984C9F9C}" type="presOf" srcId="{EFB1699C-C280-416C-B6B3-B9CB2E52EAA1}" destId="{143F6140-E7F1-4CCF-A9B1-524762512517}" srcOrd="0" destOrd="0" presId="urn:microsoft.com/office/officeart/2005/8/layout/process2"/>
    <dgm:cxn modelId="{FF83F153-2D58-2E4E-B3E7-2B6600349125}" type="presOf" srcId="{04BB66AA-DBE2-4BFD-A94E-A31165187E75}" destId="{E3B3E849-56D6-49C5-932E-7B5B0F9F195C}" srcOrd="1" destOrd="0" presId="urn:microsoft.com/office/officeart/2005/8/layout/process2"/>
    <dgm:cxn modelId="{B8E8490A-B09C-734B-A716-413F24EA4012}" type="presOf" srcId="{EFB1699C-C280-416C-B6B3-B9CB2E52EAA1}" destId="{B2BEE0C4-D8B2-432A-8CB1-C2162205DCA3}" srcOrd="1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4F77C843-7170-FB42-AD56-04C07B5BA200}" type="presOf" srcId="{96BC0EEB-57F0-4267-86F0-4EA98B40D230}" destId="{C45FEE31-6BF1-4E83-9497-1224D8F07991}" srcOrd="0" destOrd="0" presId="urn:microsoft.com/office/officeart/2005/8/layout/process2"/>
    <dgm:cxn modelId="{9D8E6E91-508B-E540-99ED-C0D4895B5537}" type="presOf" srcId="{CB49FD0C-9B39-4860-B781-669D9FC3FB40}" destId="{B4CC5E68-BD20-49EE-86FA-E08541A3FE12}" srcOrd="0" destOrd="0" presId="urn:microsoft.com/office/officeart/2005/8/layout/process2"/>
    <dgm:cxn modelId="{9ED44D31-D359-7A48-807F-414B7B57652D}" type="presOf" srcId="{47AA4630-B738-4650-913F-7378CC40D312}" destId="{7A234B30-A436-41B7-96D9-05CCC2F7ADDC}" srcOrd="0" destOrd="0" presId="urn:microsoft.com/office/officeart/2005/8/layout/process2"/>
    <dgm:cxn modelId="{1B5D7B5E-5E25-644F-BB4B-F1E7896D0731}" type="presOf" srcId="{97DB59AD-8506-4A74-BB78-BA533F4FB10F}" destId="{87C32DCB-D7CA-425A-A14D-DC1B34BAA990}" srcOrd="0" destOrd="0" presId="urn:microsoft.com/office/officeart/2005/8/layout/process2"/>
    <dgm:cxn modelId="{9C518300-8071-B04B-8A6B-F7BFA0AC4999}" type="presOf" srcId="{7764EA43-B182-BC4F-BCDA-333200F918B8}" destId="{66533B70-8731-2345-9B98-5A7A7F80153B}" srcOrd="0" destOrd="0" presId="urn:microsoft.com/office/officeart/2005/8/layout/process2"/>
    <dgm:cxn modelId="{D10CBB14-61D0-5A4C-9A50-E26F9C5EB347}" type="presParOf" srcId="{7A234B30-A436-41B7-96D9-05CCC2F7ADDC}" destId="{8B185A30-22C7-6840-8D3E-58B36EE38549}" srcOrd="0" destOrd="0" presId="urn:microsoft.com/office/officeart/2005/8/layout/process2"/>
    <dgm:cxn modelId="{8FE40D00-E814-1443-BEB0-B3CC291F595A}" type="presParOf" srcId="{7A234B30-A436-41B7-96D9-05CCC2F7ADDC}" destId="{66533B70-8731-2345-9B98-5A7A7F80153B}" srcOrd="1" destOrd="0" presId="urn:microsoft.com/office/officeart/2005/8/layout/process2"/>
    <dgm:cxn modelId="{A24DEC56-1878-E64B-9D73-E456A25FB8B9}" type="presParOf" srcId="{66533B70-8731-2345-9B98-5A7A7F80153B}" destId="{5EB7E61C-215B-AD45-8738-514EF8F5F4E5}" srcOrd="0" destOrd="0" presId="urn:microsoft.com/office/officeart/2005/8/layout/process2"/>
    <dgm:cxn modelId="{AA77E91C-A207-844F-977A-370A6B87A7F8}" type="presParOf" srcId="{7A234B30-A436-41B7-96D9-05CCC2F7ADDC}" destId="{87C32DCB-D7CA-425A-A14D-DC1B34BAA990}" srcOrd="2" destOrd="0" presId="urn:microsoft.com/office/officeart/2005/8/layout/process2"/>
    <dgm:cxn modelId="{556828AD-35BD-4C43-9D8E-86DBA1BA041D}" type="presParOf" srcId="{7A234B30-A436-41B7-96D9-05CCC2F7ADDC}" destId="{143F6140-E7F1-4CCF-A9B1-524762512517}" srcOrd="3" destOrd="0" presId="urn:microsoft.com/office/officeart/2005/8/layout/process2"/>
    <dgm:cxn modelId="{3D4B719B-17FB-4548-A0D8-46D5007DA50D}" type="presParOf" srcId="{143F6140-E7F1-4CCF-A9B1-524762512517}" destId="{B2BEE0C4-D8B2-432A-8CB1-C2162205DCA3}" srcOrd="0" destOrd="0" presId="urn:microsoft.com/office/officeart/2005/8/layout/process2"/>
    <dgm:cxn modelId="{C13FE192-2B0C-1946-9CD3-7BDCD7A29E31}" type="presParOf" srcId="{7A234B30-A436-41B7-96D9-05CCC2F7ADDC}" destId="{3FA6B472-D1F3-409B-BF18-F1310278CB78}" srcOrd="4" destOrd="0" presId="urn:microsoft.com/office/officeart/2005/8/layout/process2"/>
    <dgm:cxn modelId="{6BAF2138-9B8F-E84B-B3B4-BE1C8A2B09B8}" type="presParOf" srcId="{7A234B30-A436-41B7-96D9-05CCC2F7ADDC}" destId="{E202264D-36A3-408A-9050-7FBD30D2645C}" srcOrd="5" destOrd="0" presId="urn:microsoft.com/office/officeart/2005/8/layout/process2"/>
    <dgm:cxn modelId="{B8381955-0605-CC4E-A861-5B251FD9E334}" type="presParOf" srcId="{E202264D-36A3-408A-9050-7FBD30D2645C}" destId="{E3B3E849-56D6-49C5-932E-7B5B0F9F195C}" srcOrd="0" destOrd="0" presId="urn:microsoft.com/office/officeart/2005/8/layout/process2"/>
    <dgm:cxn modelId="{6E0176BB-6A52-FE48-81AD-1FD240C514D0}" type="presParOf" srcId="{7A234B30-A436-41B7-96D9-05CCC2F7ADDC}" destId="{3725F2C1-AA1D-49A3-9D73-9D444D08CE71}" srcOrd="6" destOrd="0" presId="urn:microsoft.com/office/officeart/2005/8/layout/process2"/>
    <dgm:cxn modelId="{90F0ED90-8B56-B74C-AB5F-14B33107B503}" type="presParOf" srcId="{7A234B30-A436-41B7-96D9-05CCC2F7ADDC}" destId="{B4CC5E68-BD20-49EE-86FA-E08541A3FE12}" srcOrd="7" destOrd="0" presId="urn:microsoft.com/office/officeart/2005/8/layout/process2"/>
    <dgm:cxn modelId="{7C5A9781-B51D-2847-AEB7-7A6CF30F602E}" type="presParOf" srcId="{B4CC5E68-BD20-49EE-86FA-E08541A3FE12}" destId="{BD1FA95E-C45B-4671-BBAB-95DCE436E052}" srcOrd="0" destOrd="0" presId="urn:microsoft.com/office/officeart/2005/8/layout/process2"/>
    <dgm:cxn modelId="{3EDEE50D-1F7F-E447-9C40-36F0BD8CA675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simplest code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Refactor and optimize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8C9365F-DA26-274D-A60C-13CA1987F12D}" type="presOf" srcId="{47AA4630-B738-4650-913F-7378CC40D312}" destId="{7A234B30-A436-41B7-96D9-05CCC2F7ADDC}" srcOrd="0" destOrd="0" presId="urn:microsoft.com/office/officeart/2005/8/layout/process2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23828F5C-CDAA-F34A-9BC6-91E224954B7A}" type="presOf" srcId="{CB49FD0C-9B39-4860-B781-669D9FC3FB40}" destId="{B4CC5E68-BD20-49EE-86FA-E08541A3FE12}" srcOrd="0" destOrd="0" presId="urn:microsoft.com/office/officeart/2005/8/layout/process2"/>
    <dgm:cxn modelId="{B8010D7B-3BD5-4D48-8DD1-1F5C794DDD3E}" type="presOf" srcId="{97DB59AD-8506-4A74-BB78-BA533F4FB10F}" destId="{87C32DCB-D7CA-425A-A14D-DC1B34BAA990}" srcOrd="0" destOrd="0" presId="urn:microsoft.com/office/officeart/2005/8/layout/process2"/>
    <dgm:cxn modelId="{4645F2B4-B401-6A44-85EE-0F1B19C80545}" type="presOf" srcId="{96BC0EEB-57F0-4267-86F0-4EA98B40D230}" destId="{C45FEE31-6BF1-4E83-9497-1224D8F07991}" srcOrd="0" destOrd="0" presId="urn:microsoft.com/office/officeart/2005/8/layout/process2"/>
    <dgm:cxn modelId="{B661ABB2-890C-EE4B-9BD5-7D7CE383E744}" type="presOf" srcId="{EFB1699C-C280-416C-B6B3-B9CB2E52EAA1}" destId="{143F6140-E7F1-4CCF-A9B1-524762512517}" srcOrd="0" destOrd="0" presId="urn:microsoft.com/office/officeart/2005/8/layout/process2"/>
    <dgm:cxn modelId="{DBE66945-CBC5-8648-85DA-9CB39D5FA519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AC9DE6C9-6FB8-1644-BB21-69B5117B3B2C}" type="presOf" srcId="{7764EA43-B182-BC4F-BCDA-333200F918B8}" destId="{66533B70-8731-2345-9B98-5A7A7F80153B}" srcOrd="0" destOrd="0" presId="urn:microsoft.com/office/officeart/2005/8/layout/process2"/>
    <dgm:cxn modelId="{34DFC8D3-5A26-6C4D-9272-7B420F25B115}" type="presOf" srcId="{04BB66AA-DBE2-4BFD-A94E-A31165187E75}" destId="{E202264D-36A3-408A-9050-7FBD30D2645C}" srcOrd="0" destOrd="0" presId="urn:microsoft.com/office/officeart/2005/8/layout/process2"/>
    <dgm:cxn modelId="{4A42558C-FA56-D643-95F6-C2DD4B4EA6BE}" type="presOf" srcId="{D8FC48C4-469B-40DC-950F-ABA168836D34}" destId="{3725F2C1-AA1D-49A3-9D73-9D444D08CE71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348F9FC2-341A-8141-8E2E-3132F8E3C79F}" type="presOf" srcId="{7764EA43-B182-BC4F-BCDA-333200F918B8}" destId="{5EB7E61C-215B-AD45-8738-514EF8F5F4E5}" srcOrd="1" destOrd="0" presId="urn:microsoft.com/office/officeart/2005/8/layout/process2"/>
    <dgm:cxn modelId="{57D31E49-48BE-5543-95DC-C96083CC4EDD}" type="presOf" srcId="{CB49FD0C-9B39-4860-B781-669D9FC3FB40}" destId="{BD1FA95E-C45B-4671-BBAB-95DCE436E052}" srcOrd="1" destOrd="0" presId="urn:microsoft.com/office/officeart/2005/8/layout/process2"/>
    <dgm:cxn modelId="{011855CE-C00A-9E4A-B462-A606C72E6F27}" type="presOf" srcId="{6CD60870-D228-4E7C-AB37-75604251742A}" destId="{3FA6B472-D1F3-409B-BF18-F1310278CB78}" srcOrd="0" destOrd="0" presId="urn:microsoft.com/office/officeart/2005/8/layout/process2"/>
    <dgm:cxn modelId="{243D6EAE-4FDF-C445-B506-B9D70334DF29}" type="presOf" srcId="{04BB66AA-DBE2-4BFD-A94E-A31165187E75}" destId="{E3B3E849-56D6-49C5-932E-7B5B0F9F195C}" srcOrd="1" destOrd="0" presId="urn:microsoft.com/office/officeart/2005/8/layout/process2"/>
    <dgm:cxn modelId="{C42BDDCA-EB93-1A4C-888B-2F78198F8C27}" type="presOf" srcId="{EFB1699C-C280-416C-B6B3-B9CB2E52EAA1}" destId="{B2BEE0C4-D8B2-432A-8CB1-C2162205DCA3}" srcOrd="1" destOrd="0" presId="urn:microsoft.com/office/officeart/2005/8/layout/process2"/>
    <dgm:cxn modelId="{59ECA1E3-4342-6E45-8794-C301A320109B}" type="presParOf" srcId="{7A234B30-A436-41B7-96D9-05CCC2F7ADDC}" destId="{8B185A30-22C7-6840-8D3E-58B36EE38549}" srcOrd="0" destOrd="0" presId="urn:microsoft.com/office/officeart/2005/8/layout/process2"/>
    <dgm:cxn modelId="{A54632B1-E973-314E-B049-BA42C1FB882C}" type="presParOf" srcId="{7A234B30-A436-41B7-96D9-05CCC2F7ADDC}" destId="{66533B70-8731-2345-9B98-5A7A7F80153B}" srcOrd="1" destOrd="0" presId="urn:microsoft.com/office/officeart/2005/8/layout/process2"/>
    <dgm:cxn modelId="{9FB7F8CF-BCCB-6444-B654-83A622F3F2C7}" type="presParOf" srcId="{66533B70-8731-2345-9B98-5A7A7F80153B}" destId="{5EB7E61C-215B-AD45-8738-514EF8F5F4E5}" srcOrd="0" destOrd="0" presId="urn:microsoft.com/office/officeart/2005/8/layout/process2"/>
    <dgm:cxn modelId="{1BBA2E48-74CD-864F-ABD9-C083287E0E9D}" type="presParOf" srcId="{7A234B30-A436-41B7-96D9-05CCC2F7ADDC}" destId="{87C32DCB-D7CA-425A-A14D-DC1B34BAA990}" srcOrd="2" destOrd="0" presId="urn:microsoft.com/office/officeart/2005/8/layout/process2"/>
    <dgm:cxn modelId="{EC468479-64DE-0541-B53A-EB3038CA6EF9}" type="presParOf" srcId="{7A234B30-A436-41B7-96D9-05CCC2F7ADDC}" destId="{143F6140-E7F1-4CCF-A9B1-524762512517}" srcOrd="3" destOrd="0" presId="urn:microsoft.com/office/officeart/2005/8/layout/process2"/>
    <dgm:cxn modelId="{10BD93D0-B3EA-9743-96EF-C074B506A04F}" type="presParOf" srcId="{143F6140-E7F1-4CCF-A9B1-524762512517}" destId="{B2BEE0C4-D8B2-432A-8CB1-C2162205DCA3}" srcOrd="0" destOrd="0" presId="urn:microsoft.com/office/officeart/2005/8/layout/process2"/>
    <dgm:cxn modelId="{D384C4D1-A79E-AC47-9CBD-1AE7E607D0CC}" type="presParOf" srcId="{7A234B30-A436-41B7-96D9-05CCC2F7ADDC}" destId="{3FA6B472-D1F3-409B-BF18-F1310278CB78}" srcOrd="4" destOrd="0" presId="urn:microsoft.com/office/officeart/2005/8/layout/process2"/>
    <dgm:cxn modelId="{BFC65C8A-0C49-214B-93BB-B7A754FBE655}" type="presParOf" srcId="{7A234B30-A436-41B7-96D9-05CCC2F7ADDC}" destId="{E202264D-36A3-408A-9050-7FBD30D2645C}" srcOrd="5" destOrd="0" presId="urn:microsoft.com/office/officeart/2005/8/layout/process2"/>
    <dgm:cxn modelId="{2703FB53-3EE3-A34A-92CA-BB08DA37D015}" type="presParOf" srcId="{E202264D-36A3-408A-9050-7FBD30D2645C}" destId="{E3B3E849-56D6-49C5-932E-7B5B0F9F195C}" srcOrd="0" destOrd="0" presId="urn:microsoft.com/office/officeart/2005/8/layout/process2"/>
    <dgm:cxn modelId="{0BB0002F-5720-D643-BEC5-ED7F36F8E1D9}" type="presParOf" srcId="{7A234B30-A436-41B7-96D9-05CCC2F7ADDC}" destId="{3725F2C1-AA1D-49A3-9D73-9D444D08CE71}" srcOrd="6" destOrd="0" presId="urn:microsoft.com/office/officeart/2005/8/layout/process2"/>
    <dgm:cxn modelId="{C63300E6-7AA5-5442-9DBA-8E9F1CC4A48F}" type="presParOf" srcId="{7A234B30-A436-41B7-96D9-05CCC2F7ADDC}" destId="{B4CC5E68-BD20-49EE-86FA-E08541A3FE12}" srcOrd="7" destOrd="0" presId="urn:microsoft.com/office/officeart/2005/8/layout/process2"/>
    <dgm:cxn modelId="{6E3BE8A2-4AF7-0B4F-8ACE-DB6E7CA168DA}" type="presParOf" srcId="{B4CC5E68-BD20-49EE-86FA-E08541A3FE12}" destId="{BD1FA95E-C45B-4671-BBAB-95DCE436E052}" srcOrd="0" destOrd="0" presId="urn:microsoft.com/office/officeart/2005/8/layout/process2"/>
    <dgm:cxn modelId="{5B399F11-0788-434D-841D-A3C7B5396B98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Run tests and debug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until </a:t>
          </a:r>
          <a:r>
            <a:rPr lang="en-US" sz="2000" i="1" dirty="0" smtClean="0">
              <a:solidFill>
                <a:srgbClr val="D9D9D9"/>
              </a:solidFill>
            </a:rPr>
            <a:t>all</a:t>
          </a:r>
          <a:r>
            <a:rPr lang="en-US" sz="2000" dirty="0" smtClean="0">
              <a:solidFill>
                <a:srgbClr val="D9D9D9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F4F8E3FF-6FD5-6745-A94E-2A3A6F209DFF}" type="presOf" srcId="{CB49FD0C-9B39-4860-B781-669D9FC3FB40}" destId="{BD1FA95E-C45B-4671-BBAB-95DCE436E052}" srcOrd="1" destOrd="0" presId="urn:microsoft.com/office/officeart/2005/8/layout/process2"/>
    <dgm:cxn modelId="{0E210A85-09CF-AA45-A9A9-05D250FD2536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53D6E192-6B91-4748-A7C9-998CF3DA9B64}" type="presOf" srcId="{CB49FD0C-9B39-4860-B781-669D9FC3FB40}" destId="{B4CC5E68-BD20-49EE-86FA-E08541A3FE12}" srcOrd="0" destOrd="0" presId="urn:microsoft.com/office/officeart/2005/8/layout/process2"/>
    <dgm:cxn modelId="{E40B25C4-5FF1-D246-9715-8E798430839E}" type="presOf" srcId="{7764EA43-B182-BC4F-BCDA-333200F918B8}" destId="{66533B70-8731-2345-9B98-5A7A7F80153B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2D0ABAC6-DA91-8D46-B554-E9457DCF3A92}" type="presOf" srcId="{47AA4630-B738-4650-913F-7378CC40D312}" destId="{7A234B30-A436-41B7-96D9-05CCC2F7ADDC}" srcOrd="0" destOrd="0" presId="urn:microsoft.com/office/officeart/2005/8/layout/process2"/>
    <dgm:cxn modelId="{3E1261D4-078C-EE4B-AFC6-897F3D5D71BD}" type="presOf" srcId="{EFB1699C-C280-416C-B6B3-B9CB2E52EAA1}" destId="{B2BEE0C4-D8B2-432A-8CB1-C2162205DCA3}" srcOrd="1" destOrd="0" presId="urn:microsoft.com/office/officeart/2005/8/layout/process2"/>
    <dgm:cxn modelId="{EB39C2AD-FD57-5049-B098-258DD88E7496}" type="presOf" srcId="{04BB66AA-DBE2-4BFD-A94E-A31165187E75}" destId="{E202264D-36A3-408A-9050-7FBD30D2645C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9DF0477C-A764-8B4F-B772-DEA08EF5B2B1}" type="presOf" srcId="{D8FC48C4-469B-40DC-950F-ABA168836D34}" destId="{3725F2C1-AA1D-49A3-9D73-9D444D08CE71}" srcOrd="0" destOrd="0" presId="urn:microsoft.com/office/officeart/2005/8/layout/process2"/>
    <dgm:cxn modelId="{33D39394-D06E-3C45-A948-C1FD1F42BE5D}" type="presOf" srcId="{6CD60870-D228-4E7C-AB37-75604251742A}" destId="{3FA6B472-D1F3-409B-BF18-F1310278CB78}" srcOrd="0" destOrd="0" presId="urn:microsoft.com/office/officeart/2005/8/layout/process2"/>
    <dgm:cxn modelId="{D365E894-A5EB-1247-B4AA-97AE89C3B6F1}" type="presOf" srcId="{EFB1699C-C280-416C-B6B3-B9CB2E52EAA1}" destId="{143F6140-E7F1-4CCF-A9B1-524762512517}" srcOrd="0" destOrd="0" presId="urn:microsoft.com/office/officeart/2005/8/layout/process2"/>
    <dgm:cxn modelId="{6689F0B5-F6D2-6146-A3CC-16A7F09ECD95}" type="presOf" srcId="{97DB59AD-8506-4A74-BB78-BA533F4FB10F}" destId="{87C32DCB-D7CA-425A-A14D-DC1B34BAA990}" srcOrd="0" destOrd="0" presId="urn:microsoft.com/office/officeart/2005/8/layout/process2"/>
    <dgm:cxn modelId="{26575D07-F418-0F47-847E-EB1CD13E562B}" type="presOf" srcId="{96BC0EEB-57F0-4267-86F0-4EA98B40D230}" destId="{C45FEE31-6BF1-4E83-9497-1224D8F07991}" srcOrd="0" destOrd="0" presId="urn:microsoft.com/office/officeart/2005/8/layout/process2"/>
    <dgm:cxn modelId="{9DCAD1AE-AE8F-C542-993A-46832AD7E3F7}" type="presOf" srcId="{04BB66AA-DBE2-4BFD-A94E-A31165187E75}" destId="{E3B3E849-56D6-49C5-932E-7B5B0F9F195C}" srcOrd="1" destOrd="0" presId="urn:microsoft.com/office/officeart/2005/8/layout/process2"/>
    <dgm:cxn modelId="{258E6188-D24E-5243-86FE-FF33A3DEEA39}" type="presOf" srcId="{7764EA43-B182-BC4F-BCDA-333200F918B8}" destId="{5EB7E61C-215B-AD45-8738-514EF8F5F4E5}" srcOrd="1" destOrd="0" presId="urn:microsoft.com/office/officeart/2005/8/layout/process2"/>
    <dgm:cxn modelId="{15EAEB83-C41B-5C48-9F6E-3898263890BB}" type="presParOf" srcId="{7A234B30-A436-41B7-96D9-05CCC2F7ADDC}" destId="{8B185A30-22C7-6840-8D3E-58B36EE38549}" srcOrd="0" destOrd="0" presId="urn:microsoft.com/office/officeart/2005/8/layout/process2"/>
    <dgm:cxn modelId="{D84D3A96-F045-B440-B21D-D8AE917A4A87}" type="presParOf" srcId="{7A234B30-A436-41B7-96D9-05CCC2F7ADDC}" destId="{66533B70-8731-2345-9B98-5A7A7F80153B}" srcOrd="1" destOrd="0" presId="urn:microsoft.com/office/officeart/2005/8/layout/process2"/>
    <dgm:cxn modelId="{7AFF4E44-A8A0-B346-A202-3F879C6FDA04}" type="presParOf" srcId="{66533B70-8731-2345-9B98-5A7A7F80153B}" destId="{5EB7E61C-215B-AD45-8738-514EF8F5F4E5}" srcOrd="0" destOrd="0" presId="urn:microsoft.com/office/officeart/2005/8/layout/process2"/>
    <dgm:cxn modelId="{8E93B219-CCC2-7E44-A420-44EDB8FC4E10}" type="presParOf" srcId="{7A234B30-A436-41B7-96D9-05CCC2F7ADDC}" destId="{87C32DCB-D7CA-425A-A14D-DC1B34BAA990}" srcOrd="2" destOrd="0" presId="urn:microsoft.com/office/officeart/2005/8/layout/process2"/>
    <dgm:cxn modelId="{A367BF7B-A7E0-D546-8BDE-787C45CC85C3}" type="presParOf" srcId="{7A234B30-A436-41B7-96D9-05CCC2F7ADDC}" destId="{143F6140-E7F1-4CCF-A9B1-524762512517}" srcOrd="3" destOrd="0" presId="urn:microsoft.com/office/officeart/2005/8/layout/process2"/>
    <dgm:cxn modelId="{A9CD0C05-5A2E-644A-BEC9-EE151BE93582}" type="presParOf" srcId="{143F6140-E7F1-4CCF-A9B1-524762512517}" destId="{B2BEE0C4-D8B2-432A-8CB1-C2162205DCA3}" srcOrd="0" destOrd="0" presId="urn:microsoft.com/office/officeart/2005/8/layout/process2"/>
    <dgm:cxn modelId="{54B7497E-96C8-2042-81C1-3A1ED7F51AC5}" type="presParOf" srcId="{7A234B30-A436-41B7-96D9-05CCC2F7ADDC}" destId="{3FA6B472-D1F3-409B-BF18-F1310278CB78}" srcOrd="4" destOrd="0" presId="urn:microsoft.com/office/officeart/2005/8/layout/process2"/>
    <dgm:cxn modelId="{10781D63-30EC-A24C-B220-D4E8433EFD29}" type="presParOf" srcId="{7A234B30-A436-41B7-96D9-05CCC2F7ADDC}" destId="{E202264D-36A3-408A-9050-7FBD30D2645C}" srcOrd="5" destOrd="0" presId="urn:microsoft.com/office/officeart/2005/8/layout/process2"/>
    <dgm:cxn modelId="{B1C34B87-A084-B44B-82AF-906161892897}" type="presParOf" srcId="{E202264D-36A3-408A-9050-7FBD30D2645C}" destId="{E3B3E849-56D6-49C5-932E-7B5B0F9F195C}" srcOrd="0" destOrd="0" presId="urn:microsoft.com/office/officeart/2005/8/layout/process2"/>
    <dgm:cxn modelId="{CC9CF17A-7BB4-A745-AF16-7D348EDB8023}" type="presParOf" srcId="{7A234B30-A436-41B7-96D9-05CCC2F7ADDC}" destId="{3725F2C1-AA1D-49A3-9D73-9D444D08CE71}" srcOrd="6" destOrd="0" presId="urn:microsoft.com/office/officeart/2005/8/layout/process2"/>
    <dgm:cxn modelId="{7FD70C51-586C-9944-9619-637107A4AF71}" type="presParOf" srcId="{7A234B30-A436-41B7-96D9-05CCC2F7ADDC}" destId="{B4CC5E68-BD20-49EE-86FA-E08541A3FE12}" srcOrd="7" destOrd="0" presId="urn:microsoft.com/office/officeart/2005/8/layout/process2"/>
    <dgm:cxn modelId="{D57858CD-D0E7-B140-B629-0E2024B5290E}" type="presParOf" srcId="{B4CC5E68-BD20-49EE-86FA-E08541A3FE12}" destId="{BD1FA95E-C45B-4671-BBAB-95DCE436E052}" srcOrd="0" destOrd="0" presId="urn:microsoft.com/office/officeart/2005/8/layout/process2"/>
    <dgm:cxn modelId="{275723D0-5218-E34E-9498-4D4A3526B569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kern="1200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simplest code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Refactor and optimize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Run tests and debug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until </a:t>
          </a:r>
          <a:r>
            <a:rPr lang="en-US" sz="2000" i="1" kern="1200" dirty="0" smtClean="0">
              <a:solidFill>
                <a:srgbClr val="D9D9D9"/>
              </a:solidFill>
            </a:rPr>
            <a:t>all</a:t>
          </a:r>
          <a:r>
            <a:rPr lang="en-US" sz="2000" kern="1200" dirty="0" smtClean="0">
              <a:solidFill>
                <a:srgbClr val="D9D9D9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30/08/2015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Kathryn </a:t>
            </a:r>
            <a:r>
              <a:rPr lang="en-US" dirty="0" smtClean="0"/>
              <a:t>talked about best practices</a:t>
            </a:r>
            <a:r>
              <a:rPr lang="en-US" baseline="0" dirty="0" smtClean="0"/>
              <a:t> for scientific programming -&gt; recipes that have been shown to produce good software</a:t>
            </a:r>
          </a:p>
          <a:p>
            <a:r>
              <a:rPr lang="en-US" baseline="0" dirty="0" smtClean="0"/>
              <a:t>I’m going to show you the Python tools for those techniques: unit testing, debugging, profile,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PLEASE interrupt me whenever</a:t>
            </a:r>
            <a:r>
              <a:rPr lang="en-US" baseline="0" dirty="0"/>
              <a:t> </a:t>
            </a:r>
            <a:r>
              <a:rPr lang="en-US" baseline="0" dirty="0" smtClean="0"/>
              <a:t>BRING UP YOUR USER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</a:t>
            </a:r>
            <a:r>
              <a:rPr lang="en-US" baseline="0" dirty="0" smtClean="0"/>
              <a:t> makes</a:t>
            </a:r>
            <a:r>
              <a:rPr lang="en-US" dirty="0" smtClean="0"/>
              <a:t> scientific programming special?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everybody “tests” his software,</a:t>
            </a:r>
            <a:r>
              <a:rPr lang="en-US" baseline="0" dirty="0" smtClean="0"/>
              <a:t> little toy problems, or just run it and use it for a while and see than nothing breaks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PyAnno:</a:t>
            </a:r>
            <a:r>
              <a:rPr lang="en-US" baseline="0"/>
              <a:t> describe context a little bit; how are annotations represented</a:t>
            </a:r>
            <a:endParaRPr lang="en-US"/>
          </a:p>
          <a:p>
            <a:endParaRPr lang="en-US"/>
          </a:p>
          <a:p>
            <a:r>
              <a:rPr lang="en-US"/>
              <a:t>Show directory structure</a:t>
            </a:r>
          </a:p>
          <a:p>
            <a:r>
              <a:rPr lang="en-US"/>
              <a:t>Open file, comment on content</a:t>
            </a:r>
          </a:p>
          <a:p>
            <a:r>
              <a:rPr lang="en-US"/>
              <a:t>Show</a:t>
            </a:r>
            <a:r>
              <a:rPr lang="en-US" baseline="0"/>
              <a:t> next slide: all the ways to execute a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9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07BF1-D0A1-4BF3-B11D-FC8F69C367E8}" type="slidenum">
              <a:rPr lang="en-US"/>
              <a:pPr/>
              <a:t>20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Import </a:t>
            </a:r>
            <a:r>
              <a:rPr lang="en-US" dirty="0" err="1" smtClean="0"/>
              <a:t>unittest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test unit as a subclass of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series</a:t>
            </a:r>
            <a:r>
              <a:rPr lang="en-US" baseline="0" dirty="0" smtClean="0"/>
              <a:t> of methods beginning with ‘test_’ that test some aspect of the code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When </a:t>
            </a:r>
            <a:r>
              <a:rPr lang="en-US" baseline="0" dirty="0" err="1" smtClean="0"/>
              <a:t>unittest.main</a:t>
            </a:r>
            <a:r>
              <a:rPr lang="en-US" baseline="0" dirty="0" smtClean="0"/>
              <a:t>() is called, the method automatically finds the tests and executes them one by one giving back a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25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you’re working with floating point numbers two number are rarely exactly the same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intention</a:t>
            </a:r>
            <a:r>
              <a:rPr lang="en-US" baseline="0"/>
              <a:t> was to test for equality element-by-element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1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The right way to do this is using …</a:t>
            </a:r>
          </a:p>
          <a:p>
            <a:pPr marL="228600" indent="-228600">
              <a:buAutoNum type="arabicParenR"/>
            </a:pPr>
            <a:r>
              <a:rPr lang="en-US" dirty="0" smtClean="0"/>
              <a:t>If</a:t>
            </a:r>
            <a:r>
              <a:rPr lang="en-US" baseline="0" dirty="0" smtClean="0"/>
              <a:t> you need to check more complex conditions</a:t>
            </a:r>
            <a:endParaRPr lang="en-US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allclose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1800" dirty="0" smtClean="0"/>
              <a:t>The tolerance values are positive, typically very small numbers.  The</a:t>
            </a:r>
          </a:p>
          <a:p>
            <a:pPr lvl="1"/>
            <a:r>
              <a:rPr lang="en-US" sz="1800" dirty="0" smtClean="0"/>
              <a:t>relative difference (`</a:t>
            </a:r>
            <a:r>
              <a:rPr lang="en-US" sz="1800" dirty="0" err="1" smtClean="0"/>
              <a:t>rtol</a:t>
            </a:r>
            <a:r>
              <a:rPr lang="en-US" sz="1800" dirty="0" smtClean="0"/>
              <a:t>` * abs(`b`)) and the absolute difference</a:t>
            </a:r>
          </a:p>
          <a:p>
            <a:pPr lvl="1"/>
            <a:r>
              <a:rPr lang="en-US" sz="1800" dirty="0" smtClean="0"/>
              <a:t>`</a:t>
            </a:r>
            <a:r>
              <a:rPr lang="en-US" sz="1800" dirty="0" err="1" smtClean="0"/>
              <a:t>atol</a:t>
            </a:r>
            <a:r>
              <a:rPr lang="en-US" sz="1800" dirty="0" smtClean="0"/>
              <a:t>` are added together to compare against the absolute difference</a:t>
            </a:r>
          </a:p>
          <a:p>
            <a:pPr lvl="1"/>
            <a:r>
              <a:rPr lang="en-US" sz="1800" dirty="0" smtClean="0"/>
              <a:t>between `a` and `b`.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30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most useful, complete list at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68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Exercise</a:t>
            </a:r>
            <a:r>
              <a:rPr lang="en-US" baseline="0"/>
              <a:t> for the “flexibility” part of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38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38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First of all, you should start with testing your code with</a:t>
            </a:r>
          </a:p>
          <a:p>
            <a:pPr marL="228600" indent="-228600">
              <a:buNone/>
            </a:pPr>
            <a:endParaRPr lang="en-GB" dirty="0" smtClean="0"/>
          </a:p>
          <a:p>
            <a:pPr marL="228600" indent="-228600">
              <a:buAutoNum type="arabicParenR"/>
            </a:pPr>
            <a:r>
              <a:rPr lang="en-GB" dirty="0" smtClean="0"/>
              <a:t>explain typical test</a:t>
            </a:r>
            <a:r>
              <a:rPr lang="en-GB" baseline="0" dirty="0" smtClean="0"/>
              <a:t> structure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show general case: two words, upper case chars randomly dispersed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special cases</a:t>
            </a:r>
          </a:p>
          <a:p>
            <a:pPr marL="228600" indent="-228600">
              <a:buAutoNum type="arabicParenR"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SHOW THIS (cut &amp; paste code)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First of all, you should start with testing your code with</a:t>
            </a:r>
          </a:p>
          <a:p>
            <a:pPr marL="228600" indent="-228600">
              <a:buNone/>
            </a:pPr>
            <a:endParaRPr lang="en-GB" dirty="0" smtClean="0"/>
          </a:p>
          <a:p>
            <a:pPr marL="228600" indent="-228600">
              <a:buAutoNum type="arabicParenR"/>
            </a:pPr>
            <a:r>
              <a:rPr lang="en-GB" dirty="0" smtClean="0"/>
              <a:t>explain typical test</a:t>
            </a:r>
            <a:r>
              <a:rPr lang="en-GB" baseline="0" dirty="0" smtClean="0"/>
              <a:t> structure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show general case: two words, upper case chars randomly dispersed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special cases</a:t>
            </a:r>
          </a:p>
          <a:p>
            <a:pPr marL="228600" indent="-228600">
              <a:buAutoNum type="arabicParenR"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SHOW THIS (cut &amp; paste code)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Show hands_on/sub_test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In textbooks about testing you</a:t>
            </a:r>
            <a:r>
              <a:rPr lang="en-US" baseline="0" dirty="0" smtClean="0"/>
              <a:t> will read that tests should always be deterministic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For example, if you want to test a function that computes the Fourier components of a signal: one can define simple deterministic cases (single sine wave), but it’s not general enough</a:t>
            </a:r>
            <a:br>
              <a:rPr lang="en-US" baseline="0" dirty="0" smtClean="0"/>
            </a:b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GOOD EXAMPLE: better is random mixtures of sine waves, colored noise, signal with stationary statistics =&gt; compute the </a:t>
            </a:r>
            <a:r>
              <a:rPr lang="en-US" baseline="0" dirty="0" err="1" smtClean="0"/>
              <a:t>eigenvalues</a:t>
            </a:r>
            <a:r>
              <a:rPr lang="en-US" baseline="0" dirty="0" smtClean="0"/>
              <a:t> of the covariance matrix</a:t>
            </a:r>
          </a:p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opposed</a:t>
            </a:r>
            <a:r>
              <a:rPr lang="en-GB" baseline="0" dirty="0" smtClean="0"/>
              <a:t> to waterfall model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Reminder</a:t>
            </a:r>
          </a:p>
          <a:p>
            <a:r>
              <a:rPr lang="en-GB" dirty="0" smtClean="0"/>
              <a:t> 1) describe cycle</a:t>
            </a:r>
          </a:p>
          <a:p>
            <a:r>
              <a:rPr lang="en-GB" dirty="0" smtClean="0"/>
              <a:t> 2) short development cycles: granularity of chosen feature is important</a:t>
            </a:r>
          </a:p>
          <a:p>
            <a:r>
              <a:rPr lang="en-GB" dirty="0" smtClean="0"/>
              <a:t> 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… generate 5 vectors with 100000 elements, such</a:t>
            </a:r>
            <a:r>
              <a:rPr lang="en-US" baseline="0" dirty="0" smtClean="0"/>
              <a:t> that each vector has a goal variance, which I set here to be 5 numbers between 0.1 and 1.5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Discuss: Precision of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…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There is no general rule for testing these algorithm, for each specific algorithm there are usually validation cases (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, a classifier might be validated using two classes of very different objects)</a:t>
            </a:r>
          </a:p>
          <a:p>
            <a:pPr marL="228600" indent="-22860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25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opposed</a:t>
            </a:r>
            <a:r>
              <a:rPr lang="en-GB" baseline="0" dirty="0" smtClean="0"/>
              <a:t> to waterfall model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Reminder</a:t>
            </a:r>
          </a:p>
          <a:p>
            <a:r>
              <a:rPr lang="en-GB" dirty="0" smtClean="0"/>
              <a:t> 1) describe cycle</a:t>
            </a:r>
          </a:p>
          <a:p>
            <a:r>
              <a:rPr lang="en-GB" dirty="0" smtClean="0"/>
              <a:t> 2) short development cycles</a:t>
            </a:r>
          </a:p>
          <a:p>
            <a:r>
              <a:rPr lang="en-GB" dirty="0" smtClean="0"/>
              <a:t> 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51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Bugs are inevitable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opposed</a:t>
            </a:r>
            <a:r>
              <a:rPr lang="en-GB" baseline="0" dirty="0" smtClean="0"/>
              <a:t> to waterfall model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Reminder</a:t>
            </a:r>
          </a:p>
          <a:p>
            <a:r>
              <a:rPr lang="en-GB" dirty="0" smtClean="0"/>
              <a:t> 1) describe cycle</a:t>
            </a:r>
          </a:p>
          <a:p>
            <a:r>
              <a:rPr lang="en-GB" dirty="0" smtClean="0"/>
              <a:t> 2) short development cycles</a:t>
            </a:r>
          </a:p>
          <a:p>
            <a:r>
              <a:rPr lang="en-GB" dirty="0" smtClean="0"/>
              <a:t> 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58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</a:t>
            </a:r>
            <a:r>
              <a:rPr lang="en-US" baseline="0" dirty="0" smtClean="0"/>
              <a:t> makes</a:t>
            </a:r>
            <a:r>
              <a:rPr lang="en-US" dirty="0" smtClean="0"/>
              <a:t> scientific programming special?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8805A-5610-4440-AD60-B8CFD08F9A6C}" type="slidenum">
              <a:rPr lang="en-US"/>
              <a:pPr/>
              <a:t>4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you spent 2 hours of your life</a:t>
            </a:r>
            <a:r>
              <a:rPr lang="en-US" baseline="0" dirty="0" smtClean="0"/>
              <a:t> listening to me, make this worthwhile :-D Give testing a chance…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56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 there</a:t>
            </a:r>
            <a:r>
              <a:rPr lang="en-GB" baseline="0" dirty="0" smtClean="0"/>
              <a:t> are multiple test cases in a module, </a:t>
            </a:r>
            <a:r>
              <a:rPr lang="en-GB" baseline="0" dirty="0" err="1" smtClean="0"/>
              <a:t>unittest</a:t>
            </a:r>
            <a:r>
              <a:rPr lang="en-GB" baseline="0" dirty="0" smtClean="0"/>
              <a:t> executes all of them</a:t>
            </a:r>
            <a:endParaRPr lang="en-GB" dirty="0" smtClean="0"/>
          </a:p>
          <a:p>
            <a:r>
              <a:rPr lang="en-GB" dirty="0" smtClean="0"/>
              <a:t>Possible</a:t>
            </a:r>
            <a:r>
              <a:rPr lang="en-GB" baseline="0" dirty="0" smtClean="0"/>
              <a:t> organizations: 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one </a:t>
            </a:r>
            <a:r>
              <a:rPr lang="en-GB" baseline="0" dirty="0" err="1" smtClean="0"/>
              <a:t>TestCase</a:t>
            </a:r>
            <a:r>
              <a:rPr lang="en-GB" baseline="0" dirty="0" smtClean="0"/>
              <a:t> per testable part of the code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one </a:t>
            </a:r>
            <a:r>
              <a:rPr lang="en-GB" baseline="0" dirty="0" err="1" smtClean="0"/>
              <a:t>TestCase</a:t>
            </a:r>
            <a:r>
              <a:rPr lang="en-GB" baseline="0" dirty="0" smtClean="0"/>
              <a:t> for the core functionality, one for error checking, ...</a:t>
            </a:r>
          </a:p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78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part about datetime?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79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 pitchFamily="80" charset="0"/>
              </a:rPr>
              <a:t>Most of the </a:t>
            </a:r>
            <a:r>
              <a:rPr lang="en-US" i="1" dirty="0">
                <a:solidFill>
                  <a:srgbClr val="000000"/>
                </a:solidFill>
                <a:latin typeface="Times New Roman" pitchFamily="80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Times New Roman" pitchFamily="80" charset="0"/>
              </a:rPr>
              <a:t> methods accept an optional </a:t>
            </a:r>
            <a:r>
              <a:rPr lang="en-US" i="1" dirty="0" err="1">
                <a:solidFill>
                  <a:srgbClr val="000000"/>
                </a:solidFill>
                <a:latin typeface="Times New Roman" pitchFamily="80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Times New Roman" pitchFamily="80" charset="0"/>
              </a:rPr>
              <a:t> argument; the explanation for the error will be </a:t>
            </a:r>
            <a:r>
              <a:rPr lang="en-US" i="1" dirty="0" err="1">
                <a:solidFill>
                  <a:srgbClr val="000000"/>
                </a:solidFill>
                <a:latin typeface="Times New Roman" pitchFamily="80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Times New Roman" pitchFamily="80" charset="0"/>
              </a:rPr>
              <a:t> if given, otherwise it will be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Times New Roman" pitchFamily="80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80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 pitchFamily="80" charset="0"/>
              </a:rPr>
              <a:t>Most of the </a:t>
            </a:r>
            <a:r>
              <a:rPr lang="en-US" i="1" dirty="0">
                <a:solidFill>
                  <a:srgbClr val="000000"/>
                </a:solidFill>
                <a:latin typeface="Times New Roman" pitchFamily="80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Times New Roman" pitchFamily="80" charset="0"/>
              </a:rPr>
              <a:t> methods accept an optional </a:t>
            </a:r>
            <a:r>
              <a:rPr lang="en-US" i="1" dirty="0" err="1">
                <a:solidFill>
                  <a:srgbClr val="000000"/>
                </a:solidFill>
                <a:latin typeface="Times New Roman" pitchFamily="80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Times New Roman" pitchFamily="80" charset="0"/>
              </a:rPr>
              <a:t> argument; the explanation for the error will be </a:t>
            </a:r>
            <a:r>
              <a:rPr lang="en-US" i="1" dirty="0" err="1">
                <a:solidFill>
                  <a:srgbClr val="000000"/>
                </a:solidFill>
                <a:latin typeface="Times New Roman" pitchFamily="80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Times New Roman" pitchFamily="80" charset="0"/>
              </a:rPr>
              <a:t> if given, otherwise it will be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Times New Roman" pitchFamily="80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is often the case that all</a:t>
            </a:r>
            <a:r>
              <a:rPr lang="en-GB" baseline="0" dirty="0" smtClean="0"/>
              <a:t> the tests need to setup some object before testing a functionality</a:t>
            </a:r>
            <a:endParaRPr lang="en-GB" dirty="0" smtClean="0"/>
          </a:p>
          <a:p>
            <a:r>
              <a:rPr lang="en-GB" dirty="0" smtClean="0"/>
              <a:t>example: classification</a:t>
            </a:r>
            <a:r>
              <a:rPr lang="en-GB" baseline="0" dirty="0" smtClean="0"/>
              <a:t> algorithm; </a:t>
            </a:r>
            <a:r>
              <a:rPr lang="en-GB" baseline="0" dirty="0" err="1" smtClean="0"/>
              <a:t>setUp</a:t>
            </a:r>
            <a:r>
              <a:rPr lang="en-GB" baseline="0" dirty="0" smtClean="0"/>
              <a:t> -&gt; load data and labels from file; </a:t>
            </a:r>
            <a:r>
              <a:rPr lang="en-GB" baseline="0" dirty="0" err="1" smtClean="0"/>
              <a:t>tearDown</a:t>
            </a:r>
            <a:r>
              <a:rPr lang="en-GB" baseline="0" dirty="0" smtClean="0"/>
              <a:t> -&gt; close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To avoid repeating the fixture code in every single test</a:t>
            </a:r>
          </a:p>
          <a:p>
            <a:r>
              <a:rPr lang="en-GB" baseline="0" dirty="0" smtClean="0"/>
              <a:t>In Python 2.7, there are methods called </a:t>
            </a:r>
            <a:r>
              <a:rPr lang="en-GB" baseline="0" dirty="0" err="1" smtClean="0"/>
              <a:t>setUpClass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up plot,</a:t>
            </a:r>
            <a:r>
              <a:rPr lang="en-US" baseline="0" dirty="0" smtClean="0"/>
              <a:t> not backed by any data; and no error bars!</a:t>
            </a:r>
          </a:p>
          <a:p>
            <a:r>
              <a:rPr lang="en-US" baseline="0" dirty="0" smtClean="0"/>
              <a:t>This slide is supposed to scare you into listening to the rest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didn’t properly shuffle my data for the control, a couple of results are not statistically significant any more… errata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get a crappy result, you triple check your code for bugs. If the results come out just the way you want them to,</a:t>
            </a:r>
            <a:r>
              <a:rPr lang="en-US" baseline="0" dirty="0" smtClean="0"/>
              <a:t> how much effort are you going to put into double-checking?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two errors reported and retraced,</a:t>
            </a:r>
            <a:r>
              <a:rPr lang="en-US" baseline="0" dirty="0" smtClean="0"/>
              <a:t> many more undetected or not reported.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Software Carpentry, Part II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Pietro Berkes, Sept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xkcd.com/1205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2.wav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2.wav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/questions/3657884/numpy-matrix-operations/3659619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GB" b="1" dirty="0" smtClean="0"/>
              <a:t>Testing, debugging, profiling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Python tools for building software 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1"/>
            <a:ext cx="6858000" cy="533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Pietro Berkes, </a:t>
            </a:r>
            <a:r>
              <a:rPr lang="en-GB" sz="2800" dirty="0" err="1" smtClean="0"/>
              <a:t>Enthought</a:t>
            </a:r>
            <a:r>
              <a:rPr lang="en-GB" sz="2800" dirty="0" smtClean="0"/>
              <a:t> UK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723" y="5589240"/>
            <a:ext cx="3724555" cy="86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bugs in research are a serious business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72" y="2204864"/>
            <a:ext cx="4457638" cy="18722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4509120"/>
            <a:ext cx="5016558" cy="15841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1340768"/>
            <a:ext cx="2523892" cy="26571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5172" y="1340768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Science, Dec 2006: 5 high-profile retractions (3x Science</a:t>
            </a:r>
            <a:r>
              <a:rPr lang="en-US" sz="1400" dirty="0">
                <a:latin typeface="+mn-lt"/>
              </a:rPr>
              <a:t>, </a:t>
            </a:r>
            <a:r>
              <a:rPr lang="en-US" sz="1400" dirty="0" smtClean="0">
                <a:latin typeface="+mn-lt"/>
              </a:rPr>
              <a:t>PNAS, J</a:t>
            </a:r>
            <a:r>
              <a:rPr lang="en-US" sz="1400" dirty="0">
                <a:latin typeface="+mn-lt"/>
              </a:rPr>
              <a:t>. Mol. </a:t>
            </a:r>
            <a:r>
              <a:rPr lang="en-US" sz="1400" dirty="0" smtClean="0">
                <a:latin typeface="+mn-lt"/>
              </a:rPr>
              <a:t>Biol.) because ”an in-house data reduction program introduced a change in sign for anomalous differences” </a:t>
            </a:r>
            <a:endParaRPr lang="en-US" sz="1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4509120"/>
            <a:ext cx="28803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+mn-lt"/>
              </a:rPr>
              <a:t>PLoS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Comp Bio, July 2007:  retraction because “</a:t>
            </a:r>
            <a:r>
              <a:rPr lang="en-US" sz="1400" dirty="0">
                <a:latin typeface="+mn-lt"/>
              </a:rPr>
              <a:t>As a result of a bug in the Perl script used to compare estimated trees with true trees, the clade confidence measures were sometimes associated with the incorrect clades</a:t>
            </a:r>
            <a:r>
              <a:rPr lang="en-US" sz="1400" dirty="0" smtClean="0">
                <a:latin typeface="+mn-lt"/>
              </a:rPr>
              <a:t>.”</a:t>
            </a:r>
            <a:endParaRPr lang="en-US" sz="1400" dirty="0"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only in academia…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only in academia…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2123728" y="3573016"/>
            <a:ext cx="2808312" cy="1656184"/>
          </a:xfrm>
          <a:prstGeom prst="wedgeEllipseCallout">
            <a:avLst>
              <a:gd name="adj1" fmla="val -56639"/>
              <a:gd name="adj2" fmla="val -624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 but it worked on </a:t>
            </a:r>
            <a:r>
              <a:rPr lang="en-US" i="1"/>
              <a:t>my</a:t>
            </a:r>
            <a:r>
              <a:rPr lang="en-US"/>
              <a:t> machine!</a:t>
            </a:r>
          </a:p>
        </p:txBody>
      </p:sp>
    </p:spTree>
    <p:extLst>
      <p:ext uri="{BB962C8B-B14F-4D97-AF65-F5344CB8AC3E}">
        <p14:creationId xmlns:p14="http://schemas.microsoft.com/office/powerpoint/2010/main" val="169835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recent software failure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5-08-17 at 11.42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40768"/>
            <a:ext cx="4922261" cy="45365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67944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The Guardian, 17 August 2015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3832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recent software failure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5-08-17 at 11.42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40768"/>
            <a:ext cx="4922261" cy="4536504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3059832" y="4221088"/>
            <a:ext cx="3888432" cy="1656184"/>
          </a:xfrm>
          <a:prstGeom prst="wedgeEllipseCallout">
            <a:avLst>
              <a:gd name="adj1" fmla="val -54964"/>
              <a:gd name="adj2" fmla="val -646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The IT guy says he “cannot reproduce this”.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7944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The Guardian, 17 August 2015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115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Correctness: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Main requirement for scientific code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You must have a strategy to ensure correctness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Tests are the best way to trust your code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/>
              <a:t>Flexibility: </a:t>
            </a:r>
          </a:p>
          <a:p>
            <a:pPr lvl="1"/>
            <a:r>
              <a:rPr lang="en-US" dirty="0"/>
              <a:t>Code can change, and correctness is assured by tests</a:t>
            </a:r>
          </a:p>
          <a:p>
            <a:pPr lvl="1"/>
            <a:r>
              <a:rPr lang="en-US" dirty="0"/>
              <a:t>Leads to better and faster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0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Save your future self some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Practical example: </a:t>
            </a:r>
            <a:r>
              <a:rPr lang="en-US">
                <a:latin typeface="Courier New"/>
                <a:cs typeface="Courier New"/>
              </a:rPr>
              <a:t>mdp.utils.routine.permute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55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</a:t>
            </a:r>
            <a:r>
              <a:rPr lang="en-US" dirty="0"/>
              <a:t>are </a:t>
            </a:r>
            <a:r>
              <a:rPr lang="en-US" dirty="0" smtClean="0"/>
              <a:t>automated:</a:t>
            </a:r>
            <a:endParaRPr lang="en-US" dirty="0"/>
          </a:p>
          <a:p>
            <a:pPr lvl="1"/>
            <a:r>
              <a:rPr lang="en-US" dirty="0" smtClean="0"/>
              <a:t>Write </a:t>
            </a:r>
            <a:r>
              <a:rPr lang="en-US" dirty="0"/>
              <a:t>test suite </a:t>
            </a:r>
            <a:r>
              <a:rPr lang="en-US" dirty="0" smtClean="0"/>
              <a:t>in </a:t>
            </a:r>
            <a:r>
              <a:rPr lang="en-US" dirty="0"/>
              <a:t>parallel with your code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software </a:t>
            </a:r>
            <a:r>
              <a:rPr lang="en-US" dirty="0" smtClean="0"/>
              <a:t>runs </a:t>
            </a:r>
            <a:r>
              <a:rPr lang="en-US" dirty="0"/>
              <a:t>the tests and provides reports and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3212976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test_choice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(__main__.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TestSequenceFunctions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... ok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test_sample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(__main__.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TestSequenceFunctions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... ok 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test_shuffle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(__main__.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TestSequenceFunctions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... ok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Ran 3 tests in 0.110s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0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Go to </a:t>
            </a:r>
            <a:r>
              <a:rPr lang="en-US">
                <a:latin typeface="Courier New"/>
                <a:cs typeface="Courier New"/>
              </a:rPr>
              <a:t>hands_on_exercises/pyanno_voting</a:t>
            </a:r>
          </a:p>
          <a:p>
            <a:r>
              <a:rPr lang="en-US"/>
              <a:t>Execute </a:t>
            </a:r>
            <a:r>
              <a:rPr lang="en-US">
                <a:latin typeface="Courier New"/>
                <a:cs typeface="Courier New"/>
              </a:rPr>
              <a:t>pyanno/tests/test_voting.py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90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tests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Option 1: Discover all tests in all subdirectories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python -m </a:t>
            </a:r>
            <a:r>
              <a:rPr lang="en-US" dirty="0" err="1">
                <a:latin typeface="Courier New"/>
                <a:cs typeface="Courier New"/>
              </a:rPr>
              <a:t>unittest</a:t>
            </a:r>
            <a:r>
              <a:rPr lang="en-US" dirty="0">
                <a:latin typeface="Courier New"/>
                <a:cs typeface="Courier New"/>
              </a:rPr>
              <a:t> [-v] discover</a:t>
            </a:r>
            <a:endParaRPr lang="en-US" dirty="0">
              <a:cs typeface="Courier New"/>
            </a:endParaRPr>
          </a:p>
          <a:p>
            <a:r>
              <a:rPr lang="en-US" dirty="0"/>
              <a:t>Option 2: Execute all tests in one module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python -m </a:t>
            </a:r>
            <a:r>
              <a:rPr lang="en-US" dirty="0" err="1">
                <a:latin typeface="Courier New"/>
                <a:cs typeface="Courier New"/>
              </a:rPr>
              <a:t>unittest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[-v] </a:t>
            </a:r>
            <a:r>
              <a:rPr lang="en-US" dirty="0" err="1">
                <a:latin typeface="Courier New"/>
                <a:cs typeface="Courier New"/>
              </a:rPr>
              <a:t>test_module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Option 3:  Add this snippet at the end of a test file, and execute the test file.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if __name__ == </a:t>
            </a:r>
            <a:r>
              <a:rPr lang="fr-FR" dirty="0" smtClean="0">
                <a:latin typeface="Courier New"/>
                <a:cs typeface="Courier New"/>
              </a:rPr>
              <a:t>'</a:t>
            </a:r>
            <a:r>
              <a:rPr lang="en-US" dirty="0" smtClean="0">
                <a:latin typeface="Courier New"/>
                <a:cs typeface="Courier New"/>
              </a:rPr>
              <a:t>__main__</a:t>
            </a:r>
            <a:r>
              <a:rPr lang="fr-FR" dirty="0" smtClean="0">
                <a:latin typeface="Courier New"/>
                <a:cs typeface="Courier New"/>
              </a:rPr>
              <a:t>'</a:t>
            </a:r>
            <a:r>
              <a:rPr lang="en-US" dirty="0" smtClean="0">
                <a:latin typeface="Courier New"/>
                <a:cs typeface="Courier New"/>
              </a:rPr>
              <a:t>:</a:t>
            </a: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>
                <a:latin typeface="Courier New"/>
                <a:cs typeface="Courier New"/>
              </a:rPr>
              <a:t>unittest.main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err="1">
                <a:cs typeface="Courier New"/>
              </a:rPr>
              <a:t>unittest.main</a:t>
            </a:r>
            <a:r>
              <a:rPr lang="en-US" dirty="0">
                <a:cs typeface="Courier New"/>
              </a:rPr>
              <a:t>() </a:t>
            </a:r>
            <a:r>
              <a:rPr lang="en-US" dirty="0"/>
              <a:t>will execute all tests in all </a:t>
            </a:r>
            <a:r>
              <a:rPr lang="en-US" dirty="0" err="1"/>
              <a:t>TestCase</a:t>
            </a:r>
            <a:r>
              <a:rPr lang="en-US" dirty="0"/>
              <a:t> classes in </a:t>
            </a:r>
            <a:r>
              <a:rPr lang="en-US" dirty="0"/>
              <a:t>a file.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7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agile programming cycle</a:t>
            </a:r>
          </a:p>
          <a:p>
            <a:r>
              <a:rPr lang="en-US"/>
              <a:t>Testing scientific code</a:t>
            </a:r>
          </a:p>
          <a:p>
            <a:r>
              <a:rPr lang="en-US"/>
              <a:t>Debugging</a:t>
            </a:r>
          </a:p>
          <a:p>
            <a:r>
              <a:rPr lang="en-US"/>
              <a:t>P</a:t>
            </a:r>
            <a:r>
              <a:rPr lang="en-US"/>
              <a:t>rofiling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</a:t>
            </a:r>
            <a:r>
              <a:rPr lang="en-US" dirty="0" smtClean="0"/>
              <a:t> suites </a:t>
            </a:r>
            <a:r>
              <a:rPr lang="en-US" dirty="0"/>
              <a:t>in </a:t>
            </a:r>
            <a:r>
              <a:rPr lang="en-US" dirty="0" smtClean="0"/>
              <a:t>Python</a:t>
            </a:r>
            <a:r>
              <a:rPr lang="en-US" dirty="0"/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unittest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931224" cy="4937760"/>
          </a:xfrm>
        </p:spPr>
        <p:txBody>
          <a:bodyPr/>
          <a:lstStyle/>
          <a:p>
            <a:r>
              <a:rPr lang="en-US" dirty="0" err="1" smtClean="0">
                <a:cs typeface="Courier New" pitchFamily="49" charset="0"/>
              </a:rPr>
              <a:t>Writing tests with unittest is simple enough</a:t>
            </a:r>
            <a:r>
              <a:rPr lang="en-US" dirty="0" smtClean="0">
                <a:cs typeface="Courier New" pitchFamily="49" charset="0"/>
              </a:rPr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test case is a subclass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unittest.TestCase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Each test unit is a method of the class, whose name starts with ‘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Each unit tests </a:t>
            </a:r>
            <a:r>
              <a:rPr lang="en-US" b="1" dirty="0" smtClean="0"/>
              <a:t>one</a:t>
            </a:r>
            <a:r>
              <a:rPr lang="en-US" dirty="0" smtClean="0"/>
              <a:t> aspect of your code, and checks that it behaves correctly using “assertions”.  An exception is raised if it does not work as expected.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Anatomy of a </a:t>
            </a:r>
            <a:r>
              <a:rPr lang="en-GB" dirty="0" err="1" smtClean="0"/>
              <a:t>TestCase</a:t>
            </a:r>
            <a:endParaRPr lang="en-GB" dirty="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066800" y="1752600"/>
            <a:ext cx="726281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class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FirstTestCase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unittest.TestCase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def </a:t>
            </a:r>
            <a:r>
              <a:rPr kumimoji="0" lang="en-US" sz="15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test_truisms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(self):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solidFill>
                  <a:srgbClr val="00AA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"""All methods beginning with ’test’ are executed"""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self.assertTrue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True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self.assertFalse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False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def </a:t>
            </a:r>
            <a:r>
              <a:rPr kumimoji="0" lang="en-US" sz="15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test_equality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(self):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"""</a:t>
            </a:r>
            <a:r>
              <a:rPr kumimoji="0" lang="en-US" sz="1500" b="0" strike="noStrike" cap="none" normalizeH="0" baseline="0" dirty="0" err="1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Docstrings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are printed during executions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of the tests in some test</a:t>
            </a:r>
            <a:r>
              <a:rPr kumimoji="0" lang="en-US" sz="1500" b="0" u="none" strike="noStrike" cap="none" normalizeH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runners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"""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self.assertEqual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__name__ =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'__main__'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unittest.main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0034" y="1214422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Create new file</a:t>
            </a:r>
            <a:r>
              <a:rPr lang="en-US" sz="2200" dirty="0" smtClean="0">
                <a:latin typeface="+mn-lt"/>
              </a:rPr>
              <a:t>,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test_something.py</a:t>
            </a:r>
            <a:r>
              <a:rPr lang="en-US" dirty="0" smtClean="0">
                <a:latin typeface="+mn-lt"/>
              </a:rPr>
              <a:t>: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TestCase.assertSomething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TestCase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 defines utility methods to check that some conditions are met, and raise an exception otherwise</a:t>
            </a:r>
          </a:p>
          <a:p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statement is true/false:</a:t>
            </a:r>
            <a:br>
              <a:rPr lang="en-US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assertTrue('Hi'.islower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()) 	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assertFalse('Hi'.islower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()) 	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</a:p>
          <a:p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two objects are equal:</a:t>
            </a:r>
            <a: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assertEqual(2+1, 3)	 	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assertEqual([2]+[1], [2, 1]) 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assertNotEqual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([2]+[1], [2, 1]) 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/>
                <a:ea typeface="ＭＳ Ｐゴシック" pitchFamily="80" charset="-128"/>
                <a:cs typeface="Courier New"/>
              </a:rPr>
              <a:t>assertEqual</a:t>
            </a:r>
            <a:r>
              <a:rPr lang="en-US" sz="2000" dirty="0" smtClean="0"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can be used to compare all sorts of objects: numbers, l</a:t>
            </a:r>
            <a:r>
              <a:rPr lang="en-US" dirty="0" smtClean="0"/>
              <a:t>ists, tuples, </a:t>
            </a:r>
            <a:r>
              <a:rPr lang="en-US" dirty="0" err="1" smtClean="0"/>
              <a:t>dicts</a:t>
            </a:r>
            <a:r>
              <a:rPr lang="en-US" dirty="0" smtClean="0"/>
              <a:t>, sets, </a:t>
            </a:r>
            <a:r>
              <a:rPr lang="en-US" dirty="0" err="1" smtClean="0"/>
              <a:t>frozensets</a:t>
            </a:r>
            <a:r>
              <a:rPr lang="en-US" dirty="0" smtClean="0"/>
              <a:t>, and </a:t>
            </a:r>
            <a:r>
              <a:rPr lang="en-US" dirty="0" err="1" smtClean="0"/>
              <a:t>unicode</a:t>
            </a:r>
            <a:endParaRPr lang="en-US" dirty="0" smtClean="0">
              <a:ea typeface="ＭＳ Ｐゴシック" pitchFamily="80" charset="-128"/>
              <a:cs typeface="Courier New" pitchFamily="49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dummy test to test_voting: test that </a:t>
            </a:r>
            <a:br>
              <a:rPr lang="en-US"/>
            </a:br>
            <a:r>
              <a:rPr lang="en-US"/>
              <a:t>    one + two == three</a:t>
            </a:r>
          </a:p>
          <a:p>
            <a:r>
              <a:rPr lang="en-US"/>
              <a:t>Execute the tests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4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dummy test to test_voting: test that </a:t>
            </a:r>
            <a:br>
              <a:rPr lang="en-US"/>
            </a:br>
            <a:r>
              <a:rPr lang="en-US"/>
              <a:t>    one + two == three</a:t>
            </a:r>
          </a:p>
          <a:p>
            <a:r>
              <a:rPr lang="en-US"/>
              <a:t>Execute the tests</a:t>
            </a:r>
          </a:p>
          <a:p>
            <a:r>
              <a:rPr lang="en-US"/>
              <a:t>Now test that 1.1 + 2.2 == 3.3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7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Floating point equality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Floating point numbers are rarely equal. When developing numerical code, we have to allow for machine precision errors.</a:t>
            </a:r>
          </a:p>
          <a:p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Check that two numbers are equal up to a given precision: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assertAlmostEqual(x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y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, places=7)</a:t>
            </a:r>
          </a:p>
          <a:p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places </a:t>
            </a: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is the number of decimal places to use: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assertAlmostEqual(1.121, 1.12, 2) 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assertAlmostEqual(1.121, 1.12, 3) 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One more equality test: check that the sum of these two NumPy arrays: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x = numpy.array([1, 1])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y = numpy.array([2, 2])</a:t>
            </a:r>
            <a:br>
              <a:rPr lang="en-US">
                <a:latin typeface="Courier New"/>
                <a:cs typeface="Courier New"/>
              </a:rPr>
            </a:br>
            <a:r>
              <a:rPr lang="en-US"/>
              <a:t>is equal to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z = numpy.array([3, 3])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4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47664" y="1340768"/>
            <a:ext cx="594645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</a:rPr>
              <a:t>class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NumpyTestCase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unittest.TestCase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):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</a:rPr>
              <a:t>    def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test_equality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800" b="1" i="1" dirty="0" smtClean="0">
                <a:solidFill>
                  <a:srgbClr val="000000"/>
                </a:solidFill>
                <a:latin typeface="Courier New" pitchFamily="49" charset="0"/>
              </a:rPr>
              <a:t>self):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       a = numpy.array([</a:t>
            </a: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</a:rPr>
              <a:t>2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])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       b = numpy.array([</a:t>
            </a: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</a:rPr>
              <a:t>2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])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</a:rPr>
              <a:t>self.assertEqual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(a, b)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27584" y="2996952"/>
            <a:ext cx="7118176" cy="297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</a:t>
            </a: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======================================================================</a:t>
            </a: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ERROR: </a:t>
            </a:r>
            <a:r>
              <a:rPr lang="en-US" sz="1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test_equality</a:t>
            </a:r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(__</a:t>
            </a:r>
            <a:r>
              <a:rPr lang="en-US" sz="1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main__.NumpyTestCase</a:t>
            </a:r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</a:t>
            </a:r>
          </a:p>
          <a:p>
            <a:pPr lvl="0"/>
            <a:r>
              <a:rPr lang="en-US" sz="1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 "</a:t>
            </a:r>
            <a:r>
              <a:rPr lang="en-US" sz="1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numpy_testing.py</a:t>
            </a:r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line 8, in </a:t>
            </a:r>
            <a:r>
              <a:rPr lang="en-US" sz="1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test_equality</a:t>
            </a:r>
            <a:endParaRPr lang="en-US" sz="1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self.assertEqual(a</a:t>
            </a:r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 "/Library/Frameworks/Python.framework/Versions/6.1/lib/python2.6/unittest.py", line 348, in </a:t>
            </a:r>
            <a:r>
              <a:rPr lang="en-US" sz="1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failUnlessEqual</a:t>
            </a:r>
            <a:endParaRPr lang="en-US" sz="1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not first == second:</a:t>
            </a:r>
          </a:p>
          <a:p>
            <a:pPr lvl="0"/>
            <a:r>
              <a:rPr lang="en-US" sz="11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sz="1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The truth value of an array with more than one element is ambiguous. Use </a:t>
            </a:r>
            <a:r>
              <a:rPr lang="en-US" sz="11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a.any</a:t>
            </a:r>
            <a:r>
              <a:rPr lang="en-US" sz="1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or </a:t>
            </a:r>
            <a:r>
              <a:rPr lang="en-US" sz="11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a.all</a:t>
            </a:r>
            <a:r>
              <a:rPr lang="en-US" sz="1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/>
            <a:endParaRPr lang="en-US" sz="1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</a:t>
            </a: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 1 test in 0.000s</a:t>
            </a:r>
          </a:p>
          <a:p>
            <a:pPr lvl="0"/>
            <a:endParaRPr lang="en-US" sz="1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FAILED (errors=1)</a:t>
            </a:r>
          </a:p>
        </p:txBody>
      </p:sp>
    </p:spTree>
    <p:extLst>
      <p:ext uri="{BB962C8B-B14F-4D97-AF65-F5344CB8AC3E}">
        <p14:creationId xmlns:p14="http://schemas.microsoft.com/office/powerpoint/2010/main" val="25682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numpy.testing</a:t>
            </a:r>
            <a:r>
              <a:rPr lang="en-US" dirty="0" smtClean="0"/>
              <a:t> defines appropriate function:</a:t>
            </a:r>
            <a:br>
              <a:rPr lang="en-US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numpy.testing.assert_array_equal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numpy.testing.assert_array_almost_equal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y, 						         decimal=6)</a:t>
            </a:r>
            <a:endParaRPr lang="en-US" dirty="0" smtClean="0"/>
          </a:p>
          <a:p>
            <a:r>
              <a:rPr lang="en-US" dirty="0" smtClean="0"/>
              <a:t>If you need to check more complex conditions: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numpy.all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if all elements of x are true</a:t>
            </a:r>
            <a:br>
              <a:rPr lang="en-US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numpy.any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is any of the elements of x is true</a:t>
            </a:r>
            <a:br>
              <a:rPr lang="en-US" dirty="0" smtClean="0"/>
            </a:br>
            <a:r>
              <a:rPr lang="en-US" sz="1800" dirty="0" err="1" smtClean="0">
                <a:latin typeface="Courier New"/>
                <a:cs typeface="Courier New"/>
              </a:rPr>
              <a:t>numpy.allclose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>
                <a:latin typeface="Courier New"/>
                <a:cs typeface="Courier New"/>
              </a:rPr>
              <a:t>x</a:t>
            </a:r>
            <a:r>
              <a:rPr lang="en-US" sz="1800" dirty="0" smtClean="0">
                <a:latin typeface="Courier New"/>
                <a:cs typeface="Courier New"/>
              </a:rPr>
              <a:t>, y, </a:t>
            </a:r>
            <a:r>
              <a:rPr lang="en-US" sz="1800" dirty="0" err="1">
                <a:latin typeface="Courier New"/>
                <a:cs typeface="Courier New"/>
              </a:rPr>
              <a:t>rtol</a:t>
            </a:r>
            <a:r>
              <a:rPr lang="en-US" sz="1800" dirty="0">
                <a:latin typeface="Courier New"/>
                <a:cs typeface="Courier New"/>
              </a:rPr>
              <a:t>=1e-05, </a:t>
            </a:r>
            <a:r>
              <a:rPr lang="en-US" sz="1800" dirty="0" err="1">
                <a:latin typeface="Courier New"/>
                <a:cs typeface="Courier New"/>
              </a:rPr>
              <a:t>atol</a:t>
            </a:r>
            <a:r>
              <a:rPr lang="en-US" sz="1800" dirty="0">
                <a:latin typeface="Courier New"/>
                <a:cs typeface="Courier New"/>
              </a:rPr>
              <a:t>=1e-08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dirty="0" smtClean="0"/>
              <a:t>eturns True </a:t>
            </a:r>
            <a:r>
              <a:rPr lang="en-US" dirty="0"/>
              <a:t>if two arrays are element-wise equal within a </a:t>
            </a:r>
            <a:r>
              <a:rPr lang="en-US" dirty="0" smtClean="0"/>
              <a:t>tolerance; </a:t>
            </a:r>
            <a:r>
              <a:rPr lang="en-US" dirty="0" err="1" smtClean="0"/>
              <a:t>rtol</a:t>
            </a:r>
            <a:r>
              <a:rPr lang="en-US" dirty="0" smtClean="0"/>
              <a:t> is relative difference, </a:t>
            </a:r>
            <a:r>
              <a:rPr lang="en-US" dirty="0" err="1" smtClean="0"/>
              <a:t>atol</a:t>
            </a:r>
            <a:r>
              <a:rPr lang="en-US" dirty="0" smtClean="0"/>
              <a:t> is absolute difference 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combine with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logical_not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that all elements of x are between 0 and 1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assertTrue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(all(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 &gt; 0.0, x &lt; 1.0))</a:t>
            </a:r>
          </a:p>
          <a:p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7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 voting , there is an empty function, labels_frequency.  Write a test for it, then an implementation.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1600" y="2204864"/>
            <a:ext cx="7488832" cy="3785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>
                <a:latin typeface="Courier New"/>
                <a:cs typeface="Courier New"/>
              </a:rPr>
              <a:t>def labels_frequency(annotations, nclasses):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"""Compute the total frequency of labels in observed annotations.</a:t>
            </a:r>
          </a:p>
          <a:p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Example: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&gt;&gt;&gt; labels_frequency([[1, 1, 2], [-1, 1, 2]], 4)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</a:t>
            </a:r>
            <a:r>
              <a:rPr lang="tr-TR" sz="1200" b="1">
                <a:solidFill>
                  <a:srgbClr val="0000FF"/>
                </a:solidFill>
                <a:latin typeface="Courier New"/>
                <a:cs typeface="Courier New"/>
              </a:rPr>
              <a:t>array([ 0. ,  0.6,  0.4,  0. ])</a:t>
            </a:r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Arguments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---------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annotations : array-like object, shape = (n_items, n_annotators)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annotations[i,j] is the annotation made by annotator j on item i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nclasses : int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Number of label classes in `annotations`</a:t>
            </a:r>
          </a:p>
          <a:p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Returns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-------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freq : ndarray, shape = (n_classes, )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freq[k] is the frequency of elements of class k in `annotations`, i.e.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their count over the number of total of observed (non-missing) elements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"""</a:t>
            </a:r>
          </a:p>
        </p:txBody>
      </p:sp>
    </p:spTree>
    <p:extLst>
      <p:ext uri="{BB962C8B-B14F-4D97-AF65-F5344CB8AC3E}">
        <p14:creationId xmlns:p14="http://schemas.microsoft.com/office/powerpoint/2010/main" val="190243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 agile development cycle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496162615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12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Testing error control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424936" cy="49377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Check that an exception is raised:</a:t>
            </a:r>
            <a:b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2000" dirty="0" smtClean="0">
                <a:latin typeface="Courier New"/>
                <a:cs typeface="Courier New"/>
              </a:rPr>
              <a:t>with </a:t>
            </a:r>
            <a:r>
              <a:rPr lang="en-US" sz="2000" dirty="0" err="1">
                <a:latin typeface="Courier New"/>
                <a:cs typeface="Courier New"/>
              </a:rPr>
              <a:t>self.assertRaises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SomeException</a:t>
            </a:r>
            <a:r>
              <a:rPr lang="en-US" sz="2000" dirty="0">
                <a:latin typeface="Courier New"/>
                <a:cs typeface="Courier New"/>
              </a:rPr>
              <a:t>): </a:t>
            </a:r>
            <a:r>
              <a:rPr lang="en-US" sz="2000" dirty="0" smtClean="0">
                <a:latin typeface="Courier New"/>
                <a:cs typeface="Courier New"/>
              </a:rPr>
              <a:t/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dirty="0" err="1" smtClean="0">
                <a:latin typeface="Courier New"/>
                <a:cs typeface="Courier New"/>
              </a:rPr>
              <a:t>do_something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</a:t>
            </a:r>
            <a:r>
              <a:rPr lang="en-US" sz="2000" dirty="0" err="1">
                <a:latin typeface="Courier New"/>
                <a:cs typeface="Courier New"/>
              </a:rPr>
              <a:t>do_something_else</a:t>
            </a:r>
            <a:r>
              <a:rPr lang="en-US" sz="2000" dirty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>
                <a:cs typeface="Courier New"/>
              </a:rPr>
              <a:t>For example:</a:t>
            </a: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sz="1000" dirty="0" smtClean="0">
                <a:cs typeface="Courier New"/>
              </a:rPr>
              <a:t/>
            </a:r>
            <a:br>
              <a:rPr lang="en-US" sz="1000" dirty="0" smtClean="0"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with </a:t>
            </a:r>
            <a:r>
              <a:rPr lang="en-US" sz="2000" dirty="0" err="1" smtClean="0">
                <a:latin typeface="Courier New"/>
                <a:cs typeface="Courier New"/>
              </a:rPr>
              <a:t>self.assertRaises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ValueError</a:t>
            </a:r>
            <a:r>
              <a:rPr lang="en-US" sz="2000" dirty="0" smtClean="0">
                <a:latin typeface="Courier New"/>
                <a:cs typeface="Courier New"/>
              </a:rPr>
              <a:t>):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('XYZ'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/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dirty="0" smtClean="0">
                <a:latin typeface="+mj-lt"/>
                <a:cs typeface="Courier New"/>
              </a:rPr>
              <a:t>passes, because</a:t>
            </a:r>
            <a:br>
              <a:rPr lang="en-US" dirty="0" smtClean="0">
                <a:latin typeface="+mj-lt"/>
                <a:cs typeface="Courier New"/>
              </a:rPr>
            </a:br>
            <a:r>
              <a:rPr lang="en-US" sz="1000" dirty="0" smtClean="0">
                <a:latin typeface="+mj-lt"/>
                <a:cs typeface="Courier New"/>
              </a:rPr>
              <a:t/>
            </a:r>
            <a:br>
              <a:rPr lang="en-US" sz="1000" dirty="0" smtClean="0">
                <a:latin typeface="+mj-lt"/>
                <a:cs typeface="Courier New"/>
              </a:rPr>
            </a:b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('</a:t>
            </a:r>
            <a:r>
              <a:rPr lang="en-US" sz="1800" dirty="0" smtClean="0">
                <a:latin typeface="Courier New"/>
                <a:cs typeface="Courier New"/>
              </a:rPr>
              <a:t>XYZ')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err="1" smtClean="0">
                <a:latin typeface="Courier New"/>
                <a:cs typeface="Courier New"/>
              </a:rPr>
              <a:t>ValueError</a:t>
            </a:r>
            <a:r>
              <a:rPr lang="en-US" sz="1800" dirty="0">
                <a:latin typeface="Courier New"/>
                <a:cs typeface="Courier New"/>
              </a:rPr>
              <a:t>: invalid literal for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() with base 10: 'XYZ'</a:t>
            </a:r>
          </a:p>
          <a:p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5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most specific exception class, or the test may pass because of collateral damage: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self.assertRaises(IOError):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file(1, 'r')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dirty="0">
                <a:cs typeface="Courier New"/>
              </a:rPr>
              <a:t>as expected, but</a:t>
            </a:r>
            <a:br>
              <a:rPr lang="en-US" dirty="0">
                <a:cs typeface="Courier New"/>
              </a:rPr>
            </a:b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self.assertRaises(Exception):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file(1, 'r')</a:t>
            </a:r>
            <a:br>
              <a:rPr lang="en-US" sz="2000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2240" y="2564904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=&gt; fail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2240" y="4221088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CC00"/>
                </a:solidFill>
                <a:latin typeface="Courier New" pitchFamily="49" charset="0"/>
                <a:cs typeface="Courier New" pitchFamily="49" charset="0"/>
              </a:rPr>
              <a:t>=&gt; pass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8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Have a look at the docstring of </a:t>
            </a:r>
            <a:r>
              <a:rPr lang="en-US">
                <a:latin typeface="Courier New"/>
                <a:cs typeface="Courier New"/>
              </a:rPr>
              <a:t>labels_count</a:t>
            </a:r>
            <a:r>
              <a:rPr lang="en-US"/>
              <a:t> : </a:t>
            </a:r>
            <a:br>
              <a:rPr lang="en-US"/>
            </a:br>
            <a:r>
              <a:rPr lang="en-US"/>
              <a:t>It raises an error if there are no valid observations, but that’s not tested!</a:t>
            </a:r>
          </a:p>
          <a:p>
            <a:r>
              <a:rPr lang="en-US"/>
              <a:t>Add a test checking that the function raises an error if:</a:t>
            </a:r>
          </a:p>
          <a:p>
            <a:pPr marL="274320" lvl="1" indent="0">
              <a:buNone/>
            </a:pPr>
            <a:r>
              <a:rPr lang="en-US"/>
              <a:t>1) We pass a list of invalid annotations (all missing values)</a:t>
            </a:r>
            <a:br>
              <a:rPr lang="en-US"/>
            </a:br>
            <a:r>
              <a:rPr lang="en-US"/>
              <a:t>2) We pass an empty list of annotations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66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TestCase.assertSomething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Many more “assert” </a:t>
            </a:r>
            <a:r>
              <a:rPr lang="en-US" dirty="0"/>
              <a:t>methods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complete list at </a:t>
            </a:r>
            <a:r>
              <a:rPr lang="en-US" dirty="0" smtClean="0"/>
              <a:t>http://</a:t>
            </a:r>
            <a:r>
              <a:rPr lang="en-US" dirty="0" err="1" smtClean="0"/>
              <a:t>docs.python.org</a:t>
            </a:r>
            <a:r>
              <a:rPr lang="en-US" dirty="0"/>
              <a:t>/library/</a:t>
            </a:r>
            <a:r>
              <a:rPr lang="en-US" dirty="0" err="1" smtClean="0"/>
              <a:t>unittest.html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assertGreater</a:t>
            </a:r>
            <a:r>
              <a:rPr lang="en-US" sz="2200" dirty="0" smtClean="0">
                <a:latin typeface="Courier New"/>
                <a:cs typeface="Courier New"/>
              </a:rPr>
              <a:t>(a, b) / </a:t>
            </a:r>
            <a:r>
              <a:rPr lang="en-US" sz="2200" dirty="0" err="1" smtClean="0">
                <a:latin typeface="Courier New"/>
                <a:cs typeface="Courier New"/>
              </a:rPr>
              <a:t>assertLess</a:t>
            </a:r>
            <a:r>
              <a:rPr lang="en-US" sz="2200" dirty="0" smtClean="0">
                <a:latin typeface="Courier New"/>
                <a:cs typeface="Courier New"/>
              </a:rPr>
              <a:t>(a, b)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/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err="1" smtClean="0">
                <a:latin typeface="Courier New"/>
                <a:cs typeface="Courier New"/>
              </a:rPr>
              <a:t>assertRegexpMatches</a:t>
            </a:r>
            <a:r>
              <a:rPr lang="en-US" sz="2200" dirty="0">
                <a:latin typeface="Courier New"/>
                <a:cs typeface="Courier New"/>
              </a:rPr>
              <a:t>(text, </a:t>
            </a:r>
            <a:r>
              <a:rPr lang="en-US" sz="2200" dirty="0" err="1" smtClean="0">
                <a:latin typeface="Courier New"/>
                <a:cs typeface="Courier New"/>
              </a:rPr>
              <a:t>regexp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verifies </a:t>
            </a:r>
            <a:r>
              <a:rPr lang="en-US" sz="2200" dirty="0"/>
              <a:t>that </a:t>
            </a:r>
            <a:r>
              <a:rPr lang="en-US" sz="2200" dirty="0" err="1"/>
              <a:t>regexp</a:t>
            </a:r>
            <a:r>
              <a:rPr lang="en-US" sz="2200" dirty="0"/>
              <a:t> search matches </a:t>
            </a:r>
            <a:r>
              <a:rPr lang="en-US" sz="2200" dirty="0" smtClean="0"/>
              <a:t>text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assertIn</a:t>
            </a:r>
            <a:r>
              <a:rPr lang="en-US" sz="2200" dirty="0">
                <a:latin typeface="Courier New"/>
                <a:cs typeface="Courier New"/>
              </a:rPr>
              <a:t>(value, </a:t>
            </a:r>
            <a:r>
              <a:rPr lang="en-US" sz="2200" dirty="0" smtClean="0">
                <a:latin typeface="Courier New"/>
                <a:cs typeface="Courier New"/>
              </a:rPr>
              <a:t>sequence)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assert </a:t>
            </a:r>
            <a:r>
              <a:rPr lang="en-US" sz="2200" dirty="0"/>
              <a:t>membership in a </a:t>
            </a:r>
            <a:r>
              <a:rPr lang="en-US" sz="2200" dirty="0" smtClean="0"/>
              <a:t>container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assertIsNone</a:t>
            </a:r>
            <a:r>
              <a:rPr lang="en-US" sz="2200" dirty="0" smtClean="0">
                <a:latin typeface="Courier New"/>
                <a:cs typeface="Courier New"/>
              </a:rPr>
              <a:t>(value)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verifies that value is None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assertIsInstance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obj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err="1" smtClean="0">
                <a:latin typeface="Courier New"/>
                <a:cs typeface="Courier New"/>
              </a:rPr>
              <a:t>cls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/>
              <a:t>    verifies that an object is an instance</a:t>
            </a:r>
            <a:r>
              <a:rPr lang="en-US" sz="2200" dirty="0"/>
              <a:t> </a:t>
            </a:r>
            <a:r>
              <a:rPr lang="en-US" sz="2200" dirty="0" smtClean="0"/>
              <a:t>of a class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assertItemsEqual</a:t>
            </a:r>
            <a:r>
              <a:rPr lang="en-US" sz="2200" dirty="0">
                <a:latin typeface="Courier New"/>
                <a:cs typeface="Courier New"/>
              </a:rPr>
              <a:t>(actual, </a:t>
            </a:r>
            <a:r>
              <a:rPr lang="en-US" sz="2200" dirty="0" smtClean="0">
                <a:latin typeface="Courier New"/>
                <a:cs typeface="Courier New"/>
              </a:rPr>
              <a:t>expected)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>
                <a:cs typeface="Courier New"/>
              </a:rPr>
              <a:t>verifies equality of members, </a:t>
            </a:r>
            <a:r>
              <a:rPr lang="en-US" sz="2200" dirty="0" smtClean="0"/>
              <a:t>ignores order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assertDictContainsSubset</a:t>
            </a:r>
            <a:r>
              <a:rPr lang="en-US" sz="2200" dirty="0">
                <a:latin typeface="Courier New"/>
                <a:cs typeface="Courier New"/>
              </a:rPr>
              <a:t>(subset, </a:t>
            </a:r>
            <a:r>
              <a:rPr lang="en-US" sz="2200" dirty="0" smtClean="0">
                <a:latin typeface="Courier New"/>
                <a:cs typeface="Courier New"/>
              </a:rPr>
              <a:t>full)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tests </a:t>
            </a:r>
            <a:r>
              <a:rPr lang="en-US" sz="2200" dirty="0"/>
              <a:t>whether the </a:t>
            </a:r>
            <a:r>
              <a:rPr lang="en-US" sz="2200" dirty="0" smtClean="0"/>
              <a:t>entries in </a:t>
            </a:r>
            <a:r>
              <a:rPr lang="en-US" sz="2200" dirty="0"/>
              <a:t>dictionary full are a superset of those in </a:t>
            </a:r>
            <a:r>
              <a:rPr lang="en-US" sz="2200" dirty="0" smtClean="0"/>
              <a:t>subset</a:t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Somebody sent us a new set of annotations… they indicate missing values with -999 </a:t>
            </a:r>
            <a:r>
              <a:rPr lang="en-US">
                <a:sym typeface="Wingdings"/>
              </a:rPr>
              <a:t>:-(</a:t>
            </a:r>
          </a:p>
          <a:p>
            <a:r>
              <a:rPr lang="en-US">
                <a:sym typeface="Wingdings"/>
              </a:rPr>
              <a:t>Modify the existing code so that the function accept an optional missing value, which by default is -1</a:t>
            </a:r>
          </a:p>
          <a:p>
            <a:pPr lvl="1"/>
            <a:r>
              <a:rPr lang="en-US">
                <a:sym typeface="Wingdings"/>
              </a:rPr>
              <a:t>Add a test for </a:t>
            </a:r>
            <a:r>
              <a:rPr lang="en-US">
                <a:latin typeface="Courier New"/>
                <a:cs typeface="Courier New"/>
                <a:sym typeface="Wingdings"/>
              </a:rPr>
              <a:t>labels_count</a:t>
            </a:r>
            <a:r>
              <a:rPr lang="en-US">
                <a:sym typeface="Wingdings"/>
              </a:rPr>
              <a:t> and </a:t>
            </a:r>
            <a:r>
              <a:rPr lang="en-US">
                <a:latin typeface="Courier New"/>
                <a:cs typeface="Courier New"/>
                <a:sym typeface="Wingdings"/>
              </a:rPr>
              <a:t>majority_vote</a:t>
            </a:r>
            <a:r>
              <a:rPr lang="en-US">
                <a:sym typeface="Wingdings"/>
              </a:rPr>
              <a:t> to exercise the new argument.</a:t>
            </a:r>
            <a:endParaRPr lang="en-US"/>
          </a:p>
          <a:p>
            <a:pPr lvl="1"/>
            <a:r>
              <a:rPr lang="en-US">
                <a:sym typeface="Wingdings"/>
              </a:rPr>
              <a:t>Keep running </a:t>
            </a:r>
            <a:r>
              <a:rPr lang="en-US" i="1">
                <a:sym typeface="Wingdings"/>
              </a:rPr>
              <a:t>all</a:t>
            </a:r>
            <a:r>
              <a:rPr lang="en-US">
                <a:sym typeface="Wingdings"/>
              </a:rPr>
              <a:t> tests to make sure you don’t break any existing functionality.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2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like a professional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does a good test looks like?</a:t>
            </a:r>
          </a:p>
          <a:p>
            <a:r>
              <a:rPr lang="en-US" dirty="0"/>
              <a:t>What should I test?</a:t>
            </a:r>
          </a:p>
          <a:p>
            <a:r>
              <a:rPr lang="en-US" dirty="0"/>
              <a:t>Anything specific to scientific code?</a:t>
            </a:r>
          </a:p>
          <a:p>
            <a:endParaRPr lang="en-US" dirty="0" smtClean="0"/>
          </a:p>
          <a:p>
            <a:r>
              <a:rPr lang="en-US" dirty="0" smtClean="0"/>
              <a:t>At first, testing feels weird:</a:t>
            </a:r>
          </a:p>
          <a:p>
            <a:pPr marL="502920" lvl="1" indent="-228600">
              <a:buAutoNum type="arabicParenR"/>
            </a:pPr>
            <a:r>
              <a:rPr lang="en-US" dirty="0" smtClean="0"/>
              <a:t>It’s obvious that this code </a:t>
            </a:r>
            <a:r>
              <a:rPr lang="en-US" dirty="0"/>
              <a:t>works</a:t>
            </a:r>
          </a:p>
          <a:p>
            <a:pPr marL="502920" lvl="1" indent="-228600">
              <a:buAutoNum type="arabicParenR"/>
            </a:pPr>
            <a:r>
              <a:rPr lang="en-US" dirty="0" smtClean="0"/>
              <a:t>The tests are </a:t>
            </a:r>
            <a:r>
              <a:rPr lang="en-US" dirty="0"/>
              <a:t>longer than the code </a:t>
            </a:r>
            <a:endParaRPr lang="en-US" dirty="0" smtClean="0"/>
          </a:p>
          <a:p>
            <a:pPr marL="502920" lvl="1" indent="-228600">
              <a:buAutoNum type="arabicParenR"/>
            </a:pPr>
            <a:r>
              <a:rPr lang="en-US" dirty="0" smtClean="0"/>
              <a:t>The test </a:t>
            </a:r>
            <a:r>
              <a:rPr lang="en-US" dirty="0"/>
              <a:t>code is a duplicate of the real </a:t>
            </a:r>
            <a:r>
              <a:rPr lang="en-US" dirty="0" smtClean="0"/>
              <a:t>code</a:t>
            </a:r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9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test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good test is divided in three parts:</a:t>
            </a:r>
          </a:p>
          <a:p>
            <a:pPr lvl="1"/>
            <a:r>
              <a:rPr lang="en-US" b="1" dirty="0" smtClean="0"/>
              <a:t>Given</a:t>
            </a:r>
            <a:r>
              <a:rPr lang="en-US" dirty="0" smtClean="0"/>
              <a:t>: Put your system in the right state for testing</a:t>
            </a:r>
          </a:p>
          <a:p>
            <a:pPr lvl="2"/>
            <a:r>
              <a:rPr lang="en-US" dirty="0" smtClean="0"/>
              <a:t>Create objects, initialize parameters, define constants…</a:t>
            </a:r>
          </a:p>
          <a:p>
            <a:pPr lvl="2"/>
            <a:r>
              <a:rPr lang="en-US" dirty="0" smtClean="0"/>
              <a:t>Define the expected result of the test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When</a:t>
            </a:r>
            <a:r>
              <a:rPr lang="en-US" dirty="0" smtClean="0"/>
              <a:t>: Execute the feature that you are testing</a:t>
            </a:r>
          </a:p>
          <a:p>
            <a:pPr lvl="2"/>
            <a:r>
              <a:rPr lang="en-US" dirty="0" smtClean="0"/>
              <a:t>Typically one or two lines of code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Then</a:t>
            </a:r>
            <a:r>
              <a:rPr lang="en-US" dirty="0" smtClean="0"/>
              <a:t>: </a:t>
            </a:r>
            <a:r>
              <a:rPr lang="en-US" dirty="0"/>
              <a:t>C</a:t>
            </a:r>
            <a:r>
              <a:rPr lang="en-US" dirty="0" smtClean="0"/>
              <a:t>ompare outcomes with the expected ones</a:t>
            </a:r>
          </a:p>
          <a:p>
            <a:pPr lvl="2"/>
            <a:r>
              <a:rPr lang="en-US" dirty="0" smtClean="0"/>
              <a:t>Set of </a:t>
            </a:r>
            <a:r>
              <a:rPr lang="en-US" i="1" dirty="0" smtClean="0"/>
              <a:t>assertions</a:t>
            </a:r>
            <a:r>
              <a:rPr lang="en-US" dirty="0" smtClean="0"/>
              <a:t> regarding the new state of your system</a:t>
            </a:r>
          </a:p>
          <a:p>
            <a:pPr lvl="2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Test simple </a:t>
            </a:r>
            <a:r>
              <a:rPr lang="en-US" dirty="0" smtClean="0"/>
              <a:t>but general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561727"/>
          </a:xfrm>
        </p:spPr>
        <p:txBody>
          <a:bodyPr>
            <a:normAutofit/>
          </a:bodyPr>
          <a:lstStyle/>
          <a:p>
            <a:r>
              <a:rPr lang="en-US" sz="2100" dirty="0" smtClean="0"/>
              <a:t>Start with simple, general case</a:t>
            </a:r>
          </a:p>
          <a:p>
            <a:pPr lvl="1"/>
            <a:r>
              <a:rPr lang="en-US" sz="1900" dirty="0" smtClean="0"/>
              <a:t>Take a realistic scenario for your code, try to reduce it to a simple example</a:t>
            </a:r>
          </a:p>
          <a:p>
            <a:r>
              <a:rPr lang="en-US" sz="2100" dirty="0" smtClean="0"/>
              <a:t>Tests for ‘lower’ method of strings</a:t>
            </a:r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1691680" y="2852936"/>
            <a:ext cx="5760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7700"/>
                </a:solidFill>
                <a:latin typeface="Courier New"/>
              </a:rPr>
              <a:t>class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LowerTestCase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DC143C"/>
                </a:solidFill>
                <a:latin typeface="Courier New"/>
              </a:rPr>
              <a:t>unittest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TestCase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b="1" dirty="0" err="1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string</a:t>
            </a:r>
            <a:r>
              <a:rPr lang="en-US" sz="14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HeLlO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wOrld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expected 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'hello world'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output =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string.lower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 special cases and boundary conditions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100" dirty="0" smtClean="0"/>
              <a:t>Code often breaks in corner cases: empty lists, None, </a:t>
            </a:r>
            <a:r>
              <a:rPr lang="en-US" sz="2100" dirty="0" err="1" smtClean="0"/>
              <a:t>NaN</a:t>
            </a:r>
            <a:r>
              <a:rPr lang="en-US" sz="2100" dirty="0" smtClean="0"/>
              <a:t>, 0.0, lists with repeated elements, non-existing file, …</a:t>
            </a:r>
          </a:p>
          <a:p>
            <a:r>
              <a:rPr lang="en-US" sz="2100" dirty="0" smtClean="0"/>
              <a:t>This often involves making design decision: respond to corner case with special behavior, or raise meaningful exception?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040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 smtClean="0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test_lower_empty_string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smtClean="0">
                <a:latin typeface="Courier New"/>
              </a:rPr>
              <a:t>string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smtClean="0">
                <a:latin typeface="Courier New"/>
              </a:rPr>
              <a:t>expected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smtClean="0">
                <a:latin typeface="Courier New"/>
              </a:rPr>
              <a:t>output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string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err="1" smtClean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 smtClean="0">
                <a:latin typeface="Courier New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5157192"/>
            <a:ext cx="8229600" cy="12241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Other good corner cases for </a:t>
            </a:r>
            <a:r>
              <a:rPr lang="en-US" sz="2100" dirty="0" err="1" smtClean="0"/>
              <a:t>string.lower</a:t>
            </a:r>
            <a:r>
              <a:rPr lang="en-US" sz="2100" dirty="0" smtClean="0"/>
              <a:t>(): </a:t>
            </a:r>
          </a:p>
          <a:p>
            <a:pPr lvl="1"/>
            <a:r>
              <a:rPr lang="en-US" sz="1900" dirty="0" smtClean="0"/>
              <a:t>‘do-nothing case’:   </a:t>
            </a:r>
            <a:r>
              <a:rPr lang="en-US" sz="1900" dirty="0" smtClean="0">
                <a:latin typeface="Courier New"/>
                <a:cs typeface="Courier New"/>
              </a:rPr>
              <a:t>string = 'hi'</a:t>
            </a:r>
          </a:p>
          <a:p>
            <a:pPr lvl="1"/>
            <a:r>
              <a:rPr lang="en-US" sz="1900" dirty="0" smtClean="0"/>
              <a:t>symbols:                </a:t>
            </a:r>
            <a:r>
              <a:rPr lang="en-US" sz="1900" dirty="0" smtClean="0">
                <a:latin typeface="Courier New"/>
                <a:cs typeface="Courier New"/>
              </a:rPr>
              <a:t>string = '123 (!'</a:t>
            </a:r>
          </a:p>
          <a:p>
            <a:pPr lvl="1"/>
            <a:endParaRPr lang="en-US" sz="19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Often these cases are collected in a single test:</a:t>
            </a:r>
            <a:endParaRPr lang="en-US" sz="2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1600" y="2276872"/>
            <a:ext cx="71628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FF7700"/>
                </a:solidFill>
                <a:latin typeface="Courier New"/>
              </a:rPr>
              <a:t>    </a:t>
            </a:r>
            <a:r>
              <a:rPr lang="en-US" sz="1400" b="1" dirty="0" err="1" smtClean="0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Each test case is a tuple of (input, </a:t>
            </a:r>
            <a:r>
              <a:rPr lang="en-US" sz="1400" i="1" dirty="0" err="1">
                <a:solidFill>
                  <a:srgbClr val="808080"/>
                </a:solidFill>
                <a:latin typeface="Courier New"/>
              </a:rPr>
              <a:t>expected_result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 = 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[(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HeLlO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wOrld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'hello world'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)]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for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smtClean="0">
                <a:latin typeface="Courier New"/>
              </a:rPr>
              <a:t>string, </a:t>
            </a:r>
            <a:r>
              <a:rPr lang="en-US" sz="1400" dirty="0">
                <a:latin typeface="Courier New"/>
              </a:rPr>
              <a:t>expected 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in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output = </a:t>
            </a:r>
            <a:r>
              <a:rPr lang="en-US" sz="1400" dirty="0" err="1" smtClean="0">
                <a:latin typeface="Courier New"/>
              </a:rPr>
              <a:t>string.lower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endParaRPr lang="en-US" sz="14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8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tools for building software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many tools, based on command line or graphical interface. </a:t>
            </a:r>
          </a:p>
          <a:p>
            <a:r>
              <a:rPr lang="en-US" dirty="0" smtClean="0"/>
              <a:t>I’ll present:</a:t>
            </a:r>
          </a:p>
          <a:p>
            <a:pPr lvl="1"/>
            <a:r>
              <a:rPr lang="en-US" dirty="0" smtClean="0"/>
              <a:t>Python standard “batteries included” tools</a:t>
            </a:r>
          </a:p>
          <a:p>
            <a:pPr lvl="1"/>
            <a:r>
              <a:rPr lang="en-US" dirty="0" smtClean="0"/>
              <a:t>Mostly, no </a:t>
            </a:r>
            <a:r>
              <a:rPr lang="en-US" dirty="0"/>
              <a:t>graphical interface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agic commands for </a:t>
            </a:r>
            <a:r>
              <a:rPr lang="en-US" dirty="0" err="1"/>
              <a:t>IP</a:t>
            </a:r>
            <a:r>
              <a:rPr lang="en-US" dirty="0" err="1" smtClean="0"/>
              <a:t>ython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99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Better still:</a:t>
            </a:r>
            <a:endParaRPr lang="en-US" sz="2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1600" y="2276872"/>
            <a:ext cx="7162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FF7700"/>
                </a:solidFill>
                <a:latin typeface="Courier New"/>
              </a:rPr>
              <a:t>    </a:t>
            </a:r>
            <a:r>
              <a:rPr lang="en-US" sz="1400" b="1" dirty="0" err="1" smtClean="0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Each test case is a tuple of (input, </a:t>
            </a:r>
            <a:r>
              <a:rPr lang="en-US" sz="1400" i="1" dirty="0" err="1">
                <a:solidFill>
                  <a:srgbClr val="808080"/>
                </a:solidFill>
                <a:latin typeface="Courier New"/>
              </a:rPr>
              <a:t>expected_result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 = 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[(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HeLlO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wOrld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'hello world'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)]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for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smtClean="0">
                <a:latin typeface="Courier New"/>
              </a:rPr>
              <a:t>string, </a:t>
            </a:r>
            <a:r>
              <a:rPr lang="en-US" sz="1400" dirty="0">
                <a:latin typeface="Courier New"/>
              </a:rPr>
              <a:t>expected 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in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            </a:t>
            </a:r>
            <a:r>
              <a:rPr lang="en-US" sz="1400" b="1" dirty="0">
                <a:latin typeface="Courier New"/>
              </a:rPr>
              <a:t>with self.subTest(i=string):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output = </a:t>
            </a:r>
            <a:r>
              <a:rPr lang="en-US" sz="1400" dirty="0" err="1" smtClean="0">
                <a:latin typeface="Courier New"/>
              </a:rPr>
              <a:t>string.lower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endParaRPr lang="en-US" sz="14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01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deterministic test cases when possible</a:t>
            </a:r>
          </a:p>
          <a:p>
            <a:r>
              <a:rPr lang="en-US" dirty="0" smtClean="0"/>
              <a:t>In most numerical algorithm, this will cover only over-simplified situations; in some, it is impossible</a:t>
            </a:r>
          </a:p>
          <a:p>
            <a:r>
              <a:rPr lang="en-US" dirty="0" smtClean="0"/>
              <a:t>Fuzz testing: generate random input</a:t>
            </a:r>
          </a:p>
          <a:p>
            <a:pPr lvl="1"/>
            <a:r>
              <a:rPr lang="en-US" dirty="0" smtClean="0"/>
              <a:t>Outside scientific programming it is mostly used to stress-test error handling, memory leaks, safety</a:t>
            </a:r>
          </a:p>
          <a:p>
            <a:pPr lvl="1"/>
            <a:r>
              <a:rPr lang="en-US" dirty="0" smtClean="0"/>
              <a:t>For numerical algorithm, it is often used to make sure one covers general, realistic cases</a:t>
            </a:r>
          </a:p>
          <a:p>
            <a:pPr lvl="1"/>
            <a:r>
              <a:rPr lang="en-US" dirty="0" smtClean="0"/>
              <a:t>The input may be random, but you still need to know what to expect</a:t>
            </a:r>
          </a:p>
          <a:p>
            <a:pPr lvl="1"/>
            <a:r>
              <a:rPr lang="en-US" dirty="0" smtClean="0"/>
              <a:t>Make failures reproducible by saving or printing the random seed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two tests for the function numpy.var :</a:t>
            </a:r>
            <a:br>
              <a:rPr lang="en-US"/>
            </a:br>
            <a:r>
              <a:rPr lang="en-US"/>
              <a:t>1) First, a deterministic test</a:t>
            </a:r>
            <a:br>
              <a:rPr lang="en-US"/>
            </a:br>
            <a:r>
              <a:rPr lang="en-US"/>
              <a:t>2) Then, a numerical fuzzing 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275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295400"/>
            <a:ext cx="80772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VarianceTestCase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unittest.TestCase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sz="1400" b="1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def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test_var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self):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N, D = 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sz="1400" i="1" dirty="0" smtClean="0">
              <a:solidFill>
                <a:srgbClr val="9E000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 smtClean="0">
                <a:solidFill>
                  <a:srgbClr val="9E0001"/>
                </a:solidFill>
                <a:latin typeface="Courier New" pitchFamily="49" charset="0"/>
                <a:cs typeface="Courier New" pitchFamily="49" charset="0"/>
              </a:rPr>
              <a:t>        # Goal variances: [0.1 ,  0.45,  0.8 ,  1.15,  1.5]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expected = numpy.linspace(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0.1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1.5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D)</a:t>
            </a:r>
          </a:p>
          <a:p>
            <a:endParaRPr lang="en-US" sz="1400" i="1" dirty="0" smtClean="0">
              <a:solidFill>
                <a:srgbClr val="9E000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 smtClean="0">
                <a:solidFill>
                  <a:srgbClr val="9E0001"/>
                </a:solidFill>
                <a:latin typeface="Courier New" pitchFamily="49" charset="0"/>
                <a:cs typeface="Courier New" pitchFamily="49" charset="0"/>
              </a:rPr>
              <a:t>        # Test multiple times with random data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for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range(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i="1" dirty="0" smtClean="0">
                <a:solidFill>
                  <a:srgbClr val="9E0001"/>
                </a:solidFill>
                <a:latin typeface="Courier New" pitchFamily="49" charset="0"/>
                <a:cs typeface="Courier New" pitchFamily="49" charset="0"/>
              </a:rPr>
              <a:t>            # Generate random, D-dimensional data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x =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numpy.random.randn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(N, D) *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numpy.sqrt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(desired)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variance =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numpy.var(x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axis=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numpy.testing.assert_array_almost_equal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(variance, expected, 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learning algorithms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Learning algorithms can get stuck in local maxima, the solution for general cases might not be known (e.g., unsupervised learning)</a:t>
            </a:r>
          </a:p>
          <a:p>
            <a:r>
              <a:rPr lang="en-US" dirty="0" smtClean="0"/>
              <a:t>Turn your validation cases into tests</a:t>
            </a:r>
          </a:p>
          <a:p>
            <a:r>
              <a:rPr lang="en-US" dirty="0" smtClean="0"/>
              <a:t>Stability tests: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final solution; verify that the algorithm stays there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solution and add a small amount of noise to the parameters; verify that the algorithm converges back to the solution</a:t>
            </a:r>
          </a:p>
          <a:p>
            <a:r>
              <a:rPr lang="en-US" dirty="0" smtClean="0"/>
              <a:t>Generate data from the model with known parameters</a:t>
            </a:r>
          </a:p>
          <a:p>
            <a:pPr lvl="1"/>
            <a:r>
              <a:rPr lang="en-US" dirty="0" smtClean="0"/>
              <a:t>E.g., linear regression: generate data as   y = a*x + b + noise</a:t>
            </a:r>
            <a:br>
              <a:rPr lang="en-US" dirty="0" smtClean="0"/>
            </a:br>
            <a:r>
              <a:rPr lang="en-US" dirty="0" smtClean="0"/>
              <a:t>for random a, b, and x, then test that the algorithm is able to recover a and b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dirty="0" smtClean="0"/>
              <a:t>Test general routines with specific ones</a:t>
            </a:r>
          </a:p>
          <a:p>
            <a:pPr lvl="1"/>
            <a:r>
              <a:rPr lang="en-US" dirty="0" smtClean="0"/>
              <a:t>Example: test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polynomial_expansion(data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degree)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with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quadratic_expansion(data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Test optimized routines with brute-force approaches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Example: test function computing analytical derivative with numerical derivative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eigenvector decomposition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Consider the function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values, vectors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eigen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GB" dirty="0" smtClean="0"/>
              <a:t>Test with simple but general cases:</a:t>
            </a:r>
          </a:p>
          <a:p>
            <a:pPr lvl="1"/>
            <a:r>
              <a:rPr lang="en-GB" dirty="0" smtClean="0"/>
              <a:t>use full matrices for which you know the exact solution</a:t>
            </a:r>
            <a:br>
              <a:rPr lang="en-GB" dirty="0" smtClean="0"/>
            </a:br>
            <a:r>
              <a:rPr lang="en-GB" dirty="0" smtClean="0"/>
              <a:t>(from a table or computed by hand)</a:t>
            </a:r>
          </a:p>
          <a:p>
            <a:r>
              <a:rPr lang="en-GB" dirty="0" smtClean="0"/>
              <a:t>Test general routine with specific ones:</a:t>
            </a:r>
          </a:p>
          <a:p>
            <a:pPr lvl="1"/>
            <a:r>
              <a:rPr lang="en-GB" dirty="0" smtClean="0"/>
              <a:t>use the analytical solution for 2x2 matrices</a:t>
            </a:r>
          </a:p>
          <a:p>
            <a:r>
              <a:rPr lang="en-GB" dirty="0" smtClean="0"/>
              <a:t>Numerical </a:t>
            </a:r>
            <a:r>
              <a:rPr lang="en-GB" dirty="0" err="1" smtClean="0"/>
              <a:t>fuzzing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generate random </a:t>
            </a:r>
            <a:r>
              <a:rPr lang="en-GB" dirty="0" err="1" smtClean="0"/>
              <a:t>eigenvalues</a:t>
            </a:r>
            <a:r>
              <a:rPr lang="en-GB" dirty="0" smtClean="0"/>
              <a:t>, random eigenvector; construct the matrix; then check that the function returns the correct values</a:t>
            </a:r>
          </a:p>
          <a:p>
            <a:r>
              <a:rPr lang="en-GB" dirty="0" smtClean="0"/>
              <a:t>Test with boundary cases:</a:t>
            </a:r>
          </a:p>
          <a:p>
            <a:pPr lvl="1"/>
            <a:r>
              <a:rPr lang="en-GB" dirty="0" smtClean="0"/>
              <a:t>test with diagonal matrix: is the algorithm stable?</a:t>
            </a:r>
          </a:p>
          <a:p>
            <a:pPr lvl="1"/>
            <a:r>
              <a:rPr lang="en-GB" dirty="0" smtClean="0"/>
              <a:t>test with a singular matrix: is the algorithm robust? Does it raise appropriate error when it fails?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460963"/>
            <a:ext cx="4993523" cy="5373216"/>
          </a:xfrm>
          <a:prstGeom prst="rect">
            <a:avLst/>
          </a:prstGeom>
        </p:spPr>
      </p:pic>
      <p:sp>
        <p:nvSpPr>
          <p:cNvPr id="2" name="Curved Up Ribbon 1"/>
          <p:cNvSpPr/>
          <p:nvPr/>
        </p:nvSpPr>
        <p:spPr>
          <a:xfrm>
            <a:off x="1979712" y="332656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k-means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25513" y="2545740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5976" y="4725144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9773" y="3356992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</p:spTree>
  </p:cSld>
  <p:clrMapOvr>
    <a:masterClrMapping/>
  </p:clrMapOvr>
  <p:transition xmlns:p14="http://schemas.microsoft.com/office/powerpoint/2010/main">
    <p:sndAc>
      <p:stSnd>
        <p:snd r:embed="rId2" name="chimes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 (TDD)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influential testing philosophy: write tests </a:t>
            </a:r>
            <a:r>
              <a:rPr lang="en-US" i="1" dirty="0" smtClean="0"/>
              <a:t>before</a:t>
            </a:r>
            <a:r>
              <a:rPr lang="en-US" dirty="0" smtClean="0"/>
              <a:t> writing code</a:t>
            </a:r>
          </a:p>
          <a:p>
            <a:pPr lvl="1"/>
            <a:r>
              <a:rPr lang="en-US" dirty="0" smtClean="0"/>
              <a:t>Choose what is the next feature you’d like to implement</a:t>
            </a:r>
          </a:p>
          <a:p>
            <a:pPr lvl="1"/>
            <a:r>
              <a:rPr lang="en-US" dirty="0" smtClean="0"/>
              <a:t>Write a test for that feature</a:t>
            </a:r>
          </a:p>
          <a:p>
            <a:pPr lvl="1"/>
            <a:r>
              <a:rPr lang="en-US" dirty="0" smtClean="0"/>
              <a:t>Write the simplest code that will make the test pass</a:t>
            </a:r>
          </a:p>
          <a:p>
            <a:r>
              <a:rPr lang="en-US" dirty="0" smtClean="0"/>
              <a:t>Forces </a:t>
            </a:r>
            <a:r>
              <a:rPr lang="en-US" dirty="0"/>
              <a:t>you to </a:t>
            </a:r>
            <a:r>
              <a:rPr lang="en-US" dirty="0" smtClean="0"/>
              <a:t>think about the design of </a:t>
            </a:r>
            <a:r>
              <a:rPr lang="en-US" dirty="0"/>
              <a:t>your code </a:t>
            </a:r>
            <a:r>
              <a:rPr lang="en-US" dirty="0" smtClean="0"/>
              <a:t>before writing it: how would you like to interact with it?</a:t>
            </a:r>
          </a:p>
          <a:p>
            <a:r>
              <a:rPr lang="en-US" dirty="0" smtClean="0"/>
              <a:t>The result is code whose features can be tested individually, leading to maintainable, decoupled code</a:t>
            </a:r>
          </a:p>
          <a:p>
            <a:r>
              <a:rPr lang="en-US" dirty="0"/>
              <a:t>If the results are bad, then you’ll write tests to find a bug. If it works, will you?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5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Money back guarantee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guarantee that aggressive testing will improve your code and your research, or you’ll get the Python school fee back!</a:t>
            </a:r>
          </a:p>
          <a:p>
            <a:r>
              <a:rPr lang="en-US" dirty="0" smtClean="0"/>
              <a:t>Just remember, code quality </a:t>
            </a:r>
            <a:r>
              <a:rPr lang="en-US" dirty="0"/>
              <a:t>is not just testing: </a:t>
            </a:r>
          </a:p>
          <a:p>
            <a:pPr lvl="1"/>
            <a:r>
              <a:rPr lang="en-US" dirty="0"/>
              <a:t>“Trying to improve the quality of software by doing more testing is like trying to lose weight by weighing yourself more often” (Steve McConnell, </a:t>
            </a:r>
            <a:r>
              <a:rPr lang="en-US" i="1" dirty="0"/>
              <a:t>Code Complete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Python tools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24568969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8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  <a:cs typeface="Consolas"/>
              </a:rPr>
              <a:t>Debugging</a:t>
            </a:r>
            <a:endParaRPr lang="en-US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082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315308432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15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best way to debug is to avoid </a:t>
            </a:r>
            <a:r>
              <a:rPr lang="en-US" dirty="0" smtClean="0"/>
              <a:t>bugs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 TDD, you </a:t>
            </a:r>
            <a:r>
              <a:rPr lang="en-US" sz="2400" i="1" dirty="0" smtClean="0"/>
              <a:t>anticipate</a:t>
            </a:r>
            <a:r>
              <a:rPr lang="en-US" sz="2400" dirty="0" smtClean="0"/>
              <a:t> the bugs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Your test cases </a:t>
            </a:r>
            <a:r>
              <a:rPr lang="en-US" dirty="0"/>
              <a:t>should already exclude a big portion of the possible causes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Core idea in debugging: you can stop the execution of your application at the bug, look at the state of the variables, and execute the code step by step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Avoid littering </a:t>
            </a:r>
            <a:r>
              <a:rPr lang="en-US" dirty="0"/>
              <a:t>your code with </a:t>
            </a:r>
            <a:r>
              <a:rPr lang="en-US" i="1" dirty="0"/>
              <a:t>print</a:t>
            </a:r>
            <a:r>
              <a:rPr lang="en-US" dirty="0"/>
              <a:t> statements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9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GB" dirty="0" smtClean="0"/>
              <a:t>, the Python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cs typeface="Courier New" pitchFamily="49" charset="0"/>
              </a:rPr>
              <a:t>Command-line based debugger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800" dirty="0" smtClean="0">
                <a:cs typeface="Courier New" pitchFamily="49" charset="0"/>
              </a:rPr>
              <a:t> opens an interactive shell, in which one can interact with the code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and change value of variables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execute code line by line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set up breakpoints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calls stack</a:t>
            </a:r>
            <a:endParaRPr lang="en-GB" sz="2800" dirty="0" smtClean="0">
              <a:latin typeface="Calibri"/>
              <a:cs typeface="Times New Roman"/>
            </a:endParaRPr>
          </a:p>
          <a:p>
            <a:endParaRPr lang="en-US" sz="2400" dirty="0" smtClean="0"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9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debugger at the start of a file:</a:t>
            </a:r>
            <a:r>
              <a:rPr lang="en-US" sz="2800" dirty="0" smtClean="0">
                <a:latin typeface="Calibri"/>
                <a:ea typeface="Times New Roman"/>
                <a:cs typeface="Times New Roman"/>
              </a:rPr>
              <a:t/>
            </a:r>
            <a:br>
              <a:rPr lang="en-US" sz="2800" dirty="0" smtClean="0">
                <a:latin typeface="Calibri"/>
                <a:ea typeface="Times New Roman"/>
                <a:cs typeface="Times New Roman"/>
              </a:rPr>
            </a:br>
            <a:r>
              <a:rPr lang="en-US" sz="2800" dirty="0" smtClean="0">
                <a:latin typeface="Calibri"/>
                <a:ea typeface="Times New Roman"/>
                <a:cs typeface="Times New Roman"/>
              </a:rPr>
              <a:t>    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python –m </a:t>
            </a:r>
            <a:r>
              <a:rPr lang="en-US" sz="2400" dirty="0" err="1" smtClean="0"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 myscript.py</a:t>
            </a:r>
            <a:endParaRPr lang="en-GB" sz="2400" dirty="0" smtClean="0">
              <a:latin typeface="Calibri"/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at a specific point in the code (alternative to </a:t>
            </a:r>
            <a:r>
              <a:rPr lang="en-US" dirty="0" smtClean="0"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dirty="0" smtClean="0">
                <a:ea typeface="Times New Roman"/>
                <a:cs typeface="Times New Roman"/>
              </a:rPr>
              <a:t>):</a:t>
            </a: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 smtClean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If you have Ipython installed, use ipdb instead: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2636912"/>
            <a:ext cx="6572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some code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the debugger starts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rest of the code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15616" y="4725144"/>
            <a:ext cx="6572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smtClean="0">
                <a:latin typeface="Courier New" pitchFamily="49" charset="0"/>
                <a:ea typeface="Times New Roman"/>
                <a:cs typeface="Times New Roman"/>
              </a:rPr>
              <a:t>i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ipdb.set_trace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endParaRPr lang="en-US" sz="2000" dirty="0" smtClean="0">
              <a:solidFill>
                <a:srgbClr val="A9494D"/>
              </a:solidFill>
              <a:latin typeface="Courier New" pitchFamily="49" charset="0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118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 from </a:t>
            </a:r>
            <a:r>
              <a:rPr lang="en-GB" dirty="0" err="1" smtClean="0"/>
              <a:t>ipython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From </a:t>
            </a:r>
            <a:r>
              <a:rPr lang="en-US" sz="2800" dirty="0" err="1"/>
              <a:t>ipython</a:t>
            </a:r>
            <a:r>
              <a:rPr lang="en-US" sz="2800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400" dirty="0" smtClean="0">
                <a:cs typeface="Courier New" pitchFamily="49" charset="0"/>
              </a:rPr>
              <a:t> – preventive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%debug</a:t>
            </a:r>
            <a:r>
              <a:rPr lang="en-US" sz="2400" dirty="0" smtClean="0">
                <a:cs typeface="Courier New" pitchFamily="49" charset="0"/>
              </a:rPr>
              <a:t> – post-mortem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62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DEMO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40595"/>
      </p:ext>
    </p:extLst>
  </p:cSld>
  <p:clrMapOvr>
    <a:masterClrMapping/>
  </p:clrMapOvr>
  <p:transition xmlns:p14="http://schemas.microsoft.com/office/powerpoint/2010/main">
    <p:sndAc>
      <p:stSnd>
        <p:snd r:embed="rId2" name="chimes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Optimization and profiling</a:t>
            </a:r>
          </a:p>
        </p:txBody>
      </p:sp>
    </p:spTree>
    <p:extLst>
      <p:ext uri="{BB962C8B-B14F-4D97-AF65-F5344CB8AC3E}">
        <p14:creationId xmlns:p14="http://schemas.microsoft.com/office/powerpoint/2010/main" val="67570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39117658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rgbClr val="D9D9D9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2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careful with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many cases, scientist time, not computer time is the bottleneck</a:t>
            </a:r>
          </a:p>
          <a:p>
            <a:pPr lvl="1"/>
            <a:r>
              <a:rPr lang="en-US" dirty="0"/>
              <a:t>Researchers need to be able to explore many different ideas</a:t>
            </a:r>
          </a:p>
          <a:p>
            <a:pPr lvl="1"/>
            <a:r>
              <a:rPr lang="en-US" dirty="0"/>
              <a:t>Always weight the time you spend on a task vs benefits</a:t>
            </a:r>
          </a:p>
          <a:p>
            <a:pPr lvl="1"/>
            <a:r>
              <a:rPr lang="en-US" dirty="0"/>
              <a:t>Keep this diagram around: </a:t>
            </a:r>
            <a:r>
              <a:rPr lang="en-US" dirty="0">
                <a:hlinkClick r:id="rId3"/>
              </a:rPr>
              <a:t>https://xkcd.com/1205/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strike="sngStrike" dirty="0"/>
          </a:p>
          <a:p>
            <a:pPr marL="274320" lvl="1" indent="0">
              <a:buNone/>
            </a:pPr>
            <a:endParaRPr lang="en-US" strike="sngStrik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6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195543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Python code optimization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Python is slower than C, but not prohibitively so</a:t>
            </a:r>
          </a:p>
          <a:p>
            <a:r>
              <a:rPr lang="en-GB" dirty="0" smtClean="0"/>
              <a:t>In scientific applications, this difference often not noticeable: the costly parts of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GB" dirty="0" smtClean="0"/>
              <a:t>, … are written in C or Fortran</a:t>
            </a:r>
          </a:p>
          <a:p>
            <a:r>
              <a:rPr lang="en-GB" dirty="0"/>
              <a:t>Don’t rush into writing </a:t>
            </a:r>
            <a:r>
              <a:rPr lang="en-GB" dirty="0" smtClean="0"/>
              <a:t>optimizations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a small percentage of your code takes up most of the </a:t>
            </a:r>
            <a:r>
              <a:rPr lang="en-US" dirty="0" smtClean="0"/>
              <a:t>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time-consuming parts of the </a:t>
            </a:r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use a profiler)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</a:t>
            </a:r>
            <a:r>
              <a:rPr lang="en-US" dirty="0"/>
              <a:t>optimize those parts of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/>
              <a:t>running the tests to make sure that </a:t>
            </a:r>
            <a:r>
              <a:rPr lang="en-US" dirty="0" smtClean="0"/>
              <a:t>code is </a:t>
            </a:r>
            <a:r>
              <a:rPr lang="en-US" dirty="0"/>
              <a:t>not </a:t>
            </a:r>
            <a:r>
              <a:rPr lang="en-US" dirty="0" smtClean="0"/>
              <a:t>broken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Stop optimizing as soon as possible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methods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(This is mildly controversial)</a:t>
            </a:r>
            <a:endParaRPr lang="en-US" dirty="0"/>
          </a:p>
          <a:p>
            <a:r>
              <a:rPr lang="en-US" dirty="0" smtClean="0"/>
              <a:t>In order of preference:</a:t>
            </a:r>
          </a:p>
          <a:p>
            <a:pPr lvl="1"/>
            <a:r>
              <a:rPr lang="en-US" dirty="0" err="1"/>
              <a:t>Vectorize</a:t>
            </a:r>
            <a:r>
              <a:rPr lang="en-US" dirty="0"/>
              <a:t> code using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Use a “magic optimization” tool, like </a:t>
            </a:r>
            <a:r>
              <a:rPr lang="en-US" dirty="0" err="1"/>
              <a:t>numexpr, or numba</a:t>
            </a:r>
            <a:endParaRPr lang="en-US" dirty="0" err="1" smtClean="0"/>
          </a:p>
          <a:p>
            <a:pPr lvl="1"/>
            <a:r>
              <a:rPr lang="en-US" dirty="0"/>
              <a:t>Spend some money on better hardware (faster machine, SSD), optimized libraries (e.g., Intel’s MKL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arallelize your code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GPU acceleration</a:t>
            </a:r>
          </a:p>
          <a:p>
            <a:r>
              <a:rPr lang="en-US" dirty="0" smtClean="0"/>
              <a:t>The bottleneck might in memory or disk management, not the CPU (see </a:t>
            </a:r>
            <a:r>
              <a:rPr lang="en-US" dirty="0" err="1" smtClean="0"/>
              <a:t>Francesc Alteds’s</a:t>
            </a:r>
            <a:r>
              <a:rPr lang="en-US" dirty="0" smtClean="0"/>
              <a:t> videos online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1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Precise timing of a function/expression</a:t>
            </a:r>
          </a:p>
          <a:p>
            <a:r>
              <a:rPr lang="en-GB" dirty="0" smtClean="0"/>
              <a:t>Test different versions of a small amount of code, often used in interactive Python shell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 err="1" smtClean="0"/>
              <a:t>ipython</a:t>
            </a:r>
            <a:r>
              <a:rPr lang="en-GB" dirty="0" smtClean="0"/>
              <a:t>, you can use the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timeit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magic command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271462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</a:rPr>
              <a:t>from </a:t>
            </a:r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timeit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</a:rPr>
              <a:t>import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 Timer</a:t>
            </a:r>
          </a:p>
          <a:p>
            <a:endParaRPr lang="en-GB" sz="1600" dirty="0" smtClean="0">
              <a:latin typeface="Courier New" pitchFamily="49" charset="0"/>
            </a:endParaRPr>
          </a:p>
          <a:p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# more detailed control of timing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t = Timer(</a:t>
            </a:r>
            <a:r>
              <a:rPr lang="en-GB" sz="1600" i="1" dirty="0" smtClean="0">
                <a:solidFill>
                  <a:srgbClr val="00AA00"/>
                </a:solidFill>
                <a:latin typeface="Courier New" pitchFamily="49" charset="0"/>
              </a:rPr>
              <a:t>"</a:t>
            </a:r>
            <a:r>
              <a:rPr lang="en-GB" sz="1600" i="1" dirty="0" err="1" smtClean="0">
                <a:solidFill>
                  <a:srgbClr val="00AA00"/>
                </a:solidFill>
                <a:latin typeface="Courier New" pitchFamily="49" charset="0"/>
              </a:rPr>
              <a:t>module.function</a:t>
            </a:r>
            <a:r>
              <a:rPr lang="en-GB" sz="1600" i="1" dirty="0" smtClean="0">
                <a:solidFill>
                  <a:srgbClr val="00AA00"/>
                </a:solidFill>
                <a:latin typeface="Courier New" pitchFamily="49" charset="0"/>
              </a:rPr>
              <a:t>(arg1, arg2)"</a:t>
            </a:r>
            <a:r>
              <a:rPr lang="en-GB" sz="1600" i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1600" i="1" dirty="0" smtClean="0">
                <a:solidFill>
                  <a:srgbClr val="00AA00"/>
                </a:solidFill>
                <a:latin typeface="Courier New" pitchFamily="49" charset="0"/>
              </a:rPr>
              <a:t>"import module"</a:t>
            </a:r>
            <a:r>
              <a:rPr lang="en-GB" sz="1600" i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# make three measurements of timing, repeat 2 million times</a:t>
            </a:r>
          </a:p>
          <a:p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t.repeat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GB" sz="1600" dirty="0" smtClean="0">
                <a:solidFill>
                  <a:srgbClr val="800000"/>
                </a:solidFill>
                <a:latin typeface="Courier New" pitchFamily="49" charset="0"/>
              </a:rPr>
              <a:t>3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1600" dirty="0" smtClean="0">
                <a:solidFill>
                  <a:srgbClr val="800000"/>
                </a:solidFill>
                <a:latin typeface="Courier New" pitchFamily="49" charset="0"/>
              </a:rPr>
              <a:t>2000000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dot product function in pure Python and time it in Ipython: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dot_product(x, y) is </a:t>
            </a:r>
            <a:br>
              <a:rPr lang="en-US"/>
            </a:br>
            <a:r>
              <a:rPr lang="en-US"/>
              <a:t>x[1] * y[1] + x[2] * y[2] + … + x[N] * y[N]</a:t>
            </a:r>
          </a:p>
          <a:p>
            <a:endParaRPr lang="en-US"/>
          </a:p>
          <a:p>
            <a:r>
              <a:rPr lang="en-US"/>
              <a:t>Write a version using numpy (vectorized), time it again</a:t>
            </a:r>
          </a:p>
          <a:p>
            <a:r>
              <a:rPr lang="en-US"/>
              <a:t>Write a version using numpy.dot, time it again</a:t>
            </a:r>
          </a:p>
          <a:p>
            <a:r>
              <a:rPr lang="en-US"/>
              <a:t>Try with large vector (1000 elements) and small (5 element)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90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factorial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44293"/>
      </p:ext>
    </p:extLst>
  </p:cSld>
  <p:clrMapOvr>
    <a:masterClrMapping/>
  </p:clrMapOvr>
  <p:transition xmlns:p14="http://schemas.microsoft.com/office/powerpoint/2010/main">
    <p:sndAc>
      <p:stSnd>
        <p:snd r:embed="rId2" name="drumroll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On *nix systems, the command </a:t>
            </a:r>
            <a:r>
              <a:rPr lang="en-GB" dirty="0" smtClean="0">
                <a:latin typeface="Courier New"/>
                <a:cs typeface="Courier New"/>
              </a:rPr>
              <a:t>time</a:t>
            </a:r>
            <a:r>
              <a:rPr lang="en-GB" dirty="0" smtClean="0"/>
              <a:t> gives a quick way of measuring time: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“real” is wall clock time</a:t>
            </a:r>
          </a:p>
          <a:p>
            <a:r>
              <a:rPr lang="en-GB" dirty="0" smtClean="0"/>
              <a:t>“user” is CPU time executing the script</a:t>
            </a:r>
          </a:p>
          <a:p>
            <a:r>
              <a:rPr lang="en-GB" dirty="0"/>
              <a:t>“sys” is CPU time spent in system calls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234888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$ time python your_script.py</a:t>
            </a:r>
          </a:p>
          <a:p>
            <a:endParaRPr lang="en-GB" sz="1600" dirty="0" err="1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real	0m0.135s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user	0m0.125s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sys	0m0.009s</a:t>
            </a:r>
          </a:p>
          <a:p>
            <a:endParaRPr lang="en-GB" sz="16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standard Python module to profile an entire application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profile </a:t>
            </a:r>
            <a:r>
              <a:rPr lang="en-GB" dirty="0" smtClean="0"/>
              <a:t>is an old, slow profiling module)</a:t>
            </a:r>
          </a:p>
          <a:p>
            <a:r>
              <a:rPr lang="en-GB" dirty="0" smtClean="0"/>
              <a:t>Running the profiler from command line: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Sorting options: TODO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2564904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–s cumulative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43608" y="3789040"/>
            <a:ext cx="921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cumulative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Or save results to disk for later inspection: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Explore with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1700808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–o filename.cProfile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43608" y="3789040"/>
            <a:ext cx="9217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pstats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.cProfile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stats [n | regexp]: print statistics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sort [cumulative, time, ...] : change sort order</a:t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callers [n | regexp]: show callers of functions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callees [n | regexp]: show callers of functions</a:t>
            </a:r>
          </a:p>
        </p:txBody>
      </p:sp>
    </p:spTree>
    <p:extLst>
      <p:ext uri="{BB962C8B-B14F-4D97-AF65-F5344CB8AC3E}">
        <p14:creationId xmlns:p14="http://schemas.microsoft.com/office/powerpoint/2010/main" val="406364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Factorial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6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4208099533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537  python -m cProfile -o factorial.cProfile factorial.py </a:t>
            </a:r>
          </a:p>
          <a:p>
            <a:r>
              <a:rPr lang="en-US"/>
              <a:t> 535  pyprof2calltree -i factorial.cProfile -k</a:t>
            </a:r>
          </a:p>
          <a:p>
            <a:r>
              <a:rPr lang="en-US"/>
              <a:t>  538  pyprof2calltree -i factorial.cProfile -o callgrind.out.1</a:t>
            </a:r>
          </a:p>
          <a:p>
            <a:r>
              <a:rPr lang="en-US"/>
              <a:t>qcallgrind cachegrind.out.1</a:t>
            </a:r>
          </a:p>
          <a:p>
            <a:r>
              <a:rPr lang="en-US"/>
              <a:t>kcachegrind cachegrind.out.1</a:t>
            </a:r>
          </a:p>
          <a:p>
            <a:endParaRPr lang="en-US"/>
          </a:p>
          <a:p>
            <a:r>
              <a:rPr lang="en-US"/>
              <a:t>(In Python 2, have a look at RunSnakeRun)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835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Screenshots of runsnake / callgrind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461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line-profile</a:t>
            </a:r>
          </a:p>
          <a:p>
            <a:r>
              <a:rPr lang="en-US"/>
              <a:t>kernprof.py -l -o confidence-3.py.lprof confidence-3.py </a:t>
            </a:r>
          </a:p>
          <a:p>
            <a:r>
              <a:rPr lang="en-US"/>
              <a:t>python -m line_profiler confidence-3.py.lprof 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41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safety net!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Anybody offering code for optimization session?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871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thoughts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Scientific code has slightly different needs than “regular” code, including the need to ensure correctness</a:t>
            </a:r>
          </a:p>
          <a:p>
            <a:r>
              <a:rPr lang="en-GB" dirty="0" smtClean="0"/>
              <a:t>Agile programming methods, and testing in particular, go a long way toward this goal</a:t>
            </a:r>
          </a:p>
          <a:p>
            <a:r>
              <a:rPr lang="en-GB" dirty="0" smtClean="0"/>
              <a:t>Agile programming in Python is as easy as it gets, there are no excuses not to do it!</a:t>
            </a:r>
          </a:p>
          <a:p>
            <a:r>
              <a:rPr lang="en-US" dirty="0"/>
              <a:t>For maximum efficiency, check out how these tools can be integrated with your editor / IDE</a:t>
            </a:r>
          </a:p>
          <a:p>
            <a:endParaRPr lang="en-GB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Exercises!</a:t>
            </a:r>
          </a:p>
          <a:p>
            <a:endParaRPr lang="en-GB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2143116"/>
            <a:ext cx="328614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6200000">
            <a:off x="514235" y="2843295"/>
            <a:ext cx="3929090" cy="2242981"/>
            <a:chOff x="1071538" y="2285992"/>
            <a:chExt cx="3929090" cy="2242981"/>
          </a:xfrm>
        </p:grpSpPr>
        <p:pic>
          <p:nvPicPr>
            <p:cNvPr id="11" name="Picture 10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1538" y="2285992"/>
              <a:ext cx="3929090" cy="2242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1571604" y="2285992"/>
              <a:ext cx="78581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86182" y="2285992"/>
              <a:ext cx="78581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43174" y="3429000"/>
              <a:ext cx="78581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</a:t>
            </a:r>
            <a:r>
              <a:rPr lang="en-GB" dirty="0" err="1" smtClean="0"/>
              <a:t>TestCases</a:t>
            </a:r>
            <a:endParaRPr lang="en-GB" dirty="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066800" y="1714488"/>
            <a:ext cx="558641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class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FirstTestCase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unittest.TestCase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def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test_truisms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):</a:t>
            </a:r>
            <a:endParaRPr lang="en-GB" sz="1500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.assertTrue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True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.assertFalse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False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class </a:t>
            </a:r>
            <a:r>
              <a:rPr lang="en-US" sz="1500" b="1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SecondTestCase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unittest.TestCase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):</a:t>
            </a:r>
            <a:endParaRPr lang="en-GB" sz="1500" dirty="0" smtClean="0">
              <a:solidFill>
                <a:srgbClr val="000000"/>
              </a:solidFill>
              <a:latin typeface="Arial"/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 </a:t>
            </a:r>
            <a:endParaRPr lang="en-GB" sz="1500" dirty="0" smtClean="0">
              <a:solidFill>
                <a:srgbClr val="000000"/>
              </a:solidFill>
              <a:latin typeface="Arial"/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5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def </a:t>
            </a:r>
            <a:r>
              <a:rPr lang="en-US" sz="1500" b="1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test_approximation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500" i="1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):</a:t>
            </a:r>
            <a:endParaRPr lang="en-GB" sz="1500" dirty="0" smtClean="0">
              <a:solidFill>
                <a:srgbClr val="000000"/>
              </a:solidFill>
              <a:latin typeface="Arial"/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500" i="1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500" i="1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.assertAlmostEqual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500" dirty="0" smtClean="0">
                <a:solidFill>
                  <a:srgbClr val="8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1.1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1500" dirty="0" smtClean="0">
                <a:solidFill>
                  <a:srgbClr val="8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1.15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1500" dirty="0" smtClean="0">
                <a:solidFill>
                  <a:srgbClr val="8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GB" sz="1500" dirty="0" smtClean="0">
              <a:solidFill>
                <a:srgbClr val="000000"/>
              </a:solidFill>
              <a:latin typeface="Arial"/>
              <a:ea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__name__ == 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'__main__'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# execute all </a:t>
            </a:r>
            <a:r>
              <a:rPr lang="en-US" sz="15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TestCases</a:t>
            </a:r>
            <a:r>
              <a:rPr lang="en-US" sz="15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in the module</a:t>
            </a: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unittest.main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4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TestCase.assertSomething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One can also specify a maximum difference: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</a:t>
            </a:r>
            <a: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(x, y, delta=0.)</a:t>
            </a:r>
            <a:b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ea typeface="ＭＳ Ｐゴシック" pitchFamily="80" charset="-128"/>
                <a:cs typeface="Courier New" pitchFamily="49" charset="0"/>
              </a:rPr>
              <a:t>E.g.: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assertAlmostEqual(1.125, 1.12, delta=0.06) 	</a:t>
            </a:r>
            <a:r>
              <a:rPr lang="en-US" sz="18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18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assertAlmostEqual(1.125, 1.12, delta=0.04) 	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</a:p>
          <a:p>
            <a:r>
              <a:rPr lang="en-US" dirty="0" smtClean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Can be used to compare any object that supports subtraction and comparison: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import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datetime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delta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datetime.timedelta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(seconds=10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)</a:t>
            </a:r>
            <a:b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second_timestamp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datetime.datetime.now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)</a:t>
            </a:r>
            <a:b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self.assertAlmostEqual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first_timestamp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,</a:t>
            </a:r>
            <a:b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second_timestamp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, delta=delta)</a:t>
            </a:r>
            <a:endParaRPr lang="en-US" sz="1800" dirty="0" smtClean="0">
              <a:solidFill>
                <a:srgbClr val="000000"/>
              </a:solidFill>
              <a:latin typeface="Courier New" pitchFamily="49" charset="0"/>
              <a:ea typeface="ＭＳ Ｐゴシック" pitchFamily="80" charset="-128"/>
              <a:cs typeface="Courier New" pitchFamily="49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TestCase.assertSomething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8480" name="Group 48"/>
          <p:cNvGraphicFramePr>
            <a:graphicFrameLocks noGrp="1"/>
          </p:cNvGraphicFramePr>
          <p:nvPr/>
        </p:nvGraphicFramePr>
        <p:xfrm>
          <a:off x="142844" y="1357298"/>
          <a:ext cx="8858312" cy="4712580"/>
        </p:xfrm>
        <a:graphic>
          <a:graphicData uri="http://schemas.openxmlformats.org/drawingml/2006/table">
            <a:tbl>
              <a:tblPr/>
              <a:tblGrid>
                <a:gridCol w="4214842"/>
                <a:gridCol w="4643470"/>
              </a:tblGrid>
              <a:tr h="466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itchFamily="80" charset="-128"/>
                          <a:cs typeface="Courier New" pitchFamily="49" charset="0"/>
                        </a:rPr>
                        <a:t>TestCase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itchFamily="80" charset="-128"/>
                          <a:cs typeface="Courier New" pitchFamily="49" charset="0"/>
                        </a:rPr>
                        <a:t>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80" charset="-128"/>
                          <a:cs typeface="Courier New" pitchFamily="49" charset="0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assert_(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expr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[,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msg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assertTrue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(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expr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[,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msg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assertFalse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(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expr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[,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msg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])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assertTrue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(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isinstance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([1,2], list) 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ECC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=&gt; pass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ＭＳ Ｐゴシック" pitchFamily="80" charset="-128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assertTrue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('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Hi'.islower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()) 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=&gt; fail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ＭＳ Ｐゴシック" pitchFamily="80" charset="-128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assertEqual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(first, second[,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msg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assertNotEqual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(first, second[,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msg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])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assertEqual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([2, 3], [2, 3]) 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ECC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=&gt; pass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ＭＳ Ｐゴシック" pitchFamily="80" charset="-128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assertEqual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(1.2, 1.3) 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=&gt; fail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assertAlmostEqual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(first, second</a:t>
                      </a:r>
                      <a:b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</a:b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                  [, places[,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msg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]])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assertNotAlmostEqual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(first, second</a:t>
                      </a:r>
                      <a:b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</a:b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                  [, places[,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msg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]])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assertAlmostEqual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(1.125, 1.12, 2) 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ECC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=&gt; pass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ＭＳ Ｐゴシック" pitchFamily="80" charset="-128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assertAlmostEqual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(1.125, 1.12, 3) 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=&gt; fail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assertRaises(exception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, callable, ...)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assertRaises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(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exceptions.IOError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, file,</a:t>
                      </a:r>
                      <a:b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</a:b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             'inexistent', 'r') 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ECC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=&gt; pass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ＭＳ Ｐゴシック" pitchFamily="80" charset="-128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assertRaises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(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exceptions.SyntaxError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, file,</a:t>
                      </a:r>
                      <a:b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</a:b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             'inexistent', 'r’) 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=&gt; fail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fail([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msg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])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fail() 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=&gt; fail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Correctness: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 requirement for scientific code</a:t>
            </a:r>
          </a:p>
          <a:p>
            <a:pPr lvl="1"/>
            <a:r>
              <a:rPr lang="en-US" dirty="0"/>
              <a:t>You must have a strategy to ensure correctness</a:t>
            </a:r>
          </a:p>
          <a:p>
            <a:pPr lvl="1"/>
            <a:r>
              <a:rPr lang="en-US" dirty="0"/>
              <a:t>Tests are the best way to trust your code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TestCase.assertSomething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Check that two numbers are equal up to a given precision: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assertAlmostEqual(x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y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, places=7)</a:t>
            </a:r>
          </a:p>
          <a:p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places</a:t>
            </a: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is the number of decimal places to use: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assertAlmostEqual(1.125, 1.12, 2) 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assertAlmostEqual(1.125, 1.12, 3) 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endParaRPr lang="en-US" sz="2000" dirty="0" smtClean="0">
              <a:solidFill>
                <a:srgbClr val="FF0000"/>
              </a:solidFill>
              <a:latin typeface="Courier New" pitchFamily="49" charset="0"/>
              <a:ea typeface="ＭＳ Ｐゴシック" pitchFamily="80" charset="-128"/>
              <a:cs typeface="Courier New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Starting from Python 2.7, one can also specify a maximum difference: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assertAlmostEqual(x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y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, delta=0.)</a:t>
            </a:r>
            <a:b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ea typeface="ＭＳ Ｐゴシック" pitchFamily="80" charset="-128"/>
                <a:cs typeface="Courier New" pitchFamily="49" charset="0"/>
              </a:rPr>
              <a:t>E.g.: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assertAlmostEqual(1.125, 1.12, 0.06) 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assertAlmostEqual(1.125, 1.12, 0.04) 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dirty="0" smtClean="0"/>
              <a:t>Three more useful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pydoc</a:t>
            </a:r>
            <a:r>
              <a:rPr lang="en-GB" dirty="0" smtClean="0"/>
              <a:t>: creating documentation from your </a:t>
            </a:r>
            <a:r>
              <a:rPr lang="en-GB" dirty="0" err="1" smtClean="0"/>
              <a:t>docstrings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pydoc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[-w]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module_name</a:t>
            </a:r>
            <a:endParaRPr lang="en-GB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pylint</a:t>
            </a:r>
            <a:r>
              <a:rPr lang="en-GB" dirty="0" smtClean="0"/>
              <a:t>: check that your code respects standards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doctests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/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is a module that recognizes Python code in documentation and tests it</a:t>
            </a:r>
          </a:p>
          <a:p>
            <a:pPr lvl="1"/>
            <a:r>
              <a:rPr lang="en-US" dirty="0" err="1" smtClean="0"/>
              <a:t>docstrings</a:t>
            </a:r>
            <a:r>
              <a:rPr lang="en-US" dirty="0" smtClean="0"/>
              <a:t>, </a:t>
            </a:r>
            <a:r>
              <a:rPr lang="en-US" dirty="0" err="1" smtClean="0"/>
              <a:t>rst</a:t>
            </a:r>
            <a:r>
              <a:rPr lang="en-US" dirty="0" smtClean="0"/>
              <a:t> or plain text documents</a:t>
            </a:r>
          </a:p>
          <a:p>
            <a:pPr lvl="1"/>
            <a:r>
              <a:rPr lang="en-US" dirty="0" smtClean="0"/>
              <a:t>make sure that the documentation is up-to-date</a:t>
            </a:r>
          </a:p>
          <a:p>
            <a:r>
              <a:rPr lang="en-US" dirty="0" smtClean="0"/>
              <a:t>From command line:</a:t>
            </a:r>
            <a:br>
              <a:rPr lang="en-US" dirty="0" smtClean="0"/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–v example.py</a:t>
            </a:r>
          </a:p>
          <a:p>
            <a:r>
              <a:rPr lang="en-US" dirty="0" smtClean="0"/>
              <a:t>In a script:</a:t>
            </a:r>
            <a:br>
              <a:rPr lang="en-US" dirty="0" smtClean="0"/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doctest.testfile("example.txt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”) </a:t>
            </a: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examples in a 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doctest.testmod([module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])     </a:t>
            </a: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</a:t>
            </a:r>
            <a:r>
              <a:rPr lang="en-US" sz="1800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docstrings</a:t>
            </a: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in module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DEMO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sndAc>
      <p:stSnd>
        <p:snd r:embed="rId2" name="drumroll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additions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optimization cycle: </a:t>
            </a:r>
            <a:r>
              <a:rPr lang="en-US" dirty="0" smtClean="0">
                <a:hlinkClick r:id="rId2"/>
              </a:rPr>
              <a:t>http://stackoverflow.com/questions/3657884/numpy-matrix-operations/3659619#3659619</a:t>
            </a:r>
            <a:endParaRPr lang="en-US" dirty="0" smtClean="0"/>
          </a:p>
          <a:p>
            <a:r>
              <a:rPr lang="en-US" dirty="0" smtClean="0"/>
              <a:t>testing: mock objects</a:t>
            </a:r>
          </a:p>
          <a:p>
            <a:r>
              <a:rPr lang="en-US" dirty="0" smtClean="0"/>
              <a:t>example testing with HMM: </a:t>
            </a:r>
            <a:r>
              <a:rPr lang="en-GB" dirty="0" smtClean="0"/>
              <a:t>HMM: random data -&gt; 1/M emissions, 1/M transitions; weak, sequence of transitions with </a:t>
            </a:r>
            <a:r>
              <a:rPr lang="en-GB" dirty="0" err="1" smtClean="0"/>
              <a:t>p</a:t>
            </a:r>
            <a:r>
              <a:rPr lang="en-GB" dirty="0" smtClean="0"/>
              <a:t>=1, 1-&gt;2-&gt;3-&gt;1-&gt; ...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More agile tools and concepts</a:t>
            </a:r>
          </a:p>
        </p:txBody>
      </p:sp>
    </p:spTree>
    <p:extLst>
      <p:ext uri="{BB962C8B-B14F-4D97-AF65-F5344CB8AC3E}">
        <p14:creationId xmlns:p14="http://schemas.microsoft.com/office/powerpoint/2010/main" val="3103404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It’s easy to leave part of the code untested</a:t>
            </a:r>
            <a:br>
              <a:rPr lang="en-US" dirty="0" smtClean="0"/>
            </a:br>
            <a:r>
              <a:rPr lang="en-US" dirty="0" smtClean="0"/>
              <a:t>Classics: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eature activated by keyword argument</a:t>
            </a:r>
            <a:endParaRPr lang="en-US" dirty="0"/>
          </a:p>
          <a:p>
            <a:pPr lvl="1"/>
            <a:r>
              <a:rPr lang="en-US" dirty="0" smtClean="0"/>
              <a:t>Exception raised for invalid input</a:t>
            </a:r>
          </a:p>
          <a:p>
            <a:r>
              <a:rPr lang="en-US" dirty="0" smtClean="0"/>
              <a:t>Coverage tools mark the lines visited during execution</a:t>
            </a:r>
          </a:p>
          <a:p>
            <a:r>
              <a:rPr lang="en-US" dirty="0" smtClean="0"/>
              <a:t>Use together with test framework to make sure all your code is tested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0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coverage.py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Python script to perform code coverage</a:t>
            </a:r>
          </a:p>
          <a:p>
            <a:r>
              <a:rPr lang="en-US" dirty="0" smtClean="0"/>
              <a:t>Produces text and HTML reports</a:t>
            </a:r>
          </a:p>
          <a:p>
            <a:r>
              <a:rPr lang="en-US" dirty="0" smtClean="0"/>
              <a:t>Allows branch coverage analysis</a:t>
            </a:r>
          </a:p>
          <a:p>
            <a:r>
              <a:rPr lang="en-US" dirty="0" smtClean="0"/>
              <a:t>Not included in standard library, but quite standard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8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DEMO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48712"/>
      </p:ext>
    </p:extLst>
  </p:cSld>
  <p:clrMapOvr>
    <a:masterClrMapping/>
  </p:clrMapOvr>
  <p:transition xmlns:p14="http://schemas.microsoft.com/office/powerpoint/2010/main">
    <p:sndAc>
      <p:stSnd>
        <p:snd r:embed="rId2" name="chimes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Fixtures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require an initial state or </a:t>
            </a:r>
            <a:r>
              <a:rPr lang="en-US" i="1" dirty="0" smtClean="0"/>
              <a:t>test context</a:t>
            </a:r>
            <a:r>
              <a:rPr lang="en-US" dirty="0" smtClean="0"/>
              <a:t> in which they are executed (the “Given” part), which needs to be initialized and possibly cleaned up.</a:t>
            </a:r>
          </a:p>
          <a:p>
            <a:r>
              <a:rPr lang="en-US" dirty="0" smtClean="0"/>
              <a:t>If multiple tests require the same context, this fixed context is known as a </a:t>
            </a:r>
            <a:r>
              <a:rPr lang="en-US" i="1" dirty="0" smtClean="0"/>
              <a:t>fixture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 of fixtures:</a:t>
            </a:r>
          </a:p>
          <a:p>
            <a:pPr lvl="1"/>
            <a:r>
              <a:rPr lang="en-US" dirty="0" smtClean="0"/>
              <a:t>Creation of a data set at runtime</a:t>
            </a:r>
          </a:p>
          <a:p>
            <a:pPr lvl="1"/>
            <a:r>
              <a:rPr lang="en-US" dirty="0" smtClean="0"/>
              <a:t>Loading data from a file or database</a:t>
            </a:r>
          </a:p>
          <a:p>
            <a:pPr lvl="1"/>
            <a:r>
              <a:rPr lang="en-US" dirty="0" smtClean="0"/>
              <a:t>Creation of </a:t>
            </a:r>
            <a:r>
              <a:rPr lang="en-US" i="1" dirty="0" smtClean="0"/>
              <a:t>mock</a:t>
            </a:r>
            <a:r>
              <a:rPr lang="en-US" dirty="0" smtClean="0"/>
              <a:t> objects to simulate the interaction with complex objects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45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software bugs in science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424942" y="1268760"/>
            <a:ext cx="5739346" cy="3784486"/>
            <a:chOff x="1424942" y="1268760"/>
            <a:chExt cx="5595330" cy="3784486"/>
          </a:xfrm>
        </p:grpSpPr>
        <p:grpSp>
          <p:nvGrpSpPr>
            <p:cNvPr id="12" name="Group 11"/>
            <p:cNvGrpSpPr/>
            <p:nvPr/>
          </p:nvGrpSpPr>
          <p:grpSpPr>
            <a:xfrm>
              <a:off x="1979712" y="1268760"/>
              <a:ext cx="5040560" cy="3312368"/>
              <a:chOff x="2123728" y="1628800"/>
              <a:chExt cx="5032176" cy="382480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23728" y="1628800"/>
                <a:ext cx="0" cy="381642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123728" y="5445224"/>
                <a:ext cx="5032176" cy="838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 rot="16200000">
              <a:off x="888853" y="2668945"/>
              <a:ext cx="147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frequency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5534" y="4653136"/>
              <a:ext cx="1760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bug severity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23728" y="1484784"/>
              <a:ext cx="4833414" cy="2952328"/>
            </a:xfrm>
            <a:custGeom>
              <a:avLst/>
              <a:gdLst>
                <a:gd name="connsiteX0" fmla="*/ 0 w 2998118"/>
                <a:gd name="connsiteY0" fmla="*/ 0 h 1572004"/>
                <a:gd name="connsiteX1" fmla="*/ 582968 w 2998118"/>
                <a:gd name="connsiteY1" fmla="*/ 1311739 h 1572004"/>
                <a:gd name="connsiteX2" fmla="*/ 2998118 w 2998118"/>
                <a:gd name="connsiteY2" fmla="*/ 1572004 h 15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118" h="1572004">
                  <a:moveTo>
                    <a:pt x="0" y="0"/>
                  </a:moveTo>
                  <a:cubicBezTo>
                    <a:pt x="41641" y="524869"/>
                    <a:pt x="83282" y="1049738"/>
                    <a:pt x="582968" y="1311739"/>
                  </a:cubicBezTo>
                  <a:cubicBezTo>
                    <a:pt x="1082654" y="1573740"/>
                    <a:pt x="2998118" y="1572004"/>
                    <a:pt x="2998118" y="1572004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91680" y="4797152"/>
            <a:ext cx="1512168" cy="1294403"/>
            <a:chOff x="1691680" y="4797152"/>
            <a:chExt cx="1512168" cy="12944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41176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91680" y="5445224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oops, wrong labels!</a:t>
              </a:r>
              <a:endParaRPr lang="en-US" sz="1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5856" y="4797152"/>
            <a:ext cx="1584176" cy="1294403"/>
            <a:chOff x="3275856" y="4797152"/>
            <a:chExt cx="1584176" cy="129440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995936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75856" y="544522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need to send </a:t>
              </a:r>
              <a:r>
                <a:rPr lang="en-US" sz="1800" i="1" dirty="0" smtClean="0"/>
                <a:t>errata </a:t>
              </a:r>
              <a:r>
                <a:rPr lang="en-US" sz="1800" i="1" dirty="0" err="1" smtClean="0"/>
                <a:t>corrige</a:t>
              </a:r>
              <a:endParaRPr lang="en-US" sz="180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0152" y="4797152"/>
            <a:ext cx="1584176" cy="1017404"/>
            <a:chOff x="5940152" y="4797152"/>
            <a:chExt cx="1584176" cy="101740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73224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0152" y="544522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end of career</a:t>
              </a:r>
              <a:endParaRPr lang="en-US" sz="18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setUp</a:t>
            </a:r>
            <a:r>
              <a:rPr lang="en-GB" dirty="0" smtClean="0"/>
              <a:t> and </a:t>
            </a:r>
            <a:r>
              <a:rPr lang="en-GB" dirty="0" err="1" smtClean="0"/>
              <a:t>tearDown</a:t>
            </a:r>
            <a:endParaRPr lang="en-GB" dirty="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611560" y="2173942"/>
            <a:ext cx="770485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unittest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FirstTestCase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unittest.TestCase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):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setUp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i="1" dirty="0" smtClean="0">
                <a:solidFill>
                  <a:srgbClr val="00AA00"/>
                </a:solidFill>
                <a:latin typeface="Courier New"/>
              </a:rPr>
              <a:t>""” </a:t>
            </a:r>
            <a:r>
              <a:rPr lang="en-US" sz="1400" i="1" dirty="0" err="1" smtClean="0">
                <a:solidFill>
                  <a:srgbClr val="00AA00"/>
                </a:solidFill>
                <a:latin typeface="Courier New"/>
              </a:rPr>
              <a:t>setUp</a:t>
            </a:r>
            <a:r>
              <a:rPr lang="en-US" sz="1400" i="1" dirty="0" smtClean="0">
                <a:solidFill>
                  <a:srgbClr val="00AA00"/>
                </a:solidFill>
                <a:latin typeface="Courier New"/>
              </a:rPr>
              <a:t> is called before every test """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Courier New"/>
              </a:rPr>
              <a:t>pass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 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tearDown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i="1" dirty="0" smtClean="0">
                <a:solidFill>
                  <a:srgbClr val="00AA00"/>
                </a:solidFill>
                <a:latin typeface="Courier New"/>
              </a:rPr>
              <a:t>""" </a:t>
            </a:r>
            <a:r>
              <a:rPr lang="en-US" sz="1400" i="1" dirty="0" err="1" smtClean="0">
                <a:solidFill>
                  <a:srgbClr val="00AA00"/>
                </a:solidFill>
                <a:latin typeface="Courier New"/>
              </a:rPr>
              <a:t>tearDown</a:t>
            </a:r>
            <a:r>
              <a:rPr lang="en-US" sz="1400" i="1" dirty="0" smtClean="0">
                <a:solidFill>
                  <a:srgbClr val="00AA00"/>
                </a:solidFill>
                <a:latin typeface="Courier New"/>
              </a:rPr>
              <a:t> is called at the end of every test,</a:t>
            </a:r>
            <a:br>
              <a:rPr lang="en-US" sz="1400" i="1" dirty="0" smtClean="0">
                <a:solidFill>
                  <a:srgbClr val="00AA00"/>
                </a:solidFill>
                <a:latin typeface="Courier New"/>
              </a:rPr>
            </a:br>
            <a:r>
              <a:rPr lang="en-US" sz="1400" i="1" dirty="0" smtClean="0">
                <a:solidFill>
                  <a:srgbClr val="00AA00"/>
                </a:solidFill>
                <a:latin typeface="Courier New"/>
              </a:rPr>
              <a:t>        even if the test raises an exception. """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Courier New"/>
              </a:rPr>
              <a:t>pass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i="1" dirty="0" smtClean="0">
                <a:solidFill>
                  <a:srgbClr val="BF0000"/>
                </a:solidFill>
                <a:latin typeface="Courier New"/>
              </a:rPr>
              <a:t># ... all tests here 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2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23767</TotalTime>
  <Words>5532</Words>
  <Application>Microsoft Macintosh PowerPoint</Application>
  <PresentationFormat>On-screen Show (4:3)</PresentationFormat>
  <Paragraphs>914</Paragraphs>
  <Slides>90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Origin</vt:lpstr>
      <vt:lpstr>Testing, debugging, profiling Python tools for building software  </vt:lpstr>
      <vt:lpstr>Outline</vt:lpstr>
      <vt:lpstr>The agile development cycle</vt:lpstr>
      <vt:lpstr>Python tools for building software</vt:lpstr>
      <vt:lpstr>Python tools</vt:lpstr>
      <vt:lpstr>PowerPoint Presentation</vt:lpstr>
      <vt:lpstr>The agile development cycle</vt:lpstr>
      <vt:lpstr>Why write tests?</vt:lpstr>
      <vt:lpstr>Effect of software bugs in science</vt:lpstr>
      <vt:lpstr>Software bugs in research are a serious business</vt:lpstr>
      <vt:lpstr>Not only in academia…</vt:lpstr>
      <vt:lpstr>Not only in academia…</vt:lpstr>
      <vt:lpstr>Most recent software failure</vt:lpstr>
      <vt:lpstr>Most recent software failure</vt:lpstr>
      <vt:lpstr>Why write tests?</vt:lpstr>
      <vt:lpstr>Save your future self some trouble</vt:lpstr>
      <vt:lpstr>Testing with Python</vt:lpstr>
      <vt:lpstr>Hands-on!</vt:lpstr>
      <vt:lpstr>How to run tests </vt:lpstr>
      <vt:lpstr>Test suites in Python: unittest</vt:lpstr>
      <vt:lpstr>Anatomy of a TestCase</vt:lpstr>
      <vt:lpstr>TestCase.assertSomething</vt:lpstr>
      <vt:lpstr>Hands-on!</vt:lpstr>
      <vt:lpstr>Hands-on!</vt:lpstr>
      <vt:lpstr>Floating point equality</vt:lpstr>
      <vt:lpstr>Hands-on!</vt:lpstr>
      <vt:lpstr>Testing with numpy arrays</vt:lpstr>
      <vt:lpstr>Testing with numpy arrays</vt:lpstr>
      <vt:lpstr>Hands-on!</vt:lpstr>
      <vt:lpstr>Testing error control</vt:lpstr>
      <vt:lpstr>Testing error control</vt:lpstr>
      <vt:lpstr>Hands-on!</vt:lpstr>
      <vt:lpstr>TestCase.assertSomething</vt:lpstr>
      <vt:lpstr>Hands-on!</vt:lpstr>
      <vt:lpstr>How to test like a professional</vt:lpstr>
      <vt:lpstr>Basic structure of test</vt:lpstr>
      <vt:lpstr>Test simple but general cases</vt:lpstr>
      <vt:lpstr>Test special cases and boundary conditions</vt:lpstr>
      <vt:lpstr>Common testing pattern</vt:lpstr>
      <vt:lpstr>Common testing pattern</vt:lpstr>
      <vt:lpstr>Numerical fuzzing</vt:lpstr>
      <vt:lpstr>Hands-on!</vt:lpstr>
      <vt:lpstr>Numerical fuzzing – example</vt:lpstr>
      <vt:lpstr>Testing learning algorithms</vt:lpstr>
      <vt:lpstr>Other common cases</vt:lpstr>
      <vt:lpstr>Example: eigenvector decomposition</vt:lpstr>
      <vt:lpstr>PowerPoint Presentation</vt:lpstr>
      <vt:lpstr>Test-driven development (TDD)</vt:lpstr>
      <vt:lpstr>Testing: Money back guarantee</vt:lpstr>
      <vt:lpstr>PowerPoint Presentation</vt:lpstr>
      <vt:lpstr>The agile development cycle</vt:lpstr>
      <vt:lpstr>Debugging</vt:lpstr>
      <vt:lpstr>pdb, the Python debugger</vt:lpstr>
      <vt:lpstr>Entering the debugger</vt:lpstr>
      <vt:lpstr>Entering the debugger from ipython</vt:lpstr>
      <vt:lpstr>PowerPoint Presentation</vt:lpstr>
      <vt:lpstr>PowerPoint Presentation</vt:lpstr>
      <vt:lpstr>The agile development cycle</vt:lpstr>
      <vt:lpstr>Be careful with optimization</vt:lpstr>
      <vt:lpstr>Python code optimization</vt:lpstr>
      <vt:lpstr>How to optimize</vt:lpstr>
      <vt:lpstr>Optimization methods hierarchy</vt:lpstr>
      <vt:lpstr>Measuring time: timeit</vt:lpstr>
      <vt:lpstr>Hands-on!</vt:lpstr>
      <vt:lpstr>PowerPoint Presentation</vt:lpstr>
      <vt:lpstr>Measuring time: time</vt:lpstr>
      <vt:lpstr>cProfile</vt:lpstr>
      <vt:lpstr>cProfile</vt:lpstr>
      <vt:lpstr>Hands-on!</vt:lpstr>
      <vt:lpstr>PowerPoint Presentation</vt:lpstr>
      <vt:lpstr>PowerPoint Presentation</vt:lpstr>
      <vt:lpstr>PowerPoint Presentation</vt:lpstr>
      <vt:lpstr>No safety net!</vt:lpstr>
      <vt:lpstr>Final thoughts</vt:lpstr>
      <vt:lpstr>The End</vt:lpstr>
      <vt:lpstr>PowerPoint Presentation</vt:lpstr>
      <vt:lpstr>Multiple TestCases</vt:lpstr>
      <vt:lpstr>TestCase.assertSomething</vt:lpstr>
      <vt:lpstr>TestCase.assertSomething</vt:lpstr>
      <vt:lpstr>TestCase.assertSomething</vt:lpstr>
      <vt:lpstr>Three more useful tools</vt:lpstr>
      <vt:lpstr>doctests</vt:lpstr>
      <vt:lpstr>PowerPoint Presentation</vt:lpstr>
      <vt:lpstr>Possible additions</vt:lpstr>
      <vt:lpstr>PowerPoint Presentation</vt:lpstr>
      <vt:lpstr>Code coverage</vt:lpstr>
      <vt:lpstr>coverage.py</vt:lpstr>
      <vt:lpstr>PowerPoint Presentation</vt:lpstr>
      <vt:lpstr>Fixtures</vt:lpstr>
      <vt:lpstr>setUp and tearDown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612</cp:revision>
  <cp:lastPrinted>2014-09-08T15:57:01Z</cp:lastPrinted>
  <dcterms:created xsi:type="dcterms:W3CDTF">2010-10-01T16:09:12Z</dcterms:created>
  <dcterms:modified xsi:type="dcterms:W3CDTF">2015-08-30T09:01:48Z</dcterms:modified>
</cp:coreProperties>
</file>