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73" r:id="rId2"/>
    <p:sldId id="399" r:id="rId3"/>
    <p:sldId id="501" r:id="rId4"/>
    <p:sldId id="430" r:id="rId5"/>
    <p:sldId id="419" r:id="rId6"/>
    <p:sldId id="464" r:id="rId7"/>
    <p:sldId id="358" r:id="rId8"/>
    <p:sldId id="275" r:id="rId9"/>
    <p:sldId id="397" r:id="rId10"/>
    <p:sldId id="453" r:id="rId11"/>
    <p:sldId id="452" r:id="rId12"/>
    <p:sldId id="284" r:id="rId13"/>
    <p:sldId id="454" r:id="rId14"/>
    <p:sldId id="390" r:id="rId15"/>
    <p:sldId id="465" r:id="rId16"/>
    <p:sldId id="493" r:id="rId17"/>
    <p:sldId id="391" r:id="rId18"/>
    <p:sldId id="468" r:id="rId19"/>
    <p:sldId id="355" r:id="rId20"/>
    <p:sldId id="288" r:id="rId21"/>
    <p:sldId id="298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99"/>
            <p14:sldId id="501"/>
            <p14:sldId id="430"/>
            <p14:sldId id="419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493"/>
            <p14:sldId id="391"/>
            <p14:sldId id="468"/>
            <p14:sldId id="355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423" autoAdjust="0"/>
    <p:restoredTop sz="97161" autoAdjust="0"/>
  </p:normalViewPr>
  <p:slideViewPr>
    <p:cSldViewPr>
      <p:cViewPr varScale="1">
        <p:scale>
          <a:sx n="138" d="100"/>
          <a:sy n="138" d="100"/>
        </p:scale>
        <p:origin x="6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D9D9D9"/>
              </a:solidFill>
            </a:rPr>
            <a:t>Write tests </a:t>
          </a:r>
          <a:br>
            <a:rPr lang="en-US" sz="2400" dirty="0">
              <a:solidFill>
                <a:srgbClr val="D9D9D9"/>
              </a:solidFill>
            </a:rPr>
          </a:br>
          <a:r>
            <a:rPr lang="en-US" sz="2000" dirty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Run tests and debug </a:t>
          </a:r>
          <a:br>
            <a:rPr lang="en-US" sz="24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</a:br>
          <a:r>
            <a:rPr lang="en-US" sz="20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until </a:t>
          </a:r>
          <a:r>
            <a:rPr lang="en-US" sz="2000" i="1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all</a:t>
          </a:r>
          <a:r>
            <a:rPr lang="en-US" sz="20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 tests pass</a:t>
          </a:r>
          <a:endParaRPr lang="en-US" sz="2400" kern="1200" dirty="0">
            <a:solidFill>
              <a:srgbClr val="000000"/>
            </a:solidFill>
            <a:latin typeface="Gill Sans MT"/>
            <a:ea typeface="+mn-ea"/>
            <a:cs typeface="+mn-cs"/>
          </a:endParaRP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</dgm:spPr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D9D9D9"/>
              </a:solidFill>
            </a:rPr>
            <a:t>Write tests </a:t>
          </a:r>
          <a:br>
            <a:rPr lang="en-US" sz="2400" kern="1200" dirty="0">
              <a:solidFill>
                <a:srgbClr val="D9D9D9"/>
              </a:solidFill>
            </a:rPr>
          </a:br>
          <a:r>
            <a:rPr lang="en-US" sz="2000" kern="1200" dirty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Run tests and debug </a:t>
          </a:r>
          <a:br>
            <a:rPr lang="en-US" sz="24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</a:br>
          <a:r>
            <a:rPr lang="en-US" sz="20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until </a:t>
          </a:r>
          <a:r>
            <a:rPr lang="en-US" sz="2000" i="1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all</a:t>
          </a:r>
          <a:r>
            <a:rPr lang="en-US" sz="20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 tests pass</a:t>
          </a:r>
          <a:endParaRPr lang="en-US" sz="2400" kern="1200" dirty="0">
            <a:solidFill>
              <a:srgbClr val="000000"/>
            </a:solidFill>
            <a:latin typeface="Gill Sans MT"/>
            <a:ea typeface="+mn-ea"/>
            <a:cs typeface="+mn-cs"/>
          </a:endParaRP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opposed</a:t>
            </a:r>
            <a:r>
              <a:rPr lang="en-GB" baseline="0" dirty="0"/>
              <a:t> to waterfall model</a:t>
            </a:r>
            <a:endParaRPr lang="en-GB" dirty="0"/>
          </a:p>
          <a:p>
            <a:endParaRPr lang="en-GB" dirty="0"/>
          </a:p>
          <a:p>
            <a:r>
              <a:rPr lang="en-GB" dirty="0"/>
              <a:t>Reminder</a:t>
            </a:r>
          </a:p>
          <a:p>
            <a:r>
              <a:rPr lang="en-GB" dirty="0"/>
              <a:t> 1) describe cycle</a:t>
            </a:r>
          </a:p>
          <a:p>
            <a:r>
              <a:rPr lang="en-GB" dirty="0"/>
              <a:t> 2) short development cycles: granularity of chosen feature is important</a:t>
            </a:r>
          </a:p>
          <a:p>
            <a:r>
              <a:rPr lang="en-GB" dirty="0"/>
              <a:t> 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78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properly open qcachegrind</a:t>
            </a:r>
            <a:r>
              <a:rPr lang="en-US" baseline="0"/>
              <a:t> on my Mac: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open ~/Applications/qcachegrind.app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6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5347-8FB3-ED4C-BA03-C57A0A4669E9}" type="datetime3">
              <a:rPr lang="en-US" smtClean="0"/>
              <a:t>24 August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05F4-8663-8641-938C-34A3D0CE2413}" type="datetime3">
              <a:rPr lang="en-US" smtClean="0"/>
              <a:t>24 August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94A4-5F84-2A42-877A-E2B1935FA535}" type="datetime3">
              <a:rPr lang="en-US" smtClean="0"/>
              <a:t>24 August 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131B-DC84-3347-B643-2B8F7525AD9B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F8EA-53CF-2145-A82F-DA50B25B5FEC}" type="datetime3">
              <a:rPr lang="en-US" smtClean="0"/>
              <a:t>24 August 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89AB-72DB-8546-9669-2CAAF6BC3DC3}" type="datetime3">
              <a:rPr lang="en-US" smtClean="0"/>
              <a:t>24 August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C465-804A-7E4B-993E-EC983464ADD1}" type="datetime3">
              <a:rPr lang="en-US" smtClean="0"/>
              <a:t>24 August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E78A-AD1A-8246-A934-F993DF5F3A88}" type="datetime3">
              <a:rPr lang="en-US" smtClean="0"/>
              <a:t>24 August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8C9-64C5-124A-8A36-AF4D7BE62FE7}" type="datetime3">
              <a:rPr lang="en-US" smtClean="0"/>
              <a:t>24 August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6CEB-BBF8-2647-A17A-98CD0D34208C}" type="datetime3">
              <a:rPr lang="en-US" smtClean="0"/>
              <a:t>24 August 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98E6-9992-6041-A968-ED108F7A8284}" type="datetime3">
              <a:rPr lang="en-US" smtClean="0"/>
              <a:t>24 August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728646-3DE4-A644-8A2C-3A2A5C60793B}" type="datetime3">
              <a:rPr lang="en-US" smtClean="0"/>
              <a:t>24 August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Optimizing and profiling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205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Optimization and profiling</a:t>
            </a:r>
            <a:br>
              <a:rPr lang="en-US" dirty="0"/>
            </a:b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Pietro Berkes, NAGRA </a:t>
            </a:r>
            <a:r>
              <a:rPr lang="en-GB" sz="2800" dirty="0" err="1"/>
              <a:t>Insight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428999"/>
            <a:ext cx="864096" cy="9461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factorial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D922-CF79-D342-9411-7DD0DDB579BB}" type="datetime3">
              <a:rPr lang="en-US" smtClean="0"/>
              <a:t>24 August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A8B8-A9B0-9E46-887C-B190826C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>
    <p:sndAc>
      <p:stSnd>
        <p:snd r:embed="rId2" name="drumroll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ourier New" pitchFamily="49" charset="0"/>
              </a:rPr>
              <a:t>Measuring time: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On *nix systems, the command </a:t>
            </a:r>
            <a:r>
              <a:rPr lang="en-GB" dirty="0">
                <a:latin typeface="Courier New"/>
                <a:cs typeface="Courier New"/>
              </a:rPr>
              <a:t>time</a:t>
            </a:r>
            <a:r>
              <a:rPr lang="en-GB" dirty="0"/>
              <a:t> gives a quick way of measuring time: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“real” is wall clock time</a:t>
            </a:r>
          </a:p>
          <a:p>
            <a:r>
              <a:rPr lang="en-GB" dirty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5288-B156-C549-95B1-3889E02A2E4E}" type="datetime3">
              <a:rPr lang="en-US" smtClean="0"/>
              <a:t>24 August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49B3A-8799-C94B-9FA4-0E078A5F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/>
              <a:t>standard Python module to profile an entire application</a:t>
            </a:r>
            <a:br>
              <a:rPr lang="en-GB" dirty="0"/>
            </a:br>
            <a:r>
              <a:rPr lang="en-GB" dirty="0"/>
              <a:t>(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/>
              <a:t>is an old, slow profiling module)</a:t>
            </a:r>
          </a:p>
          <a:p>
            <a:r>
              <a:rPr lang="en-GB" dirty="0"/>
              <a:t>Running the profiler from command line: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Sorting options: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B421-1AE0-544D-973E-BEDE8EBA75AE}" type="datetime3">
              <a:rPr lang="en-US" smtClean="0"/>
              <a:t>24 August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DA46C-8537-C843-B5AA-8E86424F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/>
              <a:t>Or save results to disk for later inspection: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Explore with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087B-A5FB-574D-92A0-69DF296797FA}" type="datetime3">
              <a:rPr lang="en-US" smtClean="0"/>
              <a:t>24 August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7309-D494-8444-9311-D977F298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RunSnakeRun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9C5B-896C-7D43-8016-FF23C4AD11F3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3AD42-0C56-2D47-A354-01D54524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776864" cy="44156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63129-3CAD-124F-97F8-10E8233C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RunSnakeRun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RunSnakeRun</a:t>
            </a:r>
            <a:r>
              <a:rPr lang="en-US" dirty="0"/>
              <a:t> gives a graphical representation of profiling results:</a:t>
            </a:r>
          </a:p>
          <a:p>
            <a:r>
              <a:rPr lang="en-US" dirty="0"/>
              <a:t>Run profiler:</a:t>
            </a:r>
            <a:br>
              <a:rPr lang="en-US" dirty="0"/>
            </a:br>
            <a:r>
              <a:rPr lang="en-US" sz="2000" dirty="0">
                <a:latin typeface="Courier New"/>
                <a:cs typeface="Courier New"/>
              </a:rPr>
              <a:t>python -m </a:t>
            </a:r>
            <a:r>
              <a:rPr lang="en-US" sz="2000" dirty="0" err="1">
                <a:latin typeface="Courier New"/>
                <a:cs typeface="Courier New"/>
              </a:rPr>
              <a:t>cProfile</a:t>
            </a:r>
            <a:r>
              <a:rPr lang="en-US" sz="2000" dirty="0">
                <a:latin typeface="Courier New"/>
                <a:cs typeface="Courier New"/>
              </a:rPr>
              <a:t> -o </a:t>
            </a:r>
            <a:r>
              <a:rPr lang="en-US" sz="2000" dirty="0" err="1">
                <a:latin typeface="Courier New"/>
                <a:cs typeface="Courier New"/>
              </a:rPr>
              <a:t>factorial.prof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factorial.py</a:t>
            </a:r>
            <a:r>
              <a:rPr lang="en-US" sz="2000" dirty="0">
                <a:latin typeface="Courier New"/>
                <a:cs typeface="Courier New"/>
              </a:rPr>
              <a:t> </a:t>
            </a:r>
          </a:p>
          <a:p>
            <a:r>
              <a:rPr lang="en-US" dirty="0"/>
              <a:t>Run </a:t>
            </a:r>
            <a:r>
              <a:rPr lang="en-US" dirty="0" err="1"/>
              <a:t>RunSnakeRun</a:t>
            </a:r>
            <a:r>
              <a:rPr lang="en-US" dirty="0"/>
              <a:t>: </a:t>
            </a:r>
            <a:r>
              <a:rPr lang="en-US" sz="2000" dirty="0">
                <a:latin typeface="Courier New"/>
                <a:cs typeface="Courier New"/>
              </a:rPr>
              <a:t>.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runsnake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factorial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1848-F6EB-C74F-A8D6-CBBD13848CF2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000B2-3599-9C48-8132-29B95F53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 sure you can profile </a:t>
            </a:r>
            <a:r>
              <a:rPr lang="en-US" dirty="0">
                <a:latin typeface="Courier New"/>
                <a:cs typeface="Courier New"/>
              </a:rPr>
              <a:t>factorial </a:t>
            </a:r>
            <a:r>
              <a:rPr lang="en-US" dirty="0"/>
              <a:t>and run </a:t>
            </a:r>
            <a:r>
              <a:rPr lang="en-US" dirty="0" err="1"/>
              <a:t>RunSnakeRun</a:t>
            </a:r>
            <a:r>
              <a:rPr lang="en-US" dirty="0"/>
              <a:t> on the result</a:t>
            </a:r>
          </a:p>
          <a:p>
            <a:r>
              <a:rPr lang="en-US" dirty="0"/>
              <a:t>Optimize the </a:t>
            </a:r>
            <a:r>
              <a:rPr lang="en-US" dirty="0">
                <a:latin typeface="Courier New"/>
                <a:cs typeface="Courier New"/>
              </a:rPr>
              <a:t>factorial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Modify the code</a:t>
            </a:r>
          </a:p>
          <a:p>
            <a:pPr lvl="1"/>
            <a:r>
              <a:rPr lang="en-US" dirty="0"/>
              <a:t>Run tests to make sure it still works</a:t>
            </a:r>
          </a:p>
          <a:p>
            <a:pPr lvl="1"/>
            <a:r>
              <a:rPr lang="en-US" dirty="0"/>
              <a:t>Profile and measure progress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10E1-36E3-FB44-B652-7EC8E0792939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85BE2-F930-CA4C-9197-B2FE31C4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profile a subset of all functions by decorating them with </a:t>
            </a:r>
            <a:r>
              <a:rPr lang="en-US" dirty="0">
                <a:latin typeface="Courier New"/>
                <a:cs typeface="Courier New"/>
              </a:rPr>
              <a:t>@profile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kernprof</a:t>
            </a:r>
            <a:r>
              <a:rPr lang="en-US" dirty="0">
                <a:latin typeface="Courier New"/>
                <a:cs typeface="Courier New"/>
              </a:rPr>
              <a:t> –b -v </a:t>
            </a:r>
            <a:r>
              <a:rPr lang="en-US" dirty="0" err="1">
                <a:latin typeface="Courier New"/>
                <a:cs typeface="Courier New"/>
              </a:rPr>
              <a:t>factorial.py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Line-by-line profiling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kernprof</a:t>
            </a:r>
            <a:r>
              <a:rPr lang="en-US" dirty="0">
                <a:latin typeface="Courier New"/>
                <a:cs typeface="Courier New"/>
              </a:rPr>
              <a:t> -b -l -v </a:t>
            </a:r>
            <a:r>
              <a:rPr lang="en-US" dirty="0" err="1">
                <a:latin typeface="Courier New"/>
                <a:cs typeface="Courier New"/>
              </a:rPr>
              <a:t>factorial.py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60F8-1B81-684F-B51C-602552DFF6EC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A6894-60A7-FF49-A18E-115E6D99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Optimize an object counter for microscopic images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/micro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5FF6-898C-CD45-B47B-A398848BBBF4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9C601-C43A-9E42-BEC7-ABD84C1F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Keep your options open by optimizing only as needed!</a:t>
            </a:r>
          </a:p>
          <a:p>
            <a:r>
              <a:rPr lang="en-GB" dirty="0"/>
              <a:t>Optimizing without tests is irresponsible and punishable in some countries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651-5F45-F144-8A5B-11988996C0FE}" type="datetime3">
              <a:rPr lang="en-US" smtClean="0"/>
              <a:t>24 August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F58C2-627B-BE41-9B69-1740FC6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/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4120572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EB80-78D4-6A4A-976F-5A0B4182BF93}" type="datetime3">
              <a:rPr lang="en-US" smtClean="0"/>
              <a:t>24 August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77899-F7D6-AF4E-B542-FB852AB3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C46C-6265-B94E-8F2B-475E306DFEAD}" type="datetime3">
              <a:rPr lang="en-US" smtClean="0"/>
              <a:t>24 August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E3FB3-CB4C-3345-AF1F-7A45997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Testing makes you efficient, too!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additional big bonus of testing is that your code is ready for improvements</a:t>
            </a:r>
          </a:p>
          <a:p>
            <a:r>
              <a:rPr lang="en-US" dirty="0"/>
              <a:t>Code can change, and correctness is assured by tests</a:t>
            </a:r>
          </a:p>
          <a:p>
            <a:r>
              <a:rPr lang="en-US" b="1" dirty="0"/>
              <a:t>Happily scale your code up!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66B7-8108-C447-AA6D-A03462851C3F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9BE15-A395-5145-A73E-16022436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163948767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9BB-632F-5A44-9D7B-214A298F2A8B}" type="datetime3">
              <a:rPr lang="en-US" smtClean="0"/>
              <a:t>24 August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A6C64-6D5B-5943-8ACF-A82C6D26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careful with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is slower than C, but not prohibitively so</a:t>
            </a:r>
          </a:p>
          <a:p>
            <a:r>
              <a:rPr lang="en-GB" dirty="0"/>
              <a:t>In scientific applications, this difference is often not noticeable: the costly parts of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/>
              <a:t>, … are written in C or Fortran</a:t>
            </a:r>
          </a:p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7E46-A1D9-514F-9216-F785A3B03EE6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7CFC9-2217-7140-99D3-D5B90B80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methods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(This is mildly controversial)</a:t>
            </a:r>
          </a:p>
          <a:p>
            <a:r>
              <a:rPr lang="en-US" dirty="0"/>
              <a:t>In order of preference:</a:t>
            </a:r>
          </a:p>
          <a:p>
            <a:pPr lvl="1"/>
            <a:r>
              <a:rPr lang="en-US" dirty="0" err="1"/>
              <a:t>Don’t do anything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your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Spend some money on better hardware (faster machine, SSD), optimized libraries (e.g., Intel’s MKL)</a:t>
            </a:r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numba; </a:t>
            </a:r>
            <a:br>
              <a:rPr lang="en-US" dirty="0" err="1"/>
            </a:br>
            <a:r>
              <a:rPr lang="en-US" dirty="0" err="1"/>
              <a:t>or a “magic parallelization” tool, like joblib or dask</a:t>
            </a:r>
          </a:p>
          <a:p>
            <a:pPr lvl="1"/>
            <a:r>
              <a:rPr lang="en-US" dirty="0"/>
              <a:t>Use GPU acceleration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Parallelize your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DC8-0C38-884B-B5DB-821F2B388C5C}" type="datetime3">
              <a:rPr lang="en-US" smtClean="0"/>
              <a:t>24 August 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1D6FA-56D4-0D4D-82AF-032EA971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optimize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a small percentage of your code takes up most of the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time-consuming parts of the code</a:t>
            </a:r>
            <a:br>
              <a:rPr lang="en-US" dirty="0"/>
            </a:br>
            <a:r>
              <a:rPr lang="en-US" dirty="0"/>
              <a:t>Where’s the bottleneck? Computations? Disk I/O? </a:t>
            </a:r>
            <a:br>
              <a:rPr lang="en-US" dirty="0"/>
            </a:br>
            <a:r>
              <a:rPr lang="en-US" dirty="0"/>
              <a:t>Memory I/O? (see also </a:t>
            </a:r>
            <a:r>
              <a:rPr lang="en-US" dirty="0" err="1"/>
              <a:t>Tiziano’s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Use a profiler!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Keep running the tests to make sure that code is not 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2553-8134-694E-B259-1E40507E9FDE}" type="datetime3">
              <a:rPr lang="en-US" smtClean="0"/>
              <a:t>24 August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8F0E5-2A12-0A43-951A-C102C10B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ourier New" pitchFamily="49" charset="0"/>
              </a:rPr>
              <a:t>Measuring time: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IPython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  <a:p>
            <a:r>
              <a:rPr lang="en-GB" dirty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B0F4-7747-9145-A4AB-73B1BCE3355D}" type="datetime3">
              <a:rPr lang="en-US" smtClean="0"/>
              <a:t>24 August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D00E-AD10-814F-A7D1-775919B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dot product function in pure Python (i.e., with a for loop) and time it in </a:t>
            </a:r>
            <a:r>
              <a:rPr lang="en-US" dirty="0" err="1"/>
              <a:t>IPython</a:t>
            </a:r>
            <a:r>
              <a:rPr lang="en-US" dirty="0"/>
              <a:t> using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timeit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dot_product</a:t>
            </a:r>
            <a:r>
              <a:rPr lang="en-US" dirty="0"/>
              <a:t>(x, y) is </a:t>
            </a:r>
            <a:br>
              <a:rPr lang="en-US" dirty="0"/>
            </a:br>
            <a:r>
              <a:rPr lang="en-US" dirty="0"/>
              <a:t>x[1] * y[1] + x[2] * y[2] + … + x[N] * y[N]</a:t>
            </a:r>
          </a:p>
          <a:p>
            <a:endParaRPr lang="en-US" dirty="0"/>
          </a:p>
          <a:p>
            <a:r>
              <a:rPr lang="en-US" dirty="0"/>
              <a:t>Write a version using </a:t>
            </a:r>
            <a:r>
              <a:rPr lang="en-US" dirty="0" err="1"/>
              <a:t>numpy</a:t>
            </a:r>
            <a:r>
              <a:rPr lang="en-US" dirty="0"/>
              <a:t> (vectorized), time it again</a:t>
            </a:r>
          </a:p>
          <a:p>
            <a:r>
              <a:rPr lang="en-US" dirty="0"/>
              <a:t>Time </a:t>
            </a:r>
            <a:r>
              <a:rPr lang="en-US" dirty="0" err="1"/>
              <a:t>numpy.dot</a:t>
            </a:r>
            <a:endParaRPr lang="en-US" dirty="0"/>
          </a:p>
          <a:p>
            <a:r>
              <a:rPr lang="en-US" dirty="0"/>
              <a:t>Try with large (1000 elements) and small vectors (5 elements)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CCD4-CF8D-1A48-B302-35A911DB186F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D0F0D-1F96-5E45-B805-6C9499AC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36658</TotalTime>
  <Words>786</Words>
  <Application>Microsoft Macintosh PowerPoint</Application>
  <PresentationFormat>On-screen Show (4:3)</PresentationFormat>
  <Paragraphs>191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Courier New</vt:lpstr>
      <vt:lpstr>Gill Sans MT</vt:lpstr>
      <vt:lpstr>Wingdings</vt:lpstr>
      <vt:lpstr>Wingdings 3</vt:lpstr>
      <vt:lpstr>Origin</vt:lpstr>
      <vt:lpstr>Optimization and profiling </vt:lpstr>
      <vt:lpstr>The agile development cycle</vt:lpstr>
      <vt:lpstr>Testing makes you efficient, too! </vt:lpstr>
      <vt:lpstr>The agile development cycle</vt:lpstr>
      <vt:lpstr>Be careful with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RunSnakeRun</vt:lpstr>
      <vt:lpstr>Using RunSnakeRun</vt:lpstr>
      <vt:lpstr>Hands-on</vt:lpstr>
      <vt:lpstr>Fine-grained profiling: kernprof</vt:lpstr>
      <vt:lpstr>Hands-on: </vt:lpstr>
      <vt:lpstr>Recap</vt:lpstr>
      <vt:lpstr>The End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Berkes Pietro</cp:lastModifiedBy>
  <cp:revision>871</cp:revision>
  <cp:lastPrinted>2017-08-28T05:46:03Z</cp:lastPrinted>
  <dcterms:created xsi:type="dcterms:W3CDTF">2010-10-01T16:09:12Z</dcterms:created>
  <dcterms:modified xsi:type="dcterms:W3CDTF">2018-08-24T21:04:16Z</dcterms:modified>
</cp:coreProperties>
</file>