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73" r:id="rId2"/>
    <p:sldId id="483" r:id="rId3"/>
    <p:sldId id="484" r:id="rId4"/>
    <p:sldId id="485" r:id="rId5"/>
    <p:sldId id="486" r:id="rId6"/>
    <p:sldId id="487" r:id="rId7"/>
    <p:sldId id="488" r:id="rId8"/>
    <p:sldId id="489" r:id="rId9"/>
    <p:sldId id="490" r:id="rId10"/>
    <p:sldId id="288" r:id="rId11"/>
    <p:sldId id="298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AA15BF6-FE96-3445-86D7-BE737DCC358B}">
          <p14:sldIdLst>
            <p14:sldId id="273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288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00080"/>
    <a:srgbClr val="0000FF"/>
    <a:srgbClr val="FF0000"/>
    <a:srgbClr val="0E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 horzBarState="maximized">
    <p:restoredLeft sz="21423" autoAdjust="0"/>
    <p:restoredTop sz="97161" autoAdjust="0"/>
  </p:normalViewPr>
  <p:slideViewPr>
    <p:cSldViewPr>
      <p:cViewPr varScale="1">
        <p:scale>
          <a:sx n="138" d="100"/>
          <a:sy n="138" d="100"/>
        </p:scale>
        <p:origin x="189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34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US" sz="2400" dirty="0">
              <a:solidFill>
                <a:srgbClr val="D9D9D9"/>
              </a:solidFill>
            </a:rPr>
            <a:t>Write tests </a:t>
          </a:r>
          <a:br>
            <a:rPr lang="en-US" sz="2400" dirty="0">
              <a:solidFill>
                <a:srgbClr val="D9D9D9"/>
              </a:solidFill>
            </a:rPr>
          </a:br>
          <a:r>
            <a:rPr lang="en-US" sz="2000" dirty="0">
              <a:solidFill>
                <a:srgbClr val="D9D9D9"/>
              </a:solidFill>
            </a:rPr>
            <a:t>to check that feature works </a:t>
          </a:r>
          <a:endParaRPr lang="en-GB" sz="2400" dirty="0">
            <a:solidFill>
              <a:srgbClr val="D9D9D9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US" sz="2400" dirty="0">
              <a:solidFill>
                <a:srgbClr val="D9D9D9"/>
              </a:solidFill>
            </a:rPr>
            <a:t>Write simplest code </a:t>
          </a:r>
          <a:br>
            <a:rPr lang="en-US" sz="2400" dirty="0">
              <a:solidFill>
                <a:srgbClr val="D9D9D9"/>
              </a:solidFill>
            </a:rPr>
          </a:br>
          <a:r>
            <a:rPr lang="en-US" sz="2000" dirty="0">
              <a:solidFill>
                <a:srgbClr val="D9D9D9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>
              <a:solidFill>
                <a:srgbClr val="000000"/>
              </a:solidFill>
            </a:rPr>
            <a:t>Run tests and debug </a:t>
          </a:r>
          <a:br>
            <a:rPr lang="en-US" sz="2400" dirty="0">
              <a:solidFill>
                <a:srgbClr val="000000"/>
              </a:solidFill>
            </a:rPr>
          </a:br>
          <a:r>
            <a:rPr lang="en-US" sz="2000" dirty="0">
              <a:solidFill>
                <a:srgbClr val="000000"/>
              </a:solidFill>
            </a:rPr>
            <a:t>until </a:t>
          </a:r>
          <a:r>
            <a:rPr lang="en-US" sz="2000" i="1" dirty="0">
              <a:solidFill>
                <a:srgbClr val="000000"/>
              </a:solidFill>
            </a:rPr>
            <a:t>all</a:t>
          </a:r>
          <a:r>
            <a:rPr lang="en-US" sz="2000" dirty="0">
              <a:solidFill>
                <a:srgbClr val="000000"/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US" sz="2400" dirty="0">
              <a:solidFill>
                <a:srgbClr val="D9D9D9"/>
              </a:solidFill>
            </a:rPr>
            <a:t>Refactor and optimize </a:t>
          </a:r>
          <a:br>
            <a:rPr lang="en-US" sz="2400" dirty="0">
              <a:solidFill>
                <a:srgbClr val="D9D9D9"/>
              </a:solidFill>
            </a:rPr>
          </a:br>
          <a:r>
            <a:rPr lang="en-US" sz="2000" dirty="0">
              <a:solidFill>
                <a:srgbClr val="D9D9D9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GB" sz="2400" dirty="0">
              <a:solidFill>
                <a:srgbClr val="D9D9D9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</dgm:pt>
    <dgm:pt modelId="{66533B70-8731-2345-9B98-5A7A7F80153B}" type="pres">
      <dgm:prSet presAssocID="{7764EA43-B182-BC4F-BCDA-333200F918B8}" presName="sibTrans" presStyleLbl="sibTrans2D1" presStyleIdx="0" presStyleCnt="4"/>
      <dgm:spPr/>
    </dgm:pt>
    <dgm:pt modelId="{5EB7E61C-215B-AD45-8738-514EF8F5F4E5}" type="pres">
      <dgm:prSet presAssocID="{7764EA43-B182-BC4F-BCDA-333200F918B8}" presName="connectorText" presStyleLbl="sibTrans2D1" presStyleIdx="0" presStyleCnt="4"/>
      <dgm:spPr/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</dgm:pt>
    <dgm:pt modelId="{143F6140-E7F1-4CCF-A9B1-524762512517}" type="pres">
      <dgm:prSet presAssocID="{EFB1699C-C280-416C-B6B3-B9CB2E52EAA1}" presName="sibTrans" presStyleLbl="sibTrans2D1" presStyleIdx="1" presStyleCnt="4"/>
      <dgm:spPr/>
    </dgm:pt>
    <dgm:pt modelId="{B2BEE0C4-D8B2-432A-8CB1-C2162205DCA3}" type="pres">
      <dgm:prSet presAssocID="{EFB1699C-C280-416C-B6B3-B9CB2E52EAA1}" presName="connectorText" presStyleLbl="sibTrans2D1" presStyleIdx="1" presStyleCnt="4"/>
      <dgm:spPr/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</dgm:pt>
    <dgm:pt modelId="{E202264D-36A3-408A-9050-7FBD30D2645C}" type="pres">
      <dgm:prSet presAssocID="{04BB66AA-DBE2-4BFD-A94E-A31165187E75}" presName="sibTrans" presStyleLbl="sibTrans2D1" presStyleIdx="2" presStyleCnt="4"/>
      <dgm:spPr/>
    </dgm:pt>
    <dgm:pt modelId="{E3B3E849-56D6-49C5-932E-7B5B0F9F195C}" type="pres">
      <dgm:prSet presAssocID="{04BB66AA-DBE2-4BFD-A94E-A31165187E75}" presName="connectorText" presStyleLbl="sibTrans2D1" presStyleIdx="2" presStyleCnt="4"/>
      <dgm:spPr/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</dgm:pt>
    <dgm:pt modelId="{B4CC5E68-BD20-49EE-86FA-E08541A3FE12}" type="pres">
      <dgm:prSet presAssocID="{CB49FD0C-9B39-4860-B781-669D9FC3FB40}" presName="sibTrans" presStyleLbl="sibTrans2D1" presStyleIdx="3" presStyleCnt="4"/>
      <dgm:spPr/>
    </dgm:pt>
    <dgm:pt modelId="{BD1FA95E-C45B-4671-BBAB-95DCE436E052}" type="pres">
      <dgm:prSet presAssocID="{CB49FD0C-9B39-4860-B781-669D9FC3FB40}" presName="connectorText" presStyleLbl="sibTrans2D1" presStyleIdx="3" presStyleCnt="4"/>
      <dgm:spPr/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</dgm:pt>
  </dgm:ptLst>
  <dgm:cxnLst>
    <dgm:cxn modelId="{A2B02106-6611-0349-AFA0-16EE1D0045F0}" type="presOf" srcId="{7764EA43-B182-BC4F-BCDA-333200F918B8}" destId="{5EB7E61C-215B-AD45-8738-514EF8F5F4E5}" srcOrd="1" destOrd="0" presId="urn:microsoft.com/office/officeart/2005/8/layout/process2"/>
    <dgm:cxn modelId="{D7FE0D12-5DE3-6F46-BF4E-55B75F09F406}" type="presOf" srcId="{D8FC48C4-469B-40DC-950F-ABA168836D34}" destId="{3725F2C1-AA1D-49A3-9D73-9D444D08CE71}" srcOrd="0" destOrd="0" presId="urn:microsoft.com/office/officeart/2005/8/layout/process2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215FCA33-9631-3845-A710-A91888ED4DDE}" type="presOf" srcId="{EFB1699C-C280-416C-B6B3-B9CB2E52EAA1}" destId="{B2BEE0C4-D8B2-432A-8CB1-C2162205DCA3}" srcOrd="1" destOrd="0" presId="urn:microsoft.com/office/officeart/2005/8/layout/process2"/>
    <dgm:cxn modelId="{24A1666B-9049-8F40-8ABD-3D85050549EA}" type="presOf" srcId="{CB49FD0C-9B39-4860-B781-669D9FC3FB40}" destId="{B4CC5E68-BD20-49EE-86FA-E08541A3FE12}" srcOrd="0" destOrd="0" presId="urn:microsoft.com/office/officeart/2005/8/layout/process2"/>
    <dgm:cxn modelId="{5AA59273-4A0A-8B44-9C44-2AF4C6374351}" type="presOf" srcId="{E188BD28-8BF3-DF4E-89B0-D0D9BDDAD858}" destId="{8B185A30-22C7-6840-8D3E-58B36EE38549}" srcOrd="0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8046E9A0-E8CB-AB4E-B255-614FE0E157CA}" type="presOf" srcId="{04BB66AA-DBE2-4BFD-A94E-A31165187E75}" destId="{E202264D-36A3-408A-9050-7FBD30D2645C}" srcOrd="0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8CC04EAA-5DE9-8646-A984-29F724BF3EA9}" type="presOf" srcId="{04BB66AA-DBE2-4BFD-A94E-A31165187E75}" destId="{E3B3E849-56D6-49C5-932E-7B5B0F9F195C}" srcOrd="1" destOrd="0" presId="urn:microsoft.com/office/officeart/2005/8/layout/process2"/>
    <dgm:cxn modelId="{7A4302B9-FAC2-6E40-8F70-0FAE786867DA}" type="presOf" srcId="{6CD60870-D228-4E7C-AB37-75604251742A}" destId="{3FA6B472-D1F3-409B-BF18-F1310278CB78}" srcOrd="0" destOrd="0" presId="urn:microsoft.com/office/officeart/2005/8/layout/process2"/>
    <dgm:cxn modelId="{08E1BABD-98FD-1747-8982-B37C51216E51}" type="presOf" srcId="{CB49FD0C-9B39-4860-B781-669D9FC3FB40}" destId="{BD1FA95E-C45B-4671-BBAB-95DCE436E052}" srcOrd="1" destOrd="0" presId="urn:microsoft.com/office/officeart/2005/8/layout/process2"/>
    <dgm:cxn modelId="{40257EC9-33E6-DE4F-B744-90F8763B460E}" type="presOf" srcId="{96BC0EEB-57F0-4267-86F0-4EA98B40D230}" destId="{C45FEE31-6BF1-4E83-9497-1224D8F07991}" srcOrd="0" destOrd="0" presId="urn:microsoft.com/office/officeart/2005/8/layout/process2"/>
    <dgm:cxn modelId="{7261DCD4-6117-F343-A6F0-D0894FC43922}" type="presOf" srcId="{47AA4630-B738-4650-913F-7378CC40D312}" destId="{7A234B30-A436-41B7-96D9-05CCC2F7ADDC}" srcOrd="0" destOrd="0" presId="urn:microsoft.com/office/officeart/2005/8/layout/process2"/>
    <dgm:cxn modelId="{F7E308DF-3711-AF40-9B66-E9E72B5518F2}" type="presOf" srcId="{7764EA43-B182-BC4F-BCDA-333200F918B8}" destId="{66533B70-8731-2345-9B98-5A7A7F80153B}" srcOrd="0" destOrd="0" presId="urn:microsoft.com/office/officeart/2005/8/layout/process2"/>
    <dgm:cxn modelId="{51D5AAEF-DC0E-4F45-9BBF-AEE6873C3B2F}" type="presOf" srcId="{97DB59AD-8506-4A74-BB78-BA533F4FB10F}" destId="{87C32DCB-D7CA-425A-A14D-DC1B34BAA990}" srcOrd="0" destOrd="0" presId="urn:microsoft.com/office/officeart/2005/8/layout/process2"/>
    <dgm:cxn modelId="{4E55D0F9-09B5-7F4D-91F4-C7288733853D}" type="presOf" srcId="{EFB1699C-C280-416C-B6B3-B9CB2E52EAA1}" destId="{143F6140-E7F1-4CCF-A9B1-524762512517}" srcOrd="0" destOrd="0" presId="urn:microsoft.com/office/officeart/2005/8/layout/process2"/>
    <dgm:cxn modelId="{6BAE7BA3-188F-9A42-A77F-62523D09B4D8}" type="presParOf" srcId="{7A234B30-A436-41B7-96D9-05CCC2F7ADDC}" destId="{8B185A30-22C7-6840-8D3E-58B36EE38549}" srcOrd="0" destOrd="0" presId="urn:microsoft.com/office/officeart/2005/8/layout/process2"/>
    <dgm:cxn modelId="{74FC0C87-9FC5-8845-A326-19D2925D9862}" type="presParOf" srcId="{7A234B30-A436-41B7-96D9-05CCC2F7ADDC}" destId="{66533B70-8731-2345-9B98-5A7A7F80153B}" srcOrd="1" destOrd="0" presId="urn:microsoft.com/office/officeart/2005/8/layout/process2"/>
    <dgm:cxn modelId="{298D0883-7591-B54A-92D9-59428B8F9B54}" type="presParOf" srcId="{66533B70-8731-2345-9B98-5A7A7F80153B}" destId="{5EB7E61C-215B-AD45-8738-514EF8F5F4E5}" srcOrd="0" destOrd="0" presId="urn:microsoft.com/office/officeart/2005/8/layout/process2"/>
    <dgm:cxn modelId="{C81A076F-2E56-864B-8D43-060BFC68591C}" type="presParOf" srcId="{7A234B30-A436-41B7-96D9-05CCC2F7ADDC}" destId="{87C32DCB-D7CA-425A-A14D-DC1B34BAA990}" srcOrd="2" destOrd="0" presId="urn:microsoft.com/office/officeart/2005/8/layout/process2"/>
    <dgm:cxn modelId="{00F65708-D1BA-7545-87D4-AB483FAB1D1D}" type="presParOf" srcId="{7A234B30-A436-41B7-96D9-05CCC2F7ADDC}" destId="{143F6140-E7F1-4CCF-A9B1-524762512517}" srcOrd="3" destOrd="0" presId="urn:microsoft.com/office/officeart/2005/8/layout/process2"/>
    <dgm:cxn modelId="{28B47B12-79C8-334D-9C35-F268CFCA928A}" type="presParOf" srcId="{143F6140-E7F1-4CCF-A9B1-524762512517}" destId="{B2BEE0C4-D8B2-432A-8CB1-C2162205DCA3}" srcOrd="0" destOrd="0" presId="urn:microsoft.com/office/officeart/2005/8/layout/process2"/>
    <dgm:cxn modelId="{692DBD90-F230-6F43-880C-027F7C7B9423}" type="presParOf" srcId="{7A234B30-A436-41B7-96D9-05CCC2F7ADDC}" destId="{3FA6B472-D1F3-409B-BF18-F1310278CB78}" srcOrd="4" destOrd="0" presId="urn:microsoft.com/office/officeart/2005/8/layout/process2"/>
    <dgm:cxn modelId="{D2AE5681-BD64-1549-AF40-0992A1A5F3DC}" type="presParOf" srcId="{7A234B30-A436-41B7-96D9-05CCC2F7ADDC}" destId="{E202264D-36A3-408A-9050-7FBD30D2645C}" srcOrd="5" destOrd="0" presId="urn:microsoft.com/office/officeart/2005/8/layout/process2"/>
    <dgm:cxn modelId="{B74C910E-7D38-4A4E-B0A9-39499C52BCAC}" type="presParOf" srcId="{E202264D-36A3-408A-9050-7FBD30D2645C}" destId="{E3B3E849-56D6-49C5-932E-7B5B0F9F195C}" srcOrd="0" destOrd="0" presId="urn:microsoft.com/office/officeart/2005/8/layout/process2"/>
    <dgm:cxn modelId="{0041B913-A891-2545-80E1-5EA991040C3F}" type="presParOf" srcId="{7A234B30-A436-41B7-96D9-05CCC2F7ADDC}" destId="{3725F2C1-AA1D-49A3-9D73-9D444D08CE71}" srcOrd="6" destOrd="0" presId="urn:microsoft.com/office/officeart/2005/8/layout/process2"/>
    <dgm:cxn modelId="{A4FEFD4F-9E07-7F48-B4E2-B94BEF810E8F}" type="presParOf" srcId="{7A234B30-A436-41B7-96D9-05CCC2F7ADDC}" destId="{B4CC5E68-BD20-49EE-86FA-E08541A3FE12}" srcOrd="7" destOrd="0" presId="urn:microsoft.com/office/officeart/2005/8/layout/process2"/>
    <dgm:cxn modelId="{BDC1F329-A68E-F54E-BF39-C8B591E5E0D6}" type="presParOf" srcId="{B4CC5E68-BD20-49EE-86FA-E08541A3FE12}" destId="{BD1FA95E-C45B-4671-BBAB-95DCE436E052}" srcOrd="0" destOrd="0" presId="urn:microsoft.com/office/officeart/2005/8/layout/process2"/>
    <dgm:cxn modelId="{1075C9D6-76A7-3644-87F7-2BF9D1F3EF58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rgbClr val="D9D9D9"/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D9D9D9"/>
              </a:solidFill>
            </a:rPr>
            <a:t>Write tests </a:t>
          </a:r>
          <a:br>
            <a:rPr lang="en-US" sz="2400" kern="1200" dirty="0">
              <a:solidFill>
                <a:srgbClr val="D9D9D9"/>
              </a:solidFill>
            </a:rPr>
          </a:br>
          <a:r>
            <a:rPr lang="en-US" sz="2000" kern="1200" dirty="0">
              <a:solidFill>
                <a:srgbClr val="D9D9D9"/>
              </a:solidFill>
            </a:rPr>
            <a:t>to check that feature works </a:t>
          </a:r>
          <a:endParaRPr lang="en-GB" sz="2400" kern="1200" dirty="0">
            <a:solidFill>
              <a:srgbClr val="D9D9D9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D9D9D9"/>
              </a:solidFill>
            </a:rPr>
            <a:t>Write simplest code </a:t>
          </a:r>
          <a:br>
            <a:rPr lang="en-US" sz="2400" kern="1200" dirty="0">
              <a:solidFill>
                <a:srgbClr val="D9D9D9"/>
              </a:solidFill>
            </a:rPr>
          </a:br>
          <a:r>
            <a:rPr lang="en-US" sz="2000" kern="1200" dirty="0">
              <a:solidFill>
                <a:srgbClr val="D9D9D9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</a:rPr>
            <a:t>Run tests and debug </a:t>
          </a:r>
          <a:br>
            <a:rPr lang="en-US" sz="2400" kern="1200" dirty="0">
              <a:solidFill>
                <a:srgbClr val="000000"/>
              </a:solidFill>
            </a:rPr>
          </a:br>
          <a:r>
            <a:rPr lang="en-US" sz="2000" kern="1200" dirty="0">
              <a:solidFill>
                <a:srgbClr val="000000"/>
              </a:solidFill>
            </a:rPr>
            <a:t>until </a:t>
          </a:r>
          <a:r>
            <a:rPr lang="en-US" sz="2000" i="1" kern="1200" dirty="0">
              <a:solidFill>
                <a:srgbClr val="000000"/>
              </a:solidFill>
            </a:rPr>
            <a:t>all</a:t>
          </a:r>
          <a:r>
            <a:rPr lang="en-US" sz="2000" kern="1200" dirty="0">
              <a:solidFill>
                <a:srgbClr val="000000"/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D9D9D9"/>
              </a:solidFill>
            </a:rPr>
            <a:t>Refactor and optimize </a:t>
          </a:r>
          <a:br>
            <a:rPr lang="en-US" sz="2400" kern="1200" dirty="0">
              <a:solidFill>
                <a:srgbClr val="D9D9D9"/>
              </a:solidFill>
            </a:rPr>
          </a:br>
          <a:r>
            <a:rPr lang="en-US" sz="2000" kern="1200" dirty="0">
              <a:solidFill>
                <a:srgbClr val="D9D9D9"/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C11AF-147E-0A48-A5B0-8DA858D84551}" type="datetimeFigureOut">
              <a:rPr lang="en-US" smtClean="0"/>
              <a:pPr/>
              <a:t>8/24/18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6F090-DD87-7740-9678-0E1C7887DC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514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B30722-7DAA-4E93-8206-71F83E2752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4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Bugs are inevitable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Run flake8 on the *initial*</a:t>
            </a:r>
            <a:r>
              <a:rPr lang="en-US" baseline="0"/>
              <a:t> pyanno code.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43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1219200" y="2370981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/>
              <a:t>Software Carpentry, Part II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609231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4875" y="2132856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533031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132856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533031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Pietro Berkes, Sept 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Pietro Berkes, Sept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A131-7E6B-4BFA-A2D4-3B708019D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Pietro Berkes, Sept 2018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 sz="2400"/>
            </a:lvl1pPr>
            <a:lvl2pPr>
              <a:defRPr sz="2200"/>
            </a:lvl2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Pietro Berkes, Sept 2018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Pietro Berkes, Sept 2018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Pietro Berkes, Sept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Pietro Berkes, Sept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Pietro Berkes, Sept 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Pietro Berkes, Sept 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Pietro Berkes, Sept 2018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Pietro Berkes, Sept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B8C0-1AFE-4AD2-A399-FC2954A194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Pietro Berkes, Sept 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Testing scientific code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2204864"/>
            <a:ext cx="6858000" cy="1162048"/>
          </a:xfrm>
        </p:spPr>
        <p:txBody>
          <a:bodyPr>
            <a:noAutofit/>
          </a:bodyPr>
          <a:lstStyle/>
          <a:p>
            <a:r>
              <a:rPr lang="en-US" dirty="0"/>
              <a:t>Debugging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3609231"/>
            <a:ext cx="6120680" cy="533400"/>
          </a:xfrm>
        </p:spPr>
        <p:txBody>
          <a:bodyPr>
            <a:normAutofit/>
          </a:bodyPr>
          <a:lstStyle/>
          <a:p>
            <a:r>
              <a:rPr lang="en-GB" sz="2800" dirty="0"/>
              <a:t>Pietro Berkes, NAGRA </a:t>
            </a:r>
            <a:r>
              <a:rPr lang="en-GB" sz="2800" dirty="0" err="1"/>
              <a:t>Insight</a:t>
            </a:r>
            <a:endParaRPr lang="en-GB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312" y="3428999"/>
            <a:ext cx="864096" cy="9461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End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Thank you!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Pietro Berkes, Sept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Pietro Berkes, Sept 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The agile development cycle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160" y="2420888"/>
            <a:ext cx="18699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unittest</a:t>
            </a:r>
            <a:endParaRPr lang="en-US" sz="2100" dirty="0">
              <a:solidFill>
                <a:srgbClr val="D9D9D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160" y="4509120"/>
            <a:ext cx="2239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pdb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5175483"/>
            <a:ext cx="27363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timeit</a:t>
            </a:r>
            <a:endParaRPr lang="en-US" sz="2100" dirty="0">
              <a:solidFill>
                <a:srgbClr val="D9D9D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err="1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cProfile</a:t>
            </a:r>
          </a:p>
          <a:p>
            <a:r>
              <a:rPr lang="en-US" sz="2100" dirty="0" err="1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line_profiler</a:t>
            </a:r>
            <a:endParaRPr lang="en-US" sz="2100" dirty="0">
              <a:solidFill>
                <a:srgbClr val="D9D9D9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1695276712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BFBFBF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BFBFBF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Pietro Berkes, Sept 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</a:t>
            </a:r>
          </a:p>
        </p:txBody>
      </p:sp>
    </p:spTree>
    <p:extLst>
      <p:ext uri="{BB962C8B-B14F-4D97-AF65-F5344CB8AC3E}">
        <p14:creationId xmlns:p14="http://schemas.microsoft.com/office/powerpoint/2010/main" val="118978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best way to debug is to avoid bugs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By writing tests, you </a:t>
            </a:r>
            <a:r>
              <a:rPr lang="en-US" sz="2400" i="1" dirty="0"/>
              <a:t>anticipate</a:t>
            </a:r>
            <a:r>
              <a:rPr lang="en-US" sz="2400" dirty="0"/>
              <a:t> the bugs </a:t>
            </a:r>
          </a:p>
          <a:p>
            <a:pPr>
              <a:lnSpc>
                <a:spcPct val="90000"/>
              </a:lnSpc>
            </a:pPr>
            <a:r>
              <a:rPr lang="en-US" dirty="0"/>
              <a:t>Your test cases should already exclude a big portion of the possible causes</a:t>
            </a:r>
          </a:p>
          <a:p>
            <a:pPr>
              <a:lnSpc>
                <a:spcPct val="90000"/>
              </a:lnSpc>
            </a:pPr>
            <a:r>
              <a:rPr lang="en-US" dirty="0"/>
              <a:t>Core idea in debugging: you can stop the execution of your application at the bug, look at the state of the variables, and execute the code step by step</a:t>
            </a:r>
          </a:p>
          <a:p>
            <a:pPr>
              <a:lnSpc>
                <a:spcPct val="90000"/>
              </a:lnSpc>
            </a:pPr>
            <a:r>
              <a:rPr lang="en-US" dirty="0"/>
              <a:t>Avoid littering your code with </a:t>
            </a:r>
            <a:r>
              <a:rPr lang="en-US" i="1" dirty="0"/>
              <a:t>print</a:t>
            </a:r>
            <a:r>
              <a:rPr lang="en-US" dirty="0"/>
              <a:t> statements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Pietro Berkes, Sept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</a:t>
            </a:r>
          </a:p>
        </p:txBody>
      </p:sp>
    </p:spTree>
    <p:extLst>
      <p:ext uri="{BB962C8B-B14F-4D97-AF65-F5344CB8AC3E}">
        <p14:creationId xmlns:p14="http://schemas.microsoft.com/office/powerpoint/2010/main" val="427556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pdb</a:t>
            </a:r>
            <a:r>
              <a:rPr lang="en-GB" dirty="0"/>
              <a:t>, the Python debugger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cs typeface="Courier New" pitchFamily="49" charset="0"/>
              </a:rPr>
              <a:t>Command-line based debugger</a:t>
            </a:r>
          </a:p>
          <a:p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sz="2800" dirty="0">
                <a:cs typeface="Courier New" pitchFamily="49" charset="0"/>
              </a:rPr>
              <a:t> opens an interactive shell, in which one can interact with the code</a:t>
            </a:r>
          </a:p>
          <a:p>
            <a:pPr lvl="1"/>
            <a:r>
              <a:rPr lang="en-US" sz="2100" dirty="0">
                <a:cs typeface="Courier New" pitchFamily="49" charset="0"/>
              </a:rPr>
              <a:t>examine and change value of variables</a:t>
            </a:r>
          </a:p>
          <a:p>
            <a:pPr lvl="1"/>
            <a:r>
              <a:rPr lang="en-US" sz="2100" dirty="0">
                <a:cs typeface="Courier New" pitchFamily="49" charset="0"/>
              </a:rPr>
              <a:t>execute code line by line</a:t>
            </a:r>
          </a:p>
          <a:p>
            <a:pPr lvl="1"/>
            <a:r>
              <a:rPr lang="en-US" sz="2100" dirty="0">
                <a:cs typeface="Courier New" pitchFamily="49" charset="0"/>
              </a:rPr>
              <a:t>set up breakpoints</a:t>
            </a:r>
          </a:p>
          <a:p>
            <a:pPr lvl="1"/>
            <a:r>
              <a:rPr lang="en-US" sz="2100" dirty="0">
                <a:cs typeface="Courier New" pitchFamily="49" charset="0"/>
              </a:rPr>
              <a:t>examine calls stack</a:t>
            </a:r>
            <a:endParaRPr lang="en-GB" sz="2800" dirty="0">
              <a:latin typeface="Calibri"/>
              <a:cs typeface="Times New Roman"/>
            </a:endParaRPr>
          </a:p>
          <a:p>
            <a:endParaRPr lang="en-US" sz="2400" dirty="0"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Pietro Berkes, Sept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</a:t>
            </a:r>
          </a:p>
        </p:txBody>
      </p:sp>
    </p:spTree>
    <p:extLst>
      <p:ext uri="{BB962C8B-B14F-4D97-AF65-F5344CB8AC3E}">
        <p14:creationId xmlns:p14="http://schemas.microsoft.com/office/powerpoint/2010/main" val="930500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rved Up Ribbon 1"/>
          <p:cNvSpPr/>
          <p:nvPr/>
        </p:nvSpPr>
        <p:spPr>
          <a:xfrm>
            <a:off x="2000232" y="1285860"/>
            <a:ext cx="5143536" cy="1928826"/>
          </a:xfrm>
          <a:prstGeom prst="ellipseRibbon2">
            <a:avLst>
              <a:gd name="adj1" fmla="val 37115"/>
              <a:gd name="adj2" fmla="val 68903"/>
              <a:gd name="adj3" fmla="val 12500"/>
            </a:avLst>
          </a:prstGeom>
          <a:solidFill>
            <a:schemeClr val="accent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/>
              <a:t>debugger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Pietro Berkes, Sept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</a:t>
            </a:r>
          </a:p>
        </p:txBody>
      </p:sp>
    </p:spTree>
    <p:extLst>
      <p:ext uri="{BB962C8B-B14F-4D97-AF65-F5344CB8AC3E}">
        <p14:creationId xmlns:p14="http://schemas.microsoft.com/office/powerpoint/2010/main" val="410210808"/>
      </p:ext>
    </p:extLst>
  </p:cSld>
  <p:clrMapOvr>
    <a:masterClrMapping/>
  </p:clrMapOvr>
  <p:transition>
    <p:sndAc>
      <p:stSnd>
        <p:snd r:embed="rId2" name="chimes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Entering the debugger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indent="228600">
              <a:spcAft>
                <a:spcPts val="0"/>
              </a:spcAft>
            </a:pPr>
            <a:r>
              <a:rPr lang="en-US" dirty="0">
                <a:ea typeface="Times New Roman"/>
                <a:cs typeface="Times New Roman"/>
              </a:rPr>
              <a:t>Enter debugger at the start of a file:</a:t>
            </a:r>
            <a:br>
              <a:rPr lang="en-US" sz="2800" dirty="0">
                <a:latin typeface="Calibri"/>
                <a:ea typeface="Times New Roman"/>
                <a:cs typeface="Times New Roman"/>
              </a:rPr>
            </a:br>
            <a:r>
              <a:rPr lang="en-US" sz="2800" dirty="0">
                <a:latin typeface="Calibri"/>
                <a:ea typeface="Times New Roman"/>
                <a:cs typeface="Times New Roman"/>
              </a:rPr>
              <a:t>    </a:t>
            </a:r>
            <a:r>
              <a:rPr lang="en-US" sz="2400" dirty="0">
                <a:latin typeface="Courier New" pitchFamily="49" charset="0"/>
                <a:ea typeface="Times New Roman"/>
                <a:cs typeface="Times New Roman"/>
              </a:rPr>
              <a:t>python –m </a:t>
            </a:r>
            <a:r>
              <a:rPr lang="en-US" sz="2400" dirty="0" err="1">
                <a:latin typeface="Courier New" pitchFamily="49" charset="0"/>
                <a:ea typeface="Times New Roman"/>
                <a:cs typeface="Times New Roman"/>
              </a:rPr>
              <a:t>pdb</a:t>
            </a:r>
            <a:r>
              <a:rPr lang="en-US" sz="2400" dirty="0">
                <a:latin typeface="Courier New" pitchFamily="49" charset="0"/>
                <a:ea typeface="Times New Roman"/>
                <a:cs typeface="Times New Roman"/>
              </a:rPr>
              <a:t> myscript.py</a:t>
            </a:r>
            <a:endParaRPr lang="en-GB" sz="2400" dirty="0">
              <a:latin typeface="Calibri"/>
              <a:ea typeface="Times New Roman"/>
              <a:cs typeface="Times New Roman"/>
            </a:endParaRPr>
          </a:p>
          <a:p>
            <a:pPr indent="228600">
              <a:spcAft>
                <a:spcPts val="0"/>
              </a:spcAft>
            </a:pPr>
            <a:r>
              <a:rPr lang="en-US" dirty="0">
                <a:ea typeface="Times New Roman"/>
                <a:cs typeface="Times New Roman"/>
              </a:rPr>
              <a:t>Enter at a specific point in the code (alternative to </a:t>
            </a:r>
            <a:r>
              <a:rPr lang="en-US" dirty="0">
                <a:latin typeface="Courier New" pitchFamily="49" charset="0"/>
                <a:ea typeface="Times New Roman"/>
                <a:cs typeface="Courier New" pitchFamily="49" charset="0"/>
              </a:rPr>
              <a:t>print</a:t>
            </a:r>
            <a:r>
              <a:rPr lang="en-US" dirty="0">
                <a:ea typeface="Times New Roman"/>
                <a:cs typeface="Times New Roman"/>
              </a:rPr>
              <a:t>):</a:t>
            </a:r>
          </a:p>
          <a:p>
            <a:pPr indent="228600">
              <a:spcAft>
                <a:spcPts val="0"/>
              </a:spcAft>
            </a:pPr>
            <a:endParaRPr lang="en-US" dirty="0">
              <a:ea typeface="Times New Roman"/>
              <a:cs typeface="Times New Roman"/>
            </a:endParaRPr>
          </a:p>
          <a:p>
            <a:pPr indent="228600">
              <a:spcAft>
                <a:spcPts val="0"/>
              </a:spcAft>
            </a:pPr>
            <a:endParaRPr lang="en-US" dirty="0">
              <a:ea typeface="Times New Roman"/>
              <a:cs typeface="Times New Roman"/>
            </a:endParaRPr>
          </a:p>
          <a:p>
            <a:pPr indent="228600">
              <a:spcAft>
                <a:spcPts val="0"/>
              </a:spcAft>
            </a:pPr>
            <a:endParaRPr lang="en-US" dirty="0">
              <a:ea typeface="Times New Roman"/>
              <a:cs typeface="Times New Roman"/>
            </a:endParaRPr>
          </a:p>
          <a:p>
            <a:pPr indent="228600">
              <a:spcAft>
                <a:spcPts val="0"/>
              </a:spcAft>
            </a:pPr>
            <a:r>
              <a:rPr lang="en-US" dirty="0">
                <a:ea typeface="Times New Roman"/>
                <a:cs typeface="Times New Roman"/>
              </a:rPr>
              <a:t>If you have it installed, use ipdb instead: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2636912"/>
            <a:ext cx="65722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1200"/>
              </a:spcBef>
              <a:spcAft>
                <a:spcPts val="0"/>
              </a:spcAft>
              <a:buClr>
                <a:srgbClr val="727CA3"/>
              </a:buClr>
              <a:buSzPct val="76000"/>
            </a:pPr>
            <a:r>
              <a:rPr lang="en-US" sz="2000" dirty="0">
                <a:solidFill>
                  <a:srgbClr val="A9494D"/>
                </a:solidFill>
                <a:latin typeface="Courier New" pitchFamily="49" charset="0"/>
                <a:ea typeface="Times New Roman"/>
                <a:cs typeface="Times New Roman"/>
              </a:rPr>
              <a:t># some code here</a:t>
            </a:r>
            <a:br>
              <a:rPr lang="en-GB" sz="2000" dirty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</a:br>
            <a:r>
              <a:rPr lang="en-US" sz="2000" dirty="0">
                <a:solidFill>
                  <a:srgbClr val="A9494D"/>
                </a:solidFill>
                <a:latin typeface="Courier New" pitchFamily="49" charset="0"/>
                <a:ea typeface="Times New Roman"/>
                <a:cs typeface="Times New Roman"/>
              </a:rPr>
              <a:t># the debugger starts here</a:t>
            </a:r>
            <a:br>
              <a:rPr lang="en-GB" sz="2000" dirty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</a:br>
            <a:r>
              <a:rPr lang="en-US" sz="2000" dirty="0">
                <a:solidFill>
                  <a:srgbClr val="0000FF"/>
                </a:solidFill>
                <a:latin typeface="Courier New" pitchFamily="49" charset="0"/>
                <a:ea typeface="Times New Roman"/>
                <a:cs typeface="Times New Roman"/>
              </a:rPr>
              <a:t>import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pdb</a:t>
            </a:r>
            <a:r>
              <a:rPr lang="en-GB" sz="2000" dirty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  <a:t>;</a:t>
            </a:r>
            <a:br>
              <a:rPr lang="en-GB" sz="2000" dirty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</a:b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pdb.set_trace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()</a:t>
            </a:r>
            <a:br>
              <a:rPr lang="en-GB" sz="1600" dirty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</a:br>
            <a:r>
              <a:rPr lang="en-US" sz="2000" dirty="0">
                <a:solidFill>
                  <a:srgbClr val="A9494D"/>
                </a:solidFill>
                <a:latin typeface="Courier New" pitchFamily="49" charset="0"/>
                <a:ea typeface="Times New Roman"/>
                <a:cs typeface="Times New Roman"/>
              </a:rPr>
              <a:t># rest of the code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24040" y="4725144"/>
            <a:ext cx="6572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1200"/>
              </a:spcBef>
              <a:spcAft>
                <a:spcPts val="0"/>
              </a:spcAft>
              <a:buClr>
                <a:srgbClr val="727CA3"/>
              </a:buClr>
              <a:buSzPct val="76000"/>
            </a:pPr>
            <a:r>
              <a:rPr lang="en-US" sz="2000" dirty="0">
                <a:solidFill>
                  <a:srgbClr val="0000FF"/>
                </a:solidFill>
                <a:latin typeface="Courier New" pitchFamily="49" charset="0"/>
                <a:ea typeface="Times New Roman"/>
                <a:cs typeface="Times New Roman"/>
              </a:rPr>
              <a:t>import </a:t>
            </a:r>
            <a:r>
              <a:rPr lang="en-US" sz="2000" dirty="0">
                <a:latin typeface="Courier New" pitchFamily="49" charset="0"/>
                <a:ea typeface="Times New Roman"/>
                <a:cs typeface="Times New Roman"/>
              </a:rPr>
              <a:t>i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pdb</a:t>
            </a:r>
            <a:r>
              <a:rPr lang="en-GB" sz="2000" dirty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  <a:t>;</a:t>
            </a:r>
            <a:br>
              <a:rPr lang="en-GB" sz="2000" dirty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</a:b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ipdb.set_trace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()</a:t>
            </a:r>
            <a:endParaRPr lang="en-US" sz="2000" dirty="0">
              <a:solidFill>
                <a:srgbClr val="A9494D"/>
              </a:solidFill>
              <a:latin typeface="Courier New" pitchFamily="49" charset="0"/>
              <a:ea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Pietro Berkes, Sept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</a:t>
            </a:r>
          </a:p>
        </p:txBody>
      </p:sp>
    </p:spTree>
    <p:extLst>
      <p:ext uri="{BB962C8B-B14F-4D97-AF65-F5344CB8AC3E}">
        <p14:creationId xmlns:p14="http://schemas.microsoft.com/office/powerpoint/2010/main" val="1909710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Entering the debugger from </a:t>
            </a:r>
            <a:r>
              <a:rPr lang="en-GB" dirty="0" err="1"/>
              <a:t>ipython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From </a:t>
            </a:r>
            <a:r>
              <a:rPr lang="en-US" sz="2800" dirty="0" err="1"/>
              <a:t>ipython</a:t>
            </a:r>
            <a:r>
              <a:rPr lang="en-US" sz="2800" dirty="0"/>
              <a:t>:</a:t>
            </a:r>
            <a:br>
              <a:rPr lang="en-US" dirty="0"/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sz="2400" dirty="0">
                <a:cs typeface="Courier New" pitchFamily="49" charset="0"/>
              </a:rPr>
              <a:t> – preventive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%debug</a:t>
            </a:r>
            <a:r>
              <a:rPr lang="en-US" sz="2400" dirty="0">
                <a:cs typeface="Courier New" pitchFamily="49" charset="0"/>
              </a:rPr>
              <a:t> – post-mortem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Pietro Berkes, Sept 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</a:t>
            </a:r>
          </a:p>
        </p:txBody>
      </p:sp>
    </p:spTree>
    <p:extLst>
      <p:ext uri="{BB962C8B-B14F-4D97-AF65-F5344CB8AC3E}">
        <p14:creationId xmlns:p14="http://schemas.microsoft.com/office/powerpoint/2010/main" val="1040927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checking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One of the problems with debugging in Python is that most bugs only appear when the code executes.</a:t>
            </a:r>
          </a:p>
          <a:p>
            <a:pPr marL="0" indent="0">
              <a:buNone/>
            </a:pPr>
            <a:r>
              <a:rPr lang="en-US"/>
              <a:t>“Static checking” tools analyze the code without executing it.</a:t>
            </a:r>
          </a:p>
          <a:p>
            <a:r>
              <a:rPr lang="en-US">
                <a:latin typeface="Courier New"/>
                <a:cs typeface="Courier New"/>
              </a:rPr>
              <a:t>pep8</a:t>
            </a:r>
            <a:r>
              <a:rPr lang="en-US"/>
              <a:t>: check that the style of the files is compatible with PEP8</a:t>
            </a:r>
          </a:p>
          <a:p>
            <a:r>
              <a:rPr lang="en-US">
                <a:latin typeface="Courier New"/>
                <a:cs typeface="Courier New"/>
              </a:rPr>
              <a:t>pyflakes</a:t>
            </a:r>
            <a:r>
              <a:rPr lang="en-US"/>
              <a:t>: look for errors like defined but unused variables, undefined names, etc.</a:t>
            </a:r>
          </a:p>
          <a:p>
            <a:r>
              <a:rPr lang="en-US">
                <a:latin typeface="Courier New"/>
                <a:cs typeface="Courier New"/>
              </a:rPr>
              <a:t>flake8</a:t>
            </a:r>
            <a:r>
              <a:rPr lang="en-US"/>
              <a:t>: pep8 and pyflakes in a single, handy command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Pietro Berkes, Sept 2018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</a:t>
            </a:r>
          </a:p>
        </p:txBody>
      </p:sp>
    </p:spTree>
    <p:extLst>
      <p:ext uri="{BB962C8B-B14F-4D97-AF65-F5344CB8AC3E}">
        <p14:creationId xmlns:p14="http://schemas.microsoft.com/office/powerpoint/2010/main" val="3526052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Run flake8 on the pyanno package, and fix all complaints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Pietro Berkes, Sept 2018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</a:t>
            </a:r>
          </a:p>
        </p:txBody>
      </p:sp>
    </p:spTree>
    <p:extLst>
      <p:ext uri="{BB962C8B-B14F-4D97-AF65-F5344CB8AC3E}">
        <p14:creationId xmlns:p14="http://schemas.microsoft.com/office/powerpoint/2010/main" val="9218151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36567</TotalTime>
  <Words>358</Words>
  <Application>Microsoft Macintosh PowerPoint</Application>
  <PresentationFormat>On-screen Show (4:3)</PresentationFormat>
  <Paragraphs>74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ＭＳ Ｐゴシック</vt:lpstr>
      <vt:lpstr>Arial</vt:lpstr>
      <vt:lpstr>Calibri</vt:lpstr>
      <vt:lpstr>Courier New</vt:lpstr>
      <vt:lpstr>Gill Sans MT</vt:lpstr>
      <vt:lpstr>Times New Roman</vt:lpstr>
      <vt:lpstr>Wingdings</vt:lpstr>
      <vt:lpstr>Wingdings 3</vt:lpstr>
      <vt:lpstr>Origin</vt:lpstr>
      <vt:lpstr>Debugging</vt:lpstr>
      <vt:lpstr>The agile development cycle</vt:lpstr>
      <vt:lpstr>Debugging</vt:lpstr>
      <vt:lpstr>pdb, the Python debugger</vt:lpstr>
      <vt:lpstr>PowerPoint Presentation</vt:lpstr>
      <vt:lpstr>Entering the debugger</vt:lpstr>
      <vt:lpstr>Entering the debugger from ipython</vt:lpstr>
      <vt:lpstr>Static checking</vt:lpstr>
      <vt:lpstr>Hands-on!</vt:lpstr>
      <vt:lpstr>The End</vt:lpstr>
      <vt:lpstr>PowerPoint Presentation</vt:lpstr>
    </vt:vector>
  </TitlesOfParts>
  <Company>University of Pennsylvania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Pietro Berkes</dc:creator>
  <cp:lastModifiedBy>Berkes Pietro</cp:lastModifiedBy>
  <cp:revision>848</cp:revision>
  <cp:lastPrinted>2017-08-28T05:46:03Z</cp:lastPrinted>
  <dcterms:created xsi:type="dcterms:W3CDTF">2010-10-01T16:09:12Z</dcterms:created>
  <dcterms:modified xsi:type="dcterms:W3CDTF">2018-08-24T13:06:30Z</dcterms:modified>
</cp:coreProperties>
</file>