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5"/>
  </p:notesMasterIdLst>
  <p:handoutMasterIdLst>
    <p:handoutMasterId r:id="rId86"/>
  </p:handoutMasterIdLst>
  <p:sldIdLst>
    <p:sldId id="273" r:id="rId2"/>
    <p:sldId id="474" r:id="rId3"/>
    <p:sldId id="472" r:id="rId4"/>
    <p:sldId id="473" r:id="rId5"/>
    <p:sldId id="479" r:id="rId6"/>
    <p:sldId id="376" r:id="rId7"/>
    <p:sldId id="466" r:id="rId8"/>
    <p:sldId id="399" r:id="rId9"/>
    <p:sldId id="418" r:id="rId10"/>
    <p:sldId id="377" r:id="rId11"/>
    <p:sldId id="420" r:id="rId12"/>
    <p:sldId id="402" r:id="rId13"/>
    <p:sldId id="403" r:id="rId14"/>
    <p:sldId id="404" r:id="rId15"/>
    <p:sldId id="405" r:id="rId16"/>
    <p:sldId id="411" r:id="rId17"/>
    <p:sldId id="496" r:id="rId18"/>
    <p:sldId id="497" r:id="rId19"/>
    <p:sldId id="498" r:id="rId20"/>
    <p:sldId id="336" r:id="rId21"/>
    <p:sldId id="410" r:id="rId22"/>
    <p:sldId id="415" r:id="rId23"/>
    <p:sldId id="294" r:id="rId24"/>
    <p:sldId id="340" r:id="rId25"/>
    <p:sldId id="387" r:id="rId26"/>
    <p:sldId id="416" r:id="rId27"/>
    <p:sldId id="309" r:id="rId28"/>
    <p:sldId id="460" r:id="rId29"/>
    <p:sldId id="457" r:id="rId30"/>
    <p:sldId id="458" r:id="rId31"/>
    <p:sldId id="459" r:id="rId32"/>
    <p:sldId id="342" r:id="rId33"/>
    <p:sldId id="379" r:id="rId34"/>
    <p:sldId id="417" r:id="rId35"/>
    <p:sldId id="499" r:id="rId36"/>
    <p:sldId id="500" r:id="rId37"/>
    <p:sldId id="348" r:id="rId38"/>
    <p:sldId id="349" r:id="rId39"/>
    <p:sldId id="350" r:id="rId40"/>
    <p:sldId id="351" r:id="rId41"/>
    <p:sldId id="502" r:id="rId42"/>
    <p:sldId id="317" r:id="rId43"/>
    <p:sldId id="503" r:id="rId44"/>
    <p:sldId id="425" r:id="rId45"/>
    <p:sldId id="318" r:id="rId46"/>
    <p:sldId id="319" r:id="rId47"/>
    <p:sldId id="316" r:id="rId48"/>
    <p:sldId id="306" r:id="rId49"/>
    <p:sldId id="494" r:id="rId50"/>
    <p:sldId id="504" r:id="rId51"/>
    <p:sldId id="505" r:id="rId52"/>
    <p:sldId id="359" r:id="rId53"/>
    <p:sldId id="381" r:id="rId54"/>
    <p:sldId id="501" r:id="rId55"/>
    <p:sldId id="430" r:id="rId56"/>
    <p:sldId id="419" r:id="rId57"/>
    <p:sldId id="464" r:id="rId58"/>
    <p:sldId id="358" r:id="rId59"/>
    <p:sldId id="275" r:id="rId60"/>
    <p:sldId id="397" r:id="rId61"/>
    <p:sldId id="453" r:id="rId62"/>
    <p:sldId id="452" r:id="rId63"/>
    <p:sldId id="284" r:id="rId64"/>
    <p:sldId id="454" r:id="rId65"/>
    <p:sldId id="390" r:id="rId66"/>
    <p:sldId id="465" r:id="rId67"/>
    <p:sldId id="493" r:id="rId68"/>
    <p:sldId id="391" r:id="rId69"/>
    <p:sldId id="468" r:id="rId70"/>
    <p:sldId id="482" r:id="rId71"/>
    <p:sldId id="483" r:id="rId72"/>
    <p:sldId id="484" r:id="rId73"/>
    <p:sldId id="485" r:id="rId74"/>
    <p:sldId id="486" r:id="rId75"/>
    <p:sldId id="487" r:id="rId76"/>
    <p:sldId id="488" r:id="rId77"/>
    <p:sldId id="489" r:id="rId78"/>
    <p:sldId id="490" r:id="rId79"/>
    <p:sldId id="355" r:id="rId80"/>
    <p:sldId id="476" r:id="rId81"/>
    <p:sldId id="288" r:id="rId82"/>
    <p:sldId id="477" r:id="rId83"/>
    <p:sldId id="298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473"/>
            <p14:sldId id="479"/>
            <p14:sldId id="376"/>
            <p14:sldId id="466"/>
            <p14:sldId id="399"/>
            <p14:sldId id="418"/>
            <p14:sldId id="377"/>
            <p14:sldId id="420"/>
            <p14:sldId id="402"/>
            <p14:sldId id="403"/>
            <p14:sldId id="404"/>
            <p14:sldId id="405"/>
            <p14:sldId id="411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417"/>
            <p14:sldId id="499"/>
            <p14:sldId id="500"/>
            <p14:sldId id="348"/>
            <p14:sldId id="349"/>
            <p14:sldId id="350"/>
            <p14:sldId id="351"/>
            <p14:sldId id="502"/>
            <p14:sldId id="317"/>
            <p14:sldId id="503"/>
            <p14:sldId id="425"/>
            <p14:sldId id="318"/>
            <p14:sldId id="319"/>
            <p14:sldId id="316"/>
            <p14:sldId id="306"/>
            <p14:sldId id="494"/>
            <p14:sldId id="504"/>
            <p14:sldId id="505"/>
            <p14:sldId id="359"/>
            <p14:sldId id="381"/>
            <p14:sldId id="50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68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355"/>
            <p14:sldId id="476"/>
            <p14:sldId id="288"/>
            <p14:sldId id="47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423" autoAdjust="0"/>
    <p:restoredTop sz="92069" autoAdjust="0"/>
  </p:normalViewPr>
  <p:slideViewPr>
    <p:cSldViewPr>
      <p:cViewPr>
        <p:scale>
          <a:sx n="134" d="100"/>
          <a:sy n="134" d="100"/>
        </p:scale>
        <p:origin x="-133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simplest code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Refactor and optimize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24A1666B-9049-8F40-8ABD-3D85050549EA}" type="presOf" srcId="{CB49FD0C-9B39-4860-B781-669D9FC3FB40}" destId="{B4CC5E68-BD20-49EE-86FA-E08541A3FE12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CC04EAA-5DE9-8646-A984-29F724BF3EA9}" type="presOf" srcId="{04BB66AA-DBE2-4BFD-A94E-A31165187E75}" destId="{E3B3E849-56D6-49C5-932E-7B5B0F9F195C}" srcOrd="1" destOrd="0" presId="urn:microsoft.com/office/officeart/2005/8/layout/process2"/>
    <dgm:cxn modelId="{08E1BABD-98FD-1747-8982-B37C51216E51}" type="presOf" srcId="{CB49FD0C-9B39-4860-B781-669D9FC3FB40}" destId="{BD1FA95E-C45B-4671-BBAB-95DCE436E052}" srcOrd="1" destOrd="0" presId="urn:microsoft.com/office/officeart/2005/8/layout/process2"/>
    <dgm:cxn modelId="{40257EC9-33E6-DE4F-B744-90F8763B460E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1D5AAEF-DC0E-4F45-9BBF-AEE6873C3B2F}" type="presOf" srcId="{97DB59AD-8506-4A74-BB78-BA533F4FB10F}" destId="{87C32DCB-D7CA-425A-A14D-DC1B34BAA990}" srcOrd="0" destOrd="0" presId="urn:microsoft.com/office/officeart/2005/8/layout/process2"/>
    <dgm:cxn modelId="{D7FE0D12-5DE3-6F46-BF4E-55B75F09F406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5AA59273-4A0A-8B44-9C44-2AF4C6374351}" type="presOf" srcId="{E188BD28-8BF3-DF4E-89B0-D0D9BDDAD858}" destId="{8B185A30-22C7-6840-8D3E-58B36EE38549}" srcOrd="0" destOrd="0" presId="urn:microsoft.com/office/officeart/2005/8/layout/process2"/>
    <dgm:cxn modelId="{215FCA33-9631-3845-A710-A91888ED4DDE}" type="presOf" srcId="{EFB1699C-C280-416C-B6B3-B9CB2E52EAA1}" destId="{B2BEE0C4-D8B2-432A-8CB1-C2162205DCA3}" srcOrd="1" destOrd="0" presId="urn:microsoft.com/office/officeart/2005/8/layout/process2"/>
    <dgm:cxn modelId="{7261DCD4-6117-F343-A6F0-D0894FC43922}" type="presOf" srcId="{47AA4630-B738-4650-913F-7378CC40D312}" destId="{7A234B30-A436-41B7-96D9-05CCC2F7ADDC}" srcOrd="0" destOrd="0" presId="urn:microsoft.com/office/officeart/2005/8/layout/process2"/>
    <dgm:cxn modelId="{4E55D0F9-09B5-7F4D-91F4-C7288733853D}" type="presOf" srcId="{EFB1699C-C280-416C-B6B3-B9CB2E52EAA1}" destId="{143F6140-E7F1-4CCF-A9B1-524762512517}" srcOrd="0" destOrd="0" presId="urn:microsoft.com/office/officeart/2005/8/layout/process2"/>
    <dgm:cxn modelId="{8046E9A0-E8CB-AB4E-B255-614FE0E157CA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7A4302B9-FAC2-6E40-8F70-0FAE786867DA}" type="presOf" srcId="{6CD60870-D228-4E7C-AB37-75604251742A}" destId="{3FA6B472-D1F3-409B-BF18-F1310278CB78}" srcOrd="0" destOrd="0" presId="urn:microsoft.com/office/officeart/2005/8/layout/process2"/>
    <dgm:cxn modelId="{A2B02106-6611-0349-AFA0-16EE1D0045F0}" type="presOf" srcId="{7764EA43-B182-BC4F-BCDA-333200F918B8}" destId="{5EB7E61C-215B-AD45-8738-514EF8F5F4E5}" srcOrd="1" destOrd="0" presId="urn:microsoft.com/office/officeart/2005/8/layout/process2"/>
    <dgm:cxn modelId="{F7E308DF-3711-AF40-9B66-E9E72B5518F2}" type="presOf" srcId="{7764EA43-B182-BC4F-BCDA-333200F918B8}" destId="{66533B70-8731-2345-9B98-5A7A7F80153B}" srcOrd="0" destOrd="0" presId="urn:microsoft.com/office/officeart/2005/8/layout/process2"/>
    <dgm:cxn modelId="{6BAE7BA3-188F-9A42-A77F-62523D09B4D8}" type="presParOf" srcId="{7A234B30-A436-41B7-96D9-05CCC2F7ADDC}" destId="{8B185A30-22C7-6840-8D3E-58B36EE38549}" srcOrd="0" destOrd="0" presId="urn:microsoft.com/office/officeart/2005/8/layout/process2"/>
    <dgm:cxn modelId="{74FC0C87-9FC5-8845-A326-19D2925D9862}" type="presParOf" srcId="{7A234B30-A436-41B7-96D9-05CCC2F7ADDC}" destId="{66533B70-8731-2345-9B98-5A7A7F80153B}" srcOrd="1" destOrd="0" presId="urn:microsoft.com/office/officeart/2005/8/layout/process2"/>
    <dgm:cxn modelId="{298D0883-7591-B54A-92D9-59428B8F9B54}" type="presParOf" srcId="{66533B70-8731-2345-9B98-5A7A7F80153B}" destId="{5EB7E61C-215B-AD45-8738-514EF8F5F4E5}" srcOrd="0" destOrd="0" presId="urn:microsoft.com/office/officeart/2005/8/layout/process2"/>
    <dgm:cxn modelId="{C81A076F-2E56-864B-8D43-060BFC68591C}" type="presParOf" srcId="{7A234B30-A436-41B7-96D9-05CCC2F7ADDC}" destId="{87C32DCB-D7CA-425A-A14D-DC1B34BAA990}" srcOrd="2" destOrd="0" presId="urn:microsoft.com/office/officeart/2005/8/layout/process2"/>
    <dgm:cxn modelId="{00F65708-D1BA-7545-87D4-AB483FAB1D1D}" type="presParOf" srcId="{7A234B30-A436-41B7-96D9-05CCC2F7ADDC}" destId="{143F6140-E7F1-4CCF-A9B1-524762512517}" srcOrd="3" destOrd="0" presId="urn:microsoft.com/office/officeart/2005/8/layout/process2"/>
    <dgm:cxn modelId="{28B47B12-79C8-334D-9C35-F268CFCA928A}" type="presParOf" srcId="{143F6140-E7F1-4CCF-A9B1-524762512517}" destId="{B2BEE0C4-D8B2-432A-8CB1-C2162205DCA3}" srcOrd="0" destOrd="0" presId="urn:microsoft.com/office/officeart/2005/8/layout/process2"/>
    <dgm:cxn modelId="{692DBD90-F230-6F43-880C-027F7C7B9423}" type="presParOf" srcId="{7A234B30-A436-41B7-96D9-05CCC2F7ADDC}" destId="{3FA6B472-D1F3-409B-BF18-F1310278CB78}" srcOrd="4" destOrd="0" presId="urn:microsoft.com/office/officeart/2005/8/layout/process2"/>
    <dgm:cxn modelId="{D2AE5681-BD64-1549-AF40-0992A1A5F3DC}" type="presParOf" srcId="{7A234B30-A436-41B7-96D9-05CCC2F7ADDC}" destId="{E202264D-36A3-408A-9050-7FBD30D2645C}" srcOrd="5" destOrd="0" presId="urn:microsoft.com/office/officeart/2005/8/layout/process2"/>
    <dgm:cxn modelId="{B74C910E-7D38-4A4E-B0A9-39499C52BCAC}" type="presParOf" srcId="{E202264D-36A3-408A-9050-7FBD30D2645C}" destId="{E3B3E849-56D6-49C5-932E-7B5B0F9F195C}" srcOrd="0" destOrd="0" presId="urn:microsoft.com/office/officeart/2005/8/layout/process2"/>
    <dgm:cxn modelId="{0041B913-A891-2545-80E1-5EA991040C3F}" type="presParOf" srcId="{7A234B30-A436-41B7-96D9-05CCC2F7ADDC}" destId="{3725F2C1-AA1D-49A3-9D73-9D444D08CE71}" srcOrd="6" destOrd="0" presId="urn:microsoft.com/office/officeart/2005/8/layout/process2"/>
    <dgm:cxn modelId="{A4FEFD4F-9E07-7F48-B4E2-B94BEF810E8F}" type="presParOf" srcId="{7A234B30-A436-41B7-96D9-05CCC2F7ADDC}" destId="{B4CC5E68-BD20-49EE-86FA-E08541A3FE12}" srcOrd="7" destOrd="0" presId="urn:microsoft.com/office/officeart/2005/8/layout/process2"/>
    <dgm:cxn modelId="{BDC1F329-A68E-F54E-BF39-C8B591E5E0D6}" type="presParOf" srcId="{B4CC5E68-BD20-49EE-86FA-E08541A3FE12}" destId="{BD1FA95E-C45B-4671-BBAB-95DCE436E052}" srcOrd="0" destOrd="0" presId="urn:microsoft.com/office/officeart/2005/8/layout/process2"/>
    <dgm:cxn modelId="{1075C9D6-76A7-3644-87F7-2BF9D1F3EF58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simplest code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Refactor and optimize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28/08/17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24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properly open qcachegrind</a:t>
            </a:r>
            <a:r>
              <a:rPr lang="en-US" baseline="0"/>
              <a:t> on my Mac: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open ~/Applications/qcachegrind.app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5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Bugs are inevitable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Aug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xkcd.com/1205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wav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How to efficiently build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Mostly testing, some profiling, a little debugging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NAGRA </a:t>
            </a:r>
            <a:r>
              <a:rPr lang="en-GB" sz="2800" dirty="0" err="1" smtClean="0"/>
              <a:t>Insight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428999"/>
            <a:ext cx="864096" cy="946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</a:t>
            </a:r>
            <a:r>
              <a:rPr lang="en-US" dirty="0" smtClean="0"/>
              <a:t>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send </a:t>
              </a:r>
              <a:r>
                <a:rPr lang="en-US" sz="1800" i="1" dirty="0" smtClean="0"/>
                <a:t>errata </a:t>
              </a:r>
              <a:r>
                <a:rPr lang="en-US" sz="1800" i="1" dirty="0" err="1" smtClean="0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/>
              <a:t>You </a:t>
            </a:r>
            <a:r>
              <a:rPr lang="en-US" sz="2000" b="1"/>
              <a:t>quickly develop a prototype </a:t>
            </a:r>
            <a:r>
              <a:rPr lang="en-US" sz="2000"/>
              <a:t>of the most promising ones; once a prototype is finished, you can </a:t>
            </a:r>
            <a:r>
              <a:rPr lang="en-US" sz="2000" b="1"/>
              <a:t>confidently decide </a:t>
            </a:r>
            <a:r>
              <a:rPr lang="en-US" sz="2000"/>
              <a:t>whether that lead is a dead end, or worth continuing. </a:t>
            </a:r>
          </a:p>
          <a:p>
            <a:pPr marL="0" indent="0">
              <a:buNone/>
            </a:pPr>
            <a:r>
              <a:rPr lang="en-US" sz="2000"/>
              <a:t>Once you find an idea that is worth spending energy on, you take the prototype and </a:t>
            </a:r>
            <a:r>
              <a:rPr lang="en-US" sz="2000" b="1"/>
              <a:t>easily re-organize and optimize it </a:t>
            </a:r>
            <a:r>
              <a:rPr lang="en-US" sz="200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/>
              <a:t>As expected</a:t>
            </a:r>
            <a:r>
              <a:rPr lang="en-US" sz="200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/>
                <a:gridCol w="552061"/>
                <a:gridCol w="552061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Enlightenment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 smtClean="0"/>
          </a:p>
          <a:p>
            <a:r>
              <a:rPr lang="en-US" dirty="0" smtClean="0"/>
              <a:t>Being a Python expert is not sufficient, good programming practices make a big difference</a:t>
            </a:r>
          </a:p>
          <a:p>
            <a:r>
              <a:rPr lang="en-US" dirty="0" smtClean="0"/>
              <a:t>We can learn a lot from the development </a:t>
            </a:r>
            <a:r>
              <a:rPr lang="en-US" dirty="0"/>
              <a:t>methods </a:t>
            </a:r>
            <a:r>
              <a:rPr lang="en-US" dirty="0" smtClean="0"/>
              <a:t>developed for commercial and open source software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a look at the docstring of </a:t>
            </a:r>
            <a:r>
              <a:rPr lang="en-US">
                <a:latin typeface="Courier New"/>
                <a:cs typeface="Courier New"/>
              </a:rPr>
              <a:t>labels_count</a:t>
            </a:r>
            <a:r>
              <a:rPr lang="en-US"/>
              <a:t> : </a:t>
            </a:r>
            <a:br>
              <a:rPr lang="en-US"/>
            </a:br>
            <a:r>
              <a:rPr lang="en-US"/>
              <a:t>It says the function raises an error if there are no valid observations, but that’s not tested!</a:t>
            </a:r>
          </a:p>
          <a:p>
            <a:r>
              <a:rPr lang="en-US"/>
              <a:t>Add a test checking that the function raises an error if:</a:t>
            </a:r>
          </a:p>
          <a:p>
            <a:pPr marL="274320" lvl="1" indent="0">
              <a:buNone/>
            </a:pPr>
            <a:r>
              <a:rPr lang="en-US"/>
              <a:t>1) We pass a list of invalid annotations (all missing values)</a:t>
            </a:r>
            <a:br>
              <a:rPr lang="en-US"/>
            </a:br>
            <a:r>
              <a:rPr lang="en-US"/>
              <a:t>2) We pass an empty list of annotations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1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test looks like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good test looks like? What should I test?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“real-life” files, servers, databases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back to the tests you wrote so far in </a:t>
            </a:r>
            <a:r>
              <a:rPr lang="en-US">
                <a:latin typeface="Courier New"/>
                <a:cs typeface="Courier New"/>
              </a:rPr>
              <a:t>test_something.py</a:t>
            </a:r>
            <a:r>
              <a:rPr lang="en-US"/>
              <a:t> and </a:t>
            </a:r>
            <a:r>
              <a:rPr lang="en-US">
                <a:latin typeface="Courier New"/>
                <a:cs typeface="Courier New"/>
              </a:rPr>
              <a:t>test_voting.py</a:t>
            </a:r>
            <a:r>
              <a:rPr lang="en-US"/>
              <a:t>, and reorganize test to follow clearly the Given / When / Then pattern</a:t>
            </a:r>
          </a:p>
          <a:p>
            <a:r>
              <a:rPr lang="en-US"/>
              <a:t>5 minutes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fuzzing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def test_mean_deterministic():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x = numpy.array([-2.0, 2.0, 6.0])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expected = 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assert isclose(numpy.mean(x), expected)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def test_mean_fuzzing():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rand_state = numpy.random.RandomState(1333)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N, D = 100000,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# Goal means: [0.1 ,  0.45,  0.8 ,  1.15,  1.5]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expected = numpy.linspace(0.1, 1.5, D)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# Generate random, D-dimensional data with the desired mean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x = rand_state.randn(N, D) + expected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means = numpy.mean(x, axis=0)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>
                <a:latin typeface="Courier New"/>
                <a:cs typeface="Courier New"/>
              </a:rPr>
              <a:t>    numpy.testing.assert_allclose(means, expected, rtol=1e-2)</a:t>
            </a:r>
          </a:p>
          <a:p>
            <a:pPr marL="0" indent="0">
              <a:buNone/>
            </a:pP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3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test for your </a:t>
            </a:r>
            <a:r>
              <a:rPr lang="en-US">
                <a:latin typeface="Courier New"/>
                <a:cs typeface="Courier New"/>
              </a:rPr>
              <a:t>find_maxima</a:t>
            </a:r>
            <a:r>
              <a:rPr lang="en-US"/>
              <a:t> function</a:t>
            </a:r>
          </a:p>
          <a:p>
            <a:r>
              <a:rPr lang="en-US"/>
              <a:t>Correct the function if the function was incorrect, or clean it up if it wasn’t</a:t>
            </a:r>
          </a:p>
          <a:p>
            <a:r>
              <a:rPr lang="en-US"/>
              <a:t>Run the test again and watch it pass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function that finds the position of local maxima in a list of numbers</a:t>
            </a:r>
          </a:p>
          <a:p>
            <a:r>
              <a:rPr lang="en-US"/>
              <a:t>Check your solution with these inputs:</a:t>
            </a:r>
          </a:p>
          <a:p>
            <a:pPr lvl="1"/>
            <a:r>
              <a:rPr lang="en-US"/>
              <a:t>Input: [1, 4, -5, 0, 2, 1]	Expected result: [1, 4]</a:t>
            </a:r>
          </a:p>
          <a:p>
            <a:pPr lvl="1"/>
            <a:r>
              <a:rPr lang="en-US"/>
              <a:t>Input: [-1, -1, 0, -1]		Expected result: [2]</a:t>
            </a:r>
          </a:p>
          <a:p>
            <a:pPr lvl="1"/>
            <a:r>
              <a:rPr lang="en-US"/>
              <a:t>Input: [4, 2, 1, 3, 1, 5]	Expected result: [0, 3, 5]</a:t>
            </a:r>
          </a:p>
          <a:p>
            <a:pPr lvl="1"/>
            <a:r>
              <a:rPr lang="en-US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talk about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Have tests run automatically whenever a Pull Request is submitted</a:t>
            </a:r>
          </a:p>
          <a:p>
            <a:r>
              <a:rPr lang="en-US"/>
              <a:t>Don’t rely on the submitter or the reviewers to run them! They are only humans.</a:t>
            </a:r>
          </a:p>
          <a:p>
            <a:r>
              <a:rPr lang="en-US"/>
              <a:t>It’s easy with freely available services like TravisCI</a:t>
            </a:r>
          </a:p>
          <a:p>
            <a:r>
              <a:rPr lang="is-IS"/>
              <a:t>… let’s have a look at </a:t>
            </a:r>
            <a:r>
              <a:rPr lang="is-IS">
                <a:latin typeface="Courier New"/>
                <a:cs typeface="Courier New"/>
              </a:rPr>
              <a:t>massmail</a:t>
            </a:r>
            <a:r>
              <a:rPr lang="is-IS"/>
              <a:t> again ...</a:t>
            </a:r>
          </a:p>
          <a:p>
            <a:pPr lvl="1"/>
            <a:r>
              <a:rPr lang="is-IS"/>
              <a:t>PR with tick</a:t>
            </a:r>
          </a:p>
          <a:p>
            <a:pPr lvl="1"/>
            <a:r>
              <a:rPr lang="is-IS">
                <a:latin typeface="Courier New"/>
                <a:cs typeface="Courier New"/>
              </a:rPr>
              <a:t>.travis.yml</a:t>
            </a:r>
          </a:p>
          <a:p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Let’s fix issue #7 in </a:t>
            </a:r>
            <a:r>
              <a:rPr lang="en-US">
                <a:latin typeface="Courier New"/>
                <a:cs typeface="Courier New"/>
              </a:rPr>
              <a:t>massmail </a:t>
            </a:r>
            <a:r>
              <a:rPr lang="en-US"/>
              <a:t>together:</a:t>
            </a:r>
          </a:p>
          <a:p>
            <a:pPr lvl="1"/>
            <a:r>
              <a:rPr lang="en-US"/>
              <a:t>Volunteer 1: Write a test that reproduces the issue</a:t>
            </a:r>
          </a:p>
          <a:p>
            <a:pPr lvl="1"/>
            <a:r>
              <a:rPr lang="en-US"/>
              <a:t>Volunteer 2: Fix the code so that the test passes</a:t>
            </a:r>
          </a:p>
          <a:p>
            <a:pPr lvl="1"/>
            <a:r>
              <a:rPr lang="en-US"/>
              <a:t>Volunteer 3: Write a test for the $$ issue</a:t>
            </a:r>
          </a:p>
          <a:p>
            <a:pPr lvl="1"/>
            <a:r>
              <a:rPr lang="en-US"/>
              <a:t>Volunteer 4: Fix that as well</a:t>
            </a:r>
          </a:p>
          <a:p>
            <a:pPr lvl="1"/>
            <a:r>
              <a:rPr lang="en-US"/>
              <a:t>Volunteer 5: Do the git dance, submit a PR, observe how TravisCI is happy</a:t>
            </a:r>
          </a:p>
          <a:p>
            <a:pPr lvl="1"/>
            <a:r>
              <a:rPr lang="en-US"/>
              <a:t>Everyone: Celebrate!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91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your self-esteem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Always be confident that your results are correct, whether your approach works of not</a:t>
            </a:r>
          </a:p>
          <a:p>
            <a:r>
              <a:rPr lang="en-US" dirty="0" smtClean="0"/>
              <a:t>In the future: save your future self some trouble!</a:t>
            </a:r>
          </a:p>
          <a:p>
            <a:r>
              <a:rPr lang="en-US" dirty="0"/>
              <a:t>If you are left thinking “it’s cool but I cannot test </a:t>
            </a:r>
            <a:r>
              <a:rPr lang="en-US" i="1" dirty="0"/>
              <a:t>my</a:t>
            </a:r>
            <a:r>
              <a:rPr lang="en-US" dirty="0"/>
              <a:t> code because XYZ”, talk to me over the break and I’ll show you how to do it ;-)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Testing makes you efficient, too!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Spend some money on better hardware (faster machine, SSD), optimized libraries (e.g., Intel’s MKL)</a:t>
            </a:r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numba; </a:t>
            </a:r>
            <a:br>
              <a:rPr lang="en-US" dirty="0" err="1"/>
            </a:br>
            <a:r>
              <a:rPr lang="en-US" dirty="0" err="1"/>
              <a:t>or a “magic parallelization” tool, like joblib or dask</a:t>
            </a:r>
            <a:endParaRPr lang="en-US" dirty="0" err="1" smtClean="0"/>
          </a:p>
          <a:p>
            <a:pPr lvl="1"/>
            <a:r>
              <a:rPr lang="en-US" dirty="0"/>
              <a:t>Use GPU acceleration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(see also </a:t>
            </a:r>
            <a:r>
              <a:rPr lang="en-US" dirty="0" err="1"/>
              <a:t>Francesc’s </a:t>
            </a:r>
            <a:r>
              <a:rPr lang="en-US" dirty="0"/>
              <a:t>videos</a:t>
            </a:r>
            <a:r>
              <a:rPr lang="en-US"/>
              <a:t>)</a:t>
            </a:r>
            <a:br>
              <a:rPr lang="en-US"/>
            </a:br>
            <a:r>
              <a:rPr lang="en-US"/>
              <a:t>Use a profiler!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Debugging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kernprof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safety net!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Optimization of contributed code (or residuals)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  <a:cs typeface="Consolas"/>
              </a:rPr>
              <a:t>Debugging</a:t>
            </a:r>
            <a:endParaRPr lang="en-US" sz="440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1695276712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best way to debug is to avoid </a:t>
            </a:r>
            <a:r>
              <a:rPr lang="en-US" dirty="0" smtClean="0"/>
              <a:t>bugs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By writing tests, you </a:t>
            </a:r>
            <a:r>
              <a:rPr lang="en-US" sz="2400" i="1" dirty="0" smtClean="0"/>
              <a:t>anticipate</a:t>
            </a:r>
            <a:r>
              <a:rPr lang="en-US" sz="2400" dirty="0" smtClean="0"/>
              <a:t> the bugs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Your test cases </a:t>
            </a:r>
            <a:r>
              <a:rPr lang="en-US" dirty="0"/>
              <a:t>should already exclude a big portion of the possible causes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Core idea in debugging: you can stop the execution of your application at the bug, look at the state of the variables, and execute the code step by step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Avoid littering </a:t>
            </a:r>
            <a:r>
              <a:rPr lang="en-US" dirty="0"/>
              <a:t>your code with </a:t>
            </a:r>
            <a:r>
              <a:rPr lang="en-US" i="1" dirty="0"/>
              <a:t>print</a:t>
            </a:r>
            <a:r>
              <a:rPr lang="en-US" dirty="0"/>
              <a:t> 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GB" dirty="0" smtClean="0"/>
              <a:t>, the Python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Courier New" pitchFamily="49" charset="0"/>
              </a:rPr>
              <a:t>Command-line based debugger</a:t>
            </a:r>
          </a:p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800" dirty="0" smtClean="0">
                <a:cs typeface="Courier New" pitchFamily="49" charset="0"/>
              </a:rPr>
              <a:t> opens an interactive shell, in which one can interact with the code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and change value of variables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execute code line by line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set up breakpoints</a:t>
            </a:r>
          </a:p>
          <a:p>
            <a:pPr lvl="1"/>
            <a:r>
              <a:rPr lang="en-US" sz="2100" dirty="0" smtClean="0">
                <a:cs typeface="Courier New" pitchFamily="49" charset="0"/>
              </a:rPr>
              <a:t>examine calls stack</a:t>
            </a:r>
            <a:endParaRPr lang="en-GB" sz="2800" dirty="0" smtClean="0">
              <a:latin typeface="Calibri"/>
              <a:cs typeface="Times New Roman"/>
            </a:endParaRPr>
          </a:p>
          <a:p>
            <a:endParaRPr lang="en-US" sz="2400" dirty="0" smtClean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debugger</a:t>
            </a:r>
            <a:endParaRPr lang="en-GB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808"/>
      </p:ext>
    </p:extLst>
  </p:cSld>
  <p:clrMapOvr>
    <a:masterClrMapping/>
  </p:clrMapOvr>
  <p:transition xmlns:p14="http://schemas.microsoft.com/office/powerpoint/2010/main">
    <p:sndAc>
      <p:stSnd>
        <p:snd r:embed="rId2" name="chimes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debugger at the start of a file:</a:t>
            </a:r>
            <a:r>
              <a:rPr lang="en-US" sz="2800" dirty="0" smtClean="0">
                <a:latin typeface="Calibri"/>
                <a:ea typeface="Times New Roman"/>
                <a:cs typeface="Times New Roman"/>
              </a:rPr>
              <a:t/>
            </a:r>
            <a:br>
              <a:rPr lang="en-US" sz="2800" dirty="0" smtClean="0">
                <a:latin typeface="Calibri"/>
                <a:ea typeface="Times New Roman"/>
                <a:cs typeface="Times New Roman"/>
              </a:rPr>
            </a:br>
            <a:r>
              <a:rPr lang="en-US" sz="2800" dirty="0" smtClean="0">
                <a:latin typeface="Calibri"/>
                <a:ea typeface="Times New Roman"/>
                <a:cs typeface="Times New Roman"/>
              </a:rPr>
              <a:t>    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python –m </a:t>
            </a:r>
            <a:r>
              <a:rPr lang="en-US" sz="2400" dirty="0" err="1" smtClean="0"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US" sz="2400" dirty="0" smtClean="0">
                <a:latin typeface="Courier New" pitchFamily="49" charset="0"/>
                <a:ea typeface="Times New Roman"/>
                <a:cs typeface="Times New Roman"/>
              </a:rPr>
              <a:t> myscript.py</a:t>
            </a:r>
            <a:endParaRPr lang="en-GB" sz="2400" dirty="0" smtClean="0">
              <a:latin typeface="Calibri"/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Enter at a specific point in the code (alternative to </a:t>
            </a:r>
            <a:r>
              <a:rPr lang="en-US" dirty="0" smtClean="0">
                <a:latin typeface="Courier New" pitchFamily="49" charset="0"/>
                <a:ea typeface="Times New Roman"/>
                <a:cs typeface="Courier New" pitchFamily="49" charset="0"/>
              </a:rPr>
              <a:t>print</a:t>
            </a:r>
            <a:r>
              <a:rPr lang="en-US" dirty="0" smtClean="0">
                <a:ea typeface="Times New Roman"/>
                <a:cs typeface="Times New Roman"/>
              </a:rPr>
              <a:t>):</a:t>
            </a: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 smtClean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endParaRPr lang="en-US" dirty="0">
              <a:ea typeface="Times New Roman"/>
              <a:cs typeface="Times New Roman"/>
            </a:endParaRPr>
          </a:p>
          <a:p>
            <a:pPr indent="228600">
              <a:spcAft>
                <a:spcPts val="0"/>
              </a:spcAft>
            </a:pPr>
            <a:r>
              <a:rPr lang="en-US" dirty="0" smtClean="0">
                <a:ea typeface="Times New Roman"/>
                <a:cs typeface="Times New Roman"/>
              </a:rPr>
              <a:t>If you have it installed, use ipdb instead: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2636912"/>
            <a:ext cx="657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some code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the debugger starts here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/>
            </a:r>
            <a:br>
              <a:rPr lang="en-GB" sz="16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smtClean="0">
                <a:solidFill>
                  <a:srgbClr val="A9494D"/>
                </a:solidFill>
                <a:latin typeface="Courier New" pitchFamily="49" charset="0"/>
                <a:ea typeface="Times New Roman"/>
                <a:cs typeface="Times New Roman"/>
              </a:rPr>
              <a:t># rest of the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040" y="4725144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/>
                <a:cs typeface="Times New Roman"/>
              </a:rPr>
              <a:t>import </a:t>
            </a:r>
            <a:r>
              <a:rPr lang="en-US" sz="2000" dirty="0" smtClean="0">
                <a:latin typeface="Courier New" pitchFamily="49" charset="0"/>
                <a:ea typeface="Times New Roman"/>
                <a:cs typeface="Times New Roman"/>
              </a:rPr>
              <a:t>i</a:t>
            </a: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pdb</a:t>
            </a:r>
            <a: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;</a:t>
            </a:r>
            <a:br>
              <a:rPr lang="en-GB" sz="2000" dirty="0" smtClean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</a:br>
            <a:r>
              <a:rPr lang="en-US" sz="2000" dirty="0" err="1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ipdb.set_trace</a:t>
            </a:r>
            <a:r>
              <a:rPr lang="en-US" sz="2000" dirty="0" smtClean="0">
                <a:solidFill>
                  <a:prstClr val="black"/>
                </a:solidFill>
                <a:latin typeface="Courier New" pitchFamily="49" charset="0"/>
                <a:ea typeface="Times New Roman"/>
                <a:cs typeface="Times New Roman"/>
              </a:rPr>
              <a:t>()</a:t>
            </a:r>
            <a:endParaRPr lang="en-US" sz="2000" dirty="0" smtClean="0">
              <a:solidFill>
                <a:srgbClr val="A9494D"/>
              </a:solidFill>
              <a:latin typeface="Courier New" pitchFamily="49" charset="0"/>
              <a:ea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Entering the debugger from </a:t>
            </a:r>
            <a:r>
              <a:rPr lang="en-GB" dirty="0" err="1" smtClean="0"/>
              <a:t>ipython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ipython</a:t>
            </a:r>
            <a:r>
              <a:rPr lang="en-US" sz="28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sz="2400" dirty="0" smtClean="0">
                <a:cs typeface="Courier New" pitchFamily="49" charset="0"/>
              </a:rPr>
              <a:t> – preventive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%debug</a:t>
            </a:r>
            <a:r>
              <a:rPr lang="en-US" sz="2400" dirty="0" smtClean="0">
                <a:cs typeface="Courier New" pitchFamily="49" charset="0"/>
              </a:rPr>
              <a:t> – post-mortem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Run flake8 on the pyanno package, and fix all complaints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programming practices, with testing in the front line, will help you becoming confident about your results, and efficient at navigating your research project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For maximum efficiency, check out how these tools can be integrated with your editor / IDE</a:t>
            </a:r>
          </a:p>
          <a:p>
            <a:endParaRPr lang="en-GB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Recommended readings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Aug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Testing, debugging, profiling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36528</TotalTime>
  <Words>4466</Words>
  <Application>Microsoft Macintosh PowerPoint</Application>
  <PresentationFormat>On-screen Show (4:3)</PresentationFormat>
  <Paragraphs>731</Paragraphs>
  <Slides>83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Origin</vt:lpstr>
      <vt:lpstr>How to efficiently build scientific code Mostly testing, some profiling, a little debugging</vt:lpstr>
      <vt:lpstr>You as the Master of Research</vt:lpstr>
      <vt:lpstr>Reaching Enlightenment</vt:lpstr>
      <vt:lpstr>Warm-up project</vt:lpstr>
      <vt:lpstr>Warm-up project</vt:lpstr>
      <vt:lpstr>Outline</vt:lpstr>
      <vt:lpstr>Before we start</vt:lpstr>
      <vt:lpstr>The agile development cycle</vt:lpstr>
      <vt:lpstr>Python tools for agile development</vt:lpstr>
      <vt:lpstr>PowerPoint Presentation</vt:lpstr>
      <vt:lpstr>The agile development cycle</vt:lpstr>
      <vt:lpstr>Why write tests?</vt:lpstr>
      <vt:lpstr>Effect of software bugs in science</vt:lpstr>
      <vt:lpstr>The unfortunate story of Geoffrey Chang</vt:lpstr>
      <vt:lpstr>Meanwhile on Wall Street…</vt:lpstr>
      <vt:lpstr>Meanwhile on Wall Street…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Hands-on!</vt:lpstr>
      <vt:lpstr>PowerPoint Presentation</vt:lpstr>
      <vt:lpstr>What a good test looks like</vt:lpstr>
      <vt:lpstr>Basic structure of test</vt:lpstr>
      <vt:lpstr>Test simple but general cases</vt:lpstr>
      <vt:lpstr>Test special cases and boundary conditions</vt:lpstr>
      <vt:lpstr>Common testing pattern</vt:lpstr>
      <vt:lpstr>Hands-on!</vt:lpstr>
      <vt:lpstr>Numerical fuzzing</vt:lpstr>
      <vt:lpstr>Numerical fuzzing example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Hands-on!</vt:lpstr>
      <vt:lpstr>Let’s talk about Continuous Integration</vt:lpstr>
      <vt:lpstr>Hands-on!</vt:lpstr>
      <vt:lpstr>Testing is good for your self-esteem</vt:lpstr>
      <vt:lpstr>PowerPoint Presentation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kernprof</vt:lpstr>
      <vt:lpstr>No safety net!</vt:lpstr>
      <vt:lpstr>PowerPoint Presentation</vt:lpstr>
      <vt:lpstr>The agile development cycle</vt:lpstr>
      <vt:lpstr>Debugging</vt:lpstr>
      <vt:lpstr>pdb, the Python debugger</vt:lpstr>
      <vt:lpstr>PowerPoint Presentation</vt:lpstr>
      <vt:lpstr>Entering the debugger</vt:lpstr>
      <vt:lpstr>Entering the debugger from ipython</vt:lpstr>
      <vt:lpstr>Static checking</vt:lpstr>
      <vt:lpstr>Hands-on!</vt:lpstr>
      <vt:lpstr>Final thoughts</vt:lpstr>
      <vt:lpstr>Recommended readings</vt:lpstr>
      <vt:lpstr>The End</vt:lpstr>
      <vt:lpstr>Exercises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840</cp:revision>
  <cp:lastPrinted>2017-08-28T05:46:03Z</cp:lastPrinted>
  <dcterms:created xsi:type="dcterms:W3CDTF">2010-10-01T16:09:12Z</dcterms:created>
  <dcterms:modified xsi:type="dcterms:W3CDTF">2017-08-28T15:34:17Z</dcterms:modified>
</cp:coreProperties>
</file>