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273" r:id="rId2"/>
    <p:sldId id="376" r:id="rId3"/>
    <p:sldId id="401" r:id="rId4"/>
    <p:sldId id="399" r:id="rId5"/>
    <p:sldId id="418" r:id="rId6"/>
    <p:sldId id="377" r:id="rId7"/>
    <p:sldId id="420" r:id="rId8"/>
    <p:sldId id="402" r:id="rId9"/>
    <p:sldId id="403" r:id="rId10"/>
    <p:sldId id="404" r:id="rId11"/>
    <p:sldId id="405" r:id="rId12"/>
    <p:sldId id="411" r:id="rId13"/>
    <p:sldId id="406" r:id="rId14"/>
    <p:sldId id="412" r:id="rId15"/>
    <p:sldId id="407" r:id="rId16"/>
    <p:sldId id="432" r:id="rId17"/>
    <p:sldId id="408" r:id="rId18"/>
    <p:sldId id="409" r:id="rId19"/>
    <p:sldId id="336" r:id="rId20"/>
    <p:sldId id="410" r:id="rId21"/>
    <p:sldId id="415" r:id="rId22"/>
    <p:sldId id="263" r:id="rId23"/>
    <p:sldId id="294" r:id="rId24"/>
    <p:sldId id="340" r:id="rId25"/>
    <p:sldId id="387" r:id="rId26"/>
    <p:sldId id="416" r:id="rId27"/>
    <p:sldId id="309" r:id="rId28"/>
    <p:sldId id="342" r:id="rId29"/>
    <p:sldId id="379" r:id="rId30"/>
    <p:sldId id="417" r:id="rId31"/>
    <p:sldId id="343" r:id="rId32"/>
    <p:sldId id="421" r:id="rId33"/>
    <p:sldId id="326" r:id="rId34"/>
    <p:sldId id="345" r:id="rId35"/>
    <p:sldId id="413" r:id="rId36"/>
    <p:sldId id="347" r:id="rId37"/>
    <p:sldId id="348" r:id="rId38"/>
    <p:sldId id="349" r:id="rId39"/>
    <p:sldId id="350" r:id="rId40"/>
    <p:sldId id="351" r:id="rId41"/>
    <p:sldId id="422" r:id="rId42"/>
    <p:sldId id="317" r:id="rId43"/>
    <p:sldId id="425" r:id="rId44"/>
    <p:sldId id="318" r:id="rId45"/>
    <p:sldId id="319" r:id="rId46"/>
    <p:sldId id="316" r:id="rId47"/>
    <p:sldId id="306" r:id="rId48"/>
    <p:sldId id="426" r:id="rId49"/>
    <p:sldId id="291" r:id="rId50"/>
    <p:sldId id="359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381" r:id="rId59"/>
    <p:sldId id="430" r:id="rId60"/>
    <p:sldId id="419" r:id="rId61"/>
    <p:sldId id="272" r:id="rId62"/>
    <p:sldId id="358" r:id="rId63"/>
    <p:sldId id="357" r:id="rId64"/>
    <p:sldId id="275" r:id="rId65"/>
    <p:sldId id="397" r:id="rId66"/>
    <p:sldId id="453" r:id="rId67"/>
    <p:sldId id="452" r:id="rId68"/>
    <p:sldId id="284" r:id="rId69"/>
    <p:sldId id="454" r:id="rId70"/>
    <p:sldId id="398" r:id="rId71"/>
    <p:sldId id="390" r:id="rId72"/>
    <p:sldId id="451" r:id="rId73"/>
    <p:sldId id="391" r:id="rId74"/>
    <p:sldId id="433" r:id="rId75"/>
    <p:sldId id="355" r:id="rId76"/>
    <p:sldId id="288" r:id="rId77"/>
    <p:sldId id="298" r:id="rId78"/>
    <p:sldId id="374" r:id="rId79"/>
    <p:sldId id="369" r:id="rId80"/>
    <p:sldId id="297" r:id="rId81"/>
    <p:sldId id="311" r:id="rId82"/>
    <p:sldId id="287" r:id="rId83"/>
    <p:sldId id="329" r:id="rId84"/>
    <p:sldId id="300" r:id="rId85"/>
    <p:sldId id="328" r:id="rId86"/>
    <p:sldId id="392" r:id="rId87"/>
    <p:sldId id="393" r:id="rId88"/>
    <p:sldId id="394" r:id="rId89"/>
    <p:sldId id="395" r:id="rId90"/>
    <p:sldId id="442" r:id="rId91"/>
    <p:sldId id="443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01"/>
            <p14:sldId id="399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408"/>
            <p14:sldId id="409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342"/>
            <p14:sldId id="379"/>
            <p14:sldId id="417"/>
            <p14:sldId id="343"/>
            <p14:sldId id="421"/>
            <p14:sldId id="326"/>
            <p14:sldId id="345"/>
            <p14:sldId id="413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26"/>
            <p14:sldId id="291"/>
            <p14:sldId id="359"/>
            <p14:sldId id="444"/>
            <p14:sldId id="445"/>
            <p14:sldId id="446"/>
            <p14:sldId id="447"/>
            <p14:sldId id="448"/>
            <p14:sldId id="449"/>
            <p14:sldId id="450"/>
            <p14:sldId id="381"/>
            <p14:sldId id="430"/>
            <p14:sldId id="419"/>
            <p14:sldId id="272"/>
            <p14:sldId id="358"/>
            <p14:sldId id="357"/>
            <p14:sldId id="275"/>
            <p14:sldId id="397"/>
            <p14:sldId id="453"/>
            <p14:sldId id="452"/>
            <p14:sldId id="284"/>
            <p14:sldId id="454"/>
            <p14:sldId id="398"/>
            <p14:sldId id="390"/>
            <p14:sldId id="451"/>
            <p14:sldId id="391"/>
            <p14:sldId id="433"/>
            <p14:sldId id="355"/>
            <p14:sldId id="288"/>
            <p14:sldId id="298"/>
            <p14:sldId id="374"/>
            <p14:sldId id="369"/>
            <p14:sldId id="297"/>
            <p14:sldId id="311"/>
            <p14:sldId id="287"/>
            <p14:sldId id="329"/>
            <p14:sldId id="300"/>
            <p14:sldId id="328"/>
            <p14:sldId id="392"/>
            <p14:sldId id="393"/>
            <p14:sldId id="394"/>
            <p14:sldId id="395"/>
            <p14:sldId id="442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3668" autoAdjust="0"/>
    <p:restoredTop sz="96933" autoAdjust="0"/>
  </p:normalViewPr>
  <p:slideViewPr>
    <p:cSldViewPr>
      <p:cViewPr>
        <p:scale>
          <a:sx n="108" d="100"/>
          <a:sy n="108" d="100"/>
        </p:scale>
        <p:origin x="-1768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28/08/2015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Kathryn </a:t>
            </a:r>
            <a:r>
              <a:rPr lang="en-US" dirty="0" smtClean="0"/>
              <a:t>talked about best practices</a:t>
            </a:r>
            <a:r>
              <a:rPr lang="en-US" baseline="0" dirty="0" smtClean="0"/>
              <a:t> for scientific programming -&gt; recipes that have been shown to produce good software</a:t>
            </a:r>
          </a:p>
          <a:p>
            <a:r>
              <a:rPr lang="en-US" baseline="0" dirty="0" smtClean="0"/>
              <a:t>I’m going to show you the Python tools for those techniques: unit testing, debugging, profile,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interrupt me whenever</a:t>
            </a:r>
            <a:r>
              <a:rPr lang="en-US" baseline="0" dirty="0"/>
              <a:t> </a:t>
            </a:r>
            <a:r>
              <a:rPr lang="en-US" baseline="0" dirty="0" smtClean="0"/>
              <a:t>BRING UP YOUR USER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have I been smoking?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have I been smoking?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5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automation is important: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module</a:t>
            </a:r>
            <a:r>
              <a:rPr lang="en-US" baseline="0" dirty="0" smtClean="0"/>
              <a:t> in the </a:t>
            </a:r>
            <a:r>
              <a:rPr lang="en-US" dirty="0" smtClean="0"/>
              <a:t>Python</a:t>
            </a:r>
            <a:r>
              <a:rPr lang="en-US" baseline="0" dirty="0" smtClean="0"/>
              <a:t> standard library to define test suites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Kathryn tried to *inspire* you to</a:t>
            </a:r>
            <a:r>
              <a:rPr lang="en-US" baseline="0"/>
              <a:t> use best practices, I’ll try to scare you into them. Good cop / bad cop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numpy.testing.assert_array_less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805A-5610-4440-AD60-B8CFD08F9A6C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you spent 2 hours of your life</a:t>
            </a:r>
            <a:r>
              <a:rPr lang="en-US" baseline="0" dirty="0" smtClean="0"/>
              <a:t> listening to me, make this worthwhile :-D Give testing a chance…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there</a:t>
            </a:r>
            <a:r>
              <a:rPr lang="en-GB" baseline="0" dirty="0" smtClean="0"/>
              <a:t> are multiple test cases in a module, </a:t>
            </a:r>
            <a:r>
              <a:rPr lang="en-GB" baseline="0" dirty="0" err="1" smtClean="0"/>
              <a:t>unittest</a:t>
            </a:r>
            <a:r>
              <a:rPr lang="en-GB" baseline="0" dirty="0" smtClean="0"/>
              <a:t> executes all of them</a:t>
            </a:r>
            <a:endParaRPr lang="en-GB" dirty="0" smtClean="0"/>
          </a:p>
          <a:p>
            <a:r>
              <a:rPr lang="en-GB" dirty="0" smtClean="0"/>
              <a:t>Possible</a:t>
            </a:r>
            <a:r>
              <a:rPr lang="en-GB" baseline="0" dirty="0" smtClean="0"/>
              <a:t> organizations: 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one </a:t>
            </a:r>
            <a:r>
              <a:rPr lang="en-GB" baseline="0" dirty="0" err="1" smtClean="0"/>
              <a:t>TestCase</a:t>
            </a:r>
            <a:r>
              <a:rPr lang="en-GB" baseline="0" dirty="0" smtClean="0"/>
              <a:t> per testable part of the code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one </a:t>
            </a:r>
            <a:r>
              <a:rPr lang="en-GB" baseline="0" dirty="0" err="1" smtClean="0"/>
              <a:t>TestCase</a:t>
            </a:r>
            <a:r>
              <a:rPr lang="en-GB" baseline="0" dirty="0" smtClean="0"/>
              <a:t> for the core functionality, one for error checking, ...</a:t>
            </a:r>
          </a:p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79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part about datetime?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80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Most of the </a:t>
            </a:r>
            <a:r>
              <a:rPr lang="en-US" i="1" dirty="0">
                <a:solidFill>
                  <a:srgbClr val="000000"/>
                </a:solidFill>
                <a:latin typeface="Times New Roman" pitchFamily="80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methods accept an optional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argument; the explanation for the error will be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if given, otherwise it will be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81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Most of the </a:t>
            </a:r>
            <a:r>
              <a:rPr lang="en-US" i="1" dirty="0">
                <a:solidFill>
                  <a:srgbClr val="000000"/>
                </a:solidFill>
                <a:latin typeface="Times New Roman" pitchFamily="80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methods accept an optional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argument; the explanation for the error will be </a:t>
            </a:r>
            <a:r>
              <a:rPr lang="en-US" i="1" dirty="0" err="1">
                <a:solidFill>
                  <a:srgbClr val="000000"/>
                </a:solidFill>
                <a:latin typeface="Times New Roman" pitchFamily="80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 if given, otherwise it will be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Times New Roman" pitchFamily="80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often the case that all</a:t>
            </a:r>
            <a:r>
              <a:rPr lang="en-GB" baseline="0" dirty="0" smtClean="0"/>
              <a:t> the tests need to setup some object before testing a functionality</a:t>
            </a:r>
            <a:endParaRPr lang="en-GB" dirty="0" smtClean="0"/>
          </a:p>
          <a:p>
            <a:r>
              <a:rPr lang="en-GB" dirty="0" smtClean="0"/>
              <a:t>example: classification</a:t>
            </a:r>
            <a:r>
              <a:rPr lang="en-GB" baseline="0" dirty="0" smtClean="0"/>
              <a:t> algorithm; </a:t>
            </a:r>
            <a:r>
              <a:rPr lang="en-GB" baseline="0" dirty="0" err="1" smtClean="0"/>
              <a:t>setUp</a:t>
            </a:r>
            <a:r>
              <a:rPr lang="en-GB" baseline="0" dirty="0" smtClean="0"/>
              <a:t> -&gt; load data and labels from file; </a:t>
            </a:r>
            <a:r>
              <a:rPr lang="en-GB" baseline="0" dirty="0" err="1" smtClean="0"/>
              <a:t>tearDown</a:t>
            </a:r>
            <a:r>
              <a:rPr lang="en-GB" baseline="0" dirty="0" smtClean="0"/>
              <a:t> -&gt; close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To avoid repeating the fixture code in every single test</a:t>
            </a:r>
          </a:p>
          <a:p>
            <a:r>
              <a:rPr lang="en-GB" baseline="0" dirty="0" smtClean="0"/>
              <a:t>In Python 2.7, there are methods called </a:t>
            </a:r>
            <a:r>
              <a:rPr lang="en-GB" baseline="0" dirty="0" err="1" smtClean="0"/>
              <a:t>setUpClass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kcd.com/1205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3657884/numpy-matrix-operations/3659619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wants you to know that “this never happened before”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Correctness is 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be able to show that your code works as intended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r>
              <a:rPr lang="en-US" dirty="0"/>
              <a:t>Leads to better and faster code: code can change, and consistency is assured by tests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TODO: 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568" y="1340768"/>
            <a:ext cx="7830616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class DataManager(object):</a:t>
            </a:r>
          </a:p>
          <a:p>
            <a:r>
              <a:rPr lang="en-US" sz="1600">
                <a:latin typeface="Courier New"/>
                <a:cs typeface="Courier New"/>
              </a:rPr>
              <a:t>    # ...</a:t>
            </a:r>
          </a:p>
          <a:p>
            <a:r>
              <a:rPr lang="en-US" sz="1600">
                <a:latin typeface="Courier New"/>
                <a:cs typeface="Courier New"/>
              </a:rPr>
              <a:t>    def remove_data(self, data):</a:t>
            </a:r>
          </a:p>
          <a:p>
            <a:r>
              <a:rPr lang="en-US" sz="1600">
                <a:latin typeface="Courier New"/>
                <a:cs typeface="Courier New"/>
              </a:rPr>
              <a:t>        """ Remove the given data object. """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        for idx, item in enumerate(self._data):</a:t>
            </a:r>
          </a:p>
          <a:p>
            <a:r>
              <a:rPr lang="en-US" sz="1600">
                <a:latin typeface="Courier New"/>
                <a:cs typeface="Courier New"/>
              </a:rPr>
              <a:t>            if data is item:</a:t>
            </a:r>
          </a:p>
          <a:p>
            <a:r>
              <a:rPr lang="en-US" sz="1600">
                <a:latin typeface="Courier New"/>
                <a:cs typeface="Courier New"/>
              </a:rPr>
              <a:t>                self._data[idx:idx+1] = []</a:t>
            </a:r>
          </a:p>
          <a:p>
            <a:r>
              <a:rPr lang="en-US" sz="1600">
                <a:latin typeface="Courier New"/>
                <a:cs typeface="Courier New"/>
              </a:rPr>
              <a:t>                break</a:t>
            </a:r>
          </a:p>
          <a:p>
            <a:r>
              <a:rPr lang="en-US" sz="1600">
                <a:latin typeface="Courier New"/>
                <a:cs typeface="Courier New"/>
              </a:rPr>
              <a:t>        else:</a:t>
            </a:r>
          </a:p>
          <a:p>
            <a:r>
              <a:rPr lang="en-US" sz="1600">
                <a:latin typeface="Courier New"/>
                <a:cs typeface="Courier New"/>
              </a:rPr>
              <a:t>            raise ValueError('Data item not in data manager’)</a:t>
            </a:r>
          </a:p>
        </p:txBody>
      </p:sp>
    </p:spTree>
    <p:extLst>
      <p:ext uri="{BB962C8B-B14F-4D97-AF65-F5344CB8AC3E}">
        <p14:creationId xmlns:p14="http://schemas.microsoft.com/office/powerpoint/2010/main" val="144381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to the rescue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3568" y="1340768"/>
            <a:ext cx="7830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 New"/>
                <a:cs typeface="Courier New"/>
              </a:rPr>
              <a:t>class DataManager(object):</a:t>
            </a:r>
          </a:p>
          <a:p>
            <a:r>
              <a:rPr lang="en-US" sz="1600">
                <a:latin typeface="Courier New"/>
                <a:cs typeface="Courier New"/>
              </a:rPr>
              <a:t>    # ...</a:t>
            </a:r>
          </a:p>
          <a:p>
            <a:r>
              <a:rPr lang="en-US" sz="1600">
                <a:latin typeface="Courier New"/>
                <a:cs typeface="Courier New"/>
              </a:rPr>
              <a:t>    def remove_data(self, data):</a:t>
            </a:r>
          </a:p>
          <a:p>
            <a:r>
              <a:rPr lang="en-US" sz="1600">
                <a:latin typeface="Courier New"/>
                <a:cs typeface="Courier New"/>
              </a:rPr>
              <a:t>        """ Remove the given data object. ""”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        self._data.remove(data)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9249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Right?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3569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Wrong!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818657"/>
            <a:ext cx="78488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======================================================================</a:t>
            </a:r>
          </a:p>
          <a:p>
            <a:r>
              <a:rPr lang="en-US" sz="1400" b="1">
                <a:latin typeface="Courier New"/>
                <a:cs typeface="Courier New"/>
              </a:rPr>
              <a:t>ERROR: test_remove_ndarray_from_datamanager </a:t>
            </a:r>
            <a:r>
              <a:rPr lang="en-US" sz="1400">
                <a:latin typeface="Courier New"/>
                <a:cs typeface="Courier New"/>
              </a:rPr>
              <a:t>(....model.tests.test_data_manager_commands.TestDataManagerCommands)</a:t>
            </a:r>
          </a:p>
          <a:p>
            <a:r>
              <a:rPr lang="en-US" sz="1400">
                <a:latin typeface="Courier New"/>
                <a:cs typeface="Courier New"/>
              </a:rPr>
              <a:t>----------------------------------------------------------------------</a:t>
            </a:r>
          </a:p>
          <a:p>
            <a:r>
              <a:rPr lang="en-US" sz="1400">
                <a:latin typeface="Courier New"/>
                <a:cs typeface="Courier New"/>
              </a:rPr>
              <a:t>Traceback (most recent call last):</a:t>
            </a:r>
          </a:p>
          <a:p>
            <a:r>
              <a:rPr lang="en-US" sz="1400">
                <a:latin typeface="Courier New"/>
                <a:cs typeface="Courier New"/>
              </a:rPr>
              <a:t>  File "/.../model/tests/test_data_manager_commands.py", line 64, in test_remove_ndarray_from_datamanager</a:t>
            </a:r>
          </a:p>
          <a:p>
            <a:r>
              <a:rPr lang="en-US" sz="1400">
                <a:latin typeface="Courier New"/>
                <a:cs typeface="Courier New"/>
              </a:rPr>
              <a:t>    data_manager.remove_data(np_array)</a:t>
            </a:r>
          </a:p>
          <a:p>
            <a:r>
              <a:rPr lang="en-US" sz="1400">
                <a:latin typeface="Courier New"/>
                <a:cs typeface="Courier New"/>
              </a:rPr>
              <a:t> ...</a:t>
            </a:r>
          </a:p>
          <a:p>
            <a:r>
              <a:rPr lang="en-US" sz="1400">
                <a:latin typeface="Courier New"/>
                <a:cs typeface="Courier New"/>
              </a:rPr>
              <a:t>ValueError: The truth value of an array with more than one element is ambiguous. Use a.any() or a.all()</a:t>
            </a:r>
          </a:p>
        </p:txBody>
      </p:sp>
    </p:spTree>
    <p:extLst>
      <p:ext uri="{BB962C8B-B14F-4D97-AF65-F5344CB8AC3E}">
        <p14:creationId xmlns:p14="http://schemas.microsoft.com/office/powerpoint/2010/main" val="14851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Writing scientific software</a:t>
            </a:r>
          </a:p>
          <a:p>
            <a:r>
              <a:rPr lang="en-US"/>
              <a:t>Testing</a:t>
            </a:r>
          </a:p>
          <a:p>
            <a:r>
              <a:rPr lang="en-US"/>
              <a:t>Debugging</a:t>
            </a:r>
          </a:p>
          <a:p>
            <a:r>
              <a:rPr lang="en-US"/>
              <a:t>Optimization and 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hands_on_exercises/pyanno_voting</a:t>
            </a:r>
          </a:p>
          <a:p>
            <a:r>
              <a:rPr lang="en-US"/>
              <a:t>Execute </a:t>
            </a:r>
            <a:r>
              <a:rPr lang="en-US">
                <a:latin typeface="Courier New"/>
                <a:cs typeface="Courier New"/>
              </a:rPr>
              <a:t>pyanno/tests/test_voting.py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 1: </a:t>
            </a:r>
            <a:r>
              <a:rPr lang="en-US" dirty="0" err="1" smtClean="0"/>
              <a:t>unittest.main</a:t>
            </a:r>
            <a:r>
              <a:rPr lang="en-US" dirty="0"/>
              <a:t>() will execute all tests in all </a:t>
            </a:r>
            <a:r>
              <a:rPr lang="en-US" dirty="0" err="1"/>
              <a:t>TestCase</a:t>
            </a:r>
            <a:r>
              <a:rPr lang="en-US" dirty="0"/>
              <a:t> classes in </a:t>
            </a:r>
            <a:r>
              <a:rPr lang="en-US" dirty="0" smtClean="0"/>
              <a:t>a file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Option 2: Execute all tests in one file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[-v] </a:t>
            </a:r>
            <a:r>
              <a:rPr lang="en-US" dirty="0" err="1">
                <a:latin typeface="Courier New"/>
                <a:cs typeface="Courier New"/>
              </a:rPr>
              <a:t>test_module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Option 3: Discover all tests in all subdirectories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discover</a:t>
            </a:r>
            <a:endParaRPr lang="en-US" dirty="0"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== 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</a:t>
            </a:r>
            <a:br>
              <a:rPr lang="en-US"/>
            </a:br>
            <a:r>
              <a:rPr lang="en-US"/>
              <a:t>test that one and two is three</a:t>
            </a:r>
          </a:p>
          <a:p>
            <a:r>
              <a:rPr lang="en-US"/>
              <a:t>Execute the tests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</a:t>
            </a:r>
            <a:br>
              <a:rPr lang="en-US"/>
            </a:br>
            <a:r>
              <a:rPr lang="en-US"/>
              <a:t>Test that one and two is three</a:t>
            </a:r>
          </a:p>
          <a:p>
            <a:r>
              <a:rPr lang="en-US"/>
              <a:t>Execute the tests again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 (try </a:t>
            </a:r>
            <a:r>
              <a:rPr lang="en-US" sz="2000" dirty="0" smtClean="0">
                <a:latin typeface="Courier New"/>
                <a:ea typeface="ＭＳ Ｐゴシック" pitchFamily="80" charset="-128"/>
                <a:cs typeface="Courier New"/>
              </a:rPr>
              <a:t>1.1 + 2.2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).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building software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tools, based on command line or graphical interface. </a:t>
            </a:r>
          </a:p>
          <a:p>
            <a:r>
              <a:rPr lang="en-US" dirty="0" smtClean="0"/>
              <a:t>I’ll present:</a:t>
            </a:r>
          </a:p>
          <a:p>
            <a:pPr lvl="1"/>
            <a:r>
              <a:rPr lang="en-US" dirty="0" smtClean="0"/>
              <a:t>Python standard “batteries included” tools</a:t>
            </a:r>
          </a:p>
          <a:p>
            <a:pPr lvl="1"/>
            <a:r>
              <a:rPr lang="en-US" dirty="0" smtClean="0"/>
              <a:t>Mostly, no </a:t>
            </a:r>
            <a:r>
              <a:rPr lang="en-US" dirty="0"/>
              <a:t>graphical interface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agic commands for </a:t>
            </a:r>
            <a:r>
              <a:rPr lang="en-US" dirty="0" err="1"/>
              <a:t>IP</a:t>
            </a:r>
            <a:r>
              <a:rPr lang="en-US" dirty="0" err="1" smtClean="0"/>
              <a:t>ython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labels_count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1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1340768"/>
            <a:ext cx="59464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NumpyTestCase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self):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a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b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(a, b)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118176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(__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main__.NumpyTestCase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numpy_testing.py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line 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test_equality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self.assertEqual(a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"/Library/Frameworks/Python.framework/Versions/6.1/lib/python2.6/unittest.py", line 348, in </a:t>
            </a:r>
            <a:r>
              <a:rPr lang="en-US" sz="1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failUnlessEqual</a:t>
            </a:r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The truth value of an array with more than one element is ambiguous. Use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a.any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or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a.all</a:t>
            </a:r>
            <a:r>
              <a:rPr lang="en-US" sz="1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0.000s</a:t>
            </a:r>
          </a:p>
          <a:p>
            <a:pPr lvl="0"/>
            <a:endParaRPr lang="en-US" sz="1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0972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professional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feels weird: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 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VarianceTestCase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test_var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N, D =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expected = numpy.linspace(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D)</a:t>
            </a:r>
          </a:p>
          <a:p>
            <a:endParaRPr lang="en-US" sz="1400" i="1" dirty="0" smtClean="0">
              <a:solidFill>
                <a:srgbClr val="9E000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for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i="1" dirty="0" smtClean="0">
                <a:solidFill>
                  <a:srgbClr val="9E0001"/>
                </a:solidFill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x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numpy.random.randn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(N, D) *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(desired)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variance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numpy.var(x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axis=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(variance, expected, </a:t>
            </a:r>
            <a:r>
              <a:rPr lang="en-US" sz="14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1880" y="1844824"/>
            <a:ext cx="2160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k-means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Ipython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4725144"/>
            <a:ext cx="65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Precise timing of a function/expression</a:t>
            </a:r>
          </a:p>
          <a:p>
            <a:r>
              <a:rPr lang="en-GB" dirty="0" smtClean="0"/>
              <a:t>Test different versions of a small amount of code, often used in interactive Python shell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ipython</a:t>
            </a:r>
            <a:r>
              <a:rPr lang="en-GB" dirty="0" smtClean="0"/>
              <a:t>, you can use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magic command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1462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timeit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 Timer</a:t>
            </a:r>
          </a:p>
          <a:p>
            <a:endParaRPr lang="en-GB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more detailed control of timing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t = Timer(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</a:t>
            </a:r>
            <a:r>
              <a:rPr lang="en-GB" sz="1600" i="1" dirty="0" err="1" smtClean="0">
                <a:solidFill>
                  <a:srgbClr val="00AA00"/>
                </a:solidFill>
                <a:latin typeface="Courier New" pitchFamily="49" charset="0"/>
              </a:rPr>
              <a:t>module.function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(arg1, arg2)"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i="1" dirty="0" smtClean="0">
                <a:solidFill>
                  <a:srgbClr val="00AA00"/>
                </a:solidFill>
                <a:latin typeface="Courier New" pitchFamily="49" charset="0"/>
              </a:rPr>
              <a:t>"import module"</a:t>
            </a:r>
            <a:r>
              <a:rPr lang="en-GB" sz="1600" i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# make three measurements of timing, repeat 2 million times</a:t>
            </a:r>
          </a:p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t.repeat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800000"/>
                </a:solidFill>
                <a:latin typeface="Courier New" pitchFamily="49" charset="0"/>
              </a:rPr>
              <a:t>2000000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Write a version using numpy.dot, time it again</a:t>
            </a:r>
          </a:p>
          <a:p>
            <a:r>
              <a:rPr lang="en-US"/>
              <a:t>Try with large vector (1000 elements) and small (5 element)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 TODO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cumulative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filename.cProfile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92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.cProfile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show callers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Factorial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88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537  python -m cProfile -o factorial.cProfile factorial.py </a:t>
            </a:r>
          </a:p>
          <a:p>
            <a:r>
              <a:rPr lang="en-US"/>
              <a:t> 535  pyprof2calltree -i factorial.cProfile -k</a:t>
            </a:r>
          </a:p>
          <a:p>
            <a:r>
              <a:rPr lang="en-US"/>
              <a:t>  538  pyprof2calltree -i factorial.cProfile -o callgrind.out.1</a:t>
            </a:r>
          </a:p>
          <a:p>
            <a:r>
              <a:rPr lang="en-US"/>
              <a:t>qcallgrind cachegrind.out.1</a:t>
            </a:r>
          </a:p>
          <a:p>
            <a:r>
              <a:rPr lang="en-US"/>
              <a:t>kcachegrind cachegrind.out.1</a:t>
            </a:r>
          </a:p>
          <a:p>
            <a:endParaRPr lang="en-US"/>
          </a:p>
          <a:p>
            <a:r>
              <a:rPr lang="en-US"/>
              <a:t>(In Python 2, have a look at RunSnakeRun)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Screenshots of runsnake / 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61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line-profile</a:t>
            </a:r>
          </a:p>
          <a:p>
            <a:r>
              <a:rPr lang="en-US"/>
              <a:t>kernprof.py -l -o confidence-3.py.lprof confidence-3.py </a:t>
            </a:r>
          </a:p>
          <a:p>
            <a:r>
              <a:rPr lang="en-US"/>
              <a:t>python -m line_profiler confidence-3.py.lprof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optimization session?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including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</a:t>
            </a:r>
            <a:r>
              <a:rPr lang="en-GB" dirty="0" err="1" smtClean="0"/>
              <a:t>TestCases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14488"/>
            <a:ext cx="55864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lang="en-GB" sz="15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.assertTrue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.assertFalse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SecondTestCase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unittest.TestCase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def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test_approximation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i="1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500" i="1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500" i="1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.assertAlmostEqual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1.1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1.15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500" dirty="0" smtClean="0">
                <a:solidFill>
                  <a:srgbClr val="8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GB" sz="1500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== 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# execute all </a:t>
            </a:r>
            <a:r>
              <a:rPr lang="en-US" sz="15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TestCases</a:t>
            </a: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in the module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One can also specify a maximum difference: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(x, y, delta=0.)</a:t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E.g.: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delta=0.06) 	</a:t>
            </a:r>
            <a:r>
              <a:rPr lang="en-US" sz="18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18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delta=0.04) 	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  <a:p>
            <a:r>
              <a:rPr lang="en-US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Can be used to compare any object that supports subtraction and comparison: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import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delta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datetime.timedelta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(seconds=10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second_timestamp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datetime.datetime.now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self.assertAlmostEqual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first_timestamp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second_timestamp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delta=delta)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is main requirement for scientific code</a:t>
            </a:r>
          </a:p>
          <a:p>
            <a:pPr lvl="1"/>
            <a:r>
              <a:rPr lang="en-US" dirty="0"/>
              <a:t>You must be able to show that your code works as intended</a:t>
            </a:r>
          </a:p>
          <a:p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480" name="Group 48"/>
          <p:cNvGraphicFramePr>
            <a:graphicFrameLocks noGrp="1"/>
          </p:cNvGraphicFramePr>
          <p:nvPr/>
        </p:nvGraphicFramePr>
        <p:xfrm>
          <a:off x="142844" y="1357298"/>
          <a:ext cx="8858312" cy="4712580"/>
        </p:xfrm>
        <a:graphic>
          <a:graphicData uri="http://schemas.openxmlformats.org/drawingml/2006/table">
            <a:tbl>
              <a:tblPr/>
              <a:tblGrid>
                <a:gridCol w="4214842"/>
                <a:gridCol w="4643470"/>
              </a:tblGrid>
              <a:tr h="466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TestCase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itchFamily="80" charset="-128"/>
                          <a:cs typeface="Courier New" pitchFamily="49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assert_(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assertFalse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expr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isinstance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([1,2], list)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assertTrue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('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Hi'.islower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())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assertNotEqual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([2, 3], [2, 3])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(1.2, 1.3)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     [, places[,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]])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assertNotAlmostEqual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(first, second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     [, places[,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(1.125, 1.12, 2)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assertAlmostEqual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(1.125, 1.12, 3)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assertRaises(exception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callable, ...)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exceptions.IOError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file,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'inexistent', 'r')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CC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pass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80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assertRaises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exceptions.SyntaxError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, file,</a:t>
                      </a:r>
                      <a:b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</a:b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             'inexistent', 'r’)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fail([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fail()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ＭＳ Ｐゴシック" pitchFamily="80" charset="-128"/>
                          <a:cs typeface="Courier New" pitchFamily="49" charset="0"/>
                        </a:rPr>
                        <a:t>=&gt;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endParaRPr lang="en-US" sz="2000" dirty="0" smtClean="0">
              <a:solidFill>
                <a:srgbClr val="FF0000"/>
              </a:solidFill>
              <a:latin typeface="Courier New" pitchFamily="49" charset="0"/>
              <a:ea typeface="ＭＳ Ｐゴシック" pitchFamily="80" charset="-128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Starting from Python 2.7, one can also specify a maximum difference: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delta=0.)</a:t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E.g.: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0.06)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assertAlmostEqual(1.125, 1.12, 0.04)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smtClean="0"/>
              <a:t>Three more useful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pydoc</a:t>
            </a:r>
            <a:r>
              <a:rPr lang="en-GB" dirty="0" smtClean="0"/>
              <a:t>: creating documentation from your </a:t>
            </a:r>
            <a:r>
              <a:rPr lang="en-GB" dirty="0" err="1" smtClean="0"/>
              <a:t>docstrings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pydoc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[-w]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module_name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pylint</a:t>
            </a:r>
            <a:r>
              <a:rPr lang="en-GB" dirty="0" smtClean="0"/>
              <a:t>: check that your code respects standards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 module that recognizes Python code in documentation and tests it</a:t>
            </a:r>
          </a:p>
          <a:p>
            <a:pPr lvl="1"/>
            <a:r>
              <a:rPr lang="en-US" dirty="0" err="1" smtClean="0"/>
              <a:t>docstrings</a:t>
            </a:r>
            <a:r>
              <a:rPr lang="en-US" dirty="0" smtClean="0"/>
              <a:t>, </a:t>
            </a:r>
            <a:r>
              <a:rPr lang="en-US" dirty="0" err="1" smtClean="0"/>
              <a:t>rst</a:t>
            </a:r>
            <a:r>
              <a:rPr lang="en-US" dirty="0" smtClean="0"/>
              <a:t> or plain text documents</a:t>
            </a:r>
          </a:p>
          <a:p>
            <a:pPr lvl="1"/>
            <a:r>
              <a:rPr lang="en-US" dirty="0" smtClean="0"/>
              <a:t>make sure that the documentation is up-to-date</a:t>
            </a:r>
          </a:p>
          <a:p>
            <a:r>
              <a:rPr lang="en-US" dirty="0" smtClean="0"/>
              <a:t>From command line: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–v example.py</a:t>
            </a:r>
          </a:p>
          <a:p>
            <a:r>
              <a:rPr lang="en-US" dirty="0" smtClean="0"/>
              <a:t>In a script: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doctest.testfile("example.txt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examples in a 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doctest.testmod([module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     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</a:t>
            </a:r>
            <a:r>
              <a:rPr lang="en-US" sz="18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docstrings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in module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optimization cycle: </a:t>
            </a:r>
            <a:r>
              <a:rPr lang="en-US" dirty="0" smtClean="0">
                <a:hlinkClick r:id="rId2"/>
              </a:rPr>
              <a:t>http://stackoverflow.com/questions/3657884/numpy-matrix-operations/3659619#3659619</a:t>
            </a:r>
            <a:endParaRPr lang="en-US" dirty="0" smtClean="0"/>
          </a:p>
          <a:p>
            <a:r>
              <a:rPr lang="en-US" dirty="0" smtClean="0"/>
              <a:t>testing: mock objects</a:t>
            </a:r>
          </a:p>
          <a:p>
            <a:r>
              <a:rPr lang="en-US" dirty="0" smtClean="0"/>
              <a:t>example testing with HMM: </a:t>
            </a:r>
            <a:r>
              <a:rPr lang="en-GB" dirty="0" smtClean="0"/>
              <a:t>HMM: random data -&gt; 1/M emissions, 1/M transitions; weak, sequence of transitions with </a:t>
            </a:r>
            <a:r>
              <a:rPr lang="en-GB" dirty="0" err="1" smtClean="0"/>
              <a:t>p</a:t>
            </a:r>
            <a:r>
              <a:rPr lang="en-GB" dirty="0" smtClean="0"/>
              <a:t>=1, 1-&gt;2-&gt;3-&gt;1-&gt;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More agile tools and concepts</a:t>
            </a:r>
          </a:p>
        </p:txBody>
      </p:sp>
    </p:spTree>
    <p:extLst>
      <p:ext uri="{BB962C8B-B14F-4D97-AF65-F5344CB8AC3E}">
        <p14:creationId xmlns:p14="http://schemas.microsoft.com/office/powerpoint/2010/main" val="31034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easy to leave part of the code untested</a:t>
            </a:r>
            <a:br>
              <a:rPr lang="en-US" dirty="0" smtClean="0"/>
            </a:br>
            <a:r>
              <a:rPr lang="en-US" dirty="0" smtClean="0"/>
              <a:t>Classics: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eature activated by keyword argument</a:t>
            </a:r>
            <a:endParaRPr lang="en-US" dirty="0"/>
          </a:p>
          <a:p>
            <a:pPr lvl="1"/>
            <a:r>
              <a:rPr lang="en-US" dirty="0" smtClean="0"/>
              <a:t>Exception raised for invalid input</a:t>
            </a:r>
          </a:p>
          <a:p>
            <a:r>
              <a:rPr lang="en-US" dirty="0" smtClean="0"/>
              <a:t>Coverage tools mark the lines visited during execution</a:t>
            </a:r>
          </a:p>
          <a:p>
            <a:r>
              <a:rPr lang="en-US" dirty="0" smtClean="0"/>
              <a:t>Use together with test framework to make sure all your code is tested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coverage.py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 script to perform code coverage</a:t>
            </a:r>
          </a:p>
          <a:p>
            <a:r>
              <a:rPr lang="en-US" dirty="0" smtClean="0"/>
              <a:t>Produces text and HTML reports</a:t>
            </a:r>
          </a:p>
          <a:p>
            <a:r>
              <a:rPr lang="en-US" dirty="0" smtClean="0"/>
              <a:t>Allows branch coverage analysis</a:t>
            </a:r>
          </a:p>
          <a:p>
            <a:r>
              <a:rPr lang="en-US" dirty="0" smtClean="0"/>
              <a:t>Not included in standard library, but quite standard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DEMO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8712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Fixtures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require an initial state or </a:t>
            </a:r>
            <a:r>
              <a:rPr lang="en-US" i="1" dirty="0" smtClean="0"/>
              <a:t>test context</a:t>
            </a:r>
            <a:r>
              <a:rPr lang="en-US" dirty="0" smtClean="0"/>
              <a:t> in which they are executed (the “Given” part), which needs to be initialized and possibly cleaned up.</a:t>
            </a:r>
          </a:p>
          <a:p>
            <a:r>
              <a:rPr lang="en-US" dirty="0" smtClean="0"/>
              <a:t>If multiple tests require the same context, this fixed context is known as a </a:t>
            </a:r>
            <a:r>
              <a:rPr lang="en-US" i="1" dirty="0" smtClean="0"/>
              <a:t>fixture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of fixtures:</a:t>
            </a:r>
          </a:p>
          <a:p>
            <a:pPr lvl="1"/>
            <a:r>
              <a:rPr lang="en-US" dirty="0" smtClean="0"/>
              <a:t>Creation of a data set at runtime</a:t>
            </a:r>
          </a:p>
          <a:p>
            <a:pPr lvl="1"/>
            <a:r>
              <a:rPr lang="en-US" dirty="0" smtClean="0"/>
              <a:t>Loading data from a file or database</a:t>
            </a:r>
          </a:p>
          <a:p>
            <a:pPr lvl="1"/>
            <a:r>
              <a:rPr lang="en-US" dirty="0" smtClean="0"/>
              <a:t>Creation of </a:t>
            </a:r>
            <a:r>
              <a:rPr lang="en-US" i="1" dirty="0" smtClean="0"/>
              <a:t>mock</a:t>
            </a:r>
            <a:r>
              <a:rPr lang="en-US" dirty="0" smtClean="0"/>
              <a:t> objects to simulate the interaction with complex objects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setUp</a:t>
            </a:r>
            <a:r>
              <a:rPr lang="en-GB" dirty="0" smtClean="0"/>
              <a:t> and </a:t>
            </a:r>
            <a:r>
              <a:rPr lang="en-GB" dirty="0" err="1" smtClean="0"/>
              <a:t>tearDown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560" y="2173942"/>
            <a:ext cx="770485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unittest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FirstTestCase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unittest.TestCase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setUp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""” </a:t>
            </a:r>
            <a:r>
              <a:rPr lang="en-US" sz="1400" i="1" dirty="0" err="1" smtClean="0">
                <a:solidFill>
                  <a:srgbClr val="00AA00"/>
                </a:solidFill>
                <a:latin typeface="Courier New"/>
              </a:rPr>
              <a:t>setUp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is called before every test """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 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tearDown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""" </a:t>
            </a:r>
            <a:r>
              <a:rPr lang="en-US" sz="1400" i="1" dirty="0" err="1" smtClean="0">
                <a:solidFill>
                  <a:srgbClr val="00AA00"/>
                </a:solidFill>
                <a:latin typeface="Courier New"/>
              </a:rPr>
              <a:t>tearDown</a:t>
            </a: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is called at the end of every test,</a:t>
            </a:r>
            <a:br>
              <a:rPr lang="en-US" sz="1400" i="1" dirty="0" smtClean="0">
                <a:solidFill>
                  <a:srgbClr val="00AA00"/>
                </a:solidFill>
                <a:latin typeface="Courier New"/>
              </a:rPr>
            </a:br>
            <a:r>
              <a:rPr lang="en-US" sz="1400" i="1" dirty="0" smtClean="0">
                <a:solidFill>
                  <a:srgbClr val="00AA00"/>
                </a:solidFill>
                <a:latin typeface="Courier New"/>
              </a:rPr>
              <a:t>        even if the test raises an exception. """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i="1" dirty="0" smtClean="0">
                <a:solidFill>
                  <a:srgbClr val="BF0000"/>
                </a:solidFill>
                <a:latin typeface="Courier New"/>
              </a:rPr>
              <a:t># ... all tests here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23699</TotalTime>
  <Words>6026</Words>
  <Application>Microsoft Macintosh PowerPoint</Application>
  <PresentationFormat>On-screen Show (4:3)</PresentationFormat>
  <Paragraphs>966</Paragraphs>
  <Slides>91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Origin</vt:lpstr>
      <vt:lpstr>Testing, debugging, profiling Python tools for building software  </vt:lpstr>
      <vt:lpstr>Outline</vt:lpstr>
      <vt:lpstr>Python tools for building software</vt:lpstr>
      <vt:lpstr>The agile development cycle</vt:lpstr>
      <vt:lpstr>Python tools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PowerPoint Presentation</vt:lpstr>
      <vt:lpstr>Save your future self some trouble</vt:lpstr>
      <vt:lpstr>Tests to the rescue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Testing error control</vt:lpstr>
      <vt:lpstr>Testing error control</vt:lpstr>
      <vt:lpstr>Hands-on!</vt:lpstr>
      <vt:lpstr>TestCase.assertSomething</vt:lpstr>
      <vt:lpstr>Hands-on!</vt:lpstr>
      <vt:lpstr>Testing with numpy arrays</vt:lpstr>
      <vt:lpstr>Testing with numpy arrays</vt:lpstr>
      <vt:lpstr>Hands-on!</vt:lpstr>
      <vt:lpstr>How to test like a professional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example</vt:lpstr>
      <vt:lpstr>Testing learning algorithms</vt:lpstr>
      <vt:lpstr>Other common cases</vt:lpstr>
      <vt:lpstr>Example: eigenvector decomposition</vt:lpstr>
      <vt:lpstr>Test-driven development (TDD)</vt:lpstr>
      <vt:lpstr>PowerPoint Presentation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Entering the debugger</vt:lpstr>
      <vt:lpstr>Entering the debugger from ipython</vt:lpstr>
      <vt:lpstr>PowerPoint Presentation</vt:lpstr>
      <vt:lpstr>PowerPoint Presentation</vt:lpstr>
      <vt:lpstr>The agile development cycle</vt:lpstr>
      <vt:lpstr>Be careful with optimization</vt:lpstr>
      <vt:lpstr>Python code optimization</vt:lpstr>
      <vt:lpstr>How to optimize</vt:lpstr>
      <vt:lpstr>Optimization methods hierarchy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Hands-on!</vt:lpstr>
      <vt:lpstr>PowerPoint Presentation</vt:lpstr>
      <vt:lpstr>PowerPoint Presentation</vt:lpstr>
      <vt:lpstr>PowerPoint Presentation</vt:lpstr>
      <vt:lpstr>No safety net!</vt:lpstr>
      <vt:lpstr>Final thoughts</vt:lpstr>
      <vt:lpstr>The End</vt:lpstr>
      <vt:lpstr>PowerPoint Presentation</vt:lpstr>
      <vt:lpstr>Multiple TestCases</vt:lpstr>
      <vt:lpstr>TestCase.assertSomething</vt:lpstr>
      <vt:lpstr>TestCase.assertSomething</vt:lpstr>
      <vt:lpstr>TestCase.assertSomething</vt:lpstr>
      <vt:lpstr>Three more useful tools</vt:lpstr>
      <vt:lpstr>doctests</vt:lpstr>
      <vt:lpstr>PowerPoint Presentation</vt:lpstr>
      <vt:lpstr>Possible additions</vt:lpstr>
      <vt:lpstr>PowerPoint Presentation</vt:lpstr>
      <vt:lpstr>Code coverage</vt:lpstr>
      <vt:lpstr>coverage.py</vt:lpstr>
      <vt:lpstr>PowerPoint Presentation</vt:lpstr>
      <vt:lpstr>Fixtures</vt:lpstr>
      <vt:lpstr>setUp and tearDown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584</cp:revision>
  <cp:lastPrinted>2014-09-08T15:57:01Z</cp:lastPrinted>
  <dcterms:created xsi:type="dcterms:W3CDTF">2010-10-01T16:09:12Z</dcterms:created>
  <dcterms:modified xsi:type="dcterms:W3CDTF">2015-08-28T21:23:19Z</dcterms:modified>
</cp:coreProperties>
</file>