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79"/>
  </p:notesMasterIdLst>
  <p:handoutMasterIdLst>
    <p:handoutMasterId r:id="rId80"/>
  </p:handoutMasterIdLst>
  <p:sldIdLst>
    <p:sldId id="273" r:id="rId2"/>
    <p:sldId id="474" r:id="rId3"/>
    <p:sldId id="472" r:id="rId4"/>
    <p:sldId id="473" r:id="rId5"/>
    <p:sldId id="479" r:id="rId6"/>
    <p:sldId id="376" r:id="rId7"/>
    <p:sldId id="466" r:id="rId8"/>
    <p:sldId id="399" r:id="rId9"/>
    <p:sldId id="418" r:id="rId10"/>
    <p:sldId id="377" r:id="rId11"/>
    <p:sldId id="420" r:id="rId12"/>
    <p:sldId id="402" r:id="rId13"/>
    <p:sldId id="404" r:id="rId14"/>
    <p:sldId id="405" r:id="rId15"/>
    <p:sldId id="411" r:id="rId16"/>
    <p:sldId id="403" r:id="rId17"/>
    <p:sldId id="336" r:id="rId18"/>
    <p:sldId id="410" r:id="rId19"/>
    <p:sldId id="415" r:id="rId20"/>
    <p:sldId id="263" r:id="rId21"/>
    <p:sldId id="294" r:id="rId22"/>
    <p:sldId id="340" r:id="rId23"/>
    <p:sldId id="387" r:id="rId24"/>
    <p:sldId id="416" r:id="rId25"/>
    <p:sldId id="309" r:id="rId26"/>
    <p:sldId id="460" r:id="rId27"/>
    <p:sldId id="457" r:id="rId28"/>
    <p:sldId id="458" r:id="rId29"/>
    <p:sldId id="459" r:id="rId30"/>
    <p:sldId id="342" r:id="rId31"/>
    <p:sldId id="379" r:id="rId32"/>
    <p:sldId id="417" r:id="rId33"/>
    <p:sldId id="347" r:id="rId34"/>
    <p:sldId id="348" r:id="rId35"/>
    <p:sldId id="349" r:id="rId36"/>
    <p:sldId id="350" r:id="rId37"/>
    <p:sldId id="351" r:id="rId38"/>
    <p:sldId id="317" r:id="rId39"/>
    <p:sldId id="425" r:id="rId40"/>
    <p:sldId id="318" r:id="rId41"/>
    <p:sldId id="319" r:id="rId42"/>
    <p:sldId id="316" r:id="rId43"/>
    <p:sldId id="306" r:id="rId44"/>
    <p:sldId id="469" r:id="rId45"/>
    <p:sldId id="494" r:id="rId46"/>
    <p:sldId id="359" r:id="rId47"/>
    <p:sldId id="381" r:id="rId48"/>
    <p:sldId id="481" r:id="rId49"/>
    <p:sldId id="430" r:id="rId50"/>
    <p:sldId id="419" r:id="rId51"/>
    <p:sldId id="464" r:id="rId52"/>
    <p:sldId id="358" r:id="rId53"/>
    <p:sldId id="275" r:id="rId54"/>
    <p:sldId id="397" r:id="rId55"/>
    <p:sldId id="453" r:id="rId56"/>
    <p:sldId id="452" r:id="rId57"/>
    <p:sldId id="284" r:id="rId58"/>
    <p:sldId id="454" r:id="rId59"/>
    <p:sldId id="390" r:id="rId60"/>
    <p:sldId id="465" r:id="rId61"/>
    <p:sldId id="493" r:id="rId62"/>
    <p:sldId id="391" r:id="rId63"/>
    <p:sldId id="468" r:id="rId64"/>
    <p:sldId id="482" r:id="rId65"/>
    <p:sldId id="483" r:id="rId66"/>
    <p:sldId id="484" r:id="rId67"/>
    <p:sldId id="485" r:id="rId68"/>
    <p:sldId id="486" r:id="rId69"/>
    <p:sldId id="487" r:id="rId70"/>
    <p:sldId id="488" r:id="rId71"/>
    <p:sldId id="489" r:id="rId72"/>
    <p:sldId id="490" r:id="rId73"/>
    <p:sldId id="476" r:id="rId74"/>
    <p:sldId id="355" r:id="rId75"/>
    <p:sldId id="288" r:id="rId76"/>
    <p:sldId id="477" r:id="rId77"/>
    <p:sldId id="298" r:id="rId7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474"/>
            <p14:sldId id="472"/>
            <p14:sldId id="473"/>
            <p14:sldId id="479"/>
            <p14:sldId id="376"/>
            <p14:sldId id="466"/>
            <p14:sldId id="399"/>
            <p14:sldId id="418"/>
            <p14:sldId id="377"/>
            <p14:sldId id="420"/>
            <p14:sldId id="402"/>
            <p14:sldId id="404"/>
            <p14:sldId id="405"/>
            <p14:sldId id="411"/>
            <p14:sldId id="403"/>
            <p14:sldId id="336"/>
            <p14:sldId id="410"/>
            <p14:sldId id="415"/>
            <p14:sldId id="263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342"/>
            <p14:sldId id="379"/>
            <p14:sldId id="417"/>
            <p14:sldId id="347"/>
            <p14:sldId id="348"/>
            <p14:sldId id="349"/>
            <p14:sldId id="350"/>
            <p14:sldId id="351"/>
            <p14:sldId id="317"/>
            <p14:sldId id="425"/>
            <p14:sldId id="318"/>
            <p14:sldId id="319"/>
            <p14:sldId id="316"/>
            <p14:sldId id="306"/>
            <p14:sldId id="469"/>
            <p14:sldId id="494"/>
            <p14:sldId id="359"/>
            <p14:sldId id="381"/>
            <p14:sldId id="481"/>
            <p14:sldId id="430"/>
            <p14:sldId id="419"/>
            <p14:sldId id="464"/>
            <p14:sldId id="358"/>
            <p14:sldId id="275"/>
            <p14:sldId id="397"/>
            <p14:sldId id="453"/>
            <p14:sldId id="452"/>
            <p14:sldId id="284"/>
            <p14:sldId id="454"/>
            <p14:sldId id="390"/>
            <p14:sldId id="465"/>
            <p14:sldId id="493"/>
            <p14:sldId id="391"/>
            <p14:sldId id="468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76"/>
            <p14:sldId id="355"/>
            <p14:sldId id="288"/>
            <p14:sldId id="47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80"/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1423" autoAdjust="0"/>
    <p:restoredTop sz="99885" autoAdjust="0"/>
  </p:normalViewPr>
  <p:slideViewPr>
    <p:cSldViewPr>
      <p:cViewPr>
        <p:scale>
          <a:sx n="134" d="100"/>
          <a:sy n="134" d="100"/>
        </p:scale>
        <p:origin x="-1768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4" d="100"/>
        <a:sy n="1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handoutMaster" Target="handoutMasters/handout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D502F2CB-B89C-E34F-A6DF-89B1A25FEDE7}" type="presOf" srcId="{D8FC48C4-469B-40DC-950F-ABA168836D34}" destId="{3725F2C1-AA1D-49A3-9D73-9D444D08CE7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B5D7B5E-5E25-644F-BB4B-F1E7896D0731}" type="presOf" srcId="{97DB59AD-8506-4A74-BB78-BA533F4FB10F}" destId="{87C32DCB-D7CA-425A-A14D-DC1B34BAA990}" srcOrd="0" destOrd="0" presId="urn:microsoft.com/office/officeart/2005/8/layout/process2"/>
    <dgm:cxn modelId="{D086F928-FE0E-4B47-8C13-5FF4984C9F9C}" type="presOf" srcId="{EFB1699C-C280-416C-B6B3-B9CB2E52EAA1}" destId="{143F6140-E7F1-4CCF-A9B1-524762512517}" srcOrd="0" destOrd="0" presId="urn:microsoft.com/office/officeart/2005/8/layout/process2"/>
    <dgm:cxn modelId="{B8E8490A-B09C-734B-A716-413F24EA4012}" type="presOf" srcId="{EFB1699C-C280-416C-B6B3-B9CB2E52EAA1}" destId="{B2BEE0C4-D8B2-432A-8CB1-C2162205DCA3}" srcOrd="1" destOrd="0" presId="urn:microsoft.com/office/officeart/2005/8/layout/process2"/>
    <dgm:cxn modelId="{9D8E6E91-508B-E540-99ED-C0D4895B5537}" type="presOf" srcId="{CB49FD0C-9B39-4860-B781-669D9FC3FB40}" destId="{B4CC5E68-BD20-49EE-86FA-E08541A3FE12}" srcOrd="0" destOrd="0" presId="urn:microsoft.com/office/officeart/2005/8/layout/process2"/>
    <dgm:cxn modelId="{29DFC02F-6195-3043-8F91-015C50C4CEAE}" type="presOf" srcId="{7764EA43-B182-BC4F-BCDA-333200F918B8}" destId="{5EB7E61C-215B-AD45-8738-514EF8F5F4E5}" srcOrd="1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C518300-8071-B04B-8A6B-F7BFA0AC4999}" type="presOf" srcId="{7764EA43-B182-BC4F-BCDA-333200F918B8}" destId="{66533B70-8731-2345-9B98-5A7A7F80153B}" srcOrd="0" destOrd="0" presId="urn:microsoft.com/office/officeart/2005/8/layout/process2"/>
    <dgm:cxn modelId="{FF83F153-2D58-2E4E-B3E7-2B6600349125}" type="presOf" srcId="{04BB66AA-DBE2-4BFD-A94E-A31165187E75}" destId="{E3B3E849-56D6-49C5-932E-7B5B0F9F195C}" srcOrd="1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3F4C1D19-41C5-5C46-AB27-79D2FA146B21}" type="presOf" srcId="{E188BD28-8BF3-DF4E-89B0-D0D9BDDAD858}" destId="{8B185A30-22C7-6840-8D3E-58B36EE38549}" srcOrd="0" destOrd="0" presId="urn:microsoft.com/office/officeart/2005/8/layout/process2"/>
    <dgm:cxn modelId="{298F934D-0BC7-3B4B-8998-C29A1E2FA2F5}" type="presOf" srcId="{CB49FD0C-9B39-4860-B781-669D9FC3FB40}" destId="{BD1FA95E-C45B-4671-BBAB-95DCE436E052}" srcOrd="1" destOrd="0" presId="urn:microsoft.com/office/officeart/2005/8/layout/process2"/>
    <dgm:cxn modelId="{4F77C843-7170-FB42-AD56-04C07B5BA200}" type="presOf" srcId="{96BC0EEB-57F0-4267-86F0-4EA98B40D230}" destId="{C45FEE31-6BF1-4E83-9497-1224D8F07991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CF6FC7B7-1ABC-5A44-B057-88C52247DFDB}" type="presOf" srcId="{6CD60870-D228-4E7C-AB37-75604251742A}" destId="{3FA6B472-D1F3-409B-BF18-F1310278CB78}" srcOrd="0" destOrd="0" presId="urn:microsoft.com/office/officeart/2005/8/layout/process2"/>
    <dgm:cxn modelId="{9ED44D31-D359-7A48-807F-414B7B57652D}" type="presOf" srcId="{47AA4630-B738-4650-913F-7378CC40D312}" destId="{7A234B30-A436-41B7-96D9-05CCC2F7ADDC}" srcOrd="0" destOrd="0" presId="urn:microsoft.com/office/officeart/2005/8/layout/process2"/>
    <dgm:cxn modelId="{FA0C0E2A-C034-524E-B609-3005A3507C7A}" type="presOf" srcId="{04BB66AA-DBE2-4BFD-A94E-A31165187E75}" destId="{E202264D-36A3-408A-9050-7FBD30D2645C}" srcOrd="0" destOrd="0" presId="urn:microsoft.com/office/officeart/2005/8/layout/process2"/>
    <dgm:cxn modelId="{D10CBB14-61D0-5A4C-9A50-E26F9C5EB347}" type="presParOf" srcId="{7A234B30-A436-41B7-96D9-05CCC2F7ADDC}" destId="{8B185A30-22C7-6840-8D3E-58B36EE38549}" srcOrd="0" destOrd="0" presId="urn:microsoft.com/office/officeart/2005/8/layout/process2"/>
    <dgm:cxn modelId="{8FE40D00-E814-1443-BEB0-B3CC291F595A}" type="presParOf" srcId="{7A234B30-A436-41B7-96D9-05CCC2F7ADDC}" destId="{66533B70-8731-2345-9B98-5A7A7F80153B}" srcOrd="1" destOrd="0" presId="urn:microsoft.com/office/officeart/2005/8/layout/process2"/>
    <dgm:cxn modelId="{A24DEC56-1878-E64B-9D73-E456A25FB8B9}" type="presParOf" srcId="{66533B70-8731-2345-9B98-5A7A7F80153B}" destId="{5EB7E61C-215B-AD45-8738-514EF8F5F4E5}" srcOrd="0" destOrd="0" presId="urn:microsoft.com/office/officeart/2005/8/layout/process2"/>
    <dgm:cxn modelId="{AA77E91C-A207-844F-977A-370A6B87A7F8}" type="presParOf" srcId="{7A234B30-A436-41B7-96D9-05CCC2F7ADDC}" destId="{87C32DCB-D7CA-425A-A14D-DC1B34BAA990}" srcOrd="2" destOrd="0" presId="urn:microsoft.com/office/officeart/2005/8/layout/process2"/>
    <dgm:cxn modelId="{556828AD-35BD-4C43-9D8E-86DBA1BA041D}" type="presParOf" srcId="{7A234B30-A436-41B7-96D9-05CCC2F7ADDC}" destId="{143F6140-E7F1-4CCF-A9B1-524762512517}" srcOrd="3" destOrd="0" presId="urn:microsoft.com/office/officeart/2005/8/layout/process2"/>
    <dgm:cxn modelId="{3D4B719B-17FB-4548-A0D8-46D5007DA50D}" type="presParOf" srcId="{143F6140-E7F1-4CCF-A9B1-524762512517}" destId="{B2BEE0C4-D8B2-432A-8CB1-C2162205DCA3}" srcOrd="0" destOrd="0" presId="urn:microsoft.com/office/officeart/2005/8/layout/process2"/>
    <dgm:cxn modelId="{C13FE192-2B0C-1946-9CD3-7BDCD7A29E31}" type="presParOf" srcId="{7A234B30-A436-41B7-96D9-05CCC2F7ADDC}" destId="{3FA6B472-D1F3-409B-BF18-F1310278CB78}" srcOrd="4" destOrd="0" presId="urn:microsoft.com/office/officeart/2005/8/layout/process2"/>
    <dgm:cxn modelId="{6BAF2138-9B8F-E84B-B3B4-BE1C8A2B09B8}" type="presParOf" srcId="{7A234B30-A436-41B7-96D9-05CCC2F7ADDC}" destId="{E202264D-36A3-408A-9050-7FBD30D2645C}" srcOrd="5" destOrd="0" presId="urn:microsoft.com/office/officeart/2005/8/layout/process2"/>
    <dgm:cxn modelId="{B8381955-0605-CC4E-A861-5B251FD9E334}" type="presParOf" srcId="{E202264D-36A3-408A-9050-7FBD30D2645C}" destId="{E3B3E849-56D6-49C5-932E-7B5B0F9F195C}" srcOrd="0" destOrd="0" presId="urn:microsoft.com/office/officeart/2005/8/layout/process2"/>
    <dgm:cxn modelId="{6E0176BB-6A52-FE48-81AD-1FD240C514D0}" type="presParOf" srcId="{7A234B30-A436-41B7-96D9-05CCC2F7ADDC}" destId="{3725F2C1-AA1D-49A3-9D73-9D444D08CE71}" srcOrd="6" destOrd="0" presId="urn:microsoft.com/office/officeart/2005/8/layout/process2"/>
    <dgm:cxn modelId="{90F0ED90-8B56-B74C-AB5F-14B33107B503}" type="presParOf" srcId="{7A234B30-A436-41B7-96D9-05CCC2F7ADDC}" destId="{B4CC5E68-BD20-49EE-86FA-E08541A3FE12}" srcOrd="7" destOrd="0" presId="urn:microsoft.com/office/officeart/2005/8/layout/process2"/>
    <dgm:cxn modelId="{7C5A9781-B51D-2847-AEB7-7A6CF30F602E}" type="presParOf" srcId="{B4CC5E68-BD20-49EE-86FA-E08541A3FE12}" destId="{BD1FA95E-C45B-4671-BBAB-95DCE436E052}" srcOrd="0" destOrd="0" presId="urn:microsoft.com/office/officeart/2005/8/layout/process2"/>
    <dgm:cxn modelId="{3EDEE50D-1F7F-E447-9C40-36F0BD8CA675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Run tests and debug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until </a:t>
          </a:r>
          <a:r>
            <a:rPr lang="en-US" sz="2000" i="1" dirty="0" smtClean="0">
              <a:solidFill>
                <a:srgbClr val="D9D9D9"/>
              </a:solidFill>
            </a:rPr>
            <a:t>all</a:t>
          </a:r>
          <a:r>
            <a:rPr lang="en-US" sz="2000" dirty="0" smtClean="0">
              <a:solidFill>
                <a:srgbClr val="D9D9D9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9DCAD1AE-AE8F-C542-993A-46832AD7E3F7}" type="presOf" srcId="{04BB66AA-DBE2-4BFD-A94E-A31165187E75}" destId="{E3B3E849-56D6-49C5-932E-7B5B0F9F195C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6689F0B5-F6D2-6146-A3CC-16A7F09ECD95}" type="presOf" srcId="{97DB59AD-8506-4A74-BB78-BA533F4FB10F}" destId="{87C32DCB-D7CA-425A-A14D-DC1B34BAA990}" srcOrd="0" destOrd="0" presId="urn:microsoft.com/office/officeart/2005/8/layout/process2"/>
    <dgm:cxn modelId="{EB39C2AD-FD57-5049-B098-258DD88E7496}" type="presOf" srcId="{04BB66AA-DBE2-4BFD-A94E-A31165187E75}" destId="{E202264D-36A3-408A-9050-7FBD30D2645C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F4F8E3FF-6FD5-6745-A94E-2A3A6F209DFF}" type="presOf" srcId="{CB49FD0C-9B39-4860-B781-669D9FC3FB40}" destId="{BD1FA95E-C45B-4671-BBAB-95DCE436E052}" srcOrd="1" destOrd="0" presId="urn:microsoft.com/office/officeart/2005/8/layout/process2"/>
    <dgm:cxn modelId="{E40B25C4-5FF1-D246-9715-8E798430839E}" type="presOf" srcId="{7764EA43-B182-BC4F-BCDA-333200F918B8}" destId="{66533B70-8731-2345-9B98-5A7A7F80153B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258E6188-D24E-5243-86FE-FF33A3DEEA39}" type="presOf" srcId="{7764EA43-B182-BC4F-BCDA-333200F918B8}" destId="{5EB7E61C-215B-AD45-8738-514EF8F5F4E5}" srcOrd="1" destOrd="0" presId="urn:microsoft.com/office/officeart/2005/8/layout/process2"/>
    <dgm:cxn modelId="{3E1261D4-078C-EE4B-AFC6-897F3D5D71BD}" type="presOf" srcId="{EFB1699C-C280-416C-B6B3-B9CB2E52EAA1}" destId="{B2BEE0C4-D8B2-432A-8CB1-C2162205DCA3}" srcOrd="1" destOrd="0" presId="urn:microsoft.com/office/officeart/2005/8/layout/process2"/>
    <dgm:cxn modelId="{2D0ABAC6-DA91-8D46-B554-E9457DCF3A92}" type="presOf" srcId="{47AA4630-B738-4650-913F-7378CC40D312}" destId="{7A234B30-A436-41B7-96D9-05CCC2F7ADDC}" srcOrd="0" destOrd="0" presId="urn:microsoft.com/office/officeart/2005/8/layout/process2"/>
    <dgm:cxn modelId="{D365E894-A5EB-1247-B4AA-97AE89C3B6F1}" type="presOf" srcId="{EFB1699C-C280-416C-B6B3-B9CB2E52EAA1}" destId="{143F6140-E7F1-4CCF-A9B1-524762512517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DF0477C-A764-8B4F-B772-DEA08EF5B2B1}" type="presOf" srcId="{D8FC48C4-469B-40DC-950F-ABA168836D34}" destId="{3725F2C1-AA1D-49A3-9D73-9D444D08CE71}" srcOrd="0" destOrd="0" presId="urn:microsoft.com/office/officeart/2005/8/layout/process2"/>
    <dgm:cxn modelId="{26575D07-F418-0F47-847E-EB1CD13E562B}" type="presOf" srcId="{96BC0EEB-57F0-4267-86F0-4EA98B40D230}" destId="{C45FEE31-6BF1-4E83-9497-1224D8F07991}" srcOrd="0" destOrd="0" presId="urn:microsoft.com/office/officeart/2005/8/layout/process2"/>
    <dgm:cxn modelId="{0E210A85-09CF-AA45-A9A9-05D250FD2536}" type="presOf" srcId="{E188BD28-8BF3-DF4E-89B0-D0D9BDDAD858}" destId="{8B185A30-22C7-6840-8D3E-58B36EE38549}" srcOrd="0" destOrd="0" presId="urn:microsoft.com/office/officeart/2005/8/layout/process2"/>
    <dgm:cxn modelId="{33D39394-D06E-3C45-A948-C1FD1F42BE5D}" type="presOf" srcId="{6CD60870-D228-4E7C-AB37-75604251742A}" destId="{3FA6B472-D1F3-409B-BF18-F1310278CB78}" srcOrd="0" destOrd="0" presId="urn:microsoft.com/office/officeart/2005/8/layout/process2"/>
    <dgm:cxn modelId="{53D6E192-6B91-4748-A7C9-998CF3DA9B64}" type="presOf" srcId="{CB49FD0C-9B39-4860-B781-669D9FC3FB40}" destId="{B4CC5E68-BD20-49EE-86FA-E08541A3FE12}" srcOrd="0" destOrd="0" presId="urn:microsoft.com/office/officeart/2005/8/layout/process2"/>
    <dgm:cxn modelId="{15EAEB83-C41B-5C48-9F6E-3898263890BB}" type="presParOf" srcId="{7A234B30-A436-41B7-96D9-05CCC2F7ADDC}" destId="{8B185A30-22C7-6840-8D3E-58B36EE38549}" srcOrd="0" destOrd="0" presId="urn:microsoft.com/office/officeart/2005/8/layout/process2"/>
    <dgm:cxn modelId="{D84D3A96-F045-B440-B21D-D8AE917A4A87}" type="presParOf" srcId="{7A234B30-A436-41B7-96D9-05CCC2F7ADDC}" destId="{66533B70-8731-2345-9B98-5A7A7F80153B}" srcOrd="1" destOrd="0" presId="urn:microsoft.com/office/officeart/2005/8/layout/process2"/>
    <dgm:cxn modelId="{7AFF4E44-A8A0-B346-A202-3F879C6FDA04}" type="presParOf" srcId="{66533B70-8731-2345-9B98-5A7A7F80153B}" destId="{5EB7E61C-215B-AD45-8738-514EF8F5F4E5}" srcOrd="0" destOrd="0" presId="urn:microsoft.com/office/officeart/2005/8/layout/process2"/>
    <dgm:cxn modelId="{8E93B219-CCC2-7E44-A420-44EDB8FC4E10}" type="presParOf" srcId="{7A234B30-A436-41B7-96D9-05CCC2F7ADDC}" destId="{87C32DCB-D7CA-425A-A14D-DC1B34BAA990}" srcOrd="2" destOrd="0" presId="urn:microsoft.com/office/officeart/2005/8/layout/process2"/>
    <dgm:cxn modelId="{A367BF7B-A7E0-D546-8BDE-787C45CC85C3}" type="presParOf" srcId="{7A234B30-A436-41B7-96D9-05CCC2F7ADDC}" destId="{143F6140-E7F1-4CCF-A9B1-524762512517}" srcOrd="3" destOrd="0" presId="urn:microsoft.com/office/officeart/2005/8/layout/process2"/>
    <dgm:cxn modelId="{A9CD0C05-5A2E-644A-BEC9-EE151BE93582}" type="presParOf" srcId="{143F6140-E7F1-4CCF-A9B1-524762512517}" destId="{B2BEE0C4-D8B2-432A-8CB1-C2162205DCA3}" srcOrd="0" destOrd="0" presId="urn:microsoft.com/office/officeart/2005/8/layout/process2"/>
    <dgm:cxn modelId="{54B7497E-96C8-2042-81C1-3A1ED7F51AC5}" type="presParOf" srcId="{7A234B30-A436-41B7-96D9-05CCC2F7ADDC}" destId="{3FA6B472-D1F3-409B-BF18-F1310278CB78}" srcOrd="4" destOrd="0" presId="urn:microsoft.com/office/officeart/2005/8/layout/process2"/>
    <dgm:cxn modelId="{10781D63-30EC-A24C-B220-D4E8433EFD29}" type="presParOf" srcId="{7A234B30-A436-41B7-96D9-05CCC2F7ADDC}" destId="{E202264D-36A3-408A-9050-7FBD30D2645C}" srcOrd="5" destOrd="0" presId="urn:microsoft.com/office/officeart/2005/8/layout/process2"/>
    <dgm:cxn modelId="{B1C34B87-A084-B44B-82AF-906161892897}" type="presParOf" srcId="{E202264D-36A3-408A-9050-7FBD30D2645C}" destId="{E3B3E849-56D6-49C5-932E-7B5B0F9F195C}" srcOrd="0" destOrd="0" presId="urn:microsoft.com/office/officeart/2005/8/layout/process2"/>
    <dgm:cxn modelId="{CC9CF17A-7BB4-A745-AF16-7D348EDB8023}" type="presParOf" srcId="{7A234B30-A436-41B7-96D9-05CCC2F7ADDC}" destId="{3725F2C1-AA1D-49A3-9D73-9D444D08CE71}" srcOrd="6" destOrd="0" presId="urn:microsoft.com/office/officeart/2005/8/layout/process2"/>
    <dgm:cxn modelId="{7FD70C51-586C-9944-9619-637107A4AF71}" type="presParOf" srcId="{7A234B30-A436-41B7-96D9-05CCC2F7ADDC}" destId="{B4CC5E68-BD20-49EE-86FA-E08541A3FE12}" srcOrd="7" destOrd="0" presId="urn:microsoft.com/office/officeart/2005/8/layout/process2"/>
    <dgm:cxn modelId="{D57858CD-D0E7-B140-B629-0E2024B5290E}" type="presParOf" srcId="{B4CC5E68-BD20-49EE-86FA-E08541A3FE12}" destId="{BD1FA95E-C45B-4671-BBAB-95DCE436E052}" srcOrd="0" destOrd="0" presId="urn:microsoft.com/office/officeart/2005/8/layout/process2"/>
    <dgm:cxn modelId="{275723D0-5218-E34E-9498-4D4A3526B569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simplest code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Refactor and optimize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24A1666B-9049-8F40-8ABD-3D85050549EA}" type="presOf" srcId="{CB49FD0C-9B39-4860-B781-669D9FC3FB40}" destId="{B4CC5E68-BD20-49EE-86FA-E08541A3FE12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8CC04EAA-5DE9-8646-A984-29F724BF3EA9}" type="presOf" srcId="{04BB66AA-DBE2-4BFD-A94E-A31165187E75}" destId="{E3B3E849-56D6-49C5-932E-7B5B0F9F195C}" srcOrd="1" destOrd="0" presId="urn:microsoft.com/office/officeart/2005/8/layout/process2"/>
    <dgm:cxn modelId="{08E1BABD-98FD-1747-8982-B37C51216E51}" type="presOf" srcId="{CB49FD0C-9B39-4860-B781-669D9FC3FB40}" destId="{BD1FA95E-C45B-4671-BBAB-95DCE436E052}" srcOrd="1" destOrd="0" presId="urn:microsoft.com/office/officeart/2005/8/layout/process2"/>
    <dgm:cxn modelId="{40257EC9-33E6-DE4F-B744-90F8763B460E}" type="presOf" srcId="{96BC0EEB-57F0-4267-86F0-4EA98B40D230}" destId="{C45FEE31-6BF1-4E83-9497-1224D8F07991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51D5AAEF-DC0E-4F45-9BBF-AEE6873C3B2F}" type="presOf" srcId="{97DB59AD-8506-4A74-BB78-BA533F4FB10F}" destId="{87C32DCB-D7CA-425A-A14D-DC1B34BAA990}" srcOrd="0" destOrd="0" presId="urn:microsoft.com/office/officeart/2005/8/layout/process2"/>
    <dgm:cxn modelId="{D7FE0D12-5DE3-6F46-BF4E-55B75F09F406}" type="presOf" srcId="{D8FC48C4-469B-40DC-950F-ABA168836D34}" destId="{3725F2C1-AA1D-49A3-9D73-9D444D08CE7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5AA59273-4A0A-8B44-9C44-2AF4C6374351}" type="presOf" srcId="{E188BD28-8BF3-DF4E-89B0-D0D9BDDAD858}" destId="{8B185A30-22C7-6840-8D3E-58B36EE38549}" srcOrd="0" destOrd="0" presId="urn:microsoft.com/office/officeart/2005/8/layout/process2"/>
    <dgm:cxn modelId="{215FCA33-9631-3845-A710-A91888ED4DDE}" type="presOf" srcId="{EFB1699C-C280-416C-B6B3-B9CB2E52EAA1}" destId="{B2BEE0C4-D8B2-432A-8CB1-C2162205DCA3}" srcOrd="1" destOrd="0" presId="urn:microsoft.com/office/officeart/2005/8/layout/process2"/>
    <dgm:cxn modelId="{7261DCD4-6117-F343-A6F0-D0894FC43922}" type="presOf" srcId="{47AA4630-B738-4650-913F-7378CC40D312}" destId="{7A234B30-A436-41B7-96D9-05CCC2F7ADDC}" srcOrd="0" destOrd="0" presId="urn:microsoft.com/office/officeart/2005/8/layout/process2"/>
    <dgm:cxn modelId="{4E55D0F9-09B5-7F4D-91F4-C7288733853D}" type="presOf" srcId="{EFB1699C-C280-416C-B6B3-B9CB2E52EAA1}" destId="{143F6140-E7F1-4CCF-A9B1-524762512517}" srcOrd="0" destOrd="0" presId="urn:microsoft.com/office/officeart/2005/8/layout/process2"/>
    <dgm:cxn modelId="{8046E9A0-E8CB-AB4E-B255-614FE0E157CA}" type="presOf" srcId="{04BB66AA-DBE2-4BFD-A94E-A31165187E75}" destId="{E202264D-36A3-408A-9050-7FBD30D2645C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7A4302B9-FAC2-6E40-8F70-0FAE786867DA}" type="presOf" srcId="{6CD60870-D228-4E7C-AB37-75604251742A}" destId="{3FA6B472-D1F3-409B-BF18-F1310278CB78}" srcOrd="0" destOrd="0" presId="urn:microsoft.com/office/officeart/2005/8/layout/process2"/>
    <dgm:cxn modelId="{A2B02106-6611-0349-AFA0-16EE1D0045F0}" type="presOf" srcId="{7764EA43-B182-BC4F-BCDA-333200F918B8}" destId="{5EB7E61C-215B-AD45-8738-514EF8F5F4E5}" srcOrd="1" destOrd="0" presId="urn:microsoft.com/office/officeart/2005/8/layout/process2"/>
    <dgm:cxn modelId="{F7E308DF-3711-AF40-9B66-E9E72B5518F2}" type="presOf" srcId="{7764EA43-B182-BC4F-BCDA-333200F918B8}" destId="{66533B70-8731-2345-9B98-5A7A7F80153B}" srcOrd="0" destOrd="0" presId="urn:microsoft.com/office/officeart/2005/8/layout/process2"/>
    <dgm:cxn modelId="{6BAE7BA3-188F-9A42-A77F-62523D09B4D8}" type="presParOf" srcId="{7A234B30-A436-41B7-96D9-05CCC2F7ADDC}" destId="{8B185A30-22C7-6840-8D3E-58B36EE38549}" srcOrd="0" destOrd="0" presId="urn:microsoft.com/office/officeart/2005/8/layout/process2"/>
    <dgm:cxn modelId="{74FC0C87-9FC5-8845-A326-19D2925D9862}" type="presParOf" srcId="{7A234B30-A436-41B7-96D9-05CCC2F7ADDC}" destId="{66533B70-8731-2345-9B98-5A7A7F80153B}" srcOrd="1" destOrd="0" presId="urn:microsoft.com/office/officeart/2005/8/layout/process2"/>
    <dgm:cxn modelId="{298D0883-7591-B54A-92D9-59428B8F9B54}" type="presParOf" srcId="{66533B70-8731-2345-9B98-5A7A7F80153B}" destId="{5EB7E61C-215B-AD45-8738-514EF8F5F4E5}" srcOrd="0" destOrd="0" presId="urn:microsoft.com/office/officeart/2005/8/layout/process2"/>
    <dgm:cxn modelId="{C81A076F-2E56-864B-8D43-060BFC68591C}" type="presParOf" srcId="{7A234B30-A436-41B7-96D9-05CCC2F7ADDC}" destId="{87C32DCB-D7CA-425A-A14D-DC1B34BAA990}" srcOrd="2" destOrd="0" presId="urn:microsoft.com/office/officeart/2005/8/layout/process2"/>
    <dgm:cxn modelId="{00F65708-D1BA-7545-87D4-AB483FAB1D1D}" type="presParOf" srcId="{7A234B30-A436-41B7-96D9-05CCC2F7ADDC}" destId="{143F6140-E7F1-4CCF-A9B1-524762512517}" srcOrd="3" destOrd="0" presId="urn:microsoft.com/office/officeart/2005/8/layout/process2"/>
    <dgm:cxn modelId="{28B47B12-79C8-334D-9C35-F268CFCA928A}" type="presParOf" srcId="{143F6140-E7F1-4CCF-A9B1-524762512517}" destId="{B2BEE0C4-D8B2-432A-8CB1-C2162205DCA3}" srcOrd="0" destOrd="0" presId="urn:microsoft.com/office/officeart/2005/8/layout/process2"/>
    <dgm:cxn modelId="{692DBD90-F230-6F43-880C-027F7C7B9423}" type="presParOf" srcId="{7A234B30-A436-41B7-96D9-05CCC2F7ADDC}" destId="{3FA6B472-D1F3-409B-BF18-F1310278CB78}" srcOrd="4" destOrd="0" presId="urn:microsoft.com/office/officeart/2005/8/layout/process2"/>
    <dgm:cxn modelId="{D2AE5681-BD64-1549-AF40-0992A1A5F3DC}" type="presParOf" srcId="{7A234B30-A436-41B7-96D9-05CCC2F7ADDC}" destId="{E202264D-36A3-408A-9050-7FBD30D2645C}" srcOrd="5" destOrd="0" presId="urn:microsoft.com/office/officeart/2005/8/layout/process2"/>
    <dgm:cxn modelId="{B74C910E-7D38-4A4E-B0A9-39499C52BCAC}" type="presParOf" srcId="{E202264D-36A3-408A-9050-7FBD30D2645C}" destId="{E3B3E849-56D6-49C5-932E-7B5B0F9F195C}" srcOrd="0" destOrd="0" presId="urn:microsoft.com/office/officeart/2005/8/layout/process2"/>
    <dgm:cxn modelId="{0041B913-A891-2545-80E1-5EA991040C3F}" type="presParOf" srcId="{7A234B30-A436-41B7-96D9-05CCC2F7ADDC}" destId="{3725F2C1-AA1D-49A3-9D73-9D444D08CE71}" srcOrd="6" destOrd="0" presId="urn:microsoft.com/office/officeart/2005/8/layout/process2"/>
    <dgm:cxn modelId="{A4FEFD4F-9E07-7F48-B4E2-B94BEF810E8F}" type="presParOf" srcId="{7A234B30-A436-41B7-96D9-05CCC2F7ADDC}" destId="{B4CC5E68-BD20-49EE-86FA-E08541A3FE12}" srcOrd="7" destOrd="0" presId="urn:microsoft.com/office/officeart/2005/8/layout/process2"/>
    <dgm:cxn modelId="{BDC1F329-A68E-F54E-BF39-C8B591E5E0D6}" type="presParOf" srcId="{B4CC5E68-BD20-49EE-86FA-E08541A3FE12}" destId="{BD1FA95E-C45B-4671-BBAB-95DCE436E052}" srcOrd="0" destOrd="0" presId="urn:microsoft.com/office/officeart/2005/8/layout/process2"/>
    <dgm:cxn modelId="{1075C9D6-76A7-3644-87F7-2BF9D1F3EF58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kern="1200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Run tests and debug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until </a:t>
          </a:r>
          <a:r>
            <a:rPr lang="en-US" sz="2000" i="1" kern="1200" dirty="0" smtClean="0">
              <a:solidFill>
                <a:srgbClr val="D9D9D9"/>
              </a:solidFill>
            </a:rPr>
            <a:t>all</a:t>
          </a:r>
          <a:r>
            <a:rPr lang="en-US" sz="2000" kern="1200" dirty="0" smtClean="0">
              <a:solidFill>
                <a:srgbClr val="D9D9D9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simplest code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Refactor and optimize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05/09/16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up plot,</a:t>
            </a:r>
            <a:r>
              <a:rPr lang="en-US" baseline="0" dirty="0" smtClean="0"/>
              <a:t> not backed by any data; and no error bars!</a:t>
            </a:r>
          </a:p>
          <a:p>
            <a:r>
              <a:rPr lang="en-US" baseline="0" dirty="0" smtClean="0"/>
              <a:t>This slide is supposed to scare you into listening to the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 “tests” his software,</a:t>
            </a:r>
            <a:r>
              <a:rPr lang="en-US" baseline="0" dirty="0" smtClean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20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Import </a:t>
            </a:r>
            <a:r>
              <a:rPr lang="en-US" dirty="0" err="1" smtClean="0"/>
              <a:t>unittest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test unit as a subclass of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series</a:t>
            </a:r>
            <a:r>
              <a:rPr lang="en-US" baseline="0" dirty="0" smtClean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unittest.main</a:t>
            </a:r>
            <a:r>
              <a:rPr lang="en-US" baseline="0" dirty="0" smtClean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 smtClean="0"/>
              <a:t>If</a:t>
            </a:r>
            <a:r>
              <a:rPr lang="en-US" baseline="0" dirty="0" smtClean="0"/>
              <a:t> you need to check more complex conditions</a:t>
            </a: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 smtClean="0"/>
              <a:t>The tolerance values are positive, typically very small numbers.  The</a:t>
            </a:r>
          </a:p>
          <a:p>
            <a:pPr lvl="1"/>
            <a:r>
              <a:rPr lang="en-US" sz="1800" dirty="0" smtClean="0"/>
              <a:t>relative difference (`</a:t>
            </a:r>
            <a:r>
              <a:rPr lang="en-US" sz="1800" dirty="0" err="1" smtClean="0"/>
              <a:t>rtol</a:t>
            </a:r>
            <a:r>
              <a:rPr lang="en-US" sz="1800" dirty="0" smtClean="0"/>
              <a:t>` * abs(`b`)) and the absolute difference</a:t>
            </a:r>
          </a:p>
          <a:p>
            <a:pPr lvl="1"/>
            <a:r>
              <a:rPr lang="en-US" sz="1800" dirty="0" smtClean="0"/>
              <a:t>`</a:t>
            </a:r>
            <a:r>
              <a:rPr lang="en-US" sz="1800" dirty="0" err="1" smtClean="0"/>
              <a:t>atol</a:t>
            </a:r>
            <a:r>
              <a:rPr lang="en-US" sz="1800" dirty="0" smtClean="0"/>
              <a:t>` are added together to compare against the absolute difference</a:t>
            </a:r>
          </a:p>
          <a:p>
            <a:pPr lvl="1"/>
            <a:r>
              <a:rPr lang="en-US" sz="1800" dirty="0" smtClean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Me: Java</a:t>
            </a:r>
            <a:r>
              <a:rPr lang="en-US" baseline="0"/>
              <a:t> during studies, in neuroscience everybody assumed I could use Matlab, luckily I had some Python background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30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8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In textbooks about testing you</a:t>
            </a:r>
            <a:r>
              <a:rPr lang="en-US" baseline="0" dirty="0" smtClean="0"/>
              <a:t> will read that tests should always be deterministic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For example, if you want to test a function that computes the Fourier components of a signal: one can define simple deterministic cases (single sine wave), but it’s not general enough</a:t>
            </a:r>
            <a:br>
              <a:rPr lang="en-US" baseline="0" dirty="0" smtClean="0"/>
            </a:b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GOOD EXAMPLE: better is random mixtures of sine waves, colored noise, signal with stationary statistics =&gt; compute the </a:t>
            </a:r>
            <a:r>
              <a:rPr lang="en-US" baseline="0" dirty="0" err="1" smtClean="0"/>
              <a:t>eigenvalues</a:t>
            </a:r>
            <a:r>
              <a:rPr lang="en-US" baseline="0" dirty="0" smtClean="0"/>
              <a:t> of the covariance matrix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… generate 5 vectors with 100000 elements, such</a:t>
            </a:r>
            <a:r>
              <a:rPr lang="en-US" baseline="0" dirty="0" smtClean="0"/>
              <a:t> that each vector has a goal variance, which I set here to be 5 numbers between 0.1 and 1.5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Discuss: Precision of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…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There is no general rule for testing these algorithm, for each specific algorithm there are usually validation cases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a classifier might be validated using two classes of very different objects)</a:t>
            </a:r>
          </a:p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Python2 environment: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py.test -v mdp/test/test_node_covariance.py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and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py.test mdp/test/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(it takes one minute)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60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65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Bugs are inevitable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flake8 on the *initial*</a:t>
            </a:r>
            <a:r>
              <a:rPr lang="en-US" baseline="0"/>
              <a:t> pyanno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3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cycles: granularity of chosen feature is important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get a crappy result, you triple check your code for bugs. If the results come out just the way you want them to,</a:t>
            </a:r>
            <a:r>
              <a:rPr lang="en-US" baseline="0" dirty="0" smtClean="0"/>
              <a:t> how much effort are you going to put into double-checking?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two errors reported and retraced,</a:t>
            </a:r>
            <a:r>
              <a:rPr lang="en-US" baseline="0" dirty="0" smtClean="0"/>
              <a:t> many more undetected or not reported.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Software Carpentry, Part II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Pietro Berkes, Sept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xkcd.com/1205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2.wav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Tools to efficiently build scientific code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Mostly testing, some profiling, a little debugging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858000" cy="533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Pietro Berkes, </a:t>
            </a:r>
            <a:r>
              <a:rPr lang="en-GB" sz="2800" dirty="0" err="1" smtClean="0"/>
              <a:t>Twitter Cortex</a:t>
            </a:r>
            <a:endParaRPr lang="en-GB" sz="2800" dirty="0"/>
          </a:p>
        </p:txBody>
      </p:sp>
      <p:pic>
        <p:nvPicPr>
          <p:cNvPr id="6" name="Picture 5" descr="Twitter_Logo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941168"/>
            <a:ext cx="1584176" cy="15841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19872" y="5169386"/>
            <a:ext cx="41044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@masterbaboon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91880" y="5652536"/>
            <a:ext cx="41044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#aspp2016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4208099533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Confidence:</a:t>
            </a:r>
          </a:p>
          <a:p>
            <a:pPr lvl="1"/>
            <a:r>
              <a:rPr lang="en-US" dirty="0"/>
              <a:t>Tests make you </a:t>
            </a:r>
            <a:r>
              <a:rPr lang="en-US" b="1" dirty="0"/>
              <a:t>trust your code</a:t>
            </a:r>
          </a:p>
          <a:p>
            <a:pPr lvl="2"/>
            <a:r>
              <a:rPr lang="en-US" dirty="0"/>
              <a:t>You will know when a result is negative because the approach is wrong, and when there is a bug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 is m</a:t>
            </a:r>
            <a:r>
              <a:rPr lang="en-US" dirty="0" smtClean="0"/>
              <a:t>ain requirement for scientific code</a:t>
            </a:r>
          </a:p>
          <a:p>
            <a:pPr lvl="1"/>
            <a:r>
              <a:rPr lang="en-US" dirty="0"/>
              <a:t>You must have a strategy to ensure correctness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unfortunate story of Geoffrey Chang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80928"/>
            <a:ext cx="4800533" cy="2016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780928"/>
            <a:ext cx="2735853" cy="288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155679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Science, Dec 2006: 5 high-profile retractions (3x Science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PNAS, J</a:t>
            </a:r>
            <a:r>
              <a:rPr lang="en-US" sz="1800" dirty="0">
                <a:latin typeface="+mn-lt"/>
              </a:rPr>
              <a:t>. Mol. </a:t>
            </a:r>
            <a:r>
              <a:rPr lang="en-US" sz="1800" dirty="0" smtClean="0">
                <a:latin typeface="+mn-lt"/>
              </a:rPr>
              <a:t>Biol.) because ”an in-house data reduction program introduced a change in sign for anomalous differences” </a:t>
            </a:r>
            <a:endParaRPr lang="en-US" sz="1800" dirty="0"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Meanwhile on Wall Street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Meanwhile on Wall Street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2123728" y="3573016"/>
            <a:ext cx="2808312" cy="1656184"/>
          </a:xfrm>
          <a:prstGeom prst="wedgeEllipseCallout">
            <a:avLst>
              <a:gd name="adj1" fmla="val -56639"/>
              <a:gd name="adj2" fmla="val -62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 but it worked on </a:t>
            </a:r>
            <a:r>
              <a:rPr lang="en-US" i="1"/>
              <a:t>my</a:t>
            </a:r>
            <a:r>
              <a:rPr lang="en-US"/>
              <a:t> machine!</a:t>
            </a:r>
          </a:p>
        </p:txBody>
      </p:sp>
    </p:spTree>
    <p:extLst>
      <p:ext uri="{BB962C8B-B14F-4D97-AF65-F5344CB8AC3E}">
        <p14:creationId xmlns:p14="http://schemas.microsoft.com/office/powerpoint/2010/main" val="169835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software bugs in science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frequency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oops, wrong labels!</a:t>
              </a:r>
              <a:endParaRPr lang="en-US" sz="1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need to send </a:t>
              </a:r>
              <a:r>
                <a:rPr lang="en-US" sz="1800" i="1" dirty="0" smtClean="0"/>
                <a:t>errata </a:t>
              </a:r>
              <a:r>
                <a:rPr lang="en-US" sz="1800" i="1" dirty="0" err="1" smtClean="0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end of career</a:t>
              </a:r>
              <a:endParaRPr lang="en-US" sz="18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</a:t>
            </a:r>
            <a:r>
              <a:rPr lang="en-US" dirty="0"/>
              <a:t>are </a:t>
            </a:r>
            <a:r>
              <a:rPr lang="en-US" dirty="0" smtClean="0"/>
              <a:t>automated:</a:t>
            </a:r>
            <a:endParaRPr lang="en-US" dirty="0"/>
          </a:p>
          <a:p>
            <a:pPr lvl="1"/>
            <a:r>
              <a:rPr lang="en-US" dirty="0" smtClean="0"/>
              <a:t>Write </a:t>
            </a:r>
            <a:r>
              <a:rPr lang="en-US" dirty="0"/>
              <a:t>test suite </a:t>
            </a:r>
            <a:r>
              <a:rPr lang="en-US" dirty="0" smtClean="0"/>
              <a:t>in </a:t>
            </a:r>
            <a:r>
              <a:rPr lang="en-US" dirty="0"/>
              <a:t>parallel with your code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software </a:t>
            </a:r>
            <a:r>
              <a:rPr lang="en-US" dirty="0" smtClean="0"/>
              <a:t>runs </a:t>
            </a:r>
            <a:r>
              <a:rPr lang="en-US" dirty="0"/>
              <a:t>the tests and provides reports and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2996952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============================ test session starts ================================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platform darwin -- Python 3.5.2, pytest-2.9.2, py-1.4.31, pluggy-0.3.1 -- /Users/pberkes/miniconda3/envs/gnode/bin/python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cachedir: .cache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rootdir: /Users/pberkes/o/pyschool/testing_debugging_profiling/hands_on/pyanno_voting_solution, inifile: </a:t>
            </a:r>
          </a:p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collected 4 items 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pyanno/tests/test_voting.py::test_labels_count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pyanno/tests/test_voting.py::test_majority_vote_empty_item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pyanno/tests/test_voting.py::test_labels_frequency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 b="1">
                <a:solidFill>
                  <a:srgbClr val="2FB41D"/>
                </a:solidFill>
                <a:latin typeface="Menlo-Bold"/>
              </a:rPr>
              <a:t>========================= 4 passed in 0.23 seconds 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Go to </a:t>
            </a:r>
            <a:r>
              <a:rPr lang="en-US">
                <a:latin typeface="Courier New"/>
                <a:cs typeface="Courier New"/>
              </a:rPr>
              <a:t>hands_on/pyanno_voting</a:t>
            </a:r>
          </a:p>
          <a:p>
            <a:r>
              <a:rPr lang="en-US"/>
              <a:t>Execute </a:t>
            </a:r>
            <a:r>
              <a:rPr lang="en-US">
                <a:cs typeface="Courier New"/>
              </a:rPr>
              <a:t>the tests:</a:t>
            </a:r>
            <a:br>
              <a:rPr lang="en-US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py.test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tests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>
            <a:normAutofit/>
          </a:bodyPr>
          <a:lstStyle/>
          <a:p>
            <a:r>
              <a:rPr lang="en-US" dirty="0"/>
              <a:t>1) Discover all tests in all subdirectories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py.test -v</a:t>
            </a:r>
            <a:endParaRPr lang="en-US" dirty="0">
              <a:cs typeface="Courier New"/>
            </a:endParaRPr>
          </a:p>
          <a:p>
            <a:endParaRPr lang="en-US" dirty="0"/>
          </a:p>
          <a:p>
            <a:r>
              <a:rPr lang="en-US" dirty="0"/>
              <a:t>2) Execute all tests in one module</a:t>
            </a:r>
            <a:br>
              <a:rPr lang="en-US" dirty="0"/>
            </a:br>
            <a:r>
              <a:rPr lang="en-US">
                <a:latin typeface="Courier New"/>
                <a:cs typeface="Courier New"/>
              </a:rPr>
              <a:t>py.test -v pyanno/tests/test_voting.py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3) Execute one single test</a:t>
            </a:r>
            <a:br>
              <a:rPr lang="en-US" dirty="0"/>
            </a:br>
            <a:r>
              <a:rPr lang="en-US" sz="2200">
                <a:latin typeface="Courier New"/>
                <a:cs typeface="Courier New"/>
              </a:rPr>
              <a:t>py.test –v test_voting.py::test_majority_vote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as the Master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52816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You start a new project and identify a number of possible leads. </a:t>
            </a:r>
          </a:p>
          <a:p>
            <a:pPr marL="0" indent="0">
              <a:buNone/>
            </a:pPr>
            <a:r>
              <a:rPr lang="en-US"/>
              <a:t>You </a:t>
            </a:r>
            <a:r>
              <a:rPr lang="en-US" b="1"/>
              <a:t>quickly develop a prototype </a:t>
            </a:r>
            <a:r>
              <a:rPr lang="en-US"/>
              <a:t>of the most promising ones; once a prototype is finished, you can </a:t>
            </a:r>
            <a:r>
              <a:rPr lang="en-US" b="1"/>
              <a:t>confidently decide </a:t>
            </a:r>
            <a:r>
              <a:rPr lang="en-US"/>
              <a:t>whether that lead is a dead end, or worth pursuing. </a:t>
            </a:r>
          </a:p>
          <a:p>
            <a:pPr marL="0" indent="0">
              <a:buNone/>
            </a:pPr>
            <a:r>
              <a:rPr lang="en-US"/>
              <a:t>Once you find an idea that is worth spending energy on, you take the prototype and </a:t>
            </a:r>
            <a:r>
              <a:rPr lang="en-US" b="1"/>
              <a:t>easily re-organize it and optimize it </a:t>
            </a:r>
            <a:r>
              <a:rPr lang="en-US"/>
              <a:t>so that it scales up to the full size of your problem. </a:t>
            </a:r>
          </a:p>
          <a:p>
            <a:pPr marL="0" indent="0">
              <a:buNone/>
            </a:pPr>
            <a:r>
              <a:rPr lang="en-US" b="1"/>
              <a:t>As expected</a:t>
            </a:r>
            <a:r>
              <a:rPr lang="en-US"/>
              <a:t>, the scaled up experiment delivers good results and your next paper is under way.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</a:t>
            </a:r>
            <a:r>
              <a:rPr lang="en-US" dirty="0" smtClean="0"/>
              <a:t> suites </a:t>
            </a:r>
            <a:r>
              <a:rPr lang="en-US" dirty="0"/>
              <a:t>in </a:t>
            </a:r>
            <a:r>
              <a:rPr lang="en-US" dirty="0" smtClean="0"/>
              <a:t>Python with py.test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 smtClean="0">
                <a:cs typeface="Courier New" pitchFamily="49" charset="0"/>
              </a:rPr>
              <a:t>Writing tests with py.test is simple</a:t>
            </a:r>
            <a:r>
              <a:rPr lang="en-US" dirty="0" smtClean="0">
                <a:cs typeface="Courier New" pitchFamily="49" charset="0"/>
              </a:rPr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Each test is a function whose name begins by “</a:t>
            </a:r>
            <a:r>
              <a:rPr lang="en-US" dirty="0">
                <a:latin typeface="Courier New"/>
                <a:cs typeface="Courier New"/>
              </a:rPr>
              <a:t>test_</a:t>
            </a:r>
            <a:r>
              <a:rPr lang="en-US" dirty="0">
                <a:cs typeface="Courier New"/>
              </a:rPr>
              <a:t>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test tests </a:t>
            </a:r>
            <a:r>
              <a:rPr lang="en-US" b="1" dirty="0" smtClean="0"/>
              <a:t>one</a:t>
            </a:r>
            <a:r>
              <a:rPr lang="en-US" dirty="0" smtClean="0"/>
              <a:t> feature in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Possibly your first test file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file,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Save it, and execute the tests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827584" y="1798768"/>
            <a:ext cx="750202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test_arithmetic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1 == 1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* 3 == 6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test_len_list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lst = [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'c'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len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(lst) == 3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8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Monaco"/>
              </a:rPr>
            </a:br>
            <a:endParaRPr lang="en-US" sz="1800">
              <a:solidFill>
                <a:srgbClr val="000000"/>
              </a:solidFill>
              <a:effectLst/>
              <a:latin typeface="Monaco"/>
            </a:endParaRPr>
          </a:p>
          <a:p>
            <a:pPr eaLnBrk="1" hangingPunct="1"/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Assertions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 smtClean="0">
                <a:latin typeface="Courier New"/>
                <a:ea typeface="ＭＳ Ｐゴシック" pitchFamily="80" charset="-128"/>
                <a:cs typeface="Courier New"/>
              </a:rPr>
              <a:t>assert</a:t>
            </a:r>
            <a:r>
              <a:rPr lang="en-US" dirty="0" err="1" smtClean="0">
                <a:ea typeface="ＭＳ Ｐゴシック" pitchFamily="80" charset="-128"/>
                <a:cs typeface="Courier New" pitchFamily="49" charset="0"/>
              </a:rPr>
              <a:t> statements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some condition is met, and raise an exception otherwise</a:t>
            </a: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.islower()	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not </a:t>
            </a:r>
            <a:r>
              <a:rPr lang="en-US" sz="2000">
                <a:solidFill>
                  <a:srgbClr val="8B2252"/>
                </a:solidFill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.islower()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+ 1 == 3	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[2] + [1] == [2, 1]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+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!=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'ab</a:t>
            </a:r>
            <a:r>
              <a:rPr lang="de-DE" sz="2000">
                <a:solidFill>
                  <a:srgbClr val="8B2252"/>
                </a:solidFill>
                <a:latin typeface="Courier New"/>
                <a:cs typeface="Courier New"/>
              </a:rPr>
              <a:t>' 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 smtClean="0">
                <a:latin typeface="Courier New"/>
                <a:ea typeface="ＭＳ Ｐゴシック" pitchFamily="80" charset="-128"/>
                <a:cs typeface="Courier New"/>
              </a:rPr>
              <a:t>assert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can be used to compare all sorts of objects, and py.test will take care of producing an approriate error message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is 3.3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tabLst>
                <a:tab pos="6548438" algn="l"/>
              </a:tabLst>
            </a:pP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Real numbers are represented approximately as “floating point” numbers. When developing numerical code, we have to allow for approximation errors.</a:t>
            </a:r>
          </a:p>
          <a:p>
            <a:pPr>
              <a:tabLst>
                <a:tab pos="6815138" algn="l"/>
              </a:tabLst>
            </a:pP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Check that two numbers are approximately equal: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math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test_floating_point_math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 + 2.2, 3.3)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 smtClean="0">
                <a:latin typeface="Courier New"/>
                <a:ea typeface="ＭＳ Ｐゴシック" pitchFamily="80" charset="-128"/>
                <a:cs typeface="Courier New"/>
              </a:rPr>
              <a:t>abs_tol</a:t>
            </a:r>
            <a:r>
              <a:rPr lang="en-US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controls the absolute tolerance: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abs_tol=1e-1)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 	=&gt; pass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abs_tol=1e-2)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rel_tol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controls the relative tolerance:</a:t>
            </a:r>
            <a:r>
              <a:rPr lang="en-US" sz="2595" dirty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isclose(120.1, 121.4, rel_tol=1e-1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	=&gt; pass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isclose(120.4, 121.4, rel_tol=1e-2)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548438" algn="l"/>
              </a:tabLst>
            </a:pPr>
            <a:endParaRPr lang="en-US" sz="200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12776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t-BR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test_numpy_equality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numpy.array([1, 1])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y = numpy.array([2, 2])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z = numpy.array([3, 3])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x + y == 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3284984"/>
            <a:ext cx="770485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B42419"/>
                </a:solidFill>
                <a:latin typeface="Menlo-Bold"/>
              </a:rPr>
              <a:t>__________________________________ test_numpy_equality __________________________________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def test_numpy_equality():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    x = numpy.array([1, 1])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s-ES_tradnl" sz="1100" b="1">
                <a:solidFill>
                  <a:srgbClr val="000000"/>
                </a:solidFill>
                <a:latin typeface="Menlo-Bold"/>
              </a:rPr>
              <a:t>        y = numpy.array([2, 2])</a:t>
            </a:r>
            <a:endParaRPr lang="es-ES_tradnl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        z = numpy.array([3, 3])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&gt;       assert x + y == z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B42419"/>
                </a:solidFill>
                <a:latin typeface="Menlo-Bold"/>
              </a:rPr>
              <a:t>E       ValueError: The truth value of an array with more than one element is ambiguous. Use a.any() or a.all()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>
                <a:solidFill>
                  <a:srgbClr val="000000"/>
                </a:solidFill>
                <a:latin typeface="Menlo-Regular"/>
              </a:rPr>
              <a:t>code.py:47: ValueError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 smtClean="0"/>
              <a:t> defines appropriate functions: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assert_array_equal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assert_array_almost_equal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55 y, decimal=6)</a:t>
            </a:r>
            <a:endParaRPr lang="en-US" dirty="0" smtClean="0"/>
          </a:p>
          <a:p>
            <a:r>
              <a:rPr lang="en-US" dirty="0" smtClean="0"/>
              <a:t>If you need to check more complex conditions: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if all elements of x are true</a:t>
            </a:r>
            <a:br>
              <a:rPr lang="en-US" dirty="0" smtClean="0"/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is any of the elements of x is true</a:t>
            </a:r>
            <a:br>
              <a:rPr lang="en-US" dirty="0" smtClean="0"/>
            </a:br>
            <a:r>
              <a:rPr lang="en-US" sz="1600" dirty="0" err="1" smtClean="0">
                <a:latin typeface="Courier New"/>
                <a:cs typeface="Courier New"/>
              </a:rPr>
              <a:t>numpy.allclose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x</a:t>
            </a:r>
            <a:r>
              <a:rPr lang="en-US" sz="1600" dirty="0" smtClean="0">
                <a:latin typeface="Courier New"/>
                <a:cs typeface="Courier New"/>
              </a:rPr>
              <a:t>, y, </a:t>
            </a:r>
            <a:r>
              <a:rPr lang="en-US" sz="1600" dirty="0" err="1">
                <a:latin typeface="Courier New"/>
                <a:cs typeface="Courier New"/>
              </a:rPr>
              <a:t>rtol</a:t>
            </a:r>
            <a:r>
              <a:rPr lang="en-US" sz="1600" dirty="0">
                <a:latin typeface="Courier New"/>
                <a:cs typeface="Courier New"/>
              </a:rPr>
              <a:t>=1e-05, </a:t>
            </a:r>
            <a:r>
              <a:rPr lang="en-US" sz="1600" dirty="0" err="1">
                <a:latin typeface="Courier New"/>
                <a:cs typeface="Courier New"/>
              </a:rPr>
              <a:t>atol</a:t>
            </a:r>
            <a:r>
              <a:rPr lang="en-US" sz="1600" dirty="0">
                <a:latin typeface="Courier New"/>
                <a:cs typeface="Courier New"/>
              </a:rPr>
              <a:t>=1e-08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eturns True </a:t>
            </a:r>
            <a:r>
              <a:rPr lang="en-US" dirty="0"/>
              <a:t>if two arrays are element-wise equal within a </a:t>
            </a:r>
            <a:r>
              <a:rPr lang="en-US" dirty="0" smtClean="0"/>
              <a:t>tolerance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combine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/>
          <a:lstStyle/>
          <a:p>
            <a:r>
              <a:rPr lang="en-US"/>
              <a:t>In </a:t>
            </a:r>
            <a:r>
              <a:rPr lang="en-US" sz="2000">
                <a:latin typeface="Courier New"/>
                <a:cs typeface="Courier New"/>
              </a:rPr>
              <a:t>voting</a:t>
            </a:r>
            <a:r>
              <a:rPr lang="en-US" sz="2000"/>
              <a:t> </a:t>
            </a:r>
            <a:r>
              <a:rPr lang="en-US"/>
              <a:t>, there is an empty function, </a:t>
            </a:r>
            <a:r>
              <a:rPr lang="en-US" sz="2000">
                <a:latin typeface="Courier New"/>
                <a:cs typeface="Courier New"/>
              </a:rPr>
              <a:t>labels_frequency</a:t>
            </a:r>
            <a:r>
              <a:rPr lang="en-US"/>
              <a:t>.  </a:t>
            </a:r>
            <a:br>
              <a:rPr lang="en-US"/>
            </a:br>
            <a:r>
              <a:rPr lang="en-US"/>
              <a:t>Write a test for it, then an implementation.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600" y="2204864"/>
            <a:ext cx="7488832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labels_frequency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(annotations, nclasses):</a:t>
            </a:r>
            <a:b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"""Compute the total frequency of labels in observed annotations.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Example: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&gt;&gt;&gt; labels_frequency([[1, 1, 2], [-1, 1, 2]], 4)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array([ 0. ,  0.6,  0.4,  0. ])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Arguments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---------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annotations : array-like object, shape = (n_items, n_annotators)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annotations[i,j] is the annotation made by annotator j on item i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nclasses : int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Number of label classes in `annotations`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Returns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-------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freq : ndarray, shape = (n_classes, 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freq[k] is the frequency of elements of class k in `annotations`, i.e.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their count over the number of total of observed (non-missing) elements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"""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2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Reaching Enlightenment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How do we get to the blessed state of </a:t>
            </a:r>
            <a:r>
              <a:rPr lang="en-US" b="1"/>
              <a:t>confidence</a:t>
            </a:r>
            <a:r>
              <a:rPr lang="en-US"/>
              <a:t> and </a:t>
            </a:r>
            <a:r>
              <a:rPr lang="en-US" b="1"/>
              <a:t>efficiency</a:t>
            </a:r>
            <a:r>
              <a:rPr lang="en-US"/>
              <a:t>?</a:t>
            </a:r>
            <a:endParaRPr lang="en-US" dirty="0" smtClean="0"/>
          </a:p>
          <a:p>
            <a:r>
              <a:rPr lang="en-US" dirty="0" smtClean="0"/>
              <a:t>Being a Python expert is not sufficient, good programming practices make a big difference</a:t>
            </a:r>
          </a:p>
          <a:p>
            <a:r>
              <a:rPr lang="en-US" dirty="0" smtClean="0"/>
              <a:t>We can learn a lot from the development </a:t>
            </a:r>
            <a:r>
              <a:rPr lang="en-US" dirty="0"/>
              <a:t>methods </a:t>
            </a:r>
            <a:r>
              <a:rPr lang="en-US" dirty="0" smtClean="0"/>
              <a:t>developed for commercial and open source 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5000" contrast="-17000"/>
                    </a14:imgEffect>
                  </a14:imgLayer>
                </a14:imgProps>
              </a:ext>
            </a:extLst>
          </a:blip>
          <a:srcRect t="3493" b="29275"/>
          <a:stretch/>
        </p:blipFill>
        <p:spPr>
          <a:xfrm>
            <a:off x="2411760" y="3986733"/>
            <a:ext cx="4320480" cy="21785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20650" dist="889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11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py.test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test_raises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raises(SomeException):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do_something_else()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For example:</a:t>
            </a: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sz="1000" dirty="0" smtClean="0">
                <a:cs typeface="Courier New"/>
              </a:rPr>
              <a:t/>
            </a:r>
            <a:br>
              <a:rPr lang="en-US" sz="1000" dirty="0" smtClean="0"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r</a:t>
            </a:r>
            <a:r>
              <a:rPr lang="en-US" sz="2000" dirty="0" err="1" smtClean="0">
                <a:latin typeface="Courier New"/>
                <a:cs typeface="Courier New"/>
              </a:rPr>
              <a:t>aises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ValueError</a:t>
            </a:r>
            <a:r>
              <a:rPr lang="en-US" sz="2000" dirty="0" smtClean="0">
                <a:latin typeface="Courier New"/>
                <a:cs typeface="Courier New"/>
              </a:rPr>
              <a:t>):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'XYZ’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dirty="0" smtClean="0">
                <a:latin typeface="+mj-lt"/>
                <a:cs typeface="Courier New"/>
              </a:rPr>
              <a:t>passes, because</a:t>
            </a:r>
            <a:br>
              <a:rPr lang="en-US" dirty="0" smtClean="0">
                <a:latin typeface="+mj-lt"/>
                <a:cs typeface="Courier New"/>
              </a:rPr>
            </a:br>
            <a:r>
              <a:rPr lang="en-US" sz="1000" dirty="0" smtClean="0">
                <a:latin typeface="+mj-lt"/>
                <a:cs typeface="Courier New"/>
              </a:rPr>
              <a:t/>
            </a:r>
            <a:br>
              <a:rPr lang="en-US" sz="1000" dirty="0" smtClean="0">
                <a:latin typeface="+mj-lt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8B2252"/>
                </a:solidFill>
                <a:latin typeface="Courier New"/>
                <a:cs typeface="Courier New"/>
              </a:rPr>
              <a:t>'XYZ’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# Test that file "None" cannot be opened.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'r')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'r’)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3039343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Have a look at the docstring of </a:t>
            </a:r>
            <a:r>
              <a:rPr lang="en-US">
                <a:latin typeface="Courier New"/>
                <a:cs typeface="Courier New"/>
              </a:rPr>
              <a:t>labels_count</a:t>
            </a:r>
            <a:r>
              <a:rPr lang="en-US"/>
              <a:t> : </a:t>
            </a:r>
            <a:br>
              <a:rPr lang="en-US"/>
            </a:br>
            <a:r>
              <a:rPr lang="en-US"/>
              <a:t>It raises an error if there are no valid observations, but that’s not tested!</a:t>
            </a:r>
          </a:p>
          <a:p>
            <a:r>
              <a:rPr lang="en-US"/>
              <a:t>Add a test checking that the function raises an error if:</a:t>
            </a:r>
          </a:p>
          <a:p>
            <a:pPr marL="274320" lvl="1" indent="0">
              <a:buNone/>
            </a:pPr>
            <a:r>
              <a:rPr lang="en-US"/>
              <a:t>1) We pass a list of invalid annotations (all missing values)</a:t>
            </a:r>
            <a:br>
              <a:rPr lang="en-US"/>
            </a:br>
            <a:r>
              <a:rPr lang="en-US"/>
              <a:t>2) We pass an empty list of annotations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like a pro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does a good test looks like?</a:t>
            </a:r>
          </a:p>
          <a:p>
            <a:r>
              <a:rPr lang="en-US" dirty="0"/>
              <a:t>What should I test?</a:t>
            </a:r>
          </a:p>
          <a:p>
            <a:r>
              <a:rPr lang="en-US" dirty="0"/>
              <a:t>Anything specific to scientific code?</a:t>
            </a:r>
          </a:p>
          <a:p>
            <a:endParaRPr lang="en-US" dirty="0" smtClean="0"/>
          </a:p>
          <a:p>
            <a:r>
              <a:rPr lang="en-US" dirty="0"/>
              <a:t>At first, testing is awkward:</a:t>
            </a:r>
          </a:p>
          <a:p>
            <a:pPr marL="502920" lvl="1" indent="-228600">
              <a:buAutoNum type="arabicParenR"/>
            </a:pPr>
            <a:r>
              <a:rPr lang="en-US" dirty="0"/>
              <a:t>Where do I begin?</a:t>
            </a:r>
          </a:p>
          <a:p>
            <a:pPr marL="502920" lvl="1" indent="-228600">
              <a:buAutoNum type="arabicParenR"/>
            </a:pPr>
            <a:r>
              <a:rPr lang="en-US" dirty="0"/>
              <a:t>What do I write in the test?</a:t>
            </a:r>
          </a:p>
          <a:p>
            <a:pPr marL="502920" lvl="1" indent="-228600">
              <a:buAutoNum type="arabicParenR"/>
            </a:pPr>
            <a:r>
              <a:rPr lang="en-US" dirty="0"/>
              <a:t>It’s too much effort, it’s slowing me down!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test is divided in three parts: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: Put your system in the right state for testing</a:t>
            </a:r>
          </a:p>
          <a:p>
            <a:pPr lvl="2"/>
            <a:r>
              <a:rPr lang="en-US" dirty="0" smtClean="0"/>
              <a:t>Create data, initialize parameters, define constants…</a:t>
            </a:r>
          </a:p>
          <a:p>
            <a:pPr marL="274320" lvl="1" indent="0">
              <a:buNone/>
            </a:pPr>
            <a:endParaRPr lang="en-US" b="1" dirty="0" smtClean="0"/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: Execute the feature that you are testing</a:t>
            </a:r>
          </a:p>
          <a:p>
            <a:pPr lvl="2"/>
            <a:r>
              <a:rPr lang="en-US" dirty="0" smtClean="0"/>
              <a:t>Typically one or two lines of code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Then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ompare outcomes with the expected ones</a:t>
            </a:r>
          </a:p>
          <a:p>
            <a:pPr lvl="2"/>
            <a:r>
              <a:rPr lang="en-US" dirty="0"/>
              <a:t>Define the expected result of the test</a:t>
            </a:r>
            <a:endParaRPr lang="en-US" dirty="0" smtClean="0"/>
          </a:p>
          <a:p>
            <a:pPr lvl="2"/>
            <a:r>
              <a:rPr lang="en-US" dirty="0" smtClean="0"/>
              <a:t>Set of </a:t>
            </a:r>
            <a:r>
              <a:rPr lang="en-US" i="1" dirty="0" smtClean="0"/>
              <a:t>assertions</a:t>
            </a:r>
            <a:r>
              <a:rPr lang="en-US" dirty="0" smtClean="0"/>
              <a:t> that check that the new state of your system matches your expectations</a:t>
            </a:r>
          </a:p>
          <a:p>
            <a:pPr lvl="2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Test simple </a:t>
            </a:r>
            <a:r>
              <a:rPr lang="en-US" dirty="0" smtClean="0"/>
              <a:t>but general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561727"/>
          </a:xfrm>
        </p:spPr>
        <p:txBody>
          <a:bodyPr>
            <a:normAutofit/>
          </a:bodyPr>
          <a:lstStyle/>
          <a:p>
            <a:r>
              <a:rPr lang="en-US" sz="2100" dirty="0" smtClean="0"/>
              <a:t>Start with simple, general case</a:t>
            </a:r>
          </a:p>
          <a:p>
            <a:pPr lvl="1"/>
            <a:r>
              <a:rPr lang="en-US" sz="1900" dirty="0" smtClean="0"/>
              <a:t>Take a realistic scenario for your code, try to reduce it to a simple example</a:t>
            </a:r>
          </a:p>
          <a:p>
            <a:r>
              <a:rPr lang="en-US" sz="2100" dirty="0" smtClean="0"/>
              <a:t>Tests for ‘lower’ method of strings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7606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 special cases and boundary conditions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Code often breaks in corner cases: empty lists, None, </a:t>
            </a:r>
            <a:r>
              <a:rPr lang="en-US" sz="2100" dirty="0" err="1" smtClean="0"/>
              <a:t>NaN</a:t>
            </a:r>
            <a:r>
              <a:rPr lang="en-US" sz="2100" dirty="0" smtClean="0"/>
              <a:t>, 0.0, lists with repeated elements, non-existing file, …</a:t>
            </a:r>
          </a:p>
          <a:p>
            <a:r>
              <a:rPr lang="en-US" sz="2100" dirty="0" smtClean="0"/>
              <a:t>This often involves making design decision: respond to corner case with special behavior, or raise meaningful exception?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0405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test_lower_empty_string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157192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Other good corner cases for </a:t>
            </a:r>
            <a:r>
              <a:rPr lang="en-US" sz="2100" dirty="0" err="1" smtClean="0"/>
              <a:t>string.lower</a:t>
            </a:r>
            <a:r>
              <a:rPr lang="en-US" sz="2100" dirty="0" smtClean="0"/>
              <a:t>(): </a:t>
            </a:r>
          </a:p>
          <a:p>
            <a:pPr lvl="1"/>
            <a:r>
              <a:rPr lang="en-US" sz="1900" dirty="0" smtClean="0"/>
              <a:t>‘do-nothing case’:   </a:t>
            </a:r>
            <a:r>
              <a:rPr lang="en-US" sz="1900" dirty="0" smtClean="0">
                <a:latin typeface="Courier New"/>
                <a:cs typeface="Courier New"/>
              </a:rPr>
              <a:t>string = 'hi'</a:t>
            </a:r>
          </a:p>
          <a:p>
            <a:pPr lvl="1"/>
            <a:r>
              <a:rPr lang="en-US" sz="1900" dirty="0" smtClean="0"/>
              <a:t>symbols:                </a:t>
            </a:r>
            <a:r>
              <a:rPr lang="en-US" sz="1900" dirty="0" smtClean="0">
                <a:latin typeface="Courier New"/>
                <a:cs typeface="Courier New"/>
              </a:rPr>
              <a:t>string = '123 (!'</a:t>
            </a:r>
          </a:p>
          <a:p>
            <a:pPr lvl="1"/>
            <a:endParaRPr lang="en-US" sz="19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Often these cases are collected in a single test: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Each test case is a tuple of (input, expected_result)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test_cases = [(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)]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for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string, expected 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test_cases: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output = string.lower()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pl-PL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deterministic test cases when possible</a:t>
            </a:r>
          </a:p>
          <a:p>
            <a:r>
              <a:rPr lang="en-US" dirty="0" smtClean="0"/>
              <a:t>In most numerical algorithm, this will cover only over-simplified situations; in some, it is impossible</a:t>
            </a:r>
          </a:p>
          <a:p>
            <a:r>
              <a:rPr lang="en-US" dirty="0" smtClean="0"/>
              <a:t>Fuzz testing: generate random input</a:t>
            </a:r>
          </a:p>
          <a:p>
            <a:pPr lvl="1"/>
            <a:r>
              <a:rPr lang="en-US" dirty="0" smtClean="0"/>
              <a:t>Outside scientific programming it is mostly used to stress-test error handling, memory leaks, safety</a:t>
            </a:r>
          </a:p>
          <a:p>
            <a:pPr lvl="1"/>
            <a:r>
              <a:rPr lang="en-US" dirty="0" smtClean="0"/>
              <a:t>For numerical algorithm, it is often used to make sure one covers general, realistic cases</a:t>
            </a:r>
          </a:p>
          <a:p>
            <a:pPr lvl="1"/>
            <a:r>
              <a:rPr lang="en-US" dirty="0" smtClean="0"/>
              <a:t>The input may be random, but you still need to know what to expect</a:t>
            </a:r>
          </a:p>
          <a:p>
            <a:pPr lvl="1"/>
            <a:r>
              <a:rPr lang="en-US" dirty="0" smtClean="0"/>
              <a:t>Make failures reproducible by saving or printing the random seed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two tests for the function numpy.var :</a:t>
            </a:r>
            <a:br>
              <a:rPr lang="en-US"/>
            </a:br>
            <a:r>
              <a:rPr lang="en-US"/>
              <a:t>1) First, a deterministic test</a:t>
            </a:r>
            <a:br>
              <a:rPr lang="en-US"/>
            </a:br>
            <a:r>
              <a:rPr lang="en-US"/>
              <a:t>2) Then, a numerical fuzzing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2400"/>
            <a:ext cx="8229600" cy="990600"/>
          </a:xfrm>
        </p:spPr>
        <p:txBody>
          <a:bodyPr/>
          <a:lstStyle/>
          <a:p>
            <a:r>
              <a:rPr lang="en-US"/>
              <a:t>Warm-up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function that finds the position of local maxima in a list of numbers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1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r>
              <a:rPr lang="en-US" dirty="0" smtClean="0"/>
              <a:t> – solution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84784"/>
            <a:ext cx="8077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test_var_deterministic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numpy.array([-2.0, 2.0])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4.0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isclose(numpy.var(x), expected)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test_var_fuzzing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rand_state = numpy.random.RandomState(8393)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N, D = 100000, 5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Goal variances: [0.1 ,  0.45,  0.8 ,  1.15,  1.5]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numpy.linspace(0.1, 1.5, 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Generate random, D-dimensional data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rand_state.randn(N, D) * numpy.sqrt(expected)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variance = numpy.var(x, axis=0)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numpy.testing.assert_allclose(variance, expected, rtol=1e-2)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learning 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algorithms can get stuck in local maxima, the solution for general cases might not be known (e.g., unsupervised learning)</a:t>
            </a:r>
          </a:p>
          <a:p>
            <a:r>
              <a:rPr lang="en-US" dirty="0" smtClean="0"/>
              <a:t>Turn your validation cases into tests</a:t>
            </a:r>
          </a:p>
          <a:p>
            <a:r>
              <a:rPr lang="en-US" dirty="0" smtClean="0"/>
              <a:t>Stability tests: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final solution; verify that the algorithm stays there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solution and add a small amount of noise to the parameters; verify that the algorithm converges back to the solution</a:t>
            </a:r>
          </a:p>
          <a:p>
            <a:r>
              <a:rPr lang="en-US" dirty="0" smtClean="0"/>
              <a:t>Generate data from the model with known parameters</a:t>
            </a:r>
          </a:p>
          <a:p>
            <a:pPr lvl="1"/>
            <a:r>
              <a:rPr lang="en-US" dirty="0" smtClean="0"/>
              <a:t>E.g., linear regression: generate data as   y = a*x + b + noise</a:t>
            </a:r>
            <a:br>
              <a:rPr lang="en-US" dirty="0" smtClean="0"/>
            </a:br>
            <a:r>
              <a:rPr lang="en-US" dirty="0" smtClean="0"/>
              <a:t>for random a, b, and x, then test that the algorithm is able to recover a and b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 smtClean="0"/>
              <a:t>Test general routines with specific ones</a:t>
            </a:r>
          </a:p>
          <a:p>
            <a:pPr lvl="1"/>
            <a:r>
              <a:rPr lang="en-US" dirty="0" smtClean="0"/>
              <a:t>Example: test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polynomial_expansion(data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degree)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quadratic_expansion(data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Test optimized routines with brute-force approaches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Example: test function computing analytical derivative with numerical derivative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eigenvector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Consider the function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values, vectors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eigen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GB" dirty="0" smtClean="0"/>
              <a:t>Test with simple but general cases:</a:t>
            </a:r>
          </a:p>
          <a:p>
            <a:pPr lvl="1"/>
            <a:r>
              <a:rPr lang="en-GB" dirty="0" smtClean="0"/>
              <a:t>use full matrices for which you know the exact solution</a:t>
            </a:r>
            <a:br>
              <a:rPr lang="en-GB" dirty="0" smtClean="0"/>
            </a:br>
            <a:r>
              <a:rPr lang="en-GB" dirty="0" smtClean="0"/>
              <a:t>(from a table or computed by hand)</a:t>
            </a:r>
          </a:p>
          <a:p>
            <a:r>
              <a:rPr lang="en-GB" dirty="0" smtClean="0"/>
              <a:t>Test general routine with specific ones:</a:t>
            </a:r>
          </a:p>
          <a:p>
            <a:pPr lvl="1"/>
            <a:r>
              <a:rPr lang="en-GB" dirty="0" smtClean="0"/>
              <a:t>use the analytical solution for 2x2 matrices</a:t>
            </a:r>
          </a:p>
          <a:p>
            <a:r>
              <a:rPr lang="en-GB" dirty="0" smtClean="0"/>
              <a:t>Numerical </a:t>
            </a:r>
            <a:r>
              <a:rPr lang="en-GB" dirty="0" err="1" smtClean="0"/>
              <a:t>fuzzing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generate random </a:t>
            </a:r>
            <a:r>
              <a:rPr lang="en-GB" dirty="0" err="1" smtClean="0"/>
              <a:t>eigenvalues</a:t>
            </a:r>
            <a:r>
              <a:rPr lang="en-GB" dirty="0" smtClean="0"/>
              <a:t>, random eigenvector; construct the matrix; then check that the function returns the correct values</a:t>
            </a:r>
          </a:p>
          <a:p>
            <a:r>
              <a:rPr lang="en-GB" dirty="0" smtClean="0"/>
              <a:t>Test with boundary cases:</a:t>
            </a:r>
          </a:p>
          <a:p>
            <a:pPr lvl="1"/>
            <a:r>
              <a:rPr lang="en-GB" dirty="0" smtClean="0"/>
              <a:t>test with diagonal matrix: is the algorithm stable?</a:t>
            </a:r>
          </a:p>
          <a:p>
            <a:pPr lvl="1"/>
            <a:r>
              <a:rPr lang="en-GB" dirty="0" smtClean="0"/>
              <a:t>test with a singular matrix: is the algorithm robust? Does it raise appropriate error when it fails?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Testing of contributed code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test for your </a:t>
            </a:r>
            <a:r>
              <a:rPr lang="en-US">
                <a:latin typeface="Courier New"/>
                <a:cs typeface="Courier New"/>
              </a:rPr>
              <a:t>find_maxima</a:t>
            </a:r>
            <a:r>
              <a:rPr lang="en-US"/>
              <a:t> function</a:t>
            </a:r>
          </a:p>
          <a:p>
            <a:r>
              <a:rPr lang="en-US"/>
              <a:t>Correct the function if the function was incorrect, or clean it up if it wasn’t</a:t>
            </a:r>
          </a:p>
          <a:p>
            <a:r>
              <a:rPr lang="en-US"/>
              <a:t>Run the test again and watch it pass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7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is good for your self-esteem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Immediately: Always be confident that your results are correct, whether your approach works of not</a:t>
            </a:r>
          </a:p>
          <a:p>
            <a:r>
              <a:rPr lang="en-US" dirty="0" smtClean="0"/>
              <a:t>In the future: save your future self some trouble!</a:t>
            </a:r>
          </a:p>
          <a:p>
            <a:pPr lvl="1"/>
            <a:r>
              <a:rPr lang="en-US"/>
              <a:t>Example: </a:t>
            </a:r>
            <a:r>
              <a:rPr lang="en-US">
                <a:latin typeface="Courier New"/>
                <a:cs typeface="Courier New"/>
              </a:rPr>
              <a:t>mdp.utils.routine.permute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Optimization and profiling</a:t>
            </a:r>
          </a:p>
        </p:txBody>
      </p:sp>
    </p:spTree>
    <p:extLst>
      <p:ext uri="{BB962C8B-B14F-4D97-AF65-F5344CB8AC3E}">
        <p14:creationId xmlns:p14="http://schemas.microsoft.com/office/powerpoint/2010/main" val="6757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Next up: Testing makes you efficient, too!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Confidence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Tests make you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trust your code</a:t>
            </a:r>
          </a:p>
          <a:p>
            <a:pPr lvl="1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Correctness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is main requirement for scientific code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 must have a strategy to ensure correctness</a:t>
            </a:r>
          </a:p>
          <a:p>
            <a:r>
              <a:rPr lang="en-US" dirty="0"/>
              <a:t>Efficiency:</a:t>
            </a:r>
          </a:p>
          <a:p>
            <a:pPr lvl="1"/>
            <a:r>
              <a:rPr lang="en-US" dirty="0"/>
              <a:t>An additional big bonus of testing is that your code is ready for improvements</a:t>
            </a:r>
          </a:p>
          <a:p>
            <a:pPr lvl="1"/>
            <a:r>
              <a:rPr lang="en-US" dirty="0"/>
              <a:t>Code can change, and correctness is assured by tests</a:t>
            </a:r>
          </a:p>
          <a:p>
            <a:pPr lvl="1"/>
            <a:r>
              <a:rPr lang="en-US" b="1" dirty="0"/>
              <a:t>Happily scale your code up!</a:t>
            </a:r>
          </a:p>
        </p:txBody>
      </p:sp>
    </p:spTree>
    <p:extLst>
      <p:ext uri="{BB962C8B-B14F-4D97-AF65-F5344CB8AC3E}">
        <p14:creationId xmlns:p14="http://schemas.microsoft.com/office/powerpoint/2010/main" val="429353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39117658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D9D9D9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2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Warm-up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function that finds the position of local maxima in a list of numbers</a:t>
            </a:r>
          </a:p>
          <a:p>
            <a:r>
              <a:rPr lang="en-US"/>
              <a:t>Check your solution with these inputs:</a:t>
            </a:r>
          </a:p>
          <a:p>
            <a:pPr lvl="1"/>
            <a:r>
              <a:rPr lang="en-US"/>
              <a:t>Input: [1, 4, -5, 0, 2, 1]	Expected result: [1, 4]</a:t>
            </a:r>
          </a:p>
          <a:p>
            <a:pPr lvl="1"/>
            <a:r>
              <a:rPr lang="en-US"/>
              <a:t>Input: [-1, -1, 0, -1]		Expected result: [2]</a:t>
            </a:r>
          </a:p>
          <a:p>
            <a:pPr lvl="1"/>
            <a:r>
              <a:rPr lang="en-US"/>
              <a:t>Input: [4, 2, 1, 3, 1, 5]	Expected result: [0, 3, 5]</a:t>
            </a:r>
          </a:p>
          <a:p>
            <a:pPr lvl="1"/>
            <a:r>
              <a:rPr lang="en-US"/>
              <a:t>Input: [1, 2, 2, 1]		Expected result: [1] (or [2], or [1, 2])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5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careful with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is slower than C, but not prohibitively so</a:t>
            </a:r>
          </a:p>
          <a:p>
            <a:r>
              <a:rPr lang="en-GB" dirty="0"/>
              <a:t>In scientific applications, this difference is often not noticeable: the costly parts of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/>
              <a:t>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GB" dirty="0"/>
              <a:t>, … are written in C or Fortran</a:t>
            </a:r>
          </a:p>
          <a:p>
            <a:r>
              <a:rPr lang="en-US" dirty="0"/>
              <a:t>In many cases, scientist time, not computer time is the bottleneck</a:t>
            </a:r>
          </a:p>
          <a:p>
            <a:pPr lvl="1"/>
            <a:r>
              <a:rPr lang="en-US" dirty="0"/>
              <a:t>Researchers need to be able to explore many different ideas</a:t>
            </a:r>
          </a:p>
          <a:p>
            <a:pPr lvl="1"/>
            <a:r>
              <a:rPr lang="en-US" dirty="0"/>
              <a:t>Always weight the time you spend on a task vs benefits</a:t>
            </a:r>
          </a:p>
          <a:p>
            <a:pPr lvl="1"/>
            <a:r>
              <a:rPr lang="en-US" dirty="0"/>
              <a:t>Keep this diagram around: </a:t>
            </a:r>
            <a:r>
              <a:rPr lang="en-US" dirty="0">
                <a:hlinkClick r:id="rId3"/>
              </a:rPr>
              <a:t>https://xkcd.com/1205/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/>
          </a:p>
          <a:p>
            <a:pPr marL="274320" lvl="1" indent="0">
              <a:buNone/>
            </a:pPr>
            <a:endParaRPr lang="en-US" strike="sngStrik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methods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(This is mildly controversial)</a:t>
            </a:r>
            <a:endParaRPr lang="en-US" dirty="0"/>
          </a:p>
          <a:p>
            <a:r>
              <a:rPr lang="en-US" dirty="0" smtClean="0"/>
              <a:t>In order of preference:</a:t>
            </a:r>
          </a:p>
          <a:p>
            <a:pPr lvl="1"/>
            <a:r>
              <a:rPr lang="en-US" dirty="0" err="1"/>
              <a:t>Don’t do anything</a:t>
            </a:r>
          </a:p>
          <a:p>
            <a:pPr lvl="1"/>
            <a:r>
              <a:rPr lang="en-US" dirty="0" err="1"/>
              <a:t>Vectorize</a:t>
            </a:r>
            <a:r>
              <a:rPr lang="en-US" dirty="0"/>
              <a:t> your code using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Use a “magic optimization” tool, like </a:t>
            </a:r>
            <a:r>
              <a:rPr lang="en-US" dirty="0" err="1"/>
              <a:t>numexpr, or numba</a:t>
            </a:r>
            <a:endParaRPr lang="en-US" dirty="0" err="1" smtClean="0"/>
          </a:p>
          <a:p>
            <a:pPr lvl="1"/>
            <a:r>
              <a:rPr lang="en-US" dirty="0"/>
              <a:t>Spend some money on better hardware (faster machine, SSD), optimized libraries (e.g., Intel’s MKL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Use GPU acceleration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arallelize your code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3779912" y="4581128"/>
            <a:ext cx="216024" cy="216024"/>
          </a:xfrm>
          <a:prstGeom prst="upArrow">
            <a:avLst/>
          </a:prstGeom>
          <a:solidFill>
            <a:srgbClr val="0E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flipV="1">
            <a:off x="3779912" y="5013176"/>
            <a:ext cx="216024" cy="216024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Usually, a small percentage of your code takes up most of the </a:t>
            </a:r>
            <a:r>
              <a:rPr lang="en-US" dirty="0" smtClean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time-consuming parts of the </a:t>
            </a:r>
            <a:r>
              <a:rPr lang="en-US" dirty="0" smtClean="0"/>
              <a:t>code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Where’s the bottleneck? Computations? Disk I/O? </a:t>
            </a:r>
            <a:br>
              <a:rPr lang="en-US" dirty="0"/>
            </a:br>
            <a:r>
              <a:rPr lang="en-US" dirty="0"/>
              <a:t>Memory I/O? (see also </a:t>
            </a:r>
            <a:r>
              <a:rPr lang="en-US" dirty="0" err="1"/>
              <a:t>Francesc’s </a:t>
            </a:r>
            <a:r>
              <a:rPr lang="en-US" dirty="0"/>
              <a:t>class later this week</a:t>
            </a:r>
            <a:r>
              <a:rPr lang="en-US"/>
              <a:t>)</a:t>
            </a:r>
            <a:br>
              <a:rPr lang="en-US"/>
            </a:br>
            <a:r>
              <a:rPr lang="en-US"/>
              <a:t>Use a profiler!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</a:t>
            </a:r>
            <a:r>
              <a:rPr lang="en-US" dirty="0"/>
              <a:t>optimize those parts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/>
              <a:t>running the tests to make sure that </a:t>
            </a:r>
            <a:r>
              <a:rPr lang="en-US" dirty="0" smtClean="0"/>
              <a:t>code is </a:t>
            </a:r>
            <a:r>
              <a:rPr lang="en-US" dirty="0"/>
              <a:t>not </a:t>
            </a:r>
            <a:r>
              <a:rPr lang="en-US" dirty="0" smtClean="0"/>
              <a:t>broken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optimizing as soon as possible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IPython magic command: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 smtClean="0"/>
          </a:p>
          <a:p>
            <a:r>
              <a:rPr lang="en-GB" dirty="0" smtClean="0"/>
              <a:t>Precise timing of a function/expression</a:t>
            </a:r>
          </a:p>
          <a:p>
            <a:r>
              <a:rPr lang="en-GB" dirty="0"/>
              <a:t>Test different versions of a small amount of code, often used in interactive Python shell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000" dirty="0">
                <a:latin typeface="Courier New"/>
                <a:cs typeface="Courier New"/>
              </a:rPr>
              <a:t>In [6]: %timeit cube(123)</a:t>
            </a:r>
            <a:br>
              <a:rPr lang="en-GB" sz="2000" dirty="0">
                <a:latin typeface="Courier New"/>
                <a:cs typeface="Courier New"/>
              </a:rPr>
            </a:br>
            <a:r>
              <a:rPr lang="en-GB" sz="2000" dirty="0">
                <a:latin typeface="Courier New"/>
                <a:cs typeface="Courier New"/>
              </a:rPr>
              <a:t>10000000 loops, best of 3: 185 ns per loop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dot product function in pure Python and time it in IPython using </a:t>
            </a:r>
            <a:r>
              <a:rPr lang="en-US">
                <a:latin typeface="Courier New"/>
                <a:cs typeface="Courier New"/>
              </a:rPr>
              <a:t>%timeit</a:t>
            </a:r>
            <a:r>
              <a:rPr lang="en-US"/>
              <a:t>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dot_product(x, y) is </a:t>
            </a:r>
            <a:br>
              <a:rPr lang="en-US"/>
            </a:br>
            <a:r>
              <a:rPr lang="en-US"/>
              <a:t>x[1] * y[1] + x[2] * y[2] + … + x[N] * y[N]</a:t>
            </a:r>
          </a:p>
          <a:p>
            <a:endParaRPr lang="en-US"/>
          </a:p>
          <a:p>
            <a:r>
              <a:rPr lang="en-US"/>
              <a:t>Write a version using numpy (vectorized), time it again</a:t>
            </a:r>
          </a:p>
          <a:p>
            <a:r>
              <a:rPr lang="en-US"/>
              <a:t>Time numpy.dot</a:t>
            </a:r>
          </a:p>
          <a:p>
            <a:r>
              <a:rPr lang="en-US"/>
              <a:t>Try with large (1000 elements) and small vectors (5 elements)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factorial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75656" y="4005064"/>
            <a:ext cx="6606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Follow with me while we profile the file</a:t>
            </a:r>
            <a:br>
              <a:rPr lang="en-US">
                <a:latin typeface="+mn-lt"/>
              </a:rPr>
            </a:br>
            <a:r>
              <a:rPr lang="en-US">
                <a:latin typeface="Courier New"/>
                <a:cs typeface="Courier New"/>
              </a:rPr>
              <a:t>hands_on/factorial/factorial.py</a:t>
            </a:r>
          </a:p>
        </p:txBody>
      </p:sp>
    </p:spTree>
    <p:extLst>
      <p:ext uri="{BB962C8B-B14F-4D97-AF65-F5344CB8AC3E}">
        <p14:creationId xmlns:p14="http://schemas.microsoft.com/office/powerpoint/2010/main" val="1345544293"/>
      </p:ext>
    </p:extLst>
  </p:cSld>
  <p:clrMapOvr>
    <a:masterClrMapping/>
  </p:clrMapOvr>
  <p:transition xmlns:p14="http://schemas.microsoft.com/office/powerpoint/2010/main">
    <p:sndAc>
      <p:stSnd>
        <p:snd r:embed="rId2" name="drumroll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 *nix systems, the command </a:t>
            </a:r>
            <a:r>
              <a:rPr lang="en-GB" dirty="0" smtClean="0">
                <a:latin typeface="Courier New"/>
                <a:cs typeface="Courier New"/>
              </a:rPr>
              <a:t>time</a:t>
            </a:r>
            <a:r>
              <a:rPr lang="en-GB" dirty="0" smtClean="0"/>
              <a:t> gives a quick way of measuring time: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“real” is wall clock time</a:t>
            </a:r>
          </a:p>
          <a:p>
            <a:r>
              <a:rPr lang="en-GB" dirty="0" smtClean="0"/>
              <a:t>“user” is CPU time executing the script</a:t>
            </a:r>
          </a:p>
          <a:p>
            <a:r>
              <a:rPr lang="en-GB" dirty="0"/>
              <a:t>“sys” is CPU time spent in system calls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$ time python your_script.py</a:t>
            </a:r>
          </a:p>
          <a:p>
            <a:endParaRPr lang="en-GB" sz="1600" dirty="0" err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real	0m0.135s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user	0m0.125s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sys	0m0.009s</a:t>
            </a:r>
          </a:p>
          <a:p>
            <a:endParaRPr lang="en-GB" sz="16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standard Python module to profile an entire application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 smtClean="0"/>
              <a:t>is an old, slow profiling module)</a:t>
            </a:r>
          </a:p>
          <a:p>
            <a:r>
              <a:rPr lang="en-GB" dirty="0" smtClean="0"/>
              <a:t>Running the profiler from command line: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Sorting options: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2564904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–s cumulative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tottime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only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cumtime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and sub-calls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calls   : </a:t>
            </a:r>
            <a:r>
              <a:rPr lang="en-GB" sz="2000" dirty="0">
                <a:latin typeface="+mn-lt"/>
                <a:cs typeface="Courier New" pitchFamily="49" charset="0"/>
              </a:rPr>
              <a:t>number of calls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Or save results to disk for later inspection: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Explore with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–o filename.prof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299695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pstats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.prof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stats [n | regexp]: </a:t>
            </a:r>
            <a:r>
              <a:rPr lang="en-GB" sz="2000" dirty="0" smtClean="0">
                <a:latin typeface="+mn-lt"/>
                <a:cs typeface="Courier New" pitchFamily="49" charset="0"/>
              </a:rPr>
              <a:t>print statistics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sort [cumulative, time, ...] : </a:t>
            </a:r>
            <a:r>
              <a:rPr lang="en-GB" sz="2000" dirty="0">
                <a:latin typeface="+mn-lt"/>
                <a:cs typeface="Courier New" pitchFamily="49" charset="0"/>
              </a:rPr>
              <a:t>change sort order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callers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callers of functions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callees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callees of functions</a:t>
            </a:r>
          </a:p>
        </p:txBody>
      </p:sp>
    </p:spTree>
    <p:extLst>
      <p:ext uri="{BB962C8B-B14F-4D97-AF65-F5344CB8AC3E}">
        <p14:creationId xmlns:p14="http://schemas.microsoft.com/office/powerpoint/2010/main" val="406364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Callgrind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6" name="Picture 5" descr="Screen Shot 2015-08-30 at 12.14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10" y="1268760"/>
            <a:ext cx="7295698" cy="472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8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agile programming cycle</a:t>
            </a:r>
          </a:p>
          <a:p>
            <a:r>
              <a:rPr lang="en-US"/>
              <a:t>Testing scientific code</a:t>
            </a:r>
          </a:p>
          <a:p>
            <a:r>
              <a:rPr lang="en-US"/>
              <a:t>Profiling and optimization</a:t>
            </a:r>
          </a:p>
          <a:p>
            <a:r>
              <a:rPr lang="en-US"/>
              <a:t>Debugging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callgrind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496944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Callgrind gives graphical representation of profiling results:</a:t>
            </a:r>
          </a:p>
          <a:p>
            <a:r>
              <a:rPr lang="en-US"/>
              <a:t>Run profiler: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python -m cProfile -o factorial.prof factorial.py </a:t>
            </a:r>
          </a:p>
          <a:p>
            <a:r>
              <a:rPr lang="en-US"/>
              <a:t>Transform results in callgrind format: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pyprof2calltree -i factorial.prof -o callgrind.out.1</a:t>
            </a:r>
          </a:p>
          <a:p>
            <a:r>
              <a:rPr lang="en-US"/>
              <a:t>Run callgrind: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qcallgrind callgrind.out.1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cs typeface="Courier New"/>
              </a:rPr>
              <a:t>or</a:t>
            </a:r>
            <a:r>
              <a:rPr lang="en-US" sz="2000">
                <a:latin typeface="Courier New"/>
                <a:cs typeface="Courier New"/>
              </a:rPr>
              <a:t/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kcachegrind callgrind.out.1</a:t>
            </a:r>
          </a:p>
          <a:p>
            <a:endParaRPr lang="en-US" sz="20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Make sure you can profile and run cachegrind</a:t>
            </a:r>
          </a:p>
          <a:p>
            <a:r>
              <a:rPr lang="en-US"/>
              <a:t>Optimize the </a:t>
            </a:r>
            <a:r>
              <a:rPr lang="en-US">
                <a:latin typeface="Courier New"/>
                <a:cs typeface="Courier New"/>
              </a:rPr>
              <a:t>factorial</a:t>
            </a:r>
            <a:r>
              <a:rPr lang="en-US"/>
              <a:t> funciton</a:t>
            </a:r>
          </a:p>
          <a:p>
            <a:pPr lvl="1"/>
            <a:r>
              <a:rPr lang="en-US"/>
              <a:t>Modify the code</a:t>
            </a:r>
          </a:p>
          <a:p>
            <a:pPr lvl="1"/>
            <a:r>
              <a:rPr lang="en-US"/>
              <a:t>Run tests to make sure it still works</a:t>
            </a:r>
          </a:p>
          <a:p>
            <a:pPr lvl="1"/>
            <a:r>
              <a:rPr lang="en-US"/>
              <a:t>Profile and measure progress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684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Fine-grained profiling: kernprof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You can profile a subset of all functions by decorating them with </a:t>
            </a:r>
            <a:r>
              <a:rPr lang="en-US">
                <a:latin typeface="Courier New"/>
                <a:cs typeface="Courier New"/>
              </a:rPr>
              <a:t>@profile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–b -v factorial.py</a:t>
            </a:r>
          </a:p>
          <a:p>
            <a:r>
              <a:rPr lang="en-US"/>
              <a:t>Line-by-line profiling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-b -l -v factorial.py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Optimization of contributed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  <a:cs typeface="Consolas"/>
              </a:rPr>
              <a:t>Debugging</a:t>
            </a:r>
            <a:endParaRPr lang="en-US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579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1695276712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best way to debug is to avoid </a:t>
            </a:r>
            <a:r>
              <a:rPr lang="en-US" dirty="0" smtClean="0"/>
              <a:t>bugs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By writing tests, you </a:t>
            </a:r>
            <a:r>
              <a:rPr lang="en-US" sz="2400" i="1" dirty="0" smtClean="0"/>
              <a:t>anticipate</a:t>
            </a:r>
            <a:r>
              <a:rPr lang="en-US" sz="2400" dirty="0" smtClean="0"/>
              <a:t> the bugs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Your test cases </a:t>
            </a:r>
            <a:r>
              <a:rPr lang="en-US" dirty="0"/>
              <a:t>should already exclude a big portion of the possible causes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Core idea in debugging: you can stop the execution of your application at the bug, look at the state of the variables, and execute the code step by step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Avoid littering </a:t>
            </a:r>
            <a:r>
              <a:rPr lang="en-US" dirty="0"/>
              <a:t>your code with </a:t>
            </a:r>
            <a:r>
              <a:rPr lang="en-US" i="1" dirty="0"/>
              <a:t>print</a:t>
            </a:r>
            <a:r>
              <a:rPr lang="en-US" dirty="0"/>
              <a:t> statements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6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GB" dirty="0" smtClean="0"/>
              <a:t>, the Python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cs typeface="Courier New" pitchFamily="49" charset="0"/>
              </a:rPr>
              <a:t>Command-line based debugger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800" dirty="0" smtClean="0">
                <a:cs typeface="Courier New" pitchFamily="49" charset="0"/>
              </a:rPr>
              <a:t> opens an interactive shell, in which one can interact with the code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and change value of variables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execute code line by line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set up breakpoints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calls stack</a:t>
            </a:r>
            <a:endParaRPr lang="en-GB" sz="2800" dirty="0" smtClean="0">
              <a:latin typeface="Calibri"/>
              <a:cs typeface="Times New Roman"/>
            </a:endParaRPr>
          </a:p>
          <a:p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0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debugger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0808"/>
      </p:ext>
    </p:extLst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debugger at the start of a file:</a:t>
            </a:r>
            <a:r>
              <a:rPr lang="en-US" sz="2800" dirty="0" smtClean="0">
                <a:latin typeface="Calibri"/>
                <a:ea typeface="Times New Roman"/>
                <a:cs typeface="Times New Roman"/>
              </a:rPr>
              <a:t/>
            </a:r>
            <a:br>
              <a:rPr lang="en-US" sz="2800" dirty="0" smtClean="0">
                <a:latin typeface="Calibri"/>
                <a:ea typeface="Times New Roman"/>
                <a:cs typeface="Times New Roman"/>
              </a:rPr>
            </a:br>
            <a:r>
              <a:rPr lang="en-US" sz="2800" dirty="0" smtClean="0">
                <a:latin typeface="Calibri"/>
                <a:ea typeface="Times New Roman"/>
                <a:cs typeface="Times New Roman"/>
              </a:rPr>
              <a:t>    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python –m </a:t>
            </a:r>
            <a:r>
              <a:rPr lang="en-US" sz="2400" dirty="0" err="1" smtClean="0"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 myscript.py</a:t>
            </a:r>
            <a:endParaRPr lang="en-GB" sz="2400" dirty="0" smtClean="0">
              <a:latin typeface="Calibri"/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at a specific point in the code (alternative to 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dirty="0" smtClean="0">
                <a:ea typeface="Times New Roman"/>
                <a:cs typeface="Times New Roman"/>
              </a:rPr>
              <a:t>):</a:t>
            </a: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 smtClean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If you have it installed, use ipdb instead: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2636912"/>
            <a:ext cx="6572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some code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the debugger starts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rest of the code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4040" y="4725144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smtClean="0">
                <a:latin typeface="Courier New" pitchFamily="49" charset="0"/>
                <a:ea typeface="Times New Roman"/>
                <a:cs typeface="Times New Roman"/>
              </a:rPr>
              <a:t>i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ipdb.set_trace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endParaRPr lang="en-US" sz="2000" dirty="0" smtClean="0">
              <a:solidFill>
                <a:srgbClr val="A9494D"/>
              </a:solidFill>
              <a:latin typeface="Courier New" pitchFamily="49" charset="0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971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/>
          <a:lstStyle/>
          <a:p>
            <a:r>
              <a:rPr lang="en-US"/>
              <a:t>Clone the repository with the material for this class:</a:t>
            </a:r>
            <a:br>
              <a:rPr lang="en-US"/>
            </a:br>
            <a:r>
              <a:rPr lang="en-US" sz="1800">
                <a:latin typeface="Courier New"/>
                <a:cs typeface="Courier New"/>
              </a:rPr>
              <a:t>https://github.com/ASPP/testing_debugging_profiling.git</a:t>
            </a:r>
            <a:endParaRPr lang="en-US" sz="200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 from </a:t>
            </a:r>
            <a:r>
              <a:rPr lang="en-GB" dirty="0" err="1" smtClean="0"/>
              <a:t>ipython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From </a:t>
            </a:r>
            <a:r>
              <a:rPr lang="en-US" sz="2800" dirty="0" err="1"/>
              <a:t>ipython</a:t>
            </a:r>
            <a:r>
              <a:rPr lang="en-US" sz="28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400" dirty="0" smtClean="0">
                <a:cs typeface="Courier New" pitchFamily="49" charset="0"/>
              </a:rPr>
              <a:t> – preventive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%debug</a:t>
            </a:r>
            <a:r>
              <a:rPr lang="en-US" sz="2400" dirty="0" smtClean="0">
                <a:cs typeface="Courier New" pitchFamily="49" charset="0"/>
              </a:rPr>
              <a:t> – post-mortem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2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checking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One of the problems with debugging in Python is that most bugs only appear when the code executes.</a:t>
            </a:r>
          </a:p>
          <a:p>
            <a:pPr marL="0" indent="0">
              <a:buNone/>
            </a:pPr>
            <a:r>
              <a:rPr lang="en-US"/>
              <a:t>“Static checking” tools analyze the code without executing it.</a:t>
            </a:r>
          </a:p>
          <a:p>
            <a:r>
              <a:rPr lang="en-US">
                <a:latin typeface="Courier New"/>
                <a:cs typeface="Courier New"/>
              </a:rPr>
              <a:t>pep8</a:t>
            </a:r>
            <a:r>
              <a:rPr lang="en-US"/>
              <a:t>: check that the style of the files is compatible with PEP8</a:t>
            </a:r>
          </a:p>
          <a:p>
            <a:r>
              <a:rPr lang="en-US">
                <a:latin typeface="Courier New"/>
                <a:cs typeface="Courier New"/>
              </a:rPr>
              <a:t>pyflakes</a:t>
            </a:r>
            <a:r>
              <a:rPr lang="en-US"/>
              <a:t>: look for errors like defined but unused variables, undefined names, etc.</a:t>
            </a:r>
          </a:p>
          <a:p>
            <a:r>
              <a:rPr lang="en-US">
                <a:latin typeface="Courier New"/>
                <a:cs typeface="Courier New"/>
              </a:rPr>
              <a:t>flake8</a:t>
            </a:r>
            <a:r>
              <a:rPr lang="en-US"/>
              <a:t>: pep8 and pyflakes in a single, handy command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5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Run flake8 on the pyanno package.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1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Recommended readings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32856"/>
            <a:ext cx="2352367" cy="2952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132856"/>
            <a:ext cx="2355484" cy="2952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132856"/>
            <a:ext cx="227347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975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Good programming practices, with testing in the front line, will help you becoming confident about your results, and efficient at navigating your research project</a:t>
            </a:r>
            <a:endParaRPr lang="en-GB" dirty="0" smtClean="0"/>
          </a:p>
          <a:p>
            <a:endParaRPr lang="en-GB" dirty="0" smtClean="0"/>
          </a:p>
          <a:p>
            <a:r>
              <a:rPr lang="en-US" dirty="0"/>
              <a:t>For maximum efficiency, check out how these tools can be integrated with your editor / IDE</a:t>
            </a:r>
          </a:p>
          <a:p>
            <a:endParaRPr lang="en-GB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agile development cycle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29820</TotalTime>
  <Words>4090</Words>
  <Application>Microsoft Macintosh PowerPoint</Application>
  <PresentationFormat>On-screen Show (4:3)</PresentationFormat>
  <Paragraphs>669</Paragraphs>
  <Slides>77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Origin</vt:lpstr>
      <vt:lpstr>Tools to efficiently build scientific code Mostly testing, some profiling, a little debugging</vt:lpstr>
      <vt:lpstr>You as the Master of Research</vt:lpstr>
      <vt:lpstr>Reaching Enlightenment</vt:lpstr>
      <vt:lpstr>Warm-up project</vt:lpstr>
      <vt:lpstr>Warm-up project</vt:lpstr>
      <vt:lpstr>Outline</vt:lpstr>
      <vt:lpstr>Before we start</vt:lpstr>
      <vt:lpstr>The agile development cycle</vt:lpstr>
      <vt:lpstr>Python tools for agile development</vt:lpstr>
      <vt:lpstr>PowerPoint Presentation</vt:lpstr>
      <vt:lpstr>The agile development cycle</vt:lpstr>
      <vt:lpstr>Why write tests?</vt:lpstr>
      <vt:lpstr>The unfortunate story of Geoffrey Chang</vt:lpstr>
      <vt:lpstr>Meanwhile on Wall Street…</vt:lpstr>
      <vt:lpstr>Meanwhile on Wall Street…</vt:lpstr>
      <vt:lpstr>Effect of software bugs in science</vt:lpstr>
      <vt:lpstr>Testing with Python</vt:lpstr>
      <vt:lpstr>Hands-on!</vt:lpstr>
      <vt:lpstr>How to run tests </vt:lpstr>
      <vt:lpstr>Test suites in Python with py.test</vt:lpstr>
      <vt:lpstr>Possibly your first test file</vt:lpstr>
      <vt:lpstr>Assertions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Testing error control</vt:lpstr>
      <vt:lpstr>Testing error control</vt:lpstr>
      <vt:lpstr>Hands-on!</vt:lpstr>
      <vt:lpstr>How to test like a pro</vt:lpstr>
      <vt:lpstr>Basic structure of test</vt:lpstr>
      <vt:lpstr>Test simple but general cases</vt:lpstr>
      <vt:lpstr>Test special cases and boundary conditions</vt:lpstr>
      <vt:lpstr>Common testing pattern</vt:lpstr>
      <vt:lpstr>Numerical fuzzing</vt:lpstr>
      <vt:lpstr>Hands-on!</vt:lpstr>
      <vt:lpstr>Numerical fuzzing – solution</vt:lpstr>
      <vt:lpstr>Testing learning algorithms</vt:lpstr>
      <vt:lpstr>Other common cases</vt:lpstr>
      <vt:lpstr>Example: eigenvector decomposition</vt:lpstr>
      <vt:lpstr>No safety net!</vt:lpstr>
      <vt:lpstr>Hands-on!</vt:lpstr>
      <vt:lpstr>Testing is good for your self-esteem</vt:lpstr>
      <vt:lpstr>PowerPoint Presentation</vt:lpstr>
      <vt:lpstr>Next up: Testing makes you efficient, too! </vt:lpstr>
      <vt:lpstr>The agile development cycle</vt:lpstr>
      <vt:lpstr>Be careful with optimization</vt:lpstr>
      <vt:lpstr>Optimization methods hierarchy</vt:lpstr>
      <vt:lpstr>How to optimize</vt:lpstr>
      <vt:lpstr>Measuring time: timeit</vt:lpstr>
      <vt:lpstr>Hands-on!</vt:lpstr>
      <vt:lpstr>PowerPoint Presentation</vt:lpstr>
      <vt:lpstr>Measuring time: time</vt:lpstr>
      <vt:lpstr>cProfile</vt:lpstr>
      <vt:lpstr>cProfile</vt:lpstr>
      <vt:lpstr>Callgrind</vt:lpstr>
      <vt:lpstr>Using callgrind</vt:lpstr>
      <vt:lpstr>Hands-on</vt:lpstr>
      <vt:lpstr>Fine-grained profiling: kernprof</vt:lpstr>
      <vt:lpstr>No safety net!</vt:lpstr>
      <vt:lpstr>PowerPoint Presentation</vt:lpstr>
      <vt:lpstr>The agile development cycle</vt:lpstr>
      <vt:lpstr>Debugging</vt:lpstr>
      <vt:lpstr>pdb, the Python debugger</vt:lpstr>
      <vt:lpstr>PowerPoint Presentation</vt:lpstr>
      <vt:lpstr>Entering the debugger</vt:lpstr>
      <vt:lpstr>Entering the debugger from ipython</vt:lpstr>
      <vt:lpstr>Static checking</vt:lpstr>
      <vt:lpstr>Hands-on!</vt:lpstr>
      <vt:lpstr>Recommended readings</vt:lpstr>
      <vt:lpstr>Final thoughts</vt:lpstr>
      <vt:lpstr>The End</vt:lpstr>
      <vt:lpstr>Exercises</vt:lpstr>
      <vt:lpstr>PowerPoint Presentation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813</cp:revision>
  <cp:lastPrinted>2014-09-08T15:57:01Z</cp:lastPrinted>
  <dcterms:created xsi:type="dcterms:W3CDTF">2010-10-01T16:09:12Z</dcterms:created>
  <dcterms:modified xsi:type="dcterms:W3CDTF">2016-09-05T16:26:23Z</dcterms:modified>
</cp:coreProperties>
</file>