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73" r:id="rId2"/>
    <p:sldId id="501" r:id="rId3"/>
    <p:sldId id="430" r:id="rId4"/>
    <p:sldId id="419" r:id="rId5"/>
    <p:sldId id="464" r:id="rId6"/>
    <p:sldId id="358" r:id="rId7"/>
    <p:sldId id="275" r:id="rId8"/>
    <p:sldId id="397" r:id="rId9"/>
    <p:sldId id="453" r:id="rId10"/>
    <p:sldId id="452" r:id="rId11"/>
    <p:sldId id="284" r:id="rId12"/>
    <p:sldId id="454" r:id="rId13"/>
    <p:sldId id="390" r:id="rId14"/>
    <p:sldId id="465" r:id="rId15"/>
    <p:sldId id="493" r:id="rId16"/>
    <p:sldId id="391" r:id="rId17"/>
    <p:sldId id="468" r:id="rId18"/>
    <p:sldId id="355" r:id="rId19"/>
    <p:sldId id="288" r:id="rId20"/>
    <p:sldId id="29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501"/>
            <p14:sldId id="430"/>
            <p14:sldId id="419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493"/>
            <p14:sldId id="391"/>
            <p14:sldId id="468"/>
            <p14:sldId id="355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21423" autoAdjust="0"/>
    <p:restoredTop sz="97161" autoAdjust="0"/>
  </p:normalViewPr>
  <p:slideViewPr>
    <p:cSldViewPr>
      <p:cViewPr varScale="1">
        <p:scale>
          <a:sx n="145" d="100"/>
          <a:sy n="145" d="100"/>
        </p:scale>
        <p:origin x="22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D9D9D9"/>
              </a:solidFill>
            </a:rPr>
            <a:t>Write tests </a:t>
          </a:r>
          <a:br>
            <a:rPr lang="en-US" sz="2400" dirty="0">
              <a:solidFill>
                <a:srgbClr val="D9D9D9"/>
              </a:solidFill>
            </a:rPr>
          </a:br>
          <a:r>
            <a:rPr lang="en-US" sz="2000" dirty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D9D9D9"/>
              </a:solidFill>
            </a:rPr>
            <a:t>Run tests and debug </a:t>
          </a:r>
          <a:br>
            <a:rPr lang="en-US" sz="2400" dirty="0">
              <a:solidFill>
                <a:srgbClr val="D9D9D9"/>
              </a:solidFill>
            </a:rPr>
          </a:br>
          <a:r>
            <a:rPr lang="en-US" sz="2000" dirty="0">
              <a:solidFill>
                <a:srgbClr val="D9D9D9"/>
              </a:solidFill>
            </a:rPr>
            <a:t>until </a:t>
          </a:r>
          <a:r>
            <a:rPr lang="en-US" sz="2000" i="1" dirty="0">
              <a:solidFill>
                <a:srgbClr val="D9D9D9"/>
              </a:solidFill>
            </a:rPr>
            <a:t>all</a:t>
          </a:r>
          <a:r>
            <a:rPr lang="en-US" sz="2000" dirty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D9D9D9"/>
              </a:solidFill>
            </a:rPr>
            <a:t>Write tests </a:t>
          </a:r>
          <a:br>
            <a:rPr lang="en-US" sz="2400" kern="1200" dirty="0">
              <a:solidFill>
                <a:srgbClr val="D9D9D9"/>
              </a:solidFill>
            </a:rPr>
          </a:br>
          <a:r>
            <a:rPr lang="en-US" sz="2000" kern="1200" dirty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D9D9D9"/>
              </a:solidFill>
            </a:rPr>
            <a:t>Run tests and debug </a:t>
          </a:r>
          <a:br>
            <a:rPr lang="en-US" sz="2400" kern="1200" dirty="0">
              <a:solidFill>
                <a:srgbClr val="D9D9D9"/>
              </a:solidFill>
            </a:rPr>
          </a:br>
          <a:r>
            <a:rPr lang="en-US" sz="2000" kern="1200" dirty="0">
              <a:solidFill>
                <a:srgbClr val="D9D9D9"/>
              </a:solidFill>
            </a:rPr>
            <a:t>until </a:t>
          </a:r>
          <a:r>
            <a:rPr lang="en-US" sz="2000" i="1" kern="1200" dirty="0">
              <a:solidFill>
                <a:srgbClr val="D9D9D9"/>
              </a:solidFill>
            </a:rPr>
            <a:t>all</a:t>
          </a:r>
          <a:r>
            <a:rPr lang="en-US" sz="2000" kern="1200" dirty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properly open qcachegrind</a:t>
            </a:r>
            <a:r>
              <a:rPr lang="en-US" baseline="0"/>
              <a:t> on my Mac: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open ~/Applications/qcachegrind.app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6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Pietro Berkes, Sept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Testing scientific code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205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Optimization and profiling</a:t>
            </a:r>
            <a:br>
              <a:rPr lang="en-US" dirty="0"/>
            </a:b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Pietro Berkes, NAGRA </a:t>
            </a:r>
            <a:r>
              <a:rPr lang="en-GB" sz="2800" dirty="0" err="1"/>
              <a:t>Insight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428999"/>
            <a:ext cx="864096" cy="9461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ourier New" pitchFamily="49" charset="0"/>
              </a:rPr>
              <a:t>Measuring time: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On *nix systems, the command </a:t>
            </a:r>
            <a:r>
              <a:rPr lang="en-GB" dirty="0">
                <a:latin typeface="Courier New"/>
                <a:cs typeface="Courier New"/>
              </a:rPr>
              <a:t>time</a:t>
            </a:r>
            <a:r>
              <a:rPr lang="en-GB" dirty="0"/>
              <a:t> gives a quick way of measuring time: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“real” is wall clock time</a:t>
            </a:r>
          </a:p>
          <a:p>
            <a:r>
              <a:rPr lang="en-GB" dirty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/>
              <a:t>standard Python module to profile an entire application</a:t>
            </a:r>
            <a:br>
              <a:rPr lang="en-GB" dirty="0"/>
            </a:br>
            <a:r>
              <a:rPr lang="en-GB" dirty="0"/>
              <a:t>(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/>
              <a:t>is an old, slow profiling module)</a:t>
            </a:r>
          </a:p>
          <a:p>
            <a:r>
              <a:rPr lang="en-GB" dirty="0"/>
              <a:t>Running the profiler from command line: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Sorting options: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/>
              <a:t>Or save results to disk for later inspection: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Explore with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Make sure you can profile and run cachegrind</a:t>
            </a:r>
          </a:p>
          <a:p>
            <a:r>
              <a:rPr lang="en-US"/>
              <a:t>Optimize the </a:t>
            </a:r>
            <a:r>
              <a:rPr lang="en-US">
                <a:latin typeface="Courier New"/>
                <a:cs typeface="Courier New"/>
              </a:rPr>
              <a:t>factorial</a:t>
            </a:r>
            <a:r>
              <a:rPr lang="en-US"/>
              <a:t> funciton</a:t>
            </a:r>
          </a:p>
          <a:p>
            <a:pPr lvl="1"/>
            <a:r>
              <a:rPr lang="en-US"/>
              <a:t>Modify the code</a:t>
            </a:r>
          </a:p>
          <a:p>
            <a:pPr lvl="1"/>
            <a:r>
              <a:rPr lang="en-US"/>
              <a:t>Run tests to make sure it still works</a:t>
            </a:r>
          </a:p>
          <a:p>
            <a:pPr lvl="1"/>
            <a:r>
              <a:rPr lang="en-US"/>
              <a:t>Profile and measure progress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250256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Optimization of contributed code (or residuals)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programming practices, with testing in the front line, will help you becoming confident about your results, and efficient at navigating your research project</a:t>
            </a:r>
          </a:p>
          <a:p>
            <a:endParaRPr lang="en-GB" dirty="0"/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Testing makes you efficient, too!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additional big bonus of testing is that your code is ready for improvements</a:t>
            </a:r>
          </a:p>
          <a:p>
            <a:r>
              <a:rPr lang="en-US" dirty="0"/>
              <a:t>Code can change, and correctness is assured by tests</a:t>
            </a:r>
          </a:p>
          <a:p>
            <a:r>
              <a:rPr lang="en-US" b="1" dirty="0"/>
              <a:t>Happily scale your code up!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290132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careful with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is slower than C, but not prohibitively so</a:t>
            </a:r>
          </a:p>
          <a:p>
            <a:r>
              <a:rPr lang="en-GB" dirty="0"/>
              <a:t>In scientific applications, this difference is often not noticeable: the costly parts of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/>
              <a:t>, … are written in C or Fortran</a:t>
            </a:r>
          </a:p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methods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(This is mildly controversial)</a:t>
            </a:r>
          </a:p>
          <a:p>
            <a:r>
              <a:rPr lang="en-US" dirty="0"/>
              <a:t>In order of preference:</a:t>
            </a:r>
          </a:p>
          <a:p>
            <a:pPr lvl="1"/>
            <a:r>
              <a:rPr lang="en-US" dirty="0" err="1"/>
              <a:t>Don’t do anything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your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Spend some money on better hardware (faster machine, SSD), optimized libraries (e.g., Intel’s MKL)</a:t>
            </a:r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numba; </a:t>
            </a:r>
            <a:br>
              <a:rPr lang="en-US" dirty="0" err="1"/>
            </a:br>
            <a:r>
              <a:rPr lang="en-US" dirty="0" err="1"/>
              <a:t>or a “magic parallelization” tool, like joblib or dask</a:t>
            </a:r>
          </a:p>
          <a:p>
            <a:pPr lvl="1"/>
            <a:r>
              <a:rPr lang="en-US" dirty="0"/>
              <a:t>Use GPU acceleration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Parallelize your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optimize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a small percentage of your code takes up most of the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time-consuming parts of the code</a:t>
            </a:r>
            <a:br>
              <a:rPr lang="en-US" dirty="0"/>
            </a:br>
            <a:r>
              <a:rPr lang="en-US" dirty="0"/>
              <a:t>Where’s the bottleneck? Computations? Disk I/O? </a:t>
            </a:r>
            <a:br>
              <a:rPr lang="en-US" dirty="0"/>
            </a:br>
            <a:r>
              <a:rPr lang="en-US" dirty="0"/>
              <a:t>Memory I/O? (see also </a:t>
            </a:r>
            <a:r>
              <a:rPr lang="en-US" dirty="0" err="1"/>
              <a:t>Tiziano’s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Use a profiler!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Keep running the tests to make sure that code is not 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ourier New" pitchFamily="49" charset="0"/>
              </a:rPr>
              <a:t>Measuring time: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IPython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  <a:p>
            <a:r>
              <a:rPr lang="en-GB" dirty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Time numpy.dot</a:t>
            </a:r>
          </a:p>
          <a:p>
            <a:r>
              <a:rPr lang="en-US"/>
              <a:t>Try with large (1000 elements) and small vectors (5 elements)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factorial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>
    <p:sndAc>
      <p:stSnd>
        <p:snd r:embed="rId2" name="drumroll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36568</TotalTime>
  <Words>779</Words>
  <Application>Microsoft Macintosh PowerPoint</Application>
  <PresentationFormat>On-screen Show (4:3)</PresentationFormat>
  <Paragraphs>161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Courier New</vt:lpstr>
      <vt:lpstr>Gill Sans MT</vt:lpstr>
      <vt:lpstr>Wingdings</vt:lpstr>
      <vt:lpstr>Wingdings 3</vt:lpstr>
      <vt:lpstr>Origin</vt:lpstr>
      <vt:lpstr>Optimization and profiling </vt:lpstr>
      <vt:lpstr>Testing makes you efficient, too! </vt:lpstr>
      <vt:lpstr>The agile development cycle</vt:lpstr>
      <vt:lpstr>Be careful with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Hands-on</vt:lpstr>
      <vt:lpstr>Fine-grained profiling: kernprof</vt:lpstr>
      <vt:lpstr>No safety net!</vt:lpstr>
      <vt:lpstr>Final thoughts</vt:lpstr>
      <vt:lpstr>The End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Berkes Pietro</cp:lastModifiedBy>
  <cp:revision>850</cp:revision>
  <cp:lastPrinted>2017-08-28T05:46:03Z</cp:lastPrinted>
  <dcterms:created xsi:type="dcterms:W3CDTF">2010-10-01T16:09:12Z</dcterms:created>
  <dcterms:modified xsi:type="dcterms:W3CDTF">2018-08-24T13:05:53Z</dcterms:modified>
</cp:coreProperties>
</file>