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73" r:id="rId2"/>
    <p:sldId id="474" r:id="rId3"/>
    <p:sldId id="472" r:id="rId4"/>
    <p:sldId id="473" r:id="rId5"/>
    <p:sldId id="479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4" r:id="rId14"/>
    <p:sldId id="405" r:id="rId15"/>
    <p:sldId id="411" r:id="rId16"/>
    <p:sldId id="403" r:id="rId17"/>
    <p:sldId id="336" r:id="rId18"/>
    <p:sldId id="410" r:id="rId19"/>
    <p:sldId id="415" r:id="rId20"/>
    <p:sldId id="263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347" r:id="rId34"/>
    <p:sldId id="348" r:id="rId35"/>
    <p:sldId id="349" r:id="rId36"/>
    <p:sldId id="350" r:id="rId37"/>
    <p:sldId id="351" r:id="rId38"/>
    <p:sldId id="317" r:id="rId39"/>
    <p:sldId id="425" r:id="rId40"/>
    <p:sldId id="318" r:id="rId41"/>
    <p:sldId id="319" r:id="rId42"/>
    <p:sldId id="316" r:id="rId43"/>
    <p:sldId id="306" r:id="rId44"/>
    <p:sldId id="469" r:id="rId45"/>
    <p:sldId id="494" r:id="rId46"/>
    <p:sldId id="359" r:id="rId47"/>
    <p:sldId id="381" r:id="rId48"/>
    <p:sldId id="481" r:id="rId49"/>
    <p:sldId id="430" r:id="rId50"/>
    <p:sldId id="419" r:id="rId51"/>
    <p:sldId id="464" r:id="rId52"/>
    <p:sldId id="358" r:id="rId53"/>
    <p:sldId id="275" r:id="rId54"/>
    <p:sldId id="397" r:id="rId55"/>
    <p:sldId id="453" r:id="rId56"/>
    <p:sldId id="452" r:id="rId57"/>
    <p:sldId id="284" r:id="rId58"/>
    <p:sldId id="454" r:id="rId59"/>
    <p:sldId id="390" r:id="rId60"/>
    <p:sldId id="465" r:id="rId61"/>
    <p:sldId id="493" r:id="rId62"/>
    <p:sldId id="391" r:id="rId63"/>
    <p:sldId id="468" r:id="rId64"/>
    <p:sldId id="482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90" r:id="rId73"/>
    <p:sldId id="476" r:id="rId74"/>
    <p:sldId id="355" r:id="rId75"/>
    <p:sldId id="288" r:id="rId76"/>
    <p:sldId id="477" r:id="rId77"/>
    <p:sldId id="298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473"/>
            <p14:sldId id="479"/>
            <p14:sldId id="376"/>
            <p14:sldId id="466"/>
            <p14:sldId id="399"/>
            <p14:sldId id="418"/>
            <p14:sldId id="377"/>
            <p14:sldId id="420"/>
            <p14:sldId id="402"/>
            <p14:sldId id="404"/>
            <p14:sldId id="405"/>
            <p14:sldId id="411"/>
            <p14:sldId id="403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347"/>
            <p14:sldId id="348"/>
            <p14:sldId id="349"/>
            <p14:sldId id="350"/>
            <p14:sldId id="351"/>
            <p14:sldId id="317"/>
            <p14:sldId id="425"/>
            <p14:sldId id="318"/>
            <p14:sldId id="319"/>
            <p14:sldId id="316"/>
            <p14:sldId id="306"/>
            <p14:sldId id="469"/>
            <p14:sldId id="494"/>
            <p14:sldId id="359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76"/>
            <p14:sldId id="355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423" autoAdjust="0"/>
    <p:restoredTop sz="99577" autoAdjust="0"/>
  </p:normalViewPr>
  <p:slideViewPr>
    <p:cSldViewPr>
      <p:cViewPr>
        <p:scale>
          <a:sx n="134" d="100"/>
          <a:sy n="134" d="100"/>
        </p:scale>
        <p:origin x="-528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05/09/16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xkcd.com/1205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Tools </a:t>
            </a:r>
            <a:r>
              <a:rPr lang="en-US" dirty="0"/>
              <a:t>to efficiently build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Mostly testing, some profiling, a little 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Cortex</a:t>
            </a:r>
            <a:endParaRPr lang="en-GB" sz="2800" dirty="0"/>
          </a:p>
        </p:txBody>
      </p:sp>
      <p:pic>
        <p:nvPicPr>
          <p:cNvPr id="6" name="Picture 5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41168"/>
            <a:ext cx="1584176" cy="1584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516938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@masterbaboon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565253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#aspp2016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Tests make you </a:t>
            </a:r>
            <a:r>
              <a:rPr lang="en-US" b="1" dirty="0"/>
              <a:t>trust your code</a:t>
            </a:r>
          </a:p>
          <a:p>
            <a:pPr lvl="2"/>
            <a:r>
              <a:rPr lang="en-US" dirty="0"/>
              <a:t>You will know when a result is negative because the approach is wrong, and when there is a bug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/>
              <a:t>quickly develop a prototype </a:t>
            </a:r>
            <a:r>
              <a:rPr lang="en-US"/>
              <a:t>of the most promising ones; once a prototype is finished, you can </a:t>
            </a:r>
            <a:r>
              <a:rPr lang="en-US" b="1"/>
              <a:t>confidently decide </a:t>
            </a:r>
            <a:r>
              <a:rPr lang="en-US"/>
              <a:t>whether that lead is a dead end, or worth pursuing. </a:t>
            </a:r>
          </a:p>
          <a:p>
            <a:pPr marL="0" indent="0">
              <a:buNone/>
            </a:pPr>
            <a:r>
              <a:rPr lang="en-US"/>
              <a:t>Once you find an idea that is worth spending energy on, you take the prototype and </a:t>
            </a:r>
            <a:r>
              <a:rPr lang="en-US" b="1"/>
              <a:t>easily re-organize it and optimize it </a:t>
            </a:r>
            <a:r>
              <a:rPr lang="en-US"/>
              <a:t>so that it scales up to the full size of your problem. </a:t>
            </a:r>
          </a:p>
          <a:p>
            <a:pPr marL="0" indent="0">
              <a:buNone/>
            </a:pPr>
            <a:r>
              <a:rPr lang="en-US" b="1"/>
              <a:t>As expected</a:t>
            </a:r>
            <a:r>
              <a:rPr lang="en-US"/>
              <a:t>, the scaled up experiment delivers good results and your next paper is under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2014211"/>
            <a:ext cx="7502026" cy="326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6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Monaco"/>
              </a:rPr>
            </a:br>
            <a:endParaRPr lang="en-US" sz="16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5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55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Enlightenment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Being a Python expert is not sufficient, 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 contrast="-17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2411760" y="3986733"/>
            <a:ext cx="4320480" cy="2178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/>
              <a:t>At first, testing is awkward:</a:t>
            </a:r>
          </a:p>
          <a:p>
            <a:pPr marL="502920" lvl="1" indent="-228600">
              <a:buAutoNum type="arabicParenR"/>
            </a:pPr>
            <a:r>
              <a:rPr lang="en-US" dirty="0"/>
              <a:t>Where do I begin?</a:t>
            </a:r>
          </a:p>
          <a:p>
            <a:pPr marL="502920" lvl="1" indent="-228600">
              <a:buAutoNum type="arabicParenR"/>
            </a:pPr>
            <a:r>
              <a:rPr lang="en-US" dirty="0"/>
              <a:t>What do I write in the test?</a:t>
            </a:r>
          </a:p>
          <a:p>
            <a:pPr marL="502920" lvl="1" indent="-228600">
              <a:buAutoNum type="arabicParenR"/>
            </a:pPr>
            <a:r>
              <a:rPr lang="en-US" dirty="0"/>
              <a:t>It’s too much effort, it’s slowing me down!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of contributed code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test for your </a:t>
            </a:r>
            <a:r>
              <a:rPr lang="en-US">
                <a:latin typeface="Courier New"/>
                <a:cs typeface="Courier New"/>
              </a:rPr>
              <a:t>find_maxima</a:t>
            </a:r>
            <a:r>
              <a:rPr lang="en-US"/>
              <a:t> function</a:t>
            </a:r>
          </a:p>
          <a:p>
            <a:r>
              <a:rPr lang="en-US"/>
              <a:t>Correct the function if the function was incorrect, or clean it up if it wasn’t</a:t>
            </a:r>
          </a:p>
          <a:p>
            <a:r>
              <a:rPr lang="en-US"/>
              <a:t>Run the test again and watch it pass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your self-esteem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Next up: 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Confidence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Tests make you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trust your code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Correctness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must have a strategy to ensure correctness</a:t>
            </a:r>
          </a:p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An additional big bonus of testing is that your code is ready for improvements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  <a:p>
            <a:r>
              <a:rPr lang="en-US"/>
              <a:t>Check your solution with these inputs:</a:t>
            </a:r>
          </a:p>
          <a:p>
            <a:pPr lvl="1"/>
            <a:r>
              <a:rPr lang="en-US"/>
              <a:t>Input: [1, 4, -5, 0, 2, 1]	Expected result: [1, 4]</a:t>
            </a:r>
          </a:p>
          <a:p>
            <a:pPr lvl="1"/>
            <a:r>
              <a:rPr lang="en-US"/>
              <a:t>Input: [-1, -1, 0, -1]		Expected result: [2]</a:t>
            </a:r>
          </a:p>
          <a:p>
            <a:pPr lvl="1"/>
            <a:r>
              <a:rPr lang="en-US"/>
              <a:t>Input: [4, 2, 1, 3, 1, 5]	Expected result: [0, 3, 5]</a:t>
            </a:r>
          </a:p>
          <a:p>
            <a:pPr lvl="1"/>
            <a:r>
              <a:rPr lang="en-US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779912" y="4581128"/>
            <a:ext cx="216024" cy="216024"/>
          </a:xfrm>
          <a:prstGeom prst="upArrow">
            <a:avLst/>
          </a:prstGeom>
          <a:solidFill>
            <a:srgbClr val="0E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3779912" y="5013176"/>
            <a:ext cx="216024" cy="21602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Francesc’s </a:t>
            </a:r>
            <a:r>
              <a:rPr lang="en-US" dirty="0"/>
              <a:t>class later this week</a:t>
            </a:r>
            <a:r>
              <a:rPr lang="en-US"/>
              <a:t>)</a:t>
            </a:r>
            <a:br>
              <a:rPr lang="en-US"/>
            </a:br>
            <a:r>
              <a:rPr lang="en-US"/>
              <a:t>Use a profiler!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By writing tests,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Recommended readings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They laughed when she started writing tests. </a:t>
            </a:r>
            <a:br>
              <a:rPr lang="en-GB" dirty="0"/>
            </a:br>
            <a:r>
              <a:rPr lang="en-GB" dirty="0"/>
              <a:t>But when she got tenure</a:t>
            </a:r>
            <a:r>
              <a:rPr lang="is-IS" dirty="0"/>
              <a:t>…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29803</TotalTime>
  <Words>4054</Words>
  <Application>Microsoft Macintosh PowerPoint</Application>
  <PresentationFormat>On-screen Show (4:3)</PresentationFormat>
  <Paragraphs>671</Paragraphs>
  <Slides>77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Origin</vt:lpstr>
      <vt:lpstr>Tools to efficiently build scientific code Mostly testing, some profiling, a little debugging</vt:lpstr>
      <vt:lpstr>You as the Master of Research</vt:lpstr>
      <vt:lpstr>Reaching Enlightenment</vt:lpstr>
      <vt:lpstr>Warm-up project</vt:lpstr>
      <vt:lpstr>Warm-up exercise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The unfortunate story of Geoffrey Chang</vt:lpstr>
      <vt:lpstr>Meanwhile on Wall Street…</vt:lpstr>
      <vt:lpstr>Meanwhile on Wall Street…</vt:lpstr>
      <vt:lpstr>Effect of software bugs in science</vt:lpstr>
      <vt:lpstr>Testing with Python</vt:lpstr>
      <vt:lpstr>Hands-on!</vt:lpstr>
      <vt:lpstr>How to run tests </vt:lpstr>
      <vt:lpstr>Test suites in Python with py.test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How to test like a pro</vt:lpstr>
      <vt:lpstr>Basic structure of test</vt:lpstr>
      <vt:lpstr>Test simple but general cases</vt:lpstr>
      <vt:lpstr>Test special cases and boundary conditions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Hands-on!</vt:lpstr>
      <vt:lpstr>Testing is good for your self-esteem</vt:lpstr>
      <vt:lpstr>PowerPoint Presentation</vt:lpstr>
      <vt:lpstr>Next up: 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kernprof</vt:lpstr>
      <vt:lpstr>No safety net!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Recommended readings</vt:lpstr>
      <vt:lpstr>Final thoughts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808</cp:revision>
  <cp:lastPrinted>2014-09-08T15:57:01Z</cp:lastPrinted>
  <dcterms:created xsi:type="dcterms:W3CDTF">2010-10-01T16:09:12Z</dcterms:created>
  <dcterms:modified xsi:type="dcterms:W3CDTF">2016-09-05T14:48:05Z</dcterms:modified>
</cp:coreProperties>
</file>