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73" r:id="rId2"/>
    <p:sldId id="376" r:id="rId3"/>
    <p:sldId id="466" r:id="rId4"/>
    <p:sldId id="399" r:id="rId5"/>
    <p:sldId id="418" r:id="rId6"/>
    <p:sldId id="377" r:id="rId7"/>
    <p:sldId id="420" r:id="rId8"/>
    <p:sldId id="402" r:id="rId9"/>
    <p:sldId id="403" r:id="rId10"/>
    <p:sldId id="404" r:id="rId11"/>
    <p:sldId id="405" r:id="rId12"/>
    <p:sldId id="411" r:id="rId13"/>
    <p:sldId id="406" r:id="rId14"/>
    <p:sldId id="412" r:id="rId15"/>
    <p:sldId id="407" r:id="rId16"/>
    <p:sldId id="432" r:id="rId17"/>
    <p:sldId id="336" r:id="rId18"/>
    <p:sldId id="410" r:id="rId19"/>
    <p:sldId id="415" r:id="rId20"/>
    <p:sldId id="263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342" r:id="rId31"/>
    <p:sldId id="379" r:id="rId32"/>
    <p:sldId id="417" r:id="rId33"/>
    <p:sldId id="455" r:id="rId34"/>
    <p:sldId id="456" r:id="rId35"/>
    <p:sldId id="347" r:id="rId36"/>
    <p:sldId id="348" r:id="rId37"/>
    <p:sldId id="349" r:id="rId38"/>
    <p:sldId id="350" r:id="rId39"/>
    <p:sldId id="351" r:id="rId40"/>
    <p:sldId id="422" r:id="rId41"/>
    <p:sldId id="317" r:id="rId42"/>
    <p:sldId id="425" r:id="rId43"/>
    <p:sldId id="318" r:id="rId44"/>
    <p:sldId id="319" r:id="rId45"/>
    <p:sldId id="316" r:id="rId46"/>
    <p:sldId id="306" r:id="rId47"/>
    <p:sldId id="469" r:id="rId48"/>
    <p:sldId id="291" r:id="rId49"/>
    <p:sldId id="461" r:id="rId50"/>
    <p:sldId id="359" r:id="rId51"/>
    <p:sldId id="444" r:id="rId52"/>
    <p:sldId id="445" r:id="rId53"/>
    <p:sldId id="446" r:id="rId54"/>
    <p:sldId id="447" r:id="rId55"/>
    <p:sldId id="450" r:id="rId56"/>
    <p:sldId id="448" r:id="rId57"/>
    <p:sldId id="449" r:id="rId58"/>
    <p:sldId id="462" r:id="rId59"/>
    <p:sldId id="463" r:id="rId60"/>
    <p:sldId id="381" r:id="rId61"/>
    <p:sldId id="430" r:id="rId62"/>
    <p:sldId id="419" r:id="rId63"/>
    <p:sldId id="272" r:id="rId64"/>
    <p:sldId id="464" r:id="rId65"/>
    <p:sldId id="358" r:id="rId66"/>
    <p:sldId id="275" r:id="rId67"/>
    <p:sldId id="397" r:id="rId68"/>
    <p:sldId id="453" r:id="rId69"/>
    <p:sldId id="452" r:id="rId70"/>
    <p:sldId id="284" r:id="rId71"/>
    <p:sldId id="454" r:id="rId72"/>
    <p:sldId id="390" r:id="rId73"/>
    <p:sldId id="465" r:id="rId74"/>
    <p:sldId id="391" r:id="rId75"/>
    <p:sldId id="468" r:id="rId76"/>
    <p:sldId id="355" r:id="rId77"/>
    <p:sldId id="288" r:id="rId78"/>
    <p:sldId id="298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76"/>
            <p14:sldId id="466"/>
            <p14:sldId id="399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06"/>
            <p14:sldId id="412"/>
            <p14:sldId id="407"/>
            <p14:sldId id="432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55"/>
            <p14:sldId id="456"/>
            <p14:sldId id="347"/>
            <p14:sldId id="348"/>
            <p14:sldId id="349"/>
            <p14:sldId id="350"/>
            <p14:sldId id="351"/>
            <p14:sldId id="422"/>
            <p14:sldId id="317"/>
            <p14:sldId id="425"/>
            <p14:sldId id="318"/>
            <p14:sldId id="319"/>
            <p14:sldId id="316"/>
            <p14:sldId id="306"/>
            <p14:sldId id="469"/>
            <p14:sldId id="291"/>
            <p14:sldId id="461"/>
            <p14:sldId id="359"/>
            <p14:sldId id="444"/>
            <p14:sldId id="445"/>
            <p14:sldId id="446"/>
            <p14:sldId id="447"/>
            <p14:sldId id="450"/>
            <p14:sldId id="448"/>
            <p14:sldId id="449"/>
            <p14:sldId id="462"/>
            <p14:sldId id="463"/>
            <p14:sldId id="381"/>
            <p14:sldId id="430"/>
            <p14:sldId id="419"/>
            <p14:sldId id="272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391"/>
            <p14:sldId id="468"/>
            <p14:sldId id="355"/>
            <p14:sldId id="288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68" autoAdjust="0"/>
    <p:restoredTop sz="99839" autoAdjust="0"/>
  </p:normalViewPr>
  <p:slideViewPr>
    <p:cSldViewPr>
      <p:cViewPr>
        <p:scale>
          <a:sx n="165" d="100"/>
          <a:sy n="165" d="100"/>
        </p:scale>
        <p:origin x="-1312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8C9365F-DA26-274D-A60C-13CA1987F12D}" type="presOf" srcId="{47AA4630-B738-4650-913F-7378CC40D312}" destId="{7A234B30-A436-41B7-96D9-05CCC2F7ADDC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23828F5C-CDAA-F34A-9BC6-91E224954B7A}" type="presOf" srcId="{CB49FD0C-9B39-4860-B781-669D9FC3FB40}" destId="{B4CC5E68-BD20-49EE-86FA-E08541A3FE12}" srcOrd="0" destOrd="0" presId="urn:microsoft.com/office/officeart/2005/8/layout/process2"/>
    <dgm:cxn modelId="{B8010D7B-3BD5-4D48-8DD1-1F5C794DDD3E}" type="presOf" srcId="{97DB59AD-8506-4A74-BB78-BA533F4FB10F}" destId="{87C32DCB-D7CA-425A-A14D-DC1B34BAA990}" srcOrd="0" destOrd="0" presId="urn:microsoft.com/office/officeart/2005/8/layout/process2"/>
    <dgm:cxn modelId="{4645F2B4-B401-6A44-85EE-0F1B19C80545}" type="presOf" srcId="{96BC0EEB-57F0-4267-86F0-4EA98B40D230}" destId="{C45FEE31-6BF1-4E83-9497-1224D8F07991}" srcOrd="0" destOrd="0" presId="urn:microsoft.com/office/officeart/2005/8/layout/process2"/>
    <dgm:cxn modelId="{B661ABB2-890C-EE4B-9BD5-7D7CE383E744}" type="presOf" srcId="{EFB1699C-C280-416C-B6B3-B9CB2E52EAA1}" destId="{143F6140-E7F1-4CCF-A9B1-524762512517}" srcOrd="0" destOrd="0" presId="urn:microsoft.com/office/officeart/2005/8/layout/process2"/>
    <dgm:cxn modelId="{DBE66945-CBC5-8648-85DA-9CB39D5FA519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AC9DE6C9-6FB8-1644-BB21-69B5117B3B2C}" type="presOf" srcId="{7764EA43-B182-BC4F-BCDA-333200F918B8}" destId="{66533B70-8731-2345-9B98-5A7A7F80153B}" srcOrd="0" destOrd="0" presId="urn:microsoft.com/office/officeart/2005/8/layout/process2"/>
    <dgm:cxn modelId="{34DFC8D3-5A26-6C4D-9272-7B420F25B115}" type="presOf" srcId="{04BB66AA-DBE2-4BFD-A94E-A31165187E75}" destId="{E202264D-36A3-408A-9050-7FBD30D2645C}" srcOrd="0" destOrd="0" presId="urn:microsoft.com/office/officeart/2005/8/layout/process2"/>
    <dgm:cxn modelId="{4A42558C-FA56-D643-95F6-C2DD4B4EA6BE}" type="presOf" srcId="{D8FC48C4-469B-40DC-950F-ABA168836D34}" destId="{3725F2C1-AA1D-49A3-9D73-9D444D08CE7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348F9FC2-341A-8141-8E2E-3132F8E3C79F}" type="presOf" srcId="{7764EA43-B182-BC4F-BCDA-333200F918B8}" destId="{5EB7E61C-215B-AD45-8738-514EF8F5F4E5}" srcOrd="1" destOrd="0" presId="urn:microsoft.com/office/officeart/2005/8/layout/process2"/>
    <dgm:cxn modelId="{57D31E49-48BE-5543-95DC-C96083CC4EDD}" type="presOf" srcId="{CB49FD0C-9B39-4860-B781-669D9FC3FB40}" destId="{BD1FA95E-C45B-4671-BBAB-95DCE436E052}" srcOrd="1" destOrd="0" presId="urn:microsoft.com/office/officeart/2005/8/layout/process2"/>
    <dgm:cxn modelId="{011855CE-C00A-9E4A-B462-A606C72E6F27}" type="presOf" srcId="{6CD60870-D228-4E7C-AB37-75604251742A}" destId="{3FA6B472-D1F3-409B-BF18-F1310278CB78}" srcOrd="0" destOrd="0" presId="urn:microsoft.com/office/officeart/2005/8/layout/process2"/>
    <dgm:cxn modelId="{243D6EAE-4FDF-C445-B506-B9D70334DF29}" type="presOf" srcId="{04BB66AA-DBE2-4BFD-A94E-A31165187E75}" destId="{E3B3E849-56D6-49C5-932E-7B5B0F9F195C}" srcOrd="1" destOrd="0" presId="urn:microsoft.com/office/officeart/2005/8/layout/process2"/>
    <dgm:cxn modelId="{C42BDDCA-EB93-1A4C-888B-2F78198F8C27}" type="presOf" srcId="{EFB1699C-C280-416C-B6B3-B9CB2E52EAA1}" destId="{B2BEE0C4-D8B2-432A-8CB1-C2162205DCA3}" srcOrd="1" destOrd="0" presId="urn:microsoft.com/office/officeart/2005/8/layout/process2"/>
    <dgm:cxn modelId="{59ECA1E3-4342-6E45-8794-C301A320109B}" type="presParOf" srcId="{7A234B30-A436-41B7-96D9-05CCC2F7ADDC}" destId="{8B185A30-22C7-6840-8D3E-58B36EE38549}" srcOrd="0" destOrd="0" presId="urn:microsoft.com/office/officeart/2005/8/layout/process2"/>
    <dgm:cxn modelId="{A54632B1-E973-314E-B049-BA42C1FB882C}" type="presParOf" srcId="{7A234B30-A436-41B7-96D9-05CCC2F7ADDC}" destId="{66533B70-8731-2345-9B98-5A7A7F80153B}" srcOrd="1" destOrd="0" presId="urn:microsoft.com/office/officeart/2005/8/layout/process2"/>
    <dgm:cxn modelId="{9FB7F8CF-BCCB-6444-B654-83A622F3F2C7}" type="presParOf" srcId="{66533B70-8731-2345-9B98-5A7A7F80153B}" destId="{5EB7E61C-215B-AD45-8738-514EF8F5F4E5}" srcOrd="0" destOrd="0" presId="urn:microsoft.com/office/officeart/2005/8/layout/process2"/>
    <dgm:cxn modelId="{1BBA2E48-74CD-864F-ABD9-C083287E0E9D}" type="presParOf" srcId="{7A234B30-A436-41B7-96D9-05CCC2F7ADDC}" destId="{87C32DCB-D7CA-425A-A14D-DC1B34BAA990}" srcOrd="2" destOrd="0" presId="urn:microsoft.com/office/officeart/2005/8/layout/process2"/>
    <dgm:cxn modelId="{EC468479-64DE-0541-B53A-EB3038CA6EF9}" type="presParOf" srcId="{7A234B30-A436-41B7-96D9-05CCC2F7ADDC}" destId="{143F6140-E7F1-4CCF-A9B1-524762512517}" srcOrd="3" destOrd="0" presId="urn:microsoft.com/office/officeart/2005/8/layout/process2"/>
    <dgm:cxn modelId="{10BD93D0-B3EA-9743-96EF-C074B506A04F}" type="presParOf" srcId="{143F6140-E7F1-4CCF-A9B1-524762512517}" destId="{B2BEE0C4-D8B2-432A-8CB1-C2162205DCA3}" srcOrd="0" destOrd="0" presId="urn:microsoft.com/office/officeart/2005/8/layout/process2"/>
    <dgm:cxn modelId="{D384C4D1-A79E-AC47-9CBD-1AE7E607D0CC}" type="presParOf" srcId="{7A234B30-A436-41B7-96D9-05CCC2F7ADDC}" destId="{3FA6B472-D1F3-409B-BF18-F1310278CB78}" srcOrd="4" destOrd="0" presId="urn:microsoft.com/office/officeart/2005/8/layout/process2"/>
    <dgm:cxn modelId="{BFC65C8A-0C49-214B-93BB-B7A754FBE655}" type="presParOf" srcId="{7A234B30-A436-41B7-96D9-05CCC2F7ADDC}" destId="{E202264D-36A3-408A-9050-7FBD30D2645C}" srcOrd="5" destOrd="0" presId="urn:microsoft.com/office/officeart/2005/8/layout/process2"/>
    <dgm:cxn modelId="{2703FB53-3EE3-A34A-92CA-BB08DA37D015}" type="presParOf" srcId="{E202264D-36A3-408A-9050-7FBD30D2645C}" destId="{E3B3E849-56D6-49C5-932E-7B5B0F9F195C}" srcOrd="0" destOrd="0" presId="urn:microsoft.com/office/officeart/2005/8/layout/process2"/>
    <dgm:cxn modelId="{0BB0002F-5720-D643-BEC5-ED7F36F8E1D9}" type="presParOf" srcId="{7A234B30-A436-41B7-96D9-05CCC2F7ADDC}" destId="{3725F2C1-AA1D-49A3-9D73-9D444D08CE71}" srcOrd="6" destOrd="0" presId="urn:microsoft.com/office/officeart/2005/8/layout/process2"/>
    <dgm:cxn modelId="{C63300E6-7AA5-5442-9DBA-8E9F1CC4A48F}" type="presParOf" srcId="{7A234B30-A436-41B7-96D9-05CCC2F7ADDC}" destId="{B4CC5E68-BD20-49EE-86FA-E08541A3FE12}" srcOrd="7" destOrd="0" presId="urn:microsoft.com/office/officeart/2005/8/layout/process2"/>
    <dgm:cxn modelId="{6E3BE8A2-4AF7-0B4F-8ACE-DB6E7CA168DA}" type="presParOf" srcId="{B4CC5E68-BD20-49EE-86FA-E08541A3FE12}" destId="{BD1FA95E-C45B-4671-BBAB-95DCE436E052}" srcOrd="0" destOrd="0" presId="urn:microsoft.com/office/officeart/2005/8/layout/process2"/>
    <dgm:cxn modelId="{5B399F11-0788-434D-841D-A3C7B5396B9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01/09/2015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makes</a:t>
            </a:r>
            <a:r>
              <a:rPr lang="en-US" dirty="0" smtClean="0"/>
              <a:t> scientific programming special?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most useful, complete list at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</a:t>
            </a:r>
            <a:r>
              <a:rPr lang="en-US" baseline="0"/>
              <a:t> for the “flexibility” part of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8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Show hands_on/sub_test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2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xkcd.com/1205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GB" b="1" dirty="0" smtClean="0"/>
              <a:t>Testing, debugging, profiling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Python tools for building software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Enthought</a:t>
            </a:r>
            <a:r>
              <a:rPr lang="en-GB" sz="2800" dirty="0" smtClean="0"/>
              <a:t> UK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23" y="5589240"/>
            <a:ext cx="3724555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bugs in research are a serious 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2" y="2204864"/>
            <a:ext cx="445763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509120"/>
            <a:ext cx="5016558" cy="1584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1340768"/>
            <a:ext cx="2523892" cy="26571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172" y="1340768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Science, Dec 2006: 5 high-profile retractions (3x Science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PNAS, J</a:t>
            </a:r>
            <a:r>
              <a:rPr lang="en-US" sz="1400" dirty="0">
                <a:latin typeface="+mn-lt"/>
              </a:rPr>
              <a:t>. Mol. </a:t>
            </a:r>
            <a:r>
              <a:rPr lang="en-US" sz="14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509120"/>
            <a:ext cx="2880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PLoS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Comp Bio, July 2007:  retraction because “</a:t>
            </a:r>
            <a:r>
              <a:rPr lang="en-US" sz="1400" dirty="0">
                <a:latin typeface="+mn-lt"/>
              </a:rPr>
              <a:t>As a result of a bug in the Perl script used to compare estimated trees with true trees, the clade confidence measures were sometimes associated with the incorrect clades</a:t>
            </a:r>
            <a:r>
              <a:rPr lang="en-US" sz="1400" dirty="0" smtClean="0">
                <a:latin typeface="+mn-lt"/>
              </a:rPr>
              <a:t>.”</a:t>
            </a:r>
            <a:endParaRPr lang="en-US" sz="14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in academia…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in academia…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83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recent software failure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5-08-17 at 11.42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4922261" cy="453650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059832" y="4221088"/>
            <a:ext cx="3888432" cy="1656184"/>
          </a:xfrm>
          <a:prstGeom prst="wedgeEllipseCallout">
            <a:avLst>
              <a:gd name="adj1" fmla="val -54964"/>
              <a:gd name="adj2" fmla="val -64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IT guy says he “cannot reproduce this”.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The Guardian, 17 August 2015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15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Correctness: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have a strategy to ensure correctness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Tests are the best way to trust your code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Flexibility: 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dirty="0"/>
              <a:t>Leads to better and faster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your future self some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Practical 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21297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test_choice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test_sample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test_shuffle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(__main__.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TestSequenceFunctions</a:t>
            </a: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... ok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 3 tests in 0.110s</a:t>
            </a:r>
            <a:b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discover –v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Option 1: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discover [-v]</a:t>
            </a:r>
            <a:endParaRPr lang="en-US" dirty="0">
              <a:cs typeface="Courier New"/>
            </a:endParaRPr>
          </a:p>
          <a:p>
            <a:r>
              <a:rPr lang="en-US" dirty="0"/>
              <a:t>Option 2: Execute all tests in one module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python -m 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r>
              <a:rPr lang="en-US" dirty="0">
                <a:latin typeface="Courier New"/>
                <a:cs typeface="Courier New"/>
              </a:rPr>
              <a:t> [-v] </a:t>
            </a:r>
            <a:r>
              <a:rPr lang="en-US" dirty="0" err="1">
                <a:latin typeface="Courier New"/>
                <a:cs typeface="Courier New"/>
              </a:rPr>
              <a:t>test.module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Option 3:  Add this snippet at the end of a test file, and execute the test file.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if __name__ == 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__main__</a:t>
            </a:r>
            <a:r>
              <a:rPr lang="fr-FR" dirty="0" smtClean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unittest.main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err="1">
                <a:cs typeface="Courier New"/>
              </a:rPr>
              <a:t>unittest.main</a:t>
            </a:r>
            <a:r>
              <a:rPr lang="en-US" dirty="0">
                <a:cs typeface="Courier New"/>
              </a:rPr>
              <a:t>() </a:t>
            </a:r>
            <a:r>
              <a:rPr lang="en-US" dirty="0"/>
              <a:t>will execute all tests in all </a:t>
            </a:r>
            <a:r>
              <a:rPr lang="en-US" dirty="0" err="1"/>
              <a:t>TestCase</a:t>
            </a:r>
            <a:r>
              <a:rPr lang="en-US" dirty="0"/>
              <a:t> classes in a file.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Debugging</a:t>
            </a:r>
          </a:p>
          <a:p>
            <a:r>
              <a:rPr lang="en-US"/>
              <a:t>Profiling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unittest is simple enough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case is a subclass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unittest.TestCase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Each test unit is a method of the class, whose name starts with 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Each unit tests </a:t>
            </a:r>
            <a:r>
              <a:rPr lang="en-US" b="1" dirty="0" smtClean="0"/>
              <a:t>one</a:t>
            </a:r>
            <a:r>
              <a:rPr lang="en-US" dirty="0" smtClean="0"/>
              <a:t> aspect of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 </a:t>
            </a:r>
            <a:r>
              <a:rPr lang="en-GB" dirty="0" err="1" smtClean="0"/>
              <a:t>TestCase</a:t>
            </a:r>
            <a:endParaRPr lang="en-GB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066800" y="1752600"/>
            <a:ext cx="726281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unittest.TestCase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test_truisms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AA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"""All methods beginning with ’test’ are executed"""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def </a:t>
            </a:r>
            <a:r>
              <a:rPr kumimoji="0" lang="en-US" sz="15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test_equality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(self):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"""</a:t>
            </a:r>
            <a:r>
              <a:rPr kumimoji="0" lang="en-US" sz="1500" b="0" strike="noStrike" cap="none" normalizeH="0" baseline="0" dirty="0" err="1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Docstrings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are printed during executions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of the tests in some test</a:t>
            </a:r>
            <a:r>
              <a:rPr kumimoji="0" lang="en-US" sz="1500" b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runners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"""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15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self.assertEqual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__name__ =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'__main__'</a:t>
            </a:r>
            <a:r>
              <a:rPr kumimoji="0" lang="en-US" sz="15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GB" sz="15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unittest.main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21442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Create new file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TestCase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 defines utility methods to check that some conditions are met, and raise an exception otherwise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assertTrue('Hi'.islower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assertFalse('Hi'.islower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())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</a:p>
          <a:p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assertEqual(2+1, 3)	 	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assertEqual([2]+[1], [2, 1])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assertNotEqual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([2]+[1], [2, 1])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/>
                <a:ea typeface="ＭＳ Ｐゴシック" pitchFamily="80" charset="-128"/>
                <a:cs typeface="Courier New"/>
              </a:rPr>
              <a:t>assertEqual</a:t>
            </a:r>
            <a:r>
              <a:rPr lang="en-US" sz="2000" dirty="0" smtClean="0"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objects: numbers, l</a:t>
            </a:r>
            <a:r>
              <a:rPr lang="en-US" dirty="0" smtClean="0"/>
              <a:t>ists, tuples, </a:t>
            </a:r>
            <a:r>
              <a:rPr lang="en-US" dirty="0" err="1" smtClean="0"/>
              <a:t>dicts</a:t>
            </a:r>
            <a:r>
              <a:rPr lang="en-US" dirty="0" smtClean="0"/>
              <a:t>, sets, </a:t>
            </a:r>
            <a:r>
              <a:rPr lang="en-US" dirty="0" err="1" smtClean="0"/>
              <a:t>frozensets</a:t>
            </a:r>
            <a:r>
              <a:rPr lang="en-US" dirty="0" smtClean="0"/>
              <a:t>, and </a:t>
            </a:r>
            <a:r>
              <a:rPr lang="en-US" dirty="0" err="1" smtClean="0"/>
              <a:t>unicode</a:t>
            </a:r>
            <a:endParaRPr lang="en-US" dirty="0" smtClean="0">
              <a:ea typeface="ＭＳ Ｐゴシック" pitchFamily="80" charset="-128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test_voting.py: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dummy test to test_voting: test that </a:t>
            </a:r>
            <a:br>
              <a:rPr lang="en-US"/>
            </a:br>
            <a:r>
              <a:rPr lang="en-US"/>
              <a:t>    one + two == three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==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Floating point numbers are rarely equal. When developing numerical code, we have to allow for machine precision errors.</a:t>
            </a:r>
          </a:p>
          <a:p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equal up to a given precision: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assertAlmostEqual(x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, places=7)</a:t>
            </a:r>
          </a:p>
          <a:p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places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is the number of decimal places to use: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2) 	</a:t>
            </a:r>
            <a: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pass</a:t>
            </a:r>
            <a:br>
              <a:rPr lang="en-US" sz="2000" dirty="0" smtClean="0">
                <a:solidFill>
                  <a:srgbClr val="0ECC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assertAlmostEqual(1.121, 1.12, 3) 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=&gt; fail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340768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TestNumpyEquality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unittest.TestCase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</a:rPr>
              <a:t>    def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test_equality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(self</a:t>
            </a:r>
            <a:r>
              <a:rPr lang="en-US" sz="1800" b="1" i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x = numpy.array([</a:t>
            </a: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  <a:b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y = numpy.array([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])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 z = numpy.array([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self.assertEqual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(x + y, z)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27584" y="2996952"/>
            <a:ext cx="792088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======================================================================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ERROR: test_equality (test_numpy_equality.TestNumpyEquality)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"/Users/pberkes/o/pyschool/testing_debugging_profiling/hands_on/numpy_equality/test_numpy_equality.py", line 11, in test_equality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self.assertEqual(x + y, z)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”/envs/gnode/lib/python3.4/unittest/case.py", line 797, in assertEqual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assertion_func(first, second, msg=msg)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 ”//envs/gnode/lib/python3.4/unittest/case.py", line 787, in _baseAssertEqual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not first == second: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ValueError: The truth value of an array with more than one element is ambiguous. Use a.any() or a.all()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 1 test in 0.006s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FAILED (errors=1)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numpy.testing.assert_array_almost_equal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						        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800" dirty="0" err="1" smtClean="0">
                <a:latin typeface="Courier New"/>
                <a:cs typeface="Courier New"/>
              </a:rPr>
              <a:t>numpy.allclose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x</a:t>
            </a:r>
            <a:r>
              <a:rPr lang="en-US" sz="1800" dirty="0" smtClean="0">
                <a:latin typeface="Courier New"/>
                <a:cs typeface="Courier New"/>
              </a:rPr>
              <a:t>, y, </a:t>
            </a:r>
            <a:r>
              <a:rPr lang="en-US" sz="1800" dirty="0" err="1">
                <a:latin typeface="Courier New"/>
                <a:cs typeface="Courier New"/>
              </a:rPr>
              <a:t>rtol</a:t>
            </a:r>
            <a:r>
              <a:rPr lang="en-US" sz="1800" dirty="0">
                <a:latin typeface="Courier New"/>
                <a:cs typeface="Courier New"/>
              </a:rPr>
              <a:t>=1e-05, </a:t>
            </a:r>
            <a:r>
              <a:rPr lang="en-US" sz="1800" dirty="0" err="1">
                <a:latin typeface="Courier New"/>
                <a:cs typeface="Courier New"/>
              </a:rPr>
              <a:t>atol</a:t>
            </a:r>
            <a:r>
              <a:rPr lang="en-US" sz="1800" dirty="0">
                <a:latin typeface="Courier New"/>
                <a:cs typeface="Courier New"/>
              </a:rPr>
              <a:t>=1e-08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tolerance; </a:t>
            </a:r>
            <a:r>
              <a:rPr lang="en-US" dirty="0" err="1" smtClean="0"/>
              <a:t>rtol</a:t>
            </a:r>
            <a:r>
              <a:rPr lang="en-US" dirty="0" smtClean="0"/>
              <a:t> is relative difference, </a:t>
            </a:r>
            <a:r>
              <a:rPr lang="en-US" dirty="0" err="1" smtClean="0"/>
              <a:t>atol</a:t>
            </a:r>
            <a:r>
              <a:rPr lang="en-US" dirty="0" smtClean="0"/>
              <a:t> is absolute difference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voting , there is an empty function, labels_frequency.  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def labels_frequency(annotations, nclasses):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"""Compute the total frequency of labels in observed annotations.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Example: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&gt;&gt;&gt; labels_frequency([[1, 1, 2], [-1, 1, 2]], 4)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tr-TR" sz="1200" b="1">
                <a:solidFill>
                  <a:srgbClr val="0000FF"/>
                </a:solidFill>
                <a:latin typeface="Courier New"/>
                <a:cs typeface="Courier New"/>
              </a:rPr>
              <a:t>array([ 0. ,  0.6,  0.4,  0. ])</a:t>
            </a:r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Arguments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annotations : array-like object, shape = (n_items, n_annotators)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annotations[i,j] is the annotation made by annotator j on item i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nclasses : int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Number of label classes in `annotations`</a:t>
            </a:r>
          </a:p>
          <a:p>
            <a:endParaRPr lang="en-US" sz="1200" b="1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Returns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-------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freq : ndarray, shape = (n_classes, )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freq[k] is the frequency of elements of class k in `annotations`, i.e.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    their count over the number of total of observed (non-missing) elements</a:t>
            </a:r>
          </a:p>
          <a:p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1800">
                <a:latin typeface="Courier New"/>
                <a:cs typeface="Courier New"/>
              </a:rPr>
              <a:t>https://github.com/ASPP/testing_debugging_profiling.git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>
                <a:latin typeface="Courier New"/>
                <a:cs typeface="Courier New"/>
              </a:rPr>
              <a:t>self.assertRaises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SomeException</a:t>
            </a:r>
            <a:r>
              <a:rPr lang="en-US" sz="2000" dirty="0">
                <a:latin typeface="Courier New"/>
                <a:cs typeface="Courier New"/>
              </a:rPr>
              <a:t>):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do_something_else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with </a:t>
            </a:r>
            <a:r>
              <a:rPr lang="en-US" sz="2000" dirty="0" err="1" smtClean="0">
                <a:latin typeface="Courier New"/>
                <a:cs typeface="Courier New"/>
              </a:rPr>
              <a:t>self.assertRaises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('XYZ'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('</a:t>
            </a:r>
            <a:r>
              <a:rPr lang="en-US" sz="1800" dirty="0" smtClean="0">
                <a:latin typeface="Courier New"/>
                <a:cs typeface="Courier New"/>
              </a:rPr>
              <a:t>XYZ')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self.assertRaises(Exception):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file(1, 'r')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2564904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TestCase.assertSomething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more “assert” </a:t>
            </a:r>
            <a:r>
              <a:rPr lang="en-US" dirty="0"/>
              <a:t>methods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complete list at </a:t>
            </a:r>
            <a:r>
              <a:rPr lang="en-US" dirty="0" smtClean="0"/>
              <a:t>http://</a:t>
            </a:r>
            <a:r>
              <a:rPr lang="en-US" dirty="0" err="1" smtClean="0"/>
              <a:t>docs.python.org</a:t>
            </a:r>
            <a:r>
              <a:rPr lang="en-US" dirty="0"/>
              <a:t>/library/</a:t>
            </a:r>
            <a:r>
              <a:rPr lang="en-US" dirty="0" err="1" smtClean="0"/>
              <a:t>unittest.html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assertGreater</a:t>
            </a:r>
            <a:r>
              <a:rPr lang="en-US" sz="2200" dirty="0" smtClean="0">
                <a:latin typeface="Courier New"/>
                <a:cs typeface="Courier New"/>
              </a:rPr>
              <a:t>(a, b) / </a:t>
            </a:r>
            <a:r>
              <a:rPr lang="en-US" sz="2200" dirty="0" err="1" smtClean="0">
                <a:latin typeface="Courier New"/>
                <a:cs typeface="Courier New"/>
              </a:rPr>
              <a:t>assertLess</a:t>
            </a:r>
            <a:r>
              <a:rPr lang="en-US" sz="2200" dirty="0" smtClean="0">
                <a:latin typeface="Courier New"/>
                <a:cs typeface="Courier New"/>
              </a:rPr>
              <a:t>(a, b)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err="1" smtClean="0">
                <a:latin typeface="Courier New"/>
                <a:cs typeface="Courier New"/>
              </a:rPr>
              <a:t>assertRegexpMatches</a:t>
            </a:r>
            <a:r>
              <a:rPr lang="en-US" sz="2200" dirty="0">
                <a:latin typeface="Courier New"/>
                <a:cs typeface="Courier New"/>
              </a:rPr>
              <a:t>(text, </a:t>
            </a:r>
            <a:r>
              <a:rPr lang="en-US" sz="2200" dirty="0" err="1" smtClean="0">
                <a:latin typeface="Courier New"/>
                <a:cs typeface="Courier New"/>
              </a:rPr>
              <a:t>regexp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</a:t>
            </a:r>
            <a:r>
              <a:rPr lang="en-US" sz="2200" dirty="0"/>
              <a:t>that </a:t>
            </a:r>
            <a:r>
              <a:rPr lang="en-US" sz="2200" dirty="0" err="1"/>
              <a:t>regexp</a:t>
            </a:r>
            <a:r>
              <a:rPr lang="en-US" sz="2200" dirty="0"/>
              <a:t> search matches </a:t>
            </a:r>
            <a:r>
              <a:rPr lang="en-US" sz="2200" dirty="0" smtClean="0"/>
              <a:t>text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assertIn</a:t>
            </a:r>
            <a:r>
              <a:rPr lang="en-US" sz="2200" dirty="0">
                <a:latin typeface="Courier New"/>
                <a:cs typeface="Courier New"/>
              </a:rPr>
              <a:t>(value, </a:t>
            </a:r>
            <a:r>
              <a:rPr lang="en-US" sz="2200" dirty="0" smtClean="0">
                <a:latin typeface="Courier New"/>
                <a:cs typeface="Courier New"/>
              </a:rPr>
              <a:t>sequence)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assert </a:t>
            </a:r>
            <a:r>
              <a:rPr lang="en-US" sz="2200" dirty="0"/>
              <a:t>membership in a </a:t>
            </a:r>
            <a:r>
              <a:rPr lang="en-US" sz="2200" dirty="0" smtClean="0"/>
              <a:t>container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assertIsNone</a:t>
            </a:r>
            <a:r>
              <a:rPr lang="en-US" sz="2200" dirty="0" smtClean="0">
                <a:latin typeface="Courier New"/>
                <a:cs typeface="Courier New"/>
              </a:rPr>
              <a:t>(value)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verifies that value is None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assertIsInstance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obj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err="1" smtClean="0">
                <a:latin typeface="Courier New"/>
                <a:cs typeface="Courier New"/>
              </a:rPr>
              <a:t>cls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/>
              <a:t>    verifies that an object is an instance</a:t>
            </a:r>
            <a:r>
              <a:rPr lang="en-US" sz="2200" dirty="0"/>
              <a:t> </a:t>
            </a:r>
            <a:r>
              <a:rPr lang="en-US" sz="2200" dirty="0" smtClean="0"/>
              <a:t>of a class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assertItemsEqual</a:t>
            </a:r>
            <a:r>
              <a:rPr lang="en-US" sz="2200" dirty="0">
                <a:latin typeface="Courier New"/>
                <a:cs typeface="Courier New"/>
              </a:rPr>
              <a:t>(actual, </a:t>
            </a:r>
            <a:r>
              <a:rPr lang="en-US" sz="2200" dirty="0" smtClean="0">
                <a:latin typeface="Courier New"/>
                <a:cs typeface="Courier New"/>
              </a:rPr>
              <a:t>expected)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>
                <a:cs typeface="Courier New"/>
              </a:rPr>
              <a:t>verifies equality of members, </a:t>
            </a:r>
            <a:r>
              <a:rPr lang="en-US" sz="2200" dirty="0" smtClean="0"/>
              <a:t>ignores order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/>
                <a:cs typeface="Courier New"/>
              </a:rPr>
              <a:t>assertDictContainsSubset</a:t>
            </a:r>
            <a:r>
              <a:rPr lang="en-US" sz="2200" dirty="0">
                <a:latin typeface="Courier New"/>
                <a:cs typeface="Courier New"/>
              </a:rPr>
              <a:t>(subset, </a:t>
            </a:r>
            <a:r>
              <a:rPr lang="en-US" sz="2200" dirty="0" smtClean="0">
                <a:latin typeface="Courier New"/>
                <a:cs typeface="Courier New"/>
              </a:rPr>
              <a:t>full)</a:t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  </a:t>
            </a:r>
            <a:r>
              <a:rPr lang="en-US" sz="2200" dirty="0" smtClean="0"/>
              <a:t>tests </a:t>
            </a:r>
            <a:r>
              <a:rPr lang="en-US" sz="2200" dirty="0"/>
              <a:t>whether the </a:t>
            </a:r>
            <a:r>
              <a:rPr lang="en-US" sz="2200" dirty="0" smtClean="0"/>
              <a:t>entries in </a:t>
            </a:r>
            <a:r>
              <a:rPr lang="en-US" sz="2200" dirty="0"/>
              <a:t>dictionary full are a superset of those in </a:t>
            </a:r>
            <a:r>
              <a:rPr lang="en-US" sz="2200" dirty="0" smtClean="0"/>
              <a:t>subset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Somebody sent us a new set of annotations… they indicate missing values with -999 </a:t>
            </a:r>
            <a:r>
              <a:rPr lang="en-US">
                <a:sym typeface="Wingdings"/>
              </a:rPr>
              <a:t>:-(</a:t>
            </a:r>
          </a:p>
          <a:p>
            <a:r>
              <a:rPr lang="en-US">
                <a:sym typeface="Wingdings"/>
              </a:rPr>
              <a:t>Modify the existing code so that the function accept an optional missing value, which by default is -1</a:t>
            </a:r>
          </a:p>
          <a:p>
            <a:pPr lvl="1"/>
            <a:r>
              <a:rPr lang="en-US">
                <a:sym typeface="Wingdings"/>
              </a:rPr>
              <a:t>Add a test for </a:t>
            </a:r>
            <a:r>
              <a:rPr lang="en-US">
                <a:latin typeface="Courier New"/>
                <a:cs typeface="Courier New"/>
                <a:sym typeface="Wingdings"/>
              </a:rPr>
              <a:t>labels_count</a:t>
            </a:r>
            <a:r>
              <a:rPr lang="en-US">
                <a:sym typeface="Wingdings"/>
              </a:rPr>
              <a:t> and </a:t>
            </a:r>
            <a:r>
              <a:rPr lang="en-US">
                <a:latin typeface="Courier New"/>
                <a:cs typeface="Courier New"/>
                <a:sym typeface="Wingdings"/>
              </a:rPr>
              <a:t>majority_vote</a:t>
            </a:r>
            <a:r>
              <a:rPr lang="en-US">
                <a:sym typeface="Wingdings"/>
              </a:rPr>
              <a:t> to exercise the new argument.</a:t>
            </a:r>
            <a:endParaRPr lang="en-US"/>
          </a:p>
          <a:p>
            <a:pPr lvl="1"/>
            <a:r>
              <a:rPr lang="en-US">
                <a:sym typeface="Wingdings"/>
              </a:rPr>
              <a:t>Keep running </a:t>
            </a:r>
            <a:r>
              <a:rPr lang="en-US" i="1">
                <a:sym typeface="Wingdings"/>
              </a:rPr>
              <a:t>all</a:t>
            </a:r>
            <a:r>
              <a:rPr lang="en-US">
                <a:sym typeface="Wingdings"/>
              </a:rPr>
              <a:t> tests to make sure you don’t break any existing functionality.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 smtClean="0"/>
              <a:t>At first, testing is awkward: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It’s obvious that this code </a:t>
            </a:r>
            <a:r>
              <a:rPr lang="en-US" dirty="0"/>
              <a:t>works</a:t>
            </a:r>
          </a:p>
          <a:p>
            <a:pPr marL="502920" lvl="1" indent="-228600">
              <a:buAutoNum type="arabicParenR"/>
            </a:pPr>
            <a:r>
              <a:rPr lang="en-US" dirty="0" smtClean="0"/>
              <a:t>The tests are </a:t>
            </a:r>
            <a:r>
              <a:rPr lang="en-US" dirty="0"/>
              <a:t>longer than the code </a:t>
            </a:r>
            <a:endParaRPr lang="en-US" dirty="0" smtClean="0"/>
          </a:p>
          <a:p>
            <a:pPr marL="502920" lvl="1" indent="-228600">
              <a:buAutoNum type="arabicParenR"/>
            </a:pPr>
            <a:r>
              <a:rPr lang="en-US" dirty="0" smtClean="0"/>
              <a:t>The test </a:t>
            </a:r>
            <a:r>
              <a:rPr lang="en-US" dirty="0"/>
              <a:t>code is a duplicate of the real </a:t>
            </a:r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objects, initialize parameters, define constants…</a:t>
            </a:r>
          </a:p>
          <a:p>
            <a:pPr lvl="2"/>
            <a:r>
              <a:rPr lang="en-US" dirty="0" smtClean="0"/>
              <a:t>Define the expected result of the test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regarding the new state of your system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7700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LowerTestCase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DC143C"/>
                </a:solidFill>
                <a:latin typeface="Courier New"/>
              </a:rPr>
              <a:t>unittest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b="1" dirty="0" err="1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string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expected 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output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string.lower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test_lower_empty_string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string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expected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smtClean="0">
                <a:latin typeface="Courier New"/>
              </a:rPr>
              <a:t>output </a:t>
            </a:r>
            <a:r>
              <a:rPr lang="en-US" sz="1400" dirty="0"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i="1" dirty="0" smtClean="0">
                <a:solidFill>
                  <a:srgbClr val="808080"/>
                </a:solidFill>
                <a:latin typeface="Courier New"/>
              </a:rPr>
              <a:t>#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 smtClean="0"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740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still:</a:t>
            </a:r>
          </a:p>
          <a:p>
            <a:endParaRPr lang="en-US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r>
              <a:rPr lang="en-US" sz="2100" dirty="0" smtClean="0"/>
              <a:t>See </a:t>
            </a:r>
            <a:r>
              <a:rPr lang="en-US" sz="2100" dirty="0" smtClean="0">
                <a:latin typeface="Courier New"/>
                <a:cs typeface="Courier New"/>
              </a:rPr>
              <a:t>hands_on/sub_test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72816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7700"/>
                </a:solidFill>
                <a:latin typeface="Courier New"/>
              </a:rPr>
              <a:t>    </a:t>
            </a:r>
            <a:r>
              <a:rPr lang="en-US" sz="1400" b="1" dirty="0" err="1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US" sz="1400" dirty="0" smtClean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test_lower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Given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Each test case is a tuple of (input, </a:t>
            </a:r>
            <a:r>
              <a:rPr lang="en-US" sz="1400" i="1" dirty="0" err="1">
                <a:solidFill>
                  <a:srgbClr val="808080"/>
                </a:solidFill>
                <a:latin typeface="Courier New"/>
              </a:rPr>
              <a:t>expected_result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HeLlO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483D8B"/>
                </a:solidFill>
                <a:latin typeface="Courier New"/>
              </a:rPr>
              <a:t>wOrld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'hi'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'123 ([?'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400" dirty="0">
                <a:latin typeface="Courier New"/>
              </a:rPr>
              <a:t>,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          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latin typeface="Courier New"/>
              </a:rPr>
              <a:t>, </a:t>
            </a:r>
            <a:r>
              <a:rPr lang="en-US" sz="1400" dirty="0">
                <a:solidFill>
                  <a:srgbClr val="483D8B"/>
                </a:solidFill>
                <a:latin typeface="Courier New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)]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smtClean="0">
                <a:latin typeface="Courier New"/>
              </a:rPr>
              <a:t>string, </a:t>
            </a:r>
            <a:r>
              <a:rPr lang="en-US" sz="1400" dirty="0">
                <a:latin typeface="Courier New"/>
              </a:rPr>
              <a:t>expected </a:t>
            </a:r>
            <a:r>
              <a:rPr lang="en-US" sz="1400" b="1" dirty="0">
                <a:solidFill>
                  <a:srgbClr val="FF7700"/>
                </a:solidFill>
                <a:latin typeface="Courier New"/>
              </a:rPr>
              <a:t>in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test_cases</a:t>
            </a:r>
            <a:r>
              <a:rPr lang="en-US" sz="1400" dirty="0">
                <a:latin typeface="Courier New"/>
              </a:rPr>
              <a:t>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            </a:t>
            </a:r>
            <a:r>
              <a:rPr lang="en-US" sz="1400" b="1" dirty="0">
                <a:latin typeface="Courier New"/>
              </a:rPr>
              <a:t>with self.subTest(i=string):</a:t>
            </a: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When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output = </a:t>
            </a:r>
            <a:r>
              <a:rPr lang="en-US" sz="1400" dirty="0" err="1" smtClean="0">
                <a:latin typeface="Courier New"/>
              </a:rPr>
              <a:t>string.lower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i="1" dirty="0">
                <a:solidFill>
                  <a:srgbClr val="808080"/>
                </a:solidFill>
                <a:latin typeface="Courier New"/>
              </a:rPr>
              <a:t># Then</a:t>
            </a:r>
            <a:endParaRPr lang="en-US" sz="1400" dirty="0">
              <a:latin typeface="Courier New"/>
            </a:endParaRPr>
          </a:p>
          <a:p>
            <a:pPr marL="0" marR="0" fontAlgn="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/>
              </a:rPr>
              <a:t>                </a:t>
            </a:r>
            <a:r>
              <a:rPr lang="en-US" sz="1400" dirty="0" err="1">
                <a:solidFill>
                  <a:srgbClr val="008000"/>
                </a:solidFill>
                <a:latin typeface="Courier New"/>
              </a:rPr>
              <a:t>self</a:t>
            </a:r>
            <a:r>
              <a:rPr lang="en-US" sz="1400" dirty="0" err="1"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assertEqual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latin typeface="Courier New"/>
              </a:rPr>
              <a:t>output, expected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400" dirty="0">
              <a:latin typeface="Courier New"/>
            </a:endParaRPr>
          </a:p>
          <a:p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95400"/>
            <a:ext cx="8077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class TestVar(unittest.TestCase):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def test_var_deterministic(self):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x = numpy.array([-2.0, 2.0])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expected = 4.0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self.assertAlmostEqual(numpy.var(x), expected)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def test_var_fuzzing(self):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rand_state = numpy.random.RandomState(8393)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N, D = 100000, 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# Goal variances: [0.1 ,  0.45,  0.8 ,  1.15,  1.5]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expected = numpy.linspace(0.1, 1.5, D)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# Test multiple times with random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_ in range(20):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# Generate random, D-dimensional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x = rand_state.randn(N, D) * numpy.sqrt(expected)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variance = numpy.var(x, axis=0)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numpy.testing.assert_array_almost_equal(variance, expected, 1)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Anybody offering code for testing and profiling?</a:t>
            </a:r>
          </a:p>
          <a:p>
            <a:r>
              <a:rPr lang="en-US"/>
              <a:t>Looking for:</a:t>
            </a:r>
          </a:p>
          <a:p>
            <a:pPr lvl="1"/>
            <a:r>
              <a:rPr lang="en-US"/>
              <a:t>Self-contained, relatively small script or library</a:t>
            </a:r>
          </a:p>
          <a:p>
            <a:pPr lvl="1"/>
            <a:r>
              <a:rPr lang="en-US"/>
              <a:t>Does not run for too long</a:t>
            </a:r>
          </a:p>
          <a:p>
            <a:pPr lvl="1"/>
            <a:r>
              <a:rPr lang="en-US"/>
              <a:t>Does something we can understand</a:t>
            </a:r>
          </a:p>
          <a:p>
            <a:r>
              <a:rPr lang="en-US"/>
              <a:t>Make a pull request on the class repository</a:t>
            </a:r>
          </a:p>
          <a:p>
            <a:pPr lvl="1"/>
            <a:r>
              <a:rPr lang="en-US"/>
              <a:t>Create branch</a:t>
            </a:r>
          </a:p>
          <a:p>
            <a:pPr lvl="1"/>
            <a:r>
              <a:rPr lang="en-US"/>
              <a:t>Commit files in a sub-directory</a:t>
            </a:r>
          </a:p>
          <a:p>
            <a:pPr lvl="1"/>
            <a:r>
              <a:rPr lang="en-US"/>
              <a:t>Push to origin</a:t>
            </a:r>
          </a:p>
          <a:p>
            <a:pPr lvl="1"/>
            <a:r>
              <a:rPr lang="en-US"/>
              <a:t>Create PR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60963"/>
            <a:ext cx="4993523" cy="5373216"/>
          </a:xfrm>
          <a:prstGeom prst="rect">
            <a:avLst/>
          </a:prstGeom>
        </p:spPr>
      </p:pic>
      <p:sp>
        <p:nvSpPr>
          <p:cNvPr id="2" name="Curved Up Ribbon 1"/>
          <p:cNvSpPr/>
          <p:nvPr/>
        </p:nvSpPr>
        <p:spPr>
          <a:xfrm>
            <a:off x="1979712" y="332656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k-means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5513" y="254574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4725144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773" y="335699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+</a:t>
            </a:r>
          </a:p>
        </p:txBody>
      </p:sp>
    </p:spTree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influential testing philosophy: write tests </a:t>
            </a:r>
            <a:r>
              <a:rPr lang="en-US" i="1" dirty="0" smtClean="0"/>
              <a:t>before</a:t>
            </a:r>
            <a:r>
              <a:rPr lang="en-US" dirty="0" smtClean="0"/>
              <a:t> writing code</a:t>
            </a:r>
          </a:p>
          <a:p>
            <a:pPr lvl="1"/>
            <a:r>
              <a:rPr lang="en-US" dirty="0" smtClean="0"/>
              <a:t>Choose what is the next feature you’d like to implement</a:t>
            </a:r>
          </a:p>
          <a:p>
            <a:pPr lvl="1"/>
            <a:r>
              <a:rPr lang="en-US" dirty="0" smtClean="0"/>
              <a:t>Write a test for that feature</a:t>
            </a:r>
          </a:p>
          <a:p>
            <a:pPr lvl="1"/>
            <a:r>
              <a:rPr lang="en-US" dirty="0" smtClean="0"/>
              <a:t>Write the simplest code that will make the test pass</a:t>
            </a:r>
          </a:p>
          <a:p>
            <a:r>
              <a:rPr lang="en-US" dirty="0" smtClean="0"/>
              <a:t>Forces </a:t>
            </a:r>
            <a:r>
              <a:rPr lang="en-US" dirty="0"/>
              <a:t>you to </a:t>
            </a:r>
            <a:r>
              <a:rPr lang="en-US" dirty="0" smtClean="0"/>
              <a:t>think about the design of </a:t>
            </a:r>
            <a:r>
              <a:rPr lang="en-US" dirty="0"/>
              <a:t>your code </a:t>
            </a:r>
            <a:r>
              <a:rPr lang="en-US" dirty="0" smtClean="0"/>
              <a:t>before writing it: how would you like to interact with it?</a:t>
            </a:r>
          </a:p>
          <a:p>
            <a:r>
              <a:rPr lang="en-US" dirty="0" smtClean="0"/>
              <a:t>The result is code whose features can be tested individually, leading to maintainable, decoupled code</a:t>
            </a:r>
          </a:p>
          <a:p>
            <a:r>
              <a:rPr lang="en-US" dirty="0"/>
              <a:t>If the results are bad, then you’ll write tests to find a bug. If it works, will you?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Money back guarantee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guarantee that aggressive testing will improve your code and your research, or you’ll get the Python school fee back!</a:t>
            </a:r>
          </a:p>
          <a:p>
            <a:r>
              <a:rPr lang="en-US" dirty="0" smtClean="0"/>
              <a:t>Just remember, code quality </a:t>
            </a:r>
            <a:r>
              <a:rPr lang="en-US" dirty="0"/>
              <a:t>is not just testing: </a:t>
            </a:r>
          </a:p>
          <a:p>
            <a:pPr lvl="1"/>
            <a:r>
              <a:rPr lang="en-US" dirty="0"/>
              <a:t>“Trying to improve the quality of software by doing more testing is like trying to lose weight by weighing yourself more often” (Steve McConnell, </a:t>
            </a:r>
            <a:r>
              <a:rPr lang="en-US" i="1" dirty="0"/>
              <a:t>Code Complete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8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5308432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TDD,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595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18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Python code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Python is slower than C, but not prohibitively so</a:t>
            </a:r>
          </a:p>
          <a:p>
            <a:r>
              <a:rPr lang="en-GB" dirty="0" smtClean="0"/>
              <a:t>In scientific applications, this difference is often not noticeable: the costly parts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 smtClean="0"/>
              <a:t>, … are written in C or Fortran</a:t>
            </a:r>
          </a:p>
          <a:p>
            <a:r>
              <a:rPr lang="en-GB" dirty="0"/>
              <a:t>Don’t rush into writing </a:t>
            </a:r>
            <a:r>
              <a:rPr lang="en-GB" dirty="0" smtClean="0"/>
              <a:t>optimizations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GPU acceleration</a:t>
            </a:r>
          </a:p>
          <a:p>
            <a:r>
              <a:rPr lang="en-US" dirty="0" smtClean="0"/>
              <a:t>The bottleneck might in memory or disk management, not the CPU (see </a:t>
            </a:r>
            <a:r>
              <a:rPr lang="en-US" dirty="0" err="1" smtClean="0"/>
              <a:t>Francesc Alteds’s</a:t>
            </a:r>
            <a:r>
              <a:rPr lang="en-US" dirty="0" smtClean="0"/>
              <a:t> videos online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use a profiler)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vectors (1000 elements) and small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Scientific code has slightly different needs than “regular” code, most notably the need to ensure correctness</a:t>
            </a:r>
          </a:p>
          <a:p>
            <a:r>
              <a:rPr lang="en-GB" dirty="0" smtClean="0"/>
              <a:t>Agile programming methods, and testing in particular, go a long way toward this goal</a:t>
            </a:r>
          </a:p>
          <a:p>
            <a:r>
              <a:rPr lang="en-GB" dirty="0" smtClean="0"/>
              <a:t>Agile programming in Python is as easy as it gets, there are no excuses not to do it!</a:t>
            </a:r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</a:p>
          <a:p>
            <a:endParaRPr lang="en-GB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14311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6200000">
            <a:off x="514235" y="2843295"/>
            <a:ext cx="3929090" cy="2242981"/>
            <a:chOff x="1071538" y="2285992"/>
            <a:chExt cx="3929090" cy="2242981"/>
          </a:xfrm>
        </p:grpSpPr>
        <p:pic>
          <p:nvPicPr>
            <p:cNvPr id="11" name="Picture 10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2285992"/>
              <a:ext cx="3929090" cy="22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71604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86182" y="2285992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3429000"/>
              <a:ext cx="78581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r>
              <a:rPr lang="en-US" dirty="0"/>
              <a:t>Tests are the best way to trust your code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24114</TotalTime>
  <Words>4688</Words>
  <Application>Microsoft Macintosh PowerPoint</Application>
  <PresentationFormat>On-screen Show (4:3)</PresentationFormat>
  <Paragraphs>777</Paragraphs>
  <Slides>78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Origin</vt:lpstr>
      <vt:lpstr>Testing, debugging, profiling Python tools for building software  </vt:lpstr>
      <vt:lpstr>Outline</vt:lpstr>
      <vt:lpstr>Before we start</vt:lpstr>
      <vt:lpstr>The agile development cycle</vt:lpstr>
      <vt:lpstr>Python tools for agile development</vt:lpstr>
      <vt:lpstr>PowerPoint Presentation</vt:lpstr>
      <vt:lpstr>The agile development cycle</vt:lpstr>
      <vt:lpstr>Why write tests?</vt:lpstr>
      <vt:lpstr>Effect of software bugs in science</vt:lpstr>
      <vt:lpstr>Software bugs in research are a serious business</vt:lpstr>
      <vt:lpstr>Not only in academia…</vt:lpstr>
      <vt:lpstr>Not only in academia…</vt:lpstr>
      <vt:lpstr>Most recent software failure</vt:lpstr>
      <vt:lpstr>Most recent software failure</vt:lpstr>
      <vt:lpstr>Why write tests?</vt:lpstr>
      <vt:lpstr>Save your future self some trouble</vt:lpstr>
      <vt:lpstr>Testing with Python</vt:lpstr>
      <vt:lpstr>Hands-on!</vt:lpstr>
      <vt:lpstr>How to run tests </vt:lpstr>
      <vt:lpstr>Test suites in Python: unittest</vt:lpstr>
      <vt:lpstr>Anatomy of a TestCase</vt:lpstr>
      <vt:lpstr>TestCase.assertSomething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TestCase.assertSomething</vt:lpstr>
      <vt:lpstr>Hands-on!</vt:lpstr>
      <vt:lpstr>How to test like a pro</vt:lpstr>
      <vt:lpstr>Basic structure of test</vt:lpstr>
      <vt:lpstr>Test simple but general cases</vt:lpstr>
      <vt:lpstr>Test special cases and boundary conditions</vt:lpstr>
      <vt:lpstr>Common testing pattern</vt:lpstr>
      <vt:lpstr>Common testing pattern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PowerPoint Presentation</vt:lpstr>
      <vt:lpstr>Test-driven development (TDD)</vt:lpstr>
      <vt:lpstr>Testing: Money back guarantee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PowerPoint Presentation</vt:lpstr>
      <vt:lpstr>The agile development cycle</vt:lpstr>
      <vt:lpstr>Be careful with optimization</vt:lpstr>
      <vt:lpstr>Python code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Fine-grained profiling: kernprof</vt:lpstr>
      <vt:lpstr>No safety net!</vt:lpstr>
      <vt:lpstr>Final thoughts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674</cp:revision>
  <cp:lastPrinted>2014-09-08T15:57:01Z</cp:lastPrinted>
  <dcterms:created xsi:type="dcterms:W3CDTF">2010-10-01T16:09:12Z</dcterms:created>
  <dcterms:modified xsi:type="dcterms:W3CDTF">2015-09-01T07:31:43Z</dcterms:modified>
</cp:coreProperties>
</file>