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4" r:id="rId14"/>
    <p:sldId id="405" r:id="rId15"/>
    <p:sldId id="411" r:id="rId16"/>
    <p:sldId id="403" r:id="rId17"/>
    <p:sldId id="336" r:id="rId18"/>
    <p:sldId id="410" r:id="rId19"/>
    <p:sldId id="415" r:id="rId20"/>
    <p:sldId id="263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347" r:id="rId33"/>
    <p:sldId id="348" r:id="rId34"/>
    <p:sldId id="349" r:id="rId35"/>
    <p:sldId id="350" r:id="rId36"/>
    <p:sldId id="351" r:id="rId37"/>
    <p:sldId id="317" r:id="rId38"/>
    <p:sldId id="425" r:id="rId39"/>
    <p:sldId id="318" r:id="rId40"/>
    <p:sldId id="319" r:id="rId41"/>
    <p:sldId id="316" r:id="rId42"/>
    <p:sldId id="306" r:id="rId43"/>
    <p:sldId id="469" r:id="rId44"/>
    <p:sldId id="494" r:id="rId45"/>
    <p:sldId id="359" r:id="rId46"/>
    <p:sldId id="381" r:id="rId47"/>
    <p:sldId id="481" r:id="rId48"/>
    <p:sldId id="430" r:id="rId49"/>
    <p:sldId id="419" r:id="rId50"/>
    <p:sldId id="464" r:id="rId51"/>
    <p:sldId id="358" r:id="rId52"/>
    <p:sldId id="275" r:id="rId53"/>
    <p:sldId id="397" r:id="rId54"/>
    <p:sldId id="453" r:id="rId55"/>
    <p:sldId id="452" r:id="rId56"/>
    <p:sldId id="284" r:id="rId57"/>
    <p:sldId id="454" r:id="rId58"/>
    <p:sldId id="390" r:id="rId59"/>
    <p:sldId id="465" r:id="rId60"/>
    <p:sldId id="493" r:id="rId61"/>
    <p:sldId id="391" r:id="rId62"/>
    <p:sldId id="468" r:id="rId63"/>
    <p:sldId id="482" r:id="rId64"/>
    <p:sldId id="483" r:id="rId65"/>
    <p:sldId id="484" r:id="rId66"/>
    <p:sldId id="485" r:id="rId67"/>
    <p:sldId id="486" r:id="rId68"/>
    <p:sldId id="487" r:id="rId69"/>
    <p:sldId id="488" r:id="rId70"/>
    <p:sldId id="489" r:id="rId71"/>
    <p:sldId id="490" r:id="rId72"/>
    <p:sldId id="476" r:id="rId73"/>
    <p:sldId id="355" r:id="rId74"/>
    <p:sldId id="288" r:id="rId75"/>
    <p:sldId id="477" r:id="rId76"/>
    <p:sldId id="298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04"/>
            <p14:sldId id="405"/>
            <p14:sldId id="411"/>
            <p14:sldId id="403"/>
            <p14:sldId id="336"/>
            <p14:sldId id="410"/>
            <p14:sldId id="415"/>
            <p14:sldId id="263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347"/>
            <p14:sldId id="348"/>
            <p14:sldId id="349"/>
            <p14:sldId id="350"/>
            <p14:sldId id="351"/>
            <p14:sldId id="317"/>
            <p14:sldId id="425"/>
            <p14:sldId id="318"/>
            <p14:sldId id="319"/>
            <p14:sldId id="316"/>
            <p14:sldId id="306"/>
            <p14:sldId id="469"/>
            <p14:sldId id="494"/>
            <p14:sldId id="359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76"/>
            <p14:sldId id="355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423" autoAdjust="0"/>
    <p:restoredTop sz="99885" autoAdjust="0"/>
  </p:normalViewPr>
  <p:slideViewPr>
    <p:cSldViewPr>
      <p:cViewPr>
        <p:scale>
          <a:sx n="165" d="100"/>
          <a:sy n="165" d="100"/>
        </p:scale>
        <p:origin x="-6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29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06/09/16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Sept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Tools 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Cortex</a:t>
            </a:r>
            <a:endParaRPr lang="en-GB" sz="2800" dirty="0"/>
          </a:p>
        </p:txBody>
      </p:sp>
      <p:pic>
        <p:nvPicPr>
          <p:cNvPr id="6" name="Picture 5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41168"/>
            <a:ext cx="1584176" cy="1584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516938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@masterbaboon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5652536"/>
            <a:ext cx="41044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#aspp2016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Tests make you </a:t>
            </a:r>
            <a:r>
              <a:rPr lang="en-US" b="1" dirty="0"/>
              <a:t>trust your code</a:t>
            </a:r>
          </a:p>
          <a:p>
            <a:pPr lvl="2"/>
            <a:r>
              <a:rPr lang="en-US" dirty="0"/>
              <a:t>You will know when a result is negative because the approach is wrong, and when there is a bug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81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/>
              <a:t>You </a:t>
            </a:r>
            <a:r>
              <a:rPr lang="en-US" b="1"/>
              <a:t>quickly develop a prototype </a:t>
            </a:r>
            <a:r>
              <a:rPr lang="en-US"/>
              <a:t>of the most promising ones; once a prototype is finished, you can </a:t>
            </a:r>
            <a:r>
              <a:rPr lang="en-US" b="1"/>
              <a:t>confidently decide </a:t>
            </a:r>
            <a:r>
              <a:rPr lang="en-US"/>
              <a:t>whether that lead is a dead end, or worth pursuing. </a:t>
            </a:r>
          </a:p>
          <a:p>
            <a:pPr marL="0" indent="0">
              <a:buNone/>
            </a:pPr>
            <a:r>
              <a:rPr lang="en-US"/>
              <a:t>Once you find an idea that is worth spending energy on, you take the prototype and </a:t>
            </a:r>
            <a:r>
              <a:rPr lang="en-US" b="1"/>
              <a:t>easily re-organize it and optimize it </a:t>
            </a:r>
            <a:r>
              <a:rPr lang="en-US"/>
              <a:t>so that it scales up to the full size of your problem. </a:t>
            </a:r>
          </a:p>
          <a:p>
            <a:pPr marL="0" indent="0">
              <a:buNone/>
            </a:pPr>
            <a:r>
              <a:rPr lang="en-US" b="1"/>
              <a:t>As expected</a:t>
            </a:r>
            <a:r>
              <a:rPr lang="en-US"/>
              <a:t>, the scaled up experiment delivers good results and your next paper is under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5000" contrast="-17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2411760" y="3986733"/>
            <a:ext cx="4320480" cy="21785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like a pro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What should I test?</a:t>
            </a:r>
          </a:p>
          <a:p>
            <a:r>
              <a:rPr lang="en-US" dirty="0"/>
              <a:t>Anything specific to scientific code?</a:t>
            </a:r>
          </a:p>
          <a:p>
            <a:endParaRPr lang="en-US" dirty="0" smtClean="0"/>
          </a:p>
          <a:p>
            <a:r>
              <a:rPr lang="en-US" dirty="0"/>
              <a:t>At first, testing is awkward:</a:t>
            </a:r>
          </a:p>
          <a:p>
            <a:pPr marL="502920" lvl="1" indent="-228600">
              <a:buAutoNum type="arabicParenR"/>
            </a:pPr>
            <a:r>
              <a:rPr lang="en-US" dirty="0"/>
              <a:t>Where do I begin?</a:t>
            </a:r>
          </a:p>
          <a:p>
            <a:pPr marL="502920" lvl="1" indent="-228600">
              <a:buAutoNum type="arabicParenR"/>
            </a:pPr>
            <a:r>
              <a:rPr lang="en-US" dirty="0"/>
              <a:t>What do I write in the test?</a:t>
            </a:r>
          </a:p>
          <a:p>
            <a:pPr marL="502920" lvl="1" indent="-228600">
              <a:buAutoNum type="arabicParenR"/>
            </a:pPr>
            <a:r>
              <a:rPr lang="en-US" dirty="0"/>
              <a:t>It’s too much effort, it’s slowing me down!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of contributed code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Next up: 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Confidence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Tests make you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trust your code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Correctness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main requirement for scientific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must have a strategy to ensure correctness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An additional big bonus of testing is that your code is ready for improvements</a:t>
            </a:r>
          </a:p>
          <a:p>
            <a:pPr lvl="1"/>
            <a:r>
              <a:rPr lang="en-US" dirty="0"/>
              <a:t>Code can change, and correctness is assured by tests</a:t>
            </a:r>
          </a:p>
          <a:p>
            <a:pPr lvl="1"/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[1]			Expected result: [0]</a:t>
            </a:r>
            <a:endParaRPr lang="en-US"/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779912" y="4581128"/>
            <a:ext cx="216024" cy="216024"/>
          </a:xfrm>
          <a:prstGeom prst="upArrow">
            <a:avLst/>
          </a:prstGeom>
          <a:solidFill>
            <a:srgbClr val="0E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3779912" y="5013176"/>
            <a:ext cx="216024" cy="21602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class later this week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line_profiler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Sept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30227</TotalTime>
  <Words>4067</Words>
  <Application>Microsoft Macintosh PowerPoint</Application>
  <PresentationFormat>On-screen Show (4:3)</PresentationFormat>
  <Paragraphs>664</Paragraphs>
  <Slides>76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Origin</vt:lpstr>
      <vt:lpstr>Tools to efficiently build scientific code Mostly testing, some profiling, a little debugging</vt:lpstr>
      <vt:lpstr>You as the Master of Research</vt:lpstr>
      <vt:lpstr>Reaching Enlightenment</vt:lpstr>
      <vt:lpstr>Warm-up project</vt:lpstr>
      <vt:lpstr>Warm-up project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The unfortunate story of Geoffrey Chang</vt:lpstr>
      <vt:lpstr>Meanwhile on Wall Street…</vt:lpstr>
      <vt:lpstr>Meanwhile on Wall Street…</vt:lpstr>
      <vt:lpstr>Effect of software bugs in science</vt:lpstr>
      <vt:lpstr>Testing with Python</vt:lpstr>
      <vt:lpstr>Hands-on!</vt:lpstr>
      <vt:lpstr>How to run tests </vt:lpstr>
      <vt:lpstr>Test suites in Python with py.test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How to test like a pro</vt:lpstr>
      <vt:lpstr>Basic structure of test</vt:lpstr>
      <vt:lpstr>Test simple but general cases</vt:lpstr>
      <vt:lpstr>Test special cases and boundary conditions</vt:lpstr>
      <vt:lpstr>Common testing pattern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No safety net!</vt:lpstr>
      <vt:lpstr>Hands-on!</vt:lpstr>
      <vt:lpstr>Testing is good for your self-esteem</vt:lpstr>
      <vt:lpstr>PowerPoint Presentation</vt:lpstr>
      <vt:lpstr>Next up: 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line_profiler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Recommended readings</vt:lpstr>
      <vt:lpstr>Final thoughts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816</cp:revision>
  <cp:lastPrinted>2014-09-08T15:57:01Z</cp:lastPrinted>
  <dcterms:created xsi:type="dcterms:W3CDTF">2010-10-01T16:09:12Z</dcterms:created>
  <dcterms:modified xsi:type="dcterms:W3CDTF">2016-09-06T14:19:23Z</dcterms:modified>
</cp:coreProperties>
</file>