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3" r:id="rId2"/>
    <p:sldId id="499" r:id="rId3"/>
    <p:sldId id="500" r:id="rId4"/>
    <p:sldId id="348" r:id="rId5"/>
    <p:sldId id="349" r:id="rId6"/>
    <p:sldId id="350" r:id="rId7"/>
    <p:sldId id="351" r:id="rId8"/>
    <p:sldId id="505" r:id="rId9"/>
    <p:sldId id="504" r:id="rId10"/>
    <p:sldId id="519" r:id="rId11"/>
    <p:sldId id="502" r:id="rId12"/>
    <p:sldId id="520" r:id="rId13"/>
    <p:sldId id="508" r:id="rId14"/>
    <p:sldId id="317" r:id="rId15"/>
    <p:sldId id="503" r:id="rId16"/>
    <p:sldId id="512" r:id="rId17"/>
    <p:sldId id="509" r:id="rId18"/>
    <p:sldId id="521" r:id="rId19"/>
    <p:sldId id="510" r:id="rId20"/>
    <p:sldId id="511" r:id="rId21"/>
    <p:sldId id="513" r:id="rId22"/>
    <p:sldId id="514" r:id="rId23"/>
    <p:sldId id="515" r:id="rId24"/>
    <p:sldId id="506" r:id="rId25"/>
    <p:sldId id="523" r:id="rId26"/>
    <p:sldId id="524" r:id="rId27"/>
    <p:sldId id="525" r:id="rId28"/>
    <p:sldId id="526" r:id="rId29"/>
    <p:sldId id="516" r:id="rId30"/>
    <p:sldId id="518" r:id="rId31"/>
    <p:sldId id="527" r:id="rId32"/>
    <p:sldId id="319" r:id="rId33"/>
    <p:sldId id="316" r:id="rId34"/>
    <p:sldId id="494" r:id="rId35"/>
    <p:sldId id="359" r:id="rId36"/>
    <p:sldId id="355" r:id="rId37"/>
    <p:sldId id="476" r:id="rId38"/>
    <p:sldId id="288" r:id="rId39"/>
    <p:sldId id="29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99"/>
            <p14:sldId id="500"/>
            <p14:sldId id="348"/>
            <p14:sldId id="349"/>
            <p14:sldId id="350"/>
            <p14:sldId id="351"/>
            <p14:sldId id="505"/>
            <p14:sldId id="504"/>
            <p14:sldId id="519"/>
            <p14:sldId id="502"/>
            <p14:sldId id="520"/>
            <p14:sldId id="508"/>
            <p14:sldId id="317"/>
            <p14:sldId id="503"/>
            <p14:sldId id="512"/>
            <p14:sldId id="509"/>
            <p14:sldId id="521"/>
            <p14:sldId id="510"/>
            <p14:sldId id="511"/>
            <p14:sldId id="513"/>
            <p14:sldId id="514"/>
            <p14:sldId id="515"/>
            <p14:sldId id="506"/>
            <p14:sldId id="523"/>
            <p14:sldId id="524"/>
            <p14:sldId id="525"/>
            <p14:sldId id="526"/>
            <p14:sldId id="516"/>
            <p14:sldId id="518"/>
            <p14:sldId id="527"/>
            <p14:sldId id="319"/>
            <p14:sldId id="316"/>
            <p14:sldId id="494"/>
            <p14:sldId id="359"/>
            <p14:sldId id="355"/>
            <p14:sldId id="476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85986" autoAdjust="0"/>
  </p:normalViewPr>
  <p:slideViewPr>
    <p:cSldViewPr>
      <p:cViewPr varScale="1">
        <p:scale>
          <a:sx n="109" d="100"/>
          <a:sy n="109" d="100"/>
        </p:scale>
        <p:origin x="2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explain typical test</a:t>
            </a:r>
            <a:r>
              <a:rPr lang="en-GB" baseline="0" dirty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In textbooks about testing you</a:t>
            </a:r>
            <a:r>
              <a:rPr lang="en-US" baseline="0" dirty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/>
            </a:br>
            <a:endParaRPr lang="en-US" baseline="0" dirty="0"/>
          </a:p>
          <a:p>
            <a:pPr marL="228600" indent="-228600">
              <a:buNone/>
            </a:pPr>
            <a:r>
              <a:rPr lang="en-US" baseline="0" dirty="0"/>
              <a:t>GOOD EXAMPLE: better is random mixtures of sine waves, colored noise, signal with stationary statistics =&gt; compute the </a:t>
            </a:r>
            <a:r>
              <a:rPr lang="en-US" baseline="0" dirty="0" err="1"/>
              <a:t>eigenvalues</a:t>
            </a:r>
            <a:r>
              <a:rPr lang="en-US" baseline="0" dirty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/>
              <a:t>There is no general rule for testing these algorithm, for each specific algorithm there are usually validation cases (</a:t>
            </a:r>
            <a:r>
              <a:rPr lang="en-US" baseline="0" dirty="0" err="1"/>
              <a:t>e.g</a:t>
            </a:r>
            <a:r>
              <a:rPr lang="en-US" baseline="0" dirty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2019,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P/2019-camerino-testing-debugg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code, Part II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A30-B46C-844A-BD7C-F8D9AEAB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</a:t>
            </a:r>
            <a:r>
              <a:rPr lang="en-DE"/>
              <a:t>Logistic </a:t>
            </a:r>
            <a:r>
              <a:rPr lang="en-US" dirty="0"/>
              <a:t>Map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4174-CB56-8F4A-95E3-858510FB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3AEB-DA99-9749-913F-A2D7F6CD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E2194-AD6F-9349-8E75-FDA9FB4D66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  <a:p>
            <a:r>
              <a:rPr lang="en-GB" dirty="0"/>
              <a:t>L</a:t>
            </a:r>
            <a:r>
              <a:rPr lang="en-DE" dirty="0"/>
              <a:t>ooking at these plots, what could you test?</a:t>
            </a:r>
          </a:p>
          <a:p>
            <a:endParaRPr lang="en-DE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32563C-DC06-F74C-9693-71205DD56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" y="2348684"/>
            <a:ext cx="7768952" cy="38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Submit a Pull Request for Issue #?? on GitHub</a:t>
                </a:r>
              </a:p>
              <a:p>
                <a:r>
                  <a:rPr lang="en-US" dirty="0"/>
                  <a:t>In the file </a:t>
                </a:r>
                <a:r>
                  <a:rPr lang="en-US" dirty="0" err="1"/>
                  <a:t>logistic.py</a:t>
                </a:r>
                <a:r>
                  <a:rPr lang="en-US" dirty="0"/>
                  <a:t> complete the code for the two functions</a:t>
                </a:r>
              </a:p>
              <a:p>
                <a:pPr lvl="1"/>
                <a:r>
                  <a:rPr lang="en-US" dirty="0"/>
                  <a:t>Implement the logistic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Implement a function that runs the logistic map for n iterations, each time passing the result back into f. This is called an iterated function.</a:t>
                </a:r>
              </a:p>
              <a:p>
                <a:r>
                  <a:rPr lang="en-US" dirty="0"/>
                  <a:t>Run </a:t>
                </a:r>
                <a:r>
                  <a:rPr lang="en-US" dirty="0" err="1"/>
                  <a:t>plot_logfun.py</a:t>
                </a:r>
                <a:r>
                  <a:rPr lang="en-US" dirty="0"/>
                  <a:t> with</a:t>
                </a:r>
              </a:p>
              <a:p>
                <a:pPr lvl="1"/>
                <a:r>
                  <a:rPr lang="en-US" dirty="0"/>
                  <a:t>r = 1.5</a:t>
                </a:r>
              </a:p>
              <a:p>
                <a:pPr lvl="1"/>
                <a:r>
                  <a:rPr lang="en-US" dirty="0"/>
                  <a:t>x0 = 0.1</a:t>
                </a:r>
              </a:p>
              <a:p>
                <a:pPr marL="0" indent="0">
                  <a:buNone/>
                </a:pPr>
                <a:r>
                  <a:rPr lang="en-US" dirty="0"/>
                  <a:t>and look at the plots that it generates</a:t>
                </a:r>
              </a:p>
              <a:p>
                <a:r>
                  <a:rPr lang="en-US" dirty="0"/>
                  <a:t>Write a stability test for your module in the </a:t>
                </a:r>
                <a:r>
                  <a:rPr lang="en-US" dirty="0" err="1"/>
                  <a:t>test_logistic.py</a:t>
                </a:r>
                <a:r>
                  <a:rPr lang="en-US" dirty="0"/>
                  <a:t> (</a:t>
                </a:r>
                <a:r>
                  <a:rPr lang="en-US" dirty="0" err="1"/>
                  <a:t>Exersize</a:t>
                </a:r>
                <a:r>
                  <a:rPr lang="en-US" dirty="0"/>
                  <a:t> 1)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35" t="-17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E42DF-4D2B-2648-92E6-84CBB97C5AF0}"/>
              </a:ext>
            </a:extLst>
          </p:cNvPr>
          <p:cNvSpPr txBox="1"/>
          <p:nvPr/>
        </p:nvSpPr>
        <p:spPr>
          <a:xfrm>
            <a:off x="5867224" y="245345"/>
            <a:ext cx="27372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update</a:t>
            </a:r>
          </a:p>
        </p:txBody>
      </p:sp>
    </p:spTree>
    <p:extLst>
      <p:ext uri="{BB962C8B-B14F-4D97-AF65-F5344CB8AC3E}">
        <p14:creationId xmlns:p14="http://schemas.microsoft.com/office/powerpoint/2010/main" val="408450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C58F-E090-D34D-85F4-0A7380E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Parametrize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5C21-F79C-E449-A60A-2B23A19C4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r>
              <a:rPr lang="en-DE" dirty="0"/>
              <a:t>… is also useful when you want to test different cases and their outcomes!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CDE8-4AD6-914B-AEE9-DA0E40FD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C6E4-EB1C-F64A-947A-925A6614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3DD6C-E1D1-F34C-BC47-6E4C8852B03D}"/>
              </a:ext>
            </a:extLst>
          </p:cNvPr>
          <p:cNvSpPr txBox="1"/>
          <p:nvPr/>
        </p:nvSpPr>
        <p:spPr>
          <a:xfrm>
            <a:off x="323528" y="2636913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("string, expected",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[('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'hello world’),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('hi', 'hi’),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('','')])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test_lower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expected):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When</a:t>
            </a:r>
            <a:b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output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Then</a:t>
            </a:r>
            <a:b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expected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8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Write a convergence test for the logistic function with r=1.5</a:t>
            </a:r>
          </a:p>
          <a:p>
            <a:r>
              <a:rPr lang="en-GB" dirty="0"/>
              <a:t>N</a:t>
            </a:r>
            <a:r>
              <a:rPr lang="en-DE" dirty="0"/>
              <a:t>ow parametrize the starting value to check that all starting values converge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9D535-C265-9A49-90A5-C06641E57ACC}"/>
              </a:ext>
            </a:extLst>
          </p:cNvPr>
          <p:cNvSpPr txBox="1"/>
          <p:nvPr/>
        </p:nvSpPr>
        <p:spPr>
          <a:xfrm>
            <a:off x="5867224" y="245345"/>
            <a:ext cx="27372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update</a:t>
            </a:r>
          </a:p>
        </p:txBody>
      </p:sp>
    </p:spTree>
    <p:extLst>
      <p:ext uri="{BB962C8B-B14F-4D97-AF65-F5344CB8AC3E}">
        <p14:creationId xmlns:p14="http://schemas.microsoft.com/office/powerpoint/2010/main" val="108668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</a:t>
            </a:r>
            <a:r>
              <a:rPr lang="en-US" dirty="0" err="1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deterministic test cases when possible</a:t>
            </a:r>
          </a:p>
          <a:p>
            <a:r>
              <a:rPr lang="en-US" dirty="0"/>
              <a:t>In most numerical algorithm, this will cover only over-simplified situations; in some, it is impossible</a:t>
            </a:r>
          </a:p>
          <a:p>
            <a:r>
              <a:rPr lang="en-US" dirty="0"/>
              <a:t>Fuzz testing: generate random input</a:t>
            </a:r>
          </a:p>
          <a:p>
            <a:pPr lvl="1"/>
            <a:r>
              <a:rPr lang="en-US" dirty="0"/>
              <a:t>Outside scientific programming it is mostly used to stress-test error handling, memory leaks, safety</a:t>
            </a:r>
          </a:p>
          <a:p>
            <a:pPr lvl="1"/>
            <a:r>
              <a:rPr lang="en-US" dirty="0"/>
              <a:t>For numerical algorithm, it is often used to make sure one covers general, realistic cases</a:t>
            </a:r>
          </a:p>
          <a:p>
            <a:pPr lvl="1"/>
            <a:r>
              <a:rPr lang="en-US" dirty="0"/>
              <a:t>The input may be random, but you still need to know what to expect</a:t>
            </a:r>
          </a:p>
          <a:p>
            <a:pPr lvl="1"/>
            <a:r>
              <a:rPr lang="en-US" dirty="0"/>
              <a:t>Make failures reproducible by saving or printing the random seed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fuzzing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test_mean_deterministic</a:t>
            </a:r>
            <a:r>
              <a:rPr lang="en-US" sz="1400" dirty="0">
                <a:latin typeface="Courier New"/>
                <a:cs typeface="Courier New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x = </a:t>
            </a:r>
            <a:r>
              <a:rPr lang="en-US" sz="1400" dirty="0" err="1">
                <a:latin typeface="Courier New"/>
                <a:cs typeface="Courier New"/>
              </a:rPr>
              <a:t>numpy.array</a:t>
            </a:r>
            <a:r>
              <a:rPr lang="en-US" sz="1400" dirty="0">
                <a:latin typeface="Courier New"/>
                <a:cs typeface="Courier New"/>
              </a:rPr>
              <a:t>([-2.0, 2.0, 6.0])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expected =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assert </a:t>
            </a:r>
            <a:r>
              <a:rPr lang="en-US" sz="1400" dirty="0" err="1">
                <a:latin typeface="Courier New"/>
                <a:cs typeface="Courier New"/>
              </a:rPr>
              <a:t>isclose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numpy.mean</a:t>
            </a:r>
            <a:r>
              <a:rPr lang="en-US" sz="1400" dirty="0">
                <a:latin typeface="Courier New"/>
                <a:cs typeface="Courier New"/>
              </a:rPr>
              <a:t>(x), expected)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test_mean_fuzzing</a:t>
            </a:r>
            <a:r>
              <a:rPr lang="en-US" sz="1400" dirty="0">
                <a:latin typeface="Courier New"/>
                <a:cs typeface="Courier New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rand_state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numpy.random.RandomState</a:t>
            </a:r>
            <a:r>
              <a:rPr lang="en-US" sz="1400" dirty="0">
                <a:latin typeface="Courier New"/>
                <a:cs typeface="Courier New"/>
              </a:rPr>
              <a:t>(1333)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N, D = 100000,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# Goal means: [0.1 ,  0.45,  0.8 ,  1.15, 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expected = </a:t>
            </a:r>
            <a:r>
              <a:rPr lang="en-US" sz="1400" dirty="0" err="1">
                <a:latin typeface="Courier New"/>
                <a:cs typeface="Courier New"/>
              </a:rPr>
              <a:t>numpy.linspace</a:t>
            </a:r>
            <a:r>
              <a:rPr lang="en-US" sz="1400" dirty="0">
                <a:latin typeface="Courier New"/>
                <a:cs typeface="Courier New"/>
              </a:rPr>
              <a:t>(0.1, 1.5, 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# Generate random, D-dimensional data with the desired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x = </a:t>
            </a:r>
            <a:r>
              <a:rPr lang="en-US" sz="1400" dirty="0" err="1">
                <a:latin typeface="Courier New"/>
                <a:cs typeface="Courier New"/>
              </a:rPr>
              <a:t>rand_state.randn</a:t>
            </a:r>
            <a:r>
              <a:rPr lang="en-US" sz="1400" dirty="0">
                <a:latin typeface="Courier New"/>
                <a:cs typeface="Courier New"/>
              </a:rPr>
              <a:t>(N, D) + expected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means = </a:t>
            </a:r>
            <a:r>
              <a:rPr lang="en-US" sz="1400" dirty="0" err="1">
                <a:latin typeface="Courier New"/>
                <a:cs typeface="Courier New"/>
              </a:rPr>
              <a:t>numpy.mean</a:t>
            </a:r>
            <a:r>
              <a:rPr lang="en-US" sz="1400" dirty="0">
                <a:latin typeface="Courier New"/>
                <a:cs typeface="Courier New"/>
              </a:rPr>
              <a:t>(x, 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numpy.testing.assert_allclose</a:t>
            </a:r>
            <a:r>
              <a:rPr lang="en-US" sz="1400" dirty="0">
                <a:latin typeface="Courier New"/>
                <a:cs typeface="Courier New"/>
              </a:rPr>
              <a:t>(means, expected, </a:t>
            </a:r>
            <a:r>
              <a:rPr lang="en-US" sz="1400" dirty="0" err="1">
                <a:latin typeface="Courier New"/>
                <a:cs typeface="Courier New"/>
              </a:rPr>
              <a:t>rtol</a:t>
            </a:r>
            <a:r>
              <a:rPr lang="en-US" sz="1400" dirty="0">
                <a:latin typeface="Courier New"/>
                <a:cs typeface="Courier New"/>
              </a:rPr>
              <a:t>=1e-2)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75726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49B-41A4-C340-B6FC-E619207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027C-A397-FA41-9D14-CCA01BAF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Test divergence for values above r=4</a:t>
            </a:r>
          </a:p>
          <a:p>
            <a:r>
              <a:rPr lang="en-DE" dirty="0"/>
              <a:t>Use numerical fuzzing to try different values of r&gt;4 within a determined range </a:t>
            </a:r>
          </a:p>
          <a:p>
            <a:r>
              <a:rPr lang="en-DE" dirty="0"/>
              <a:t>Change the lower bound of r to r = 3. Run it a couple of times: do you run into any problems?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8F72-525D-7048-8D68-7D6EEED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E371-234A-FB41-8502-5E8F5052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088B-977B-C545-AB32-F01DF402EE26}"/>
              </a:ext>
            </a:extLst>
          </p:cNvPr>
          <p:cNvSpPr txBox="1"/>
          <p:nvPr/>
        </p:nvSpPr>
        <p:spPr>
          <a:xfrm>
            <a:off x="5867224" y="245345"/>
            <a:ext cx="27372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update</a:t>
            </a:r>
          </a:p>
        </p:txBody>
      </p:sp>
    </p:spTree>
    <p:extLst>
      <p:ext uri="{BB962C8B-B14F-4D97-AF65-F5344CB8AC3E}">
        <p14:creationId xmlns:p14="http://schemas.microsoft.com/office/powerpoint/2010/main" val="109114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Seeds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When running fuzzy tests and some test doesn’t pass it is vital to be able to reproduce that test exactly!</a:t>
            </a:r>
          </a:p>
          <a:p>
            <a:r>
              <a:rPr lang="en-DE" dirty="0"/>
              <a:t>Computers produce pseudo-random numbers: setting a seed resets the basis for the random number generator</a:t>
            </a:r>
          </a:p>
          <a:p>
            <a:r>
              <a:rPr lang="en-DE" dirty="0"/>
              <a:t>This is essential for reproducibility</a:t>
            </a:r>
          </a:p>
          <a:p>
            <a:r>
              <a:rPr lang="en-GB" dirty="0"/>
              <a:t>A</a:t>
            </a:r>
            <a:r>
              <a:rPr lang="en-DE" dirty="0"/>
              <a:t>t a minimum, you should manually set the seed for your fuzzy test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255F-F5D9-744B-9D99-5CA2F4AA59DD}"/>
              </a:ext>
            </a:extLst>
          </p:cNvPr>
          <p:cNvSpPr txBox="1"/>
          <p:nvPr/>
        </p:nvSpPr>
        <p:spPr>
          <a:xfrm>
            <a:off x="2699792" y="4581128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(SEED)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F9F7-570D-1948-9A8F-50EF44EC2EEA}"/>
              </a:ext>
            </a:extLst>
          </p:cNvPr>
          <p:cNvSpPr txBox="1"/>
          <p:nvPr/>
        </p:nvSpPr>
        <p:spPr>
          <a:xfrm>
            <a:off x="3059832" y="2708920"/>
            <a:ext cx="5373887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better to use numpy.random.RandomState!</a:t>
            </a:r>
          </a:p>
          <a:p>
            <a:endParaRPr lang="en-CH" dirty="0"/>
          </a:p>
          <a:p>
            <a:r>
              <a:rPr lang="en-CH" dirty="0"/>
              <a:t>random_state = np.random.RandomState(SEED)</a:t>
            </a:r>
          </a:p>
          <a:p>
            <a:r>
              <a:rPr lang="en-CH" dirty="0"/>
              <a:t>random_state.rand()</a:t>
            </a:r>
          </a:p>
          <a:p>
            <a:endParaRPr lang="en-CH" dirty="0"/>
          </a:p>
          <a:p>
            <a:r>
              <a:rPr lang="en-CH" dirty="0"/>
              <a:t>otherwise using the global seed, if any external library uses np.random it can screw up the determinism</a:t>
            </a:r>
          </a:p>
        </p:txBody>
      </p:sp>
    </p:spTree>
    <p:extLst>
      <p:ext uri="{BB962C8B-B14F-4D97-AF65-F5344CB8AC3E}">
        <p14:creationId xmlns:p14="http://schemas.microsoft.com/office/powerpoint/2010/main" val="128768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F265-BE39-9143-ACA3-F64DC2A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 Pytest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FFB-9D64-EE4D-A985-F51537481E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This is not so prominent in the docs, because non-scientific coding uses fuzzy testing more rarely</a:t>
            </a:r>
          </a:p>
          <a:p>
            <a:r>
              <a:rPr lang="en-DE" dirty="0"/>
              <a:t>In scientific coding, when you deal with randomness it is very relevant</a:t>
            </a:r>
          </a:p>
          <a:p>
            <a:r>
              <a:rPr lang="en-DE" dirty="0"/>
              <a:t>What do we want?</a:t>
            </a:r>
          </a:p>
          <a:p>
            <a:pPr lvl="1"/>
            <a:r>
              <a:rPr lang="en-DE" dirty="0"/>
              <a:t>For each (fuzzy) test there should be a seed</a:t>
            </a:r>
          </a:p>
          <a:p>
            <a:pPr lvl="1"/>
            <a:r>
              <a:rPr lang="en-GB" dirty="0"/>
              <a:t>T</a:t>
            </a:r>
            <a:r>
              <a:rPr lang="en-DE" dirty="0"/>
              <a:t>hat seed should be printed with the test result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t needs to be possible to explicitely run the test again with that seed!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0052-A922-3C42-A831-D015ED17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3B7-CEDF-984B-A832-8462FC4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Fixtures (minimal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DE" dirty="0"/>
              <a:t>Fixtures are functions that are run before the tests are executed</a:t>
            </a:r>
          </a:p>
          <a:p>
            <a:r>
              <a:rPr lang="en-GB" dirty="0"/>
              <a:t>W</a:t>
            </a:r>
            <a:r>
              <a:rPr lang="en-DE" dirty="0"/>
              <a:t>ith autouse, it is executed once before each test</a:t>
            </a:r>
          </a:p>
          <a:p>
            <a:r>
              <a:rPr lang="en-GB" dirty="0"/>
              <a:t>T</a:t>
            </a:r>
            <a:r>
              <a:rPr lang="en-DE" dirty="0"/>
              <a:t>hey are defined in a file called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conftest.py</a:t>
            </a:r>
            <a:r>
              <a:rPr lang="en-DE" dirty="0"/>
              <a:t>, in the same directory as the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C5DE2-1B21-D540-9A4E-7F245A136CC9}"/>
              </a:ext>
            </a:extLst>
          </p:cNvPr>
          <p:cNvSpPr txBox="1"/>
          <p:nvPr/>
        </p:nvSpPr>
        <p:spPr>
          <a:xfrm>
            <a:off x="1835696" y="3578736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random seed for once here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GB" sz="16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pytest.fixture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autouse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set_seed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f'Using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seed {SEED}’)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696DC-3BCD-5C4B-997F-77F162840A5F}"/>
              </a:ext>
            </a:extLst>
          </p:cNvPr>
          <p:cNvSpPr txBox="1"/>
          <p:nvPr/>
        </p:nvSpPr>
        <p:spPr>
          <a:xfrm>
            <a:off x="3059832" y="2708920"/>
            <a:ext cx="537388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Here as well I think it’s better advice to set up a RandomState per test</a:t>
            </a:r>
          </a:p>
        </p:txBody>
      </p:sp>
    </p:spTree>
    <p:extLst>
      <p:ext uri="{BB962C8B-B14F-4D97-AF65-F5344CB8AC3E}">
        <p14:creationId xmlns:p14="http://schemas.microsoft.com/office/powerpoint/2010/main" val="20237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3286613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Fixtures (real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onftest.py </a:t>
            </a:r>
            <a:r>
              <a:rPr lang="en-DE" dirty="0"/>
              <a:t>is a magical file! (don’t import it!)</a:t>
            </a:r>
          </a:p>
          <a:p>
            <a:r>
              <a:rPr lang="en-GB" dirty="0"/>
              <a:t>S</a:t>
            </a:r>
            <a:r>
              <a:rPr lang="en-DE" dirty="0"/>
              <a:t>ome test suites require specific or custom fixtures and plugins. They can be defined in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conftest.py</a:t>
            </a:r>
          </a:p>
          <a:p>
            <a:r>
              <a:rPr lang="en-DE" dirty="0">
                <a:latin typeface="Gill Sans MT" panose="020B0502020104020203" pitchFamily="34" charset="77"/>
                <a:cs typeface="Courier New" panose="02070309020205020404" pitchFamily="49" charset="0"/>
              </a:rPr>
              <a:t>See the file in the repo you forked. The functions defined there select a seed for each test and allow you to pass a seed on the commandline using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–seed 123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AB49-561F-024B-AF4C-BA8A10C4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A4B-4889-794D-92F4-077D71E700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Add a conftest.py file to set a random seed before each run and make the failure reproducible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52E7-3766-9546-8268-91FA6849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166C-2C8A-1048-8FB2-2D987047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2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4E67-972B-4444-94C5-AB4C4F8F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F79E-C156-9E48-ABC1-9FFF0B500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Between r=3 and r=4 the logistic function has some interesting behavior.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2BF9-93FB-A647-B9E1-C1C9D1A0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A13F-8C48-754A-A1B4-50115AD2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036AB42-F4CD-9E47-B359-0988CAA4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07F4E-ED34-3F4F-98DA-46242DF9DE1F}"/>
              </a:ext>
            </a:extLst>
          </p:cNvPr>
          <p:cNvSpPr txBox="1"/>
          <p:nvPr/>
        </p:nvSpPr>
        <p:spPr>
          <a:xfrm>
            <a:off x="5867224" y="245345"/>
            <a:ext cx="27372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update</a:t>
            </a:r>
          </a:p>
        </p:txBody>
      </p:sp>
    </p:spTree>
    <p:extLst>
      <p:ext uri="{BB962C8B-B14F-4D97-AF65-F5344CB8AC3E}">
        <p14:creationId xmlns:p14="http://schemas.microsoft.com/office/powerpoint/2010/main" val="353697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981-F94F-A249-BC9B-F139909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FD7E-7D51-DE46-A976-F503A61DC9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## Exercise 4:</a:t>
            </a:r>
            <a:endParaRPr lang="en-GB" dirty="0"/>
          </a:p>
          <a:p>
            <a:r>
              <a:rPr lang="en-GB" dirty="0"/>
              <a:t>r values or 3 &lt; r &gt; 4 have some interesting properties. A chaotic trajectory doesn't diverge but also doesn't converge. Write a test that checks that after a lot (e.g. 100000) of iterations the last 100 are all different. Use r=3.8.</a:t>
            </a:r>
          </a:p>
          <a:p>
            <a:pPr marL="0" indent="0">
              <a:buNone/>
            </a:pPr>
            <a:r>
              <a:rPr lang="en-GB" b="1" dirty="0"/>
              <a:t>## Exercise 4.2:</a:t>
            </a:r>
            <a:endParaRPr lang="en-GB" dirty="0"/>
          </a:p>
          <a:p>
            <a:r>
              <a:rPr lang="en-GB" dirty="0"/>
              <a:t>parametrize your test with some other r values: like 3.001, and 3.453. Your test should fail. Why? Use the plotting function `</a:t>
            </a:r>
            <a:r>
              <a:rPr lang="en-GB" dirty="0" err="1"/>
              <a:t>plot_trajectory</a:t>
            </a:r>
            <a:r>
              <a:rPr lang="en-GB" dirty="0"/>
              <a:t>` to find out what is going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BE21-0F92-FA46-ACF2-3BC7B31C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240-FAC2-D149-9680-983A5A1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7FE58-96EA-CD4F-8865-65E8EE397445}"/>
              </a:ext>
            </a:extLst>
          </p:cNvPr>
          <p:cNvSpPr txBox="1"/>
          <p:nvPr/>
        </p:nvSpPr>
        <p:spPr>
          <a:xfrm>
            <a:off x="5867224" y="245345"/>
            <a:ext cx="27372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update</a:t>
            </a:r>
          </a:p>
        </p:txBody>
      </p:sp>
    </p:spTree>
    <p:extLst>
      <p:ext uri="{BB962C8B-B14F-4D97-AF65-F5344CB8AC3E}">
        <p14:creationId xmlns:p14="http://schemas.microsoft.com/office/powerpoint/2010/main" val="109421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(xfail)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Aside from parametrize, there are some other built in markers</a:t>
            </a:r>
          </a:p>
          <a:p>
            <a:r>
              <a:rPr lang="en-GB" dirty="0"/>
              <a:t>Sometimes you have a test that fails, but for good reason or you just want to deal with it later… </a:t>
            </a:r>
          </a:p>
          <a:p>
            <a:r>
              <a:rPr lang="en-GB" dirty="0"/>
              <a:t>expected failure</a:t>
            </a:r>
          </a:p>
          <a:p>
            <a:r>
              <a:rPr lang="en-GB" dirty="0"/>
              <a:t>Outputs an “x” (or “X”) in place of the “.”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222756" y="3861048"/>
            <a:ext cx="88569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pytest.mark.xfail</a:t>
            </a:r>
            <a:endParaRPr lang="en-GB" sz="22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2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(skip)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en-GB" dirty="0"/>
              <a:t>If that test takes a long time to run, you could also skip it!</a:t>
            </a:r>
          </a:p>
          <a:p>
            <a:r>
              <a:rPr lang="en-GB" dirty="0"/>
              <a:t>skip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179512" y="3356992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pytest.mark.skip</a:t>
            </a:r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reason=“some values of r oscillate!”</a:t>
            </a:r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9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0779E2-5350-864A-850F-9F70861EFBFC}"/>
              </a:ext>
            </a:extLst>
          </p:cNvPr>
          <p:cNvSpPr/>
          <p:nvPr/>
        </p:nvSpPr>
        <p:spPr>
          <a:xfrm>
            <a:off x="1403648" y="5072602"/>
            <a:ext cx="6408712" cy="1132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with custom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 you have lots of tests, you can categorize them with your own markers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Smoke tests check for really basic failure: run these frequently</a:t>
            </a:r>
          </a:p>
          <a:p>
            <a:pPr lvl="1"/>
            <a:r>
              <a:rPr lang="en-GB" dirty="0"/>
              <a:t>O</a:t>
            </a:r>
            <a:r>
              <a:rPr lang="en-DE" dirty="0"/>
              <a:t>ther tests may be many or too slow to run every time and test for more edge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709064" y="3611039"/>
            <a:ext cx="788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pytest.mark.smoke</a:t>
            </a:r>
            <a:endParaRPr lang="en-GB" sz="20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2F30D-0D6B-4C4C-B6B7-2E9C84733A93}"/>
              </a:ext>
            </a:extLst>
          </p:cNvPr>
          <p:cNvSpPr txBox="1"/>
          <p:nvPr/>
        </p:nvSpPr>
        <p:spPr>
          <a:xfrm>
            <a:off x="1403648" y="5188525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pytest –m smoke</a:t>
            </a:r>
          </a:p>
          <a:p>
            <a:r>
              <a:rPr lang="en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pytest –m ”smoke and not slow”</a:t>
            </a:r>
          </a:p>
        </p:txBody>
      </p:sp>
    </p:spTree>
    <p:extLst>
      <p:ext uri="{BB962C8B-B14F-4D97-AF65-F5344CB8AC3E}">
        <p14:creationId xmlns:p14="http://schemas.microsoft.com/office/powerpoint/2010/main" val="426661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992-BD89-A94D-88E8-9EFBC30B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57ED-340B-344D-8E50-384F485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3EC-FF27-AE43-B32D-458EC3E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A71879B-1C04-2E41-ACC8-3A6D5376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132482"/>
            <a:ext cx="9036496" cy="4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992-BD89-A94D-88E8-9EFBC30B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57ED-340B-344D-8E50-384F485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3EC-FF27-AE43-B32D-458EC3E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95BE9D7-1CF5-354F-9363-1D7C5E47A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9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8B2-9D8A-E945-8AD1-0A4960E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5751-0F68-AB46-BE28-558729DE6C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## Exercise 4.3:</a:t>
            </a:r>
            <a:endParaRPr lang="en-GB" dirty="0"/>
          </a:p>
          <a:p>
            <a:r>
              <a:rPr lang="en-GB" dirty="0"/>
              <a:t>Mark the `</a:t>
            </a:r>
            <a:r>
              <a:rPr lang="en-GB" dirty="0" err="1"/>
              <a:t>test_aperiodic</a:t>
            </a:r>
            <a:r>
              <a:rPr lang="en-GB" dirty="0"/>
              <a:t>` function as expected to fail!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## Exercise 5:</a:t>
            </a:r>
            <a:endParaRPr lang="en-GB" dirty="0"/>
          </a:p>
          <a:p>
            <a:r>
              <a:rPr lang="en-GB" dirty="0"/>
              <a:t>To test chaotic </a:t>
            </a:r>
            <a:r>
              <a:rPr lang="en-GB" dirty="0" err="1"/>
              <a:t>behavior</a:t>
            </a:r>
            <a:r>
              <a:rPr lang="en-GB" dirty="0"/>
              <a:t> we will need to be a bit more advanced.</a:t>
            </a:r>
          </a:p>
          <a:p>
            <a:r>
              <a:rPr lang="en-GB" dirty="0"/>
              <a:t>Let's test that what we're seeing is actually chaos:</a:t>
            </a:r>
          </a:p>
          <a:p>
            <a:pPr lvl="1"/>
            <a:r>
              <a:rPr lang="en-GB" dirty="0"/>
              <a:t> orbits </a:t>
            </a:r>
            <a:r>
              <a:rPr lang="en-GB" dirty="0" err="1"/>
              <a:t>mus</a:t>
            </a:r>
            <a:r>
              <a:rPr lang="en-GB" dirty="0"/>
              <a:t> be bounded, i.e. not diverge: you can use your divergence code for this</a:t>
            </a:r>
          </a:p>
          <a:p>
            <a:pPr lvl="1"/>
            <a:r>
              <a:rPr lang="en-GB" dirty="0"/>
              <a:t> orbits must be aperiodic, i.e. only values of r that pass the </a:t>
            </a:r>
            <a:r>
              <a:rPr lang="en-GB" dirty="0" err="1"/>
              <a:t>test_aperiodic</a:t>
            </a:r>
            <a:r>
              <a:rPr lang="en-GB" dirty="0"/>
              <a:t> function can qualify</a:t>
            </a:r>
          </a:p>
          <a:p>
            <a:pPr lvl="1"/>
            <a:r>
              <a:rPr lang="en-GB" dirty="0"/>
              <a:t> sensitive dependence on initial conditions</a:t>
            </a:r>
          </a:p>
          <a:p>
            <a:pPr lvl="1"/>
            <a:r>
              <a:rPr lang="en-GB" dirty="0"/>
              <a:t> it has to be deterministic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We already established the first two. Lets write tests for the last two!</a:t>
            </a:r>
          </a:p>
          <a:p>
            <a:pPr marL="0" indent="0">
              <a:buNone/>
            </a:pPr>
            <a:r>
              <a:rPr lang="en-GB" b="1" dirty="0"/>
              <a:t>## Exercise 5.1:</a:t>
            </a:r>
            <a:endParaRPr lang="en-GB" dirty="0"/>
          </a:p>
          <a:p>
            <a:r>
              <a:rPr lang="en-GB" dirty="0"/>
              <a:t>Look at the bifurcation plot and single trajectory plot and pick an r value that you think will likely yield chaos. Then write a test to verify that the trajectory is deterministic.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## Exercise 5.2:</a:t>
            </a:r>
            <a:endParaRPr lang="en-GB" dirty="0"/>
          </a:p>
          <a:p>
            <a:r>
              <a:rPr lang="en-GB" dirty="0"/>
              <a:t>For the same r value, test the sensitive dependence on initial conditions, or the butterfly effect.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6AE5-089C-8D47-A20C-EF24F75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B865-37EF-674F-8049-1DE594EB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CF38-6E41-F345-A4CD-FAF678078795}"/>
              </a:ext>
            </a:extLst>
          </p:cNvPr>
          <p:cNvSpPr txBox="1"/>
          <p:nvPr/>
        </p:nvSpPr>
        <p:spPr>
          <a:xfrm>
            <a:off x="5867224" y="245345"/>
            <a:ext cx="27372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TODO update</a:t>
            </a:r>
          </a:p>
        </p:txBody>
      </p:sp>
    </p:spTree>
    <p:extLst>
      <p:ext uri="{BB962C8B-B14F-4D97-AF65-F5344CB8AC3E}">
        <p14:creationId xmlns:p14="http://schemas.microsoft.com/office/powerpoint/2010/main" val="37489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good test looks like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good test look like? What should I test?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“real-life” files, servers,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28821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E47-1C1F-A04E-97D5-37CEEC48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Pytest</a:t>
            </a:r>
            <a:endParaRPr lang="en-DE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4D4503A-473B-6745-8A43-903382FAA9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2816"/>
            <a:ext cx="9037873" cy="324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8E85-9FAB-4049-8FF4-09F6264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9C76-5345-E04A-A993-6C001FD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7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E47-1C1F-A04E-97D5-37CEEC48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nsert CI slides here?!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D9AA-E51D-5648-8471-894B79EB10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8E85-9FAB-4049-8FF4-09F6264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9C76-5345-E04A-A993-6C001FD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8B2C9-4A24-A74C-B52D-43E1709D046F}"/>
              </a:ext>
            </a:extLst>
          </p:cNvPr>
          <p:cNvSpPr txBox="1"/>
          <p:nvPr/>
        </p:nvSpPr>
        <p:spPr>
          <a:xfrm>
            <a:off x="5652120" y="260648"/>
            <a:ext cx="2737224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I suggest concluding testing, and do CI as a separate 45min session</a:t>
            </a:r>
          </a:p>
        </p:txBody>
      </p:sp>
    </p:spTree>
    <p:extLst>
      <p:ext uri="{BB962C8B-B14F-4D97-AF65-F5344CB8AC3E}">
        <p14:creationId xmlns:p14="http://schemas.microsoft.com/office/powerpoint/2010/main" val="3696737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testing learning algorithms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algorithms can get stuck in local maxima, the solution for general cases might not be known (e.g., unsupervised learning)</a:t>
            </a:r>
          </a:p>
          <a:p>
            <a:r>
              <a:rPr lang="en-US" dirty="0"/>
              <a:t>Turn your validation cases into tests</a:t>
            </a:r>
          </a:p>
          <a:p>
            <a:r>
              <a:rPr lang="en-US" dirty="0"/>
              <a:t>Stability tests:</a:t>
            </a:r>
          </a:p>
          <a:p>
            <a:pPr lvl="1"/>
            <a:r>
              <a:rPr lang="en-US" dirty="0"/>
              <a:t>Start from final solution; verify that the algorithm stays there</a:t>
            </a:r>
          </a:p>
          <a:p>
            <a:pPr lvl="1"/>
            <a:r>
              <a:rPr lang="en-US" dirty="0"/>
              <a:t>Start from solution and add a small amount of noise to the parameters; verify that the algorithm converges back to the solution</a:t>
            </a:r>
          </a:p>
          <a:p>
            <a:r>
              <a:rPr lang="en-US" dirty="0"/>
              <a:t>Generate data from the model with known parameters</a:t>
            </a:r>
          </a:p>
          <a:p>
            <a:pPr lvl="1"/>
            <a:r>
              <a:rPr lang="en-US" dirty="0"/>
              <a:t>E.g., linear regression: generate data as   y = a*x + b + noise</a:t>
            </a:r>
            <a:br>
              <a:rPr lang="en-US" dirty="0"/>
            </a:br>
            <a:r>
              <a:rPr lang="en-US" dirty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/>
              <a:t>Test general routines with specific ones</a:t>
            </a:r>
          </a:p>
          <a:p>
            <a:pPr lvl="1"/>
            <a:r>
              <a:rPr lang="en-US" dirty="0"/>
              <a:t>Example: test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 </a:t>
            </a:r>
            <a:r>
              <a:rPr lang="en-US" dirty="0">
                <a:highlight>
                  <a:srgbClr val="FFFF00"/>
                </a:highlight>
              </a:rPr>
              <a:t>(Still do this? Time?)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#7 on 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https://github.com/ASPP/2019-camerino-testing-debugging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Check out and update the master branch</a:t>
            </a:r>
          </a:p>
          <a:p>
            <a:pPr lvl="1"/>
            <a:r>
              <a:rPr lang="en-US" dirty="0"/>
              <a:t>Create a branch with a new, unique name </a:t>
            </a:r>
          </a:p>
          <a:p>
            <a:pPr lvl="1"/>
            <a:r>
              <a:rPr lang="en-US" dirty="0"/>
              <a:t>Solve and create a PR as you </a:t>
            </a:r>
            <a:r>
              <a:rPr lang="en-US"/>
              <a:t>did before</a:t>
            </a:r>
            <a:endParaRPr lang="en-US" dirty="0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good for your self-esteem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/>
              <a:t>In the future: save your future self some trouble!</a:t>
            </a:r>
          </a:p>
          <a:p>
            <a:r>
              <a:rPr lang="en-US" dirty="0"/>
              <a:t>If you are left thinking “it’s cool but I cannot test </a:t>
            </a:r>
            <a:r>
              <a:rPr lang="en-US" i="1" dirty="0"/>
              <a:t>my</a:t>
            </a:r>
            <a:r>
              <a:rPr lang="en-US" dirty="0"/>
              <a:t> code because XYZ”, talk to me during the week and I’ll show you how to do it ;-)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make us confident about our results, and efficient at navigating our research projects</a:t>
            </a:r>
          </a:p>
          <a:p>
            <a:r>
              <a:rPr lang="en-GB" dirty="0"/>
              <a:t>The agile programming cycle gives you intermediate goals to build upon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test is divided in three parts:</a:t>
            </a:r>
          </a:p>
          <a:p>
            <a:pPr lvl="1"/>
            <a:r>
              <a:rPr lang="en-US" b="1" dirty="0"/>
              <a:t>Given</a:t>
            </a:r>
            <a:r>
              <a:rPr lang="en-US" dirty="0"/>
              <a:t>: Put your system in the right state for testing</a:t>
            </a:r>
          </a:p>
          <a:p>
            <a:pPr lvl="2"/>
            <a:r>
              <a:rPr lang="en-US" dirty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/>
          </a:p>
          <a:p>
            <a:pPr lvl="1"/>
            <a:r>
              <a:rPr lang="en-US" b="1" dirty="0"/>
              <a:t>When</a:t>
            </a:r>
            <a:r>
              <a:rPr lang="en-US" dirty="0"/>
              <a:t>: Execute the feature that you are testing</a:t>
            </a:r>
          </a:p>
          <a:p>
            <a:pPr lvl="2"/>
            <a:r>
              <a:rPr lang="en-US" dirty="0"/>
              <a:t>Typically one or two lines of code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Then</a:t>
            </a:r>
            <a:r>
              <a:rPr lang="en-US" dirty="0"/>
              <a:t>: Compare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</a:p>
          <a:p>
            <a:pPr lvl="2"/>
            <a:r>
              <a:rPr lang="en-US" dirty="0"/>
              <a:t>Set of </a:t>
            </a:r>
            <a:r>
              <a:rPr lang="en-US" i="1" dirty="0"/>
              <a:t>assertions</a:t>
            </a:r>
            <a:r>
              <a:rPr lang="en-US" dirty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Test simple </a:t>
            </a:r>
            <a:r>
              <a:rPr lang="en-US" dirty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/>
              <a:t>Start with simple, general case</a:t>
            </a:r>
          </a:p>
          <a:p>
            <a:pPr lvl="1"/>
            <a:r>
              <a:rPr lang="en-US" sz="1900" dirty="0"/>
              <a:t>Take a realistic scenario for your code, try to reduce it to a simple example</a:t>
            </a:r>
          </a:p>
          <a:p>
            <a:r>
              <a:rPr lang="en-US" sz="2100" dirty="0"/>
              <a:t>Tests for ‘lower’ method of strings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/>
              <a:t>Code often breaks in corner cases: empty lists, None, </a:t>
            </a:r>
            <a:r>
              <a:rPr lang="en-US" sz="2100" dirty="0" err="1"/>
              <a:t>NaN</a:t>
            </a:r>
            <a:r>
              <a:rPr lang="en-US" sz="2100" dirty="0"/>
              <a:t>, 0.0, lists with repeated elements, non-existing file, …</a:t>
            </a:r>
          </a:p>
          <a:p>
            <a:r>
              <a:rPr lang="en-US" sz="2100" dirty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Other good corner cases for </a:t>
            </a:r>
            <a:r>
              <a:rPr lang="en-US" sz="2100" dirty="0" err="1"/>
              <a:t>string.lower</a:t>
            </a:r>
            <a:r>
              <a:rPr lang="en-US" sz="2100" dirty="0"/>
              <a:t>(): </a:t>
            </a:r>
          </a:p>
          <a:p>
            <a:pPr lvl="1"/>
            <a:r>
              <a:rPr lang="en-US" sz="1900" dirty="0"/>
              <a:t>‘do-nothing case’:   </a:t>
            </a:r>
            <a:r>
              <a:rPr lang="en-US" sz="1900" dirty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/>
              <a:t>symbols:                </a:t>
            </a:r>
            <a:r>
              <a:rPr lang="en-US" sz="1900" dirty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Often these cases are collected in a single test: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Given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Each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test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case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is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a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tuple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of (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input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expected_result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)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test_cases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HeLlO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wOrld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world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expected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test_cases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When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output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string.lower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output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==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expected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Parametrize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3776"/>
          </a:xfrm>
        </p:spPr>
        <p:txBody>
          <a:bodyPr/>
          <a:lstStyle/>
          <a:p>
            <a:r>
              <a:rPr lang="en-DE" dirty="0"/>
              <a:t>Sometimes you want to run the same test multiple times with different values</a:t>
            </a:r>
          </a:p>
          <a:p>
            <a:r>
              <a:rPr lang="en-GB" dirty="0"/>
              <a:t>Option 1: for loop in your test</a:t>
            </a:r>
          </a:p>
          <a:p>
            <a:r>
              <a:rPr lang="en-GB" dirty="0"/>
              <a:t>Option 2: parametrize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81919-2DDE-AF42-9689-4F177E2C3EEA}"/>
              </a:ext>
            </a:extLst>
          </p:cNvPr>
          <p:cNvSpPr txBox="1"/>
          <p:nvPr/>
        </p:nvSpPr>
        <p:spPr>
          <a:xfrm>
            <a:off x="700587" y="3645025"/>
            <a:ext cx="7742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("a", [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GB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test_addition_increases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(a): </a:t>
            </a:r>
          </a:p>
          <a:p>
            <a:r>
              <a:rPr lang="en-GB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9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</a:t>
            </a:r>
            <a:r>
              <a:rPr lang="en-DE"/>
              <a:t>Logistic </a:t>
            </a:r>
            <a:r>
              <a:rPr lang="en-US" dirty="0"/>
              <a:t>Map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28BE7-2DBF-E146-89FA-99BFF5729CA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DE" dirty="0"/>
                  <a:t>Sometimes as a simple model for population growth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28BE7-2DBF-E146-89FA-99BFF572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7" t="-1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0EBD0823-BA5A-3744-838B-4DFEF83C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" y="2348684"/>
            <a:ext cx="7768952" cy="38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50675</TotalTime>
  <Words>3139</Words>
  <Application>Microsoft Macintosh PowerPoint</Application>
  <PresentationFormat>On-screen Show (4:3)</PresentationFormat>
  <Paragraphs>336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Cambria Math</vt:lpstr>
      <vt:lpstr>Courier New</vt:lpstr>
      <vt:lpstr>Gill Sans MT</vt:lpstr>
      <vt:lpstr>Wingdings</vt:lpstr>
      <vt:lpstr>Wingdings 3</vt:lpstr>
      <vt:lpstr>Origin</vt:lpstr>
      <vt:lpstr>Testing scientific code, Part II Because you’re worth it</vt:lpstr>
      <vt:lpstr>PowerPoint Presentation</vt:lpstr>
      <vt:lpstr>What a good test looks like</vt:lpstr>
      <vt:lpstr>Basic structure of test</vt:lpstr>
      <vt:lpstr>Test simple but general cases</vt:lpstr>
      <vt:lpstr>Test special cases and boundary conditions</vt:lpstr>
      <vt:lpstr>Common testing pattern</vt:lpstr>
      <vt:lpstr>Parametrize</vt:lpstr>
      <vt:lpstr>Excursion: Logistic Map</vt:lpstr>
      <vt:lpstr>Excursion: Logistic Map</vt:lpstr>
      <vt:lpstr>Hands-on!</vt:lpstr>
      <vt:lpstr>Parametrize</vt:lpstr>
      <vt:lpstr>Hands On!</vt:lpstr>
      <vt:lpstr>Numerical fuzzing</vt:lpstr>
      <vt:lpstr>Numerical fuzzing example</vt:lpstr>
      <vt:lpstr>Hands On!</vt:lpstr>
      <vt:lpstr>Random Seeds and Reproducibility</vt:lpstr>
      <vt:lpstr>A Pytest Solution?</vt:lpstr>
      <vt:lpstr>Fixtures (minimal solution)</vt:lpstr>
      <vt:lpstr>Fixtures (real solution)</vt:lpstr>
      <vt:lpstr>Hands On!</vt:lpstr>
      <vt:lpstr>Excursion: Logistic Function again</vt:lpstr>
      <vt:lpstr>Hands On!</vt:lpstr>
      <vt:lpstr>Marking tests (xfail)</vt:lpstr>
      <vt:lpstr>Marking tests (skip)</vt:lpstr>
      <vt:lpstr>Marking tests with custom markers</vt:lpstr>
      <vt:lpstr>Excursion: Logistic Equation</vt:lpstr>
      <vt:lpstr>Excursion: Logistic Equation</vt:lpstr>
      <vt:lpstr>Hands on!</vt:lpstr>
      <vt:lpstr>Pytest</vt:lpstr>
      <vt:lpstr>Insert CI slides here?!</vt:lpstr>
      <vt:lpstr>Strategies for testing learning algorithms</vt:lpstr>
      <vt:lpstr>Other common cases</vt:lpstr>
      <vt:lpstr>Hands-on! (Still do this? Time?)</vt:lpstr>
      <vt:lpstr>Testing is good for your self-esteem</vt:lpstr>
      <vt:lpstr>Final thoughts</vt:lpstr>
      <vt:lpstr>Recommended reading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964</cp:revision>
  <cp:lastPrinted>2018-09-04T04:56:03Z</cp:lastPrinted>
  <dcterms:created xsi:type="dcterms:W3CDTF">2010-10-01T16:09:12Z</dcterms:created>
  <dcterms:modified xsi:type="dcterms:W3CDTF">2021-08-19T08:32:17Z</dcterms:modified>
</cp:coreProperties>
</file>