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3" r:id="rId2"/>
    <p:sldId id="300" r:id="rId3"/>
    <p:sldId id="301" r:id="rId4"/>
    <p:sldId id="311" r:id="rId5"/>
    <p:sldId id="305" r:id="rId6"/>
    <p:sldId id="306" r:id="rId7"/>
    <p:sldId id="308" r:id="rId8"/>
    <p:sldId id="312" r:id="rId9"/>
    <p:sldId id="309" r:id="rId10"/>
    <p:sldId id="313" r:id="rId11"/>
    <p:sldId id="299" r:id="rId12"/>
    <p:sldId id="307" r:id="rId13"/>
    <p:sldId id="288" r:id="rId14"/>
    <p:sldId id="29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00"/>
            <p14:sldId id="301"/>
            <p14:sldId id="311"/>
            <p14:sldId id="305"/>
            <p14:sldId id="306"/>
            <p14:sldId id="308"/>
            <p14:sldId id="312"/>
            <p14:sldId id="309"/>
            <p14:sldId id="313"/>
            <p14:sldId id="299"/>
            <p14:sldId id="307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 autoAdjust="0"/>
    <p:restoredTop sz="89275" autoAdjust="0"/>
  </p:normalViewPr>
  <p:slideViewPr>
    <p:cSldViewPr>
      <p:cViewPr varScale="1">
        <p:scale>
          <a:sx n="164" d="100"/>
          <a:sy n="164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2019,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Add a CI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!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7452-BCB9-F741-8FCF-3C44B11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Notes on how to use </a:t>
            </a:r>
            <a:r>
              <a:rPr lang="en-CH"/>
              <a:t>github actions (is this best practice?)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40C5-F3D8-9449-92D1-7DDEB02F07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set trigger to “push, pull_request” without branches so at every push you can see what is going on</a:t>
            </a:r>
          </a:p>
          <a:p>
            <a:r>
              <a:rPr lang="en-CH" dirty="0"/>
              <a:t>debug by looking at ”Actions/workflows” tabs</a:t>
            </a:r>
          </a:p>
          <a:p>
            <a:r>
              <a:rPr lang="en-CH" dirty="0"/>
              <a:t>once it works, add branches (</a:t>
            </a:r>
            <a:r>
              <a:rPr lang="en-CH"/>
              <a:t>typically </a:t>
            </a:r>
            <a:r>
              <a:rPr lang="de-DE" dirty="0" err="1"/>
              <a:t>main</a:t>
            </a:r>
            <a:r>
              <a:rPr lang="en-CH"/>
              <a:t>) </a:t>
            </a:r>
            <a:r>
              <a:rPr lang="en-CH" dirty="0"/>
              <a:t>if it makes more sense for you</a:t>
            </a:r>
          </a:p>
          <a:p>
            <a:r>
              <a:rPr lang="en-CH" dirty="0"/>
              <a:t>PR -&gt; Actions run</a:t>
            </a:r>
          </a:p>
          <a:p>
            <a:r>
              <a:rPr lang="en-CH" dirty="0"/>
              <a:t>Executed</a:t>
            </a:r>
            <a:r>
              <a:rPr lang="en-CH"/>
              <a:t>: </a:t>
            </a:r>
            <a:endParaRPr lang="de-DE" dirty="0"/>
          </a:p>
          <a:p>
            <a:pPr lvl="1"/>
            <a:r>
              <a:rPr lang="en-CH"/>
              <a:t>1</a:t>
            </a:r>
            <a:r>
              <a:rPr lang="en-CH" dirty="0"/>
              <a:t>) when pushed to branch, on branch current </a:t>
            </a:r>
            <a:r>
              <a:rPr lang="en-CH"/>
              <a:t>state </a:t>
            </a:r>
            <a:endParaRPr lang="de-DE" dirty="0"/>
          </a:p>
          <a:p>
            <a:pPr lvl="1"/>
            <a:r>
              <a:rPr lang="en-CH"/>
              <a:t>2</a:t>
            </a:r>
            <a:r>
              <a:rPr lang="en-CH" dirty="0"/>
              <a:t>) when PR is made, on PR branch final </a:t>
            </a:r>
            <a:r>
              <a:rPr lang="en-CH"/>
              <a:t>state </a:t>
            </a:r>
            <a:endParaRPr lang="de-DE" dirty="0"/>
          </a:p>
          <a:p>
            <a:pPr lvl="1"/>
            <a:r>
              <a:rPr lang="en-CH"/>
              <a:t>3</a:t>
            </a:r>
            <a:r>
              <a:rPr lang="en-CH" dirty="0"/>
              <a:t>) when merged to master (push), on the master+PR final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CC83-6E3D-F742-8F53-7736E40C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849F-FCBE-794E-BA2F-348B46DA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More advanced topics?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Security: be careful with passwords and other sensitive information (“secrets”) even on private repositories (needed e.g. to push a package to PyPi). Each CI system has a way to do it safely. In the repository you store a token that is linked to a GitHub account and the actual secret is store encrypted by GitHub. The secret is then decrypted at the moment of running the job and added as environment variable (double-check)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B2A-D26F-3648-9ACC-0C94586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8B23-D002-AC42-BEAB-62C2B74F2C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dirty="0"/>
              <a:t>What is it, why</a:t>
            </a:r>
          </a:p>
          <a:p>
            <a:pPr lvl="1"/>
            <a:r>
              <a:rPr lang="en-CH" dirty="0"/>
              <a:t>automatize non-coding-related tasks</a:t>
            </a:r>
          </a:p>
          <a:p>
            <a:pPr lvl="1"/>
            <a:r>
              <a:rPr lang="en-CH" dirty="0"/>
              <a:t>“it worked on my machine”</a:t>
            </a:r>
          </a:p>
          <a:p>
            <a:r>
              <a:rPr lang="en-CH" dirty="0"/>
              <a:t>Concepts: events, CI server, virtual machine, jobs</a:t>
            </a:r>
          </a:p>
          <a:p>
            <a:r>
              <a:rPr lang="en-CH" dirty="0"/>
              <a:t>Examples of most typical jobs</a:t>
            </a:r>
          </a:p>
          <a:p>
            <a:r>
              <a:rPr lang="en-CH" dirty="0"/>
              <a:t>Options: Travis CI, Circle CI, Github Actions</a:t>
            </a:r>
          </a:p>
          <a:p>
            <a:r>
              <a:rPr lang="en-CH" dirty="0"/>
              <a:t>Github Actions</a:t>
            </a:r>
          </a:p>
          <a:p>
            <a:pPr lvl="1"/>
            <a:r>
              <a:rPr lang="en-CH" dirty="0"/>
              <a:t>architecture</a:t>
            </a:r>
          </a:p>
          <a:p>
            <a:pPr lvl="1"/>
            <a:r>
              <a:rPr lang="en-CH" dirty="0"/>
              <a:t>demonstration and how to debug</a:t>
            </a:r>
          </a:p>
          <a:p>
            <a:pPr lvl="1"/>
            <a:r>
              <a:rPr lang="en-CH" dirty="0"/>
              <a:t>exercise</a:t>
            </a:r>
          </a:p>
          <a:p>
            <a:pPr lvl="1"/>
            <a:r>
              <a:rPr lang="en-CH" dirty="0"/>
              <a:t>security: workflow is not executed on first-time commits from branches</a:t>
            </a:r>
          </a:p>
          <a:p>
            <a:r>
              <a:rPr lang="en-CH" dirty="0"/>
              <a:t>Security topics: secrets (just mention)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25CE-05A2-3549-9CB0-B7F21222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F752-A120-1F40-8C6F-85F7D16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7968-BAB0-2A48-B1DC-9A91DE873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Merging the code of multiple contributor often, multiple times a day (originally this was a challenge, there was a person who was in charge of merging things on the main branch). Now merging is peanuts</a:t>
            </a:r>
          </a:p>
          <a:p>
            <a:r>
              <a:rPr lang="en-CH" dirty="0"/>
              <a:t>Today it’s a set of tools and practices to make sure that a project with many contributors (&gt;= 1) runs smoothly</a:t>
            </a:r>
          </a:p>
          <a:p>
            <a:pPr lvl="1"/>
            <a:r>
              <a:rPr lang="en-CH" dirty="0"/>
              <a:t>Automatize the non-coding tasks</a:t>
            </a:r>
            <a:r>
              <a:rPr lang="en-CH"/>
              <a:t>: </a:t>
            </a:r>
            <a:endParaRPr lang="de-DE" dirty="0"/>
          </a:p>
          <a:p>
            <a:pPr lvl="2"/>
            <a:r>
              <a:rPr lang="en-CH"/>
              <a:t>making </a:t>
            </a:r>
            <a:r>
              <a:rPr lang="en-CH" dirty="0"/>
              <a:t>sure that the tests </a:t>
            </a:r>
            <a:r>
              <a:rPr lang="en-CH"/>
              <a:t>always pass</a:t>
            </a:r>
            <a:endParaRPr lang="de-DE" dirty="0"/>
          </a:p>
          <a:p>
            <a:pPr lvl="2"/>
            <a:r>
              <a:rPr lang="en-CH"/>
              <a:t>check </a:t>
            </a:r>
            <a:r>
              <a:rPr lang="en-CH" dirty="0"/>
              <a:t>for </a:t>
            </a:r>
            <a:r>
              <a:rPr lang="en-CH"/>
              <a:t>style consistency</a:t>
            </a:r>
            <a:endParaRPr lang="de-DE" dirty="0"/>
          </a:p>
          <a:p>
            <a:pPr lvl="2"/>
            <a:r>
              <a:rPr lang="en-CH"/>
              <a:t>build </a:t>
            </a:r>
            <a:r>
              <a:rPr lang="en-CH" dirty="0"/>
              <a:t>packages for distribution on </a:t>
            </a:r>
            <a:r>
              <a:rPr lang="en-CH"/>
              <a:t>multiple architectures</a:t>
            </a:r>
            <a:endParaRPr lang="de-DE" dirty="0"/>
          </a:p>
          <a:p>
            <a:pPr lvl="2"/>
            <a:r>
              <a:rPr lang="en-CH"/>
              <a:t>build </a:t>
            </a:r>
            <a:r>
              <a:rPr lang="en-CH" dirty="0"/>
              <a:t>documentation</a:t>
            </a:r>
          </a:p>
          <a:p>
            <a:pPr lvl="1"/>
            <a:r>
              <a:rPr lang="en-CH" dirty="0"/>
              <a:t>Solves the “it works on my machine”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9839AC5-96DD-7443-A9BF-6572C7FD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20262"/>
            <a:ext cx="7452320" cy="54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examples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Event: PR is created or a commit is pushed to master</a:t>
            </a:r>
            <a:br>
              <a:rPr lang="en-CH" dirty="0"/>
            </a:br>
            <a:r>
              <a:rPr lang="en-CH" dirty="0"/>
              <a:t>Tasks:</a:t>
            </a:r>
          </a:p>
          <a:p>
            <a:pPr lvl="1"/>
            <a:r>
              <a:rPr lang="en-CH" dirty="0"/>
              <a:t>Run all tests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dirty="0"/>
              <a:t>Event: Repostory is tagged in a certain way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pPr lvl="1"/>
            <a:r>
              <a:rPr lang="en-CH" dirty="0"/>
              <a:t>Build the documentaion</a:t>
            </a:r>
          </a:p>
          <a:p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549D-6C69-FC4D-94A9-2F481DCF80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TravisCI</a:t>
            </a:r>
          </a:p>
          <a:p>
            <a:r>
              <a:rPr lang="en-CH" dirty="0"/>
              <a:t>CircleCI</a:t>
            </a:r>
          </a:p>
          <a:p>
            <a:r>
              <a:rPr lang="en-CH" dirty="0"/>
              <a:t>GitHub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19200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52324"/>
            <a:ext cx="1749720" cy="17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96" y="4317356"/>
            <a:ext cx="2442432" cy="12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An event occurs, it has an associated commit SHA</a:t>
            </a:r>
          </a:p>
          <a:p>
            <a:r>
              <a:rPr lang="en-CH" dirty="0"/>
              <a:t>GitHub searches for config files in .github/workflows at that SHA, and looks if there is a trigger that matches the event (the “on:” part of the config file</a:t>
            </a:r>
          </a:p>
          <a:p>
            <a:r>
              <a:rPr lang="en-CH" dirty="0"/>
              <a:t>It then creates a virtual machine as specified in the config file and runs the commands </a:t>
            </a:r>
            <a:r>
              <a:rPr lang="en-CH"/>
              <a:t>listed there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“failed”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0610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76" y="3628398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</a:t>
            </a:r>
            <a:r>
              <a:rPr lang="en-CH"/>
              <a:t>config file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what i</a:t>
            </a:r>
            <a:r>
              <a:rPr lang="de-DE" dirty="0"/>
              <a:t>t</a:t>
            </a:r>
            <a:r>
              <a:rPr lang="en-CH"/>
              <a:t> looks like</a:t>
            </a:r>
            <a:r>
              <a:rPr lang="de-DE" dirty="0"/>
              <a:t> (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like in </a:t>
            </a:r>
            <a:r>
              <a:rPr lang="de-DE" dirty="0" err="1"/>
              <a:t>pelita</a:t>
            </a:r>
            <a:r>
              <a:rPr lang="de-DE" dirty="0"/>
              <a:t>?)</a:t>
            </a:r>
            <a:endParaRPr lang="en-CH" dirty="0"/>
          </a:p>
          <a:p>
            <a:r>
              <a:rPr lang="en-GB" dirty="0"/>
              <a:t>D</a:t>
            </a:r>
            <a:r>
              <a:rPr lang="en-CH"/>
              <a:t>emo</a:t>
            </a:r>
            <a:r>
              <a:rPr lang="de-DE" dirty="0"/>
              <a:t> (?)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51726</TotalTime>
  <Words>727</Words>
  <Application>Microsoft Macintosh PowerPoint</Application>
  <PresentationFormat>On-screen Show 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Wingdings</vt:lpstr>
      <vt:lpstr>Wingdings 3</vt:lpstr>
      <vt:lpstr>Origin</vt:lpstr>
      <vt:lpstr>Continuous Integration Because you’re worth it, continuously</vt:lpstr>
      <vt:lpstr>Topics</vt:lpstr>
      <vt:lpstr>Continuous Integration</vt:lpstr>
      <vt:lpstr>Concepts</vt:lpstr>
      <vt:lpstr>The examples that you’ll find 95% of the time</vt:lpstr>
      <vt:lpstr>CI options</vt:lpstr>
      <vt:lpstr>GitHub Actions basic ideas</vt:lpstr>
      <vt:lpstr>GitHub Actions basic ideas</vt:lpstr>
      <vt:lpstr>GitHub config file </vt:lpstr>
      <vt:lpstr>Hands On!</vt:lpstr>
      <vt:lpstr>Notes on how to use github actions (is this best practice?)</vt:lpstr>
      <vt:lpstr>More advanced topics?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949</cp:revision>
  <cp:lastPrinted>2018-09-04T04:56:03Z</cp:lastPrinted>
  <dcterms:created xsi:type="dcterms:W3CDTF">2010-10-01T16:09:12Z</dcterms:created>
  <dcterms:modified xsi:type="dcterms:W3CDTF">2021-08-04T19:49:38Z</dcterms:modified>
</cp:coreProperties>
</file>