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499" r:id="rId2"/>
    <p:sldId id="500" r:id="rId3"/>
    <p:sldId id="348" r:id="rId4"/>
    <p:sldId id="349" r:id="rId5"/>
    <p:sldId id="350" r:id="rId6"/>
    <p:sldId id="351" r:id="rId7"/>
    <p:sldId id="504" r:id="rId8"/>
    <p:sldId id="519" r:id="rId9"/>
    <p:sldId id="502" r:id="rId10"/>
    <p:sldId id="505" r:id="rId11"/>
    <p:sldId id="520" r:id="rId12"/>
    <p:sldId id="508" r:id="rId13"/>
    <p:sldId id="317" r:id="rId14"/>
    <p:sldId id="503" r:id="rId15"/>
    <p:sldId id="512" r:id="rId16"/>
    <p:sldId id="509" r:id="rId17"/>
    <p:sldId id="521" r:id="rId18"/>
    <p:sldId id="510" r:id="rId19"/>
    <p:sldId id="511" r:id="rId20"/>
    <p:sldId id="513" r:id="rId21"/>
    <p:sldId id="514" r:id="rId22"/>
    <p:sldId id="515" r:id="rId23"/>
    <p:sldId id="506" r:id="rId24"/>
    <p:sldId id="523" r:id="rId25"/>
    <p:sldId id="524" r:id="rId26"/>
    <p:sldId id="525" r:id="rId27"/>
    <p:sldId id="526" r:id="rId28"/>
    <p:sldId id="516" r:id="rId29"/>
    <p:sldId id="518" r:id="rId30"/>
    <p:sldId id="319" r:id="rId31"/>
    <p:sldId id="316" r:id="rId32"/>
    <p:sldId id="494" r:id="rId33"/>
    <p:sldId id="359" r:id="rId34"/>
    <p:sldId id="355" r:id="rId35"/>
    <p:sldId id="476" r:id="rId36"/>
    <p:sldId id="288" r:id="rId37"/>
    <p:sldId id="298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499"/>
            <p14:sldId id="500"/>
            <p14:sldId id="348"/>
            <p14:sldId id="349"/>
            <p14:sldId id="350"/>
            <p14:sldId id="351"/>
            <p14:sldId id="504"/>
            <p14:sldId id="519"/>
            <p14:sldId id="502"/>
            <p14:sldId id="505"/>
            <p14:sldId id="520"/>
            <p14:sldId id="508"/>
            <p14:sldId id="317"/>
            <p14:sldId id="503"/>
            <p14:sldId id="512"/>
            <p14:sldId id="509"/>
            <p14:sldId id="521"/>
            <p14:sldId id="510"/>
            <p14:sldId id="511"/>
            <p14:sldId id="513"/>
            <p14:sldId id="514"/>
            <p14:sldId id="515"/>
            <p14:sldId id="506"/>
            <p14:sldId id="523"/>
            <p14:sldId id="524"/>
            <p14:sldId id="525"/>
            <p14:sldId id="526"/>
            <p14:sldId id="516"/>
            <p14:sldId id="518"/>
            <p14:sldId id="319"/>
            <p14:sldId id="316"/>
            <p14:sldId id="494"/>
            <p14:sldId id="359"/>
            <p14:sldId id="355"/>
            <p14:sldId id="476"/>
            <p14:sldId id="288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ECC00"/>
    <a:srgbClr val="0000FF"/>
    <a:srgbClr val="800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15" autoAdjust="0"/>
    <p:restoredTop sz="85976" autoAdjust="0"/>
  </p:normalViewPr>
  <p:slideViewPr>
    <p:cSldViewPr>
      <p:cViewPr varScale="1">
        <p:scale>
          <a:sx n="136" d="100"/>
          <a:sy n="136" d="100"/>
        </p:scale>
        <p:origin x="14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34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8/4/21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38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GB" baseline="0" dirty="0"/>
              <a:t>First of all, you should start with testing your code with</a:t>
            </a:r>
          </a:p>
          <a:p>
            <a:pPr marL="228600" indent="-228600">
              <a:buNone/>
            </a:pPr>
            <a:endParaRPr lang="en-GB" dirty="0"/>
          </a:p>
          <a:p>
            <a:pPr marL="228600" indent="-228600">
              <a:buAutoNum type="arabicParenR"/>
            </a:pPr>
            <a:r>
              <a:rPr lang="en-GB" dirty="0"/>
              <a:t>explain typical test</a:t>
            </a:r>
            <a:r>
              <a:rPr lang="en-GB" baseline="0" dirty="0"/>
              <a:t> structure</a:t>
            </a:r>
          </a:p>
          <a:p>
            <a:pPr marL="228600" indent="-228600">
              <a:buAutoNum type="arabicParenR"/>
            </a:pPr>
            <a:r>
              <a:rPr lang="en-GB" baseline="0" dirty="0"/>
              <a:t>show general case: two words, upper case chars randomly dispersed</a:t>
            </a:r>
          </a:p>
          <a:p>
            <a:pPr marL="228600" indent="-228600">
              <a:buAutoNum type="arabicParenR"/>
            </a:pPr>
            <a:r>
              <a:rPr lang="en-GB" baseline="0" dirty="0"/>
              <a:t>special cases</a:t>
            </a:r>
          </a:p>
          <a:p>
            <a:pPr marL="228600" indent="-228600">
              <a:buAutoNum type="arabicParenR"/>
            </a:pPr>
            <a:endParaRPr lang="en-GB" baseline="0" dirty="0"/>
          </a:p>
          <a:p>
            <a:pPr marL="0" indent="0">
              <a:buNone/>
            </a:pPr>
            <a:r>
              <a:rPr lang="en-GB" baseline="0" dirty="0"/>
              <a:t>SHOW THIS (cut &amp; paste code)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/>
              <a:t>In textbooks about testing you</a:t>
            </a:r>
            <a:r>
              <a:rPr lang="en-US" baseline="0" dirty="0"/>
              <a:t> will read that tests should always be deterministic</a:t>
            </a:r>
          </a:p>
          <a:p>
            <a:pPr marL="228600" indent="-228600">
              <a:buAutoNum type="arabicParenR"/>
            </a:pPr>
            <a:r>
              <a:rPr lang="en-US" baseline="0" dirty="0"/>
              <a:t>For example, if you want to test a function that computes the Fourier components of a signal: one can define simple deterministic cases (single sine wave), but it’s not general enough</a:t>
            </a:r>
            <a:br>
              <a:rPr lang="en-US" baseline="0" dirty="0"/>
            </a:br>
            <a:endParaRPr lang="en-US" baseline="0" dirty="0"/>
          </a:p>
          <a:p>
            <a:pPr marL="228600" indent="-228600">
              <a:buNone/>
            </a:pPr>
            <a:r>
              <a:rPr lang="en-US" baseline="0" dirty="0"/>
              <a:t>GOOD EXAMPLE: better is random mixtures of sine waves, colored noise, signal with stationary statistics =&gt; compute the </a:t>
            </a:r>
            <a:r>
              <a:rPr lang="en-US" baseline="0" dirty="0" err="1"/>
              <a:t>eigenvalues</a:t>
            </a:r>
            <a:r>
              <a:rPr lang="en-US" baseline="0" dirty="0"/>
              <a:t> of the covariance matrix</a:t>
            </a:r>
          </a:p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/>
              <a:t>…</a:t>
            </a:r>
          </a:p>
          <a:p>
            <a:pPr marL="228600" indent="-228600">
              <a:buAutoNum type="arabicParenR"/>
            </a:pPr>
            <a:r>
              <a:rPr lang="en-US" baseline="0" dirty="0"/>
              <a:t>There is no general rule for testing these algorithm, for each specific algorithm there are usually validation cases (</a:t>
            </a:r>
            <a:r>
              <a:rPr lang="en-US" baseline="0" dirty="0" err="1"/>
              <a:t>e.g</a:t>
            </a:r>
            <a:r>
              <a:rPr lang="en-US" baseline="0" dirty="0"/>
              <a:t>, a classifier might be validated using two classes of very different objects)</a:t>
            </a:r>
          </a:p>
          <a:p>
            <a:pPr marL="228600" indent="-22860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Python2 environment: </a:t>
            </a:r>
          </a:p>
          <a:p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rPr>
              <a:t>py.test -v mdp/test/test_node_covariance.py</a:t>
            </a:r>
          </a:p>
          <a:p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rPr>
              <a:t>and</a:t>
            </a:r>
          </a:p>
          <a:p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rPr>
              <a:t>py.test mdp/test/</a:t>
            </a:r>
          </a:p>
          <a:p>
            <a:r>
              <a:rPr lang="en-US" sz="1200" kern="120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rPr>
              <a:t>(it takes one minute)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86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15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219200" y="237098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Software Carpentry, Part II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60923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213285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53303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13285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53303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Testing scientific code, v12.0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August 2019, CC BY-SA 4.0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Testing scientific code, v12.0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0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P/2019-camerino-testing-debugging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patterns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</p:spTree>
    <p:extLst>
      <p:ext uri="{BB962C8B-B14F-4D97-AF65-F5344CB8AC3E}">
        <p14:creationId xmlns:p14="http://schemas.microsoft.com/office/powerpoint/2010/main" val="328661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5CDB-6463-B741-94CA-651D12044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Parametrize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28BE7-2DBF-E146-89FA-99BFF5729CA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993776"/>
          </a:xfrm>
        </p:spPr>
        <p:txBody>
          <a:bodyPr/>
          <a:lstStyle/>
          <a:p>
            <a:r>
              <a:rPr lang="en-DE" dirty="0"/>
              <a:t>Sometimes you want to run the same test multiple times with different values</a:t>
            </a:r>
          </a:p>
          <a:p>
            <a:r>
              <a:rPr lang="en-GB" dirty="0"/>
              <a:t>Option 1: for loop in your test</a:t>
            </a:r>
          </a:p>
          <a:p>
            <a:r>
              <a:rPr lang="en-GB" dirty="0"/>
              <a:t>Option 2: parametrize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0D210-69C2-254F-A712-34EDC8A3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F89F0-6046-F74F-9841-B0C36739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E81919-2DDE-AF42-9689-4F177E2C3EEA}"/>
              </a:ext>
            </a:extLst>
          </p:cNvPr>
          <p:cNvSpPr txBox="1"/>
          <p:nvPr/>
        </p:nvSpPr>
        <p:spPr>
          <a:xfrm>
            <a:off x="700587" y="3645025"/>
            <a:ext cx="7742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b="1" dirty="0" err="1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pytest.mark.parametrize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("a", [</a:t>
            </a:r>
            <a:r>
              <a:rPr lang="en-GB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</a:p>
          <a:p>
            <a:r>
              <a:rPr lang="en-GB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rgbClr val="006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test_addition_increases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(a): </a:t>
            </a:r>
          </a:p>
          <a:p>
            <a:r>
              <a:rPr lang="en-GB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GB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GB" dirty="0">
              <a:solidFill>
                <a:srgbClr val="D4D4D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997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C58F-E090-D34D-85F4-0A7380E0C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Parametrize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85C21-F79C-E449-A60A-2B23A19C4CE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90600"/>
          </a:xfrm>
        </p:spPr>
        <p:txBody>
          <a:bodyPr/>
          <a:lstStyle/>
          <a:p>
            <a:r>
              <a:rPr lang="en-DE" dirty="0"/>
              <a:t>… is also useful when you want to test different cases and their outcomes!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2CDE8-4AD6-914B-AEE9-DA0E40FD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6C6E4-EB1C-F64A-947A-925A66143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3DD6C-E1D1-F34C-BC47-6E4C8852B03D}"/>
              </a:ext>
            </a:extLst>
          </p:cNvPr>
          <p:cNvSpPr txBox="1"/>
          <p:nvPr/>
        </p:nvSpPr>
        <p:spPr>
          <a:xfrm>
            <a:off x="323528" y="2636913"/>
            <a:ext cx="8712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600" b="1" dirty="0" err="1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pytest.mark.parametrize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("string, expected",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   [('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'hello world’),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    ('hi', 'hi’),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('','')])</a:t>
            </a:r>
          </a:p>
          <a:p>
            <a:r>
              <a:rPr lang="en-GB" sz="16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6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test_lower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(string, expected): </a:t>
            </a:r>
          </a:p>
          <a:p>
            <a:r>
              <a:rPr lang="en-GB" sz="1600" dirty="0">
                <a:solidFill>
                  <a:srgbClr val="8888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When</a:t>
            </a:r>
            <a:br>
              <a:rPr lang="en-GB" sz="1600" dirty="0">
                <a:solidFill>
                  <a:srgbClr val="8888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output </a:t>
            </a:r>
            <a:r>
              <a:rPr lang="en-GB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16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GB" sz="1600" dirty="0">
                <a:solidFill>
                  <a:srgbClr val="8888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Then</a:t>
            </a:r>
            <a:br>
              <a:rPr lang="en-GB" sz="1600" dirty="0">
                <a:solidFill>
                  <a:srgbClr val="8888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GB" sz="16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output </a:t>
            </a:r>
            <a:r>
              <a:rPr lang="en-GB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expected</a:t>
            </a:r>
            <a:endParaRPr lang="en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186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5CDB-6463-B741-94CA-651D12044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Hands 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28BE7-2DBF-E146-89FA-99BFF5729CA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DE" dirty="0"/>
              <a:t>Write a convergence test for the logistic function with r=1.5</a:t>
            </a:r>
          </a:p>
          <a:p>
            <a:r>
              <a:rPr lang="en-GB" dirty="0"/>
              <a:t>N</a:t>
            </a:r>
            <a:r>
              <a:rPr lang="en-DE" dirty="0"/>
              <a:t>ow parametrize the starting value to check that all starting values converge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0D210-69C2-254F-A712-34EDC8A3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F89F0-6046-F74F-9841-B0C36739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686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</a:t>
            </a:r>
            <a:r>
              <a:rPr lang="en-US" dirty="0" err="1"/>
              <a:t>fuzzing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deterministic test cases when possible</a:t>
            </a:r>
          </a:p>
          <a:p>
            <a:r>
              <a:rPr lang="en-US" dirty="0"/>
              <a:t>In most numerical algorithm, this will cover only over-simplified situations; in some, it is impossible</a:t>
            </a:r>
          </a:p>
          <a:p>
            <a:r>
              <a:rPr lang="en-US" dirty="0"/>
              <a:t>Fuzz testing: generate random input</a:t>
            </a:r>
          </a:p>
          <a:p>
            <a:pPr lvl="1"/>
            <a:r>
              <a:rPr lang="en-US" dirty="0"/>
              <a:t>Outside scientific programming it is mostly used to stress-test error handling, memory leaks, safety</a:t>
            </a:r>
          </a:p>
          <a:p>
            <a:pPr lvl="1"/>
            <a:r>
              <a:rPr lang="en-US" dirty="0"/>
              <a:t>For numerical algorithm, it is often used to make sure one covers general, realistic cases</a:t>
            </a:r>
          </a:p>
          <a:p>
            <a:pPr lvl="1"/>
            <a:r>
              <a:rPr lang="en-US" dirty="0"/>
              <a:t>The input may be random, but you still need to know what to expect</a:t>
            </a:r>
          </a:p>
          <a:p>
            <a:pPr lvl="1"/>
            <a:r>
              <a:rPr lang="en-US" dirty="0"/>
              <a:t>Make failures reproducible by saving or printing the random seed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Numerical fuzzing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8229600" cy="467217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/>
                <a:cs typeface="Courier New"/>
              </a:rPr>
              <a:t>def </a:t>
            </a:r>
            <a:r>
              <a:rPr lang="en-US" sz="1400" dirty="0" err="1">
                <a:solidFill>
                  <a:srgbClr val="0000FF"/>
                </a:solidFill>
                <a:latin typeface="Courier New"/>
                <a:cs typeface="Courier New"/>
              </a:rPr>
              <a:t>test_mean_deterministic</a:t>
            </a:r>
            <a:r>
              <a:rPr lang="en-US" sz="1400" dirty="0">
                <a:latin typeface="Courier New"/>
                <a:cs typeface="Courier New"/>
              </a:rPr>
              <a:t>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/>
                <a:cs typeface="Courier New"/>
              </a:rPr>
              <a:t>    x = </a:t>
            </a:r>
            <a:r>
              <a:rPr lang="en-US" sz="1400" dirty="0" err="1">
                <a:latin typeface="Courier New"/>
                <a:cs typeface="Courier New"/>
              </a:rPr>
              <a:t>numpy.array</a:t>
            </a:r>
            <a:r>
              <a:rPr lang="en-US" sz="1400" dirty="0">
                <a:latin typeface="Courier New"/>
                <a:cs typeface="Courier New"/>
              </a:rPr>
              <a:t>([-2.0, 2.0, 6.0])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/>
                <a:cs typeface="Courier New"/>
              </a:rPr>
              <a:t>    expected = 2.0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/>
                <a:cs typeface="Courier New"/>
              </a:rPr>
              <a:t>    assert </a:t>
            </a:r>
            <a:r>
              <a:rPr lang="en-US" sz="1400" dirty="0" err="1">
                <a:latin typeface="Courier New"/>
                <a:cs typeface="Courier New"/>
              </a:rPr>
              <a:t>isclose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numpy.mean</a:t>
            </a:r>
            <a:r>
              <a:rPr lang="en-US" sz="1400" dirty="0">
                <a:latin typeface="Courier New"/>
                <a:cs typeface="Courier New"/>
              </a:rPr>
              <a:t>(x), expected)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/>
                <a:cs typeface="Courier New"/>
              </a:rPr>
              <a:t>def </a:t>
            </a:r>
            <a:r>
              <a:rPr lang="en-US" sz="1400" dirty="0" err="1">
                <a:solidFill>
                  <a:srgbClr val="0000FF"/>
                </a:solidFill>
                <a:latin typeface="Courier New"/>
                <a:cs typeface="Courier New"/>
              </a:rPr>
              <a:t>test_mean_fuzzing</a:t>
            </a:r>
            <a:r>
              <a:rPr lang="en-US" sz="1400" dirty="0">
                <a:latin typeface="Courier New"/>
                <a:cs typeface="Courier New"/>
              </a:rPr>
              <a:t>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/>
                <a:cs typeface="Courier New"/>
              </a:rPr>
              <a:t>    </a:t>
            </a:r>
            <a:r>
              <a:rPr lang="en-US" sz="1400" dirty="0" err="1">
                <a:latin typeface="Courier New"/>
                <a:cs typeface="Courier New"/>
              </a:rPr>
              <a:t>rand_state</a:t>
            </a:r>
            <a:r>
              <a:rPr lang="en-US" sz="1400" dirty="0">
                <a:latin typeface="Courier New"/>
                <a:cs typeface="Courier New"/>
              </a:rPr>
              <a:t> = </a:t>
            </a:r>
            <a:r>
              <a:rPr lang="en-US" sz="1400" dirty="0" err="1">
                <a:latin typeface="Courier New"/>
                <a:cs typeface="Courier New"/>
              </a:rPr>
              <a:t>numpy.random.RandomState</a:t>
            </a:r>
            <a:r>
              <a:rPr lang="en-US" sz="1400" dirty="0">
                <a:latin typeface="Courier New"/>
                <a:cs typeface="Courier New"/>
              </a:rPr>
              <a:t>(1333)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/>
                <a:cs typeface="Courier New"/>
              </a:rPr>
              <a:t>    N, D = 100000,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/>
                <a:cs typeface="Courier New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# Goal means: [0.1 ,  0.45,  0.8 ,  1.15,  1.5]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/>
                <a:cs typeface="Courier New"/>
              </a:rPr>
              <a:t>    expected = </a:t>
            </a:r>
            <a:r>
              <a:rPr lang="en-US" sz="1400" dirty="0" err="1">
                <a:latin typeface="Courier New"/>
                <a:cs typeface="Courier New"/>
              </a:rPr>
              <a:t>numpy.linspace</a:t>
            </a:r>
            <a:r>
              <a:rPr lang="en-US" sz="1400" dirty="0">
                <a:latin typeface="Courier New"/>
                <a:cs typeface="Courier New"/>
              </a:rPr>
              <a:t>(0.1, 1.5, D)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/>
                <a:cs typeface="Courier New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/>
                <a:cs typeface="Courier New"/>
              </a:rPr>
              <a:t># Generate random, D-dimensional data with the desired mean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/>
                <a:cs typeface="Courier New"/>
              </a:rPr>
              <a:t>    x = </a:t>
            </a:r>
            <a:r>
              <a:rPr lang="en-US" sz="1400" dirty="0" err="1">
                <a:latin typeface="Courier New"/>
                <a:cs typeface="Courier New"/>
              </a:rPr>
              <a:t>rand_state.randn</a:t>
            </a:r>
            <a:r>
              <a:rPr lang="en-US" sz="1400" dirty="0">
                <a:latin typeface="Courier New"/>
                <a:cs typeface="Courier New"/>
              </a:rPr>
              <a:t>(N, D) + expected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/>
                <a:cs typeface="Courier New"/>
              </a:rPr>
              <a:t>    means = </a:t>
            </a:r>
            <a:r>
              <a:rPr lang="en-US" sz="1400" dirty="0" err="1">
                <a:latin typeface="Courier New"/>
                <a:cs typeface="Courier New"/>
              </a:rPr>
              <a:t>numpy.mean</a:t>
            </a:r>
            <a:r>
              <a:rPr lang="en-US" sz="1400" dirty="0">
                <a:latin typeface="Courier New"/>
                <a:cs typeface="Courier New"/>
              </a:rPr>
              <a:t>(x, axis=0)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/>
                <a:cs typeface="Courier New"/>
              </a:rPr>
              <a:t>    </a:t>
            </a:r>
            <a:r>
              <a:rPr lang="en-US" sz="1400" dirty="0" err="1">
                <a:latin typeface="Courier New"/>
                <a:cs typeface="Courier New"/>
              </a:rPr>
              <a:t>numpy.testing.assert_allclose</a:t>
            </a:r>
            <a:r>
              <a:rPr lang="en-US" sz="1400" dirty="0">
                <a:latin typeface="Courier New"/>
                <a:cs typeface="Courier New"/>
              </a:rPr>
              <a:t>(means, expected, </a:t>
            </a:r>
            <a:r>
              <a:rPr lang="en-US" sz="1400" dirty="0" err="1">
                <a:latin typeface="Courier New"/>
                <a:cs typeface="Courier New"/>
              </a:rPr>
              <a:t>rtol</a:t>
            </a:r>
            <a:r>
              <a:rPr lang="en-US" sz="1400" dirty="0">
                <a:latin typeface="Courier New"/>
                <a:cs typeface="Courier New"/>
              </a:rPr>
              <a:t>=1e-2)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</p:spTree>
    <p:extLst>
      <p:ext uri="{BB962C8B-B14F-4D97-AF65-F5344CB8AC3E}">
        <p14:creationId xmlns:p14="http://schemas.microsoft.com/office/powerpoint/2010/main" val="75726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C49B-41A4-C340-B6FC-E619207A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Hands 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A027C-A397-FA41-9D14-CCA01BAFEB9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DE" dirty="0"/>
              <a:t>Test divergence for values above r=4</a:t>
            </a:r>
          </a:p>
          <a:p>
            <a:r>
              <a:rPr lang="en-DE" dirty="0"/>
              <a:t>Use numerical fuzzing to try different values of r&gt;4 within a determined range </a:t>
            </a:r>
          </a:p>
          <a:p>
            <a:r>
              <a:rPr lang="en-DE" dirty="0"/>
              <a:t>Change the lower bound of r to r = 3. Run it a couple of times: do you run into any problems?</a:t>
            </a:r>
          </a:p>
          <a:p>
            <a:pPr marL="0" indent="0">
              <a:buNone/>
            </a:pPr>
            <a:endParaRPr lang="en-DE" dirty="0"/>
          </a:p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88F72-525D-7048-8D68-7D6EEED4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2E371-234A-FB41-8502-5E8F50529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40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8DF7-5638-9045-BD48-E426C938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Random Seeds and Reproducibility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E4B5F-912F-5243-875B-22AD058AD69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DE" dirty="0"/>
              <a:t>When running fuzzy tests and some test doesn’t pass it is vital to be able to reproduce that test exactly!</a:t>
            </a:r>
          </a:p>
          <a:p>
            <a:r>
              <a:rPr lang="en-DE" dirty="0"/>
              <a:t>Computers produce pseudo-random numbers: setting a seed resets the basis for the random number generator</a:t>
            </a:r>
          </a:p>
          <a:p>
            <a:r>
              <a:rPr lang="en-DE" dirty="0"/>
              <a:t>This is essential for reproducibility</a:t>
            </a:r>
          </a:p>
          <a:p>
            <a:r>
              <a:rPr lang="en-GB" dirty="0"/>
              <a:t>A</a:t>
            </a:r>
            <a:r>
              <a:rPr lang="en-DE" dirty="0"/>
              <a:t>t a minimum, you should manually set the seed for your fuzzy test</a:t>
            </a:r>
          </a:p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BFEB4-E600-9048-875D-D20F2AC61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DE482-0C99-974F-9192-67416059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E255F-F5D9-744B-9D99-5CA2F4AA59DD}"/>
              </a:ext>
            </a:extLst>
          </p:cNvPr>
          <p:cNvSpPr txBox="1"/>
          <p:nvPr/>
        </p:nvSpPr>
        <p:spPr>
          <a:xfrm>
            <a:off x="2699792" y="4581128"/>
            <a:ext cx="40559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SEED </a:t>
            </a:r>
            <a:r>
              <a:rPr lang="en-GB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GB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GB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(SEED) 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GB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GB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686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F265-BE39-9143-ACA3-F64DC2A5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 Pytest Solution?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6FFFB-9D64-EE4D-A985-F51537481E3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DE" dirty="0"/>
              <a:t>This is not so prominent in the docs, because non-scientific coding uses fuzzy testing more rarely</a:t>
            </a:r>
          </a:p>
          <a:p>
            <a:r>
              <a:rPr lang="en-DE" dirty="0"/>
              <a:t>In scientific coding, when you deal with randomness it is very relevant</a:t>
            </a:r>
          </a:p>
          <a:p>
            <a:r>
              <a:rPr lang="en-DE" dirty="0"/>
              <a:t>What do we want?</a:t>
            </a:r>
          </a:p>
          <a:p>
            <a:pPr lvl="1"/>
            <a:r>
              <a:rPr lang="en-DE" dirty="0"/>
              <a:t>For each (fuzzy) test there should be a seed</a:t>
            </a:r>
          </a:p>
          <a:p>
            <a:pPr lvl="1"/>
            <a:r>
              <a:rPr lang="en-GB" dirty="0"/>
              <a:t>T</a:t>
            </a:r>
            <a:r>
              <a:rPr lang="en-DE" dirty="0"/>
              <a:t>hat seed should be printed with the test result</a:t>
            </a:r>
          </a:p>
          <a:p>
            <a:pPr lvl="1"/>
            <a:r>
              <a:rPr lang="en-GB" dirty="0"/>
              <a:t>I</a:t>
            </a:r>
            <a:r>
              <a:rPr lang="en-DE" dirty="0"/>
              <a:t>t needs to be possible to explicitely run the test again with that seed!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A0052-A922-3C42-A831-D015ED172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DA3B7-CEDF-984B-A832-8462FC4C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6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8DF7-5638-9045-BD48-E426C938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Fixtures (minimal 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E4B5F-912F-5243-875B-22AD058AD69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209800"/>
          </a:xfrm>
        </p:spPr>
        <p:txBody>
          <a:bodyPr>
            <a:normAutofit lnSpcReduction="10000"/>
          </a:bodyPr>
          <a:lstStyle/>
          <a:p>
            <a:r>
              <a:rPr lang="en-DE" dirty="0"/>
              <a:t>Fixtures are functions that are run before the tests are executed</a:t>
            </a:r>
          </a:p>
          <a:p>
            <a:r>
              <a:rPr lang="en-GB" dirty="0"/>
              <a:t>W</a:t>
            </a:r>
            <a:r>
              <a:rPr lang="en-DE" dirty="0"/>
              <a:t>ith autouse, it is executed once before each test</a:t>
            </a:r>
          </a:p>
          <a:p>
            <a:r>
              <a:rPr lang="en-GB" dirty="0"/>
              <a:t>T</a:t>
            </a:r>
            <a:r>
              <a:rPr lang="en-DE" dirty="0"/>
              <a:t>hey are defined in a file called </a:t>
            </a:r>
            <a:r>
              <a:rPr 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conftest.py</a:t>
            </a:r>
            <a:r>
              <a:rPr lang="en-DE" dirty="0"/>
              <a:t>, in the same directory as the tests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BFEB4-E600-9048-875D-D20F2AC61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DE482-0C99-974F-9192-67416059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C5DE2-1B21-D540-9A4E-7F245A136CC9}"/>
              </a:ext>
            </a:extLst>
          </p:cNvPr>
          <p:cNvSpPr txBox="1"/>
          <p:nvPr/>
        </p:nvSpPr>
        <p:spPr>
          <a:xfrm>
            <a:off x="1835696" y="3578736"/>
            <a:ext cx="56166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E84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E84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6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E84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600" dirty="0">
                <a:solidFill>
                  <a:srgbClr val="8888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the random seed for once here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SEED </a:t>
            </a:r>
            <a:r>
              <a:rPr lang="en-GB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GB" sz="16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GB" sz="16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randint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600" b="1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GB" sz="1600" b="1" dirty="0">
                <a:solidFill>
                  <a:srgbClr val="0000D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endParaRPr lang="en-GB" sz="1600" b="1" dirty="0">
              <a:solidFill>
                <a:srgbClr val="5555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600" b="1" dirty="0" err="1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pytest.fixture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autouse</a:t>
            </a:r>
            <a:r>
              <a:rPr lang="en-GB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dirty="0">
                <a:solidFill>
                  <a:srgbClr val="0070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6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6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set_seed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</a:p>
          <a:p>
            <a:r>
              <a:rPr lang="en-GB" sz="16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f'Using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seed {SEED}’)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GB" sz="16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GB" sz="16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(SEED)</a:t>
            </a:r>
            <a:endParaRPr lang="en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768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8DF7-5638-9045-BD48-E426C938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Fixtures (real 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E4B5F-912F-5243-875B-22AD058AD69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onftest.py </a:t>
            </a:r>
            <a:r>
              <a:rPr lang="en-DE" dirty="0"/>
              <a:t>is a magical file!</a:t>
            </a:r>
          </a:p>
          <a:p>
            <a:r>
              <a:rPr lang="en-GB" dirty="0"/>
              <a:t>S</a:t>
            </a:r>
            <a:r>
              <a:rPr lang="en-DE" dirty="0"/>
              <a:t>ome test suites require specific or custom fixtures and plugins. They can be defined in </a:t>
            </a:r>
            <a:r>
              <a:rPr 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conftest.py</a:t>
            </a:r>
          </a:p>
          <a:p>
            <a:r>
              <a:rPr lang="en-DE" dirty="0">
                <a:latin typeface="Gill Sans MT" panose="020B0502020104020203" pitchFamily="34" charset="77"/>
                <a:cs typeface="Courier New" panose="02070309020205020404" pitchFamily="49" charset="0"/>
              </a:rPr>
              <a:t>See the file in the repo you forked. The functions defined there select a seed for each test and allow you to pass a seed on the commandline using </a:t>
            </a:r>
            <a:r>
              <a:rPr 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–seed 123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BFEB4-E600-9048-875D-D20F2AC61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DE482-0C99-974F-9192-67416059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0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 good test looks like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a good test look like? What should I test?</a:t>
            </a:r>
          </a:p>
          <a:p>
            <a:r>
              <a:rPr lang="en-US" dirty="0"/>
              <a:t>Good:</a:t>
            </a:r>
          </a:p>
          <a:p>
            <a:pPr lvl="1"/>
            <a:r>
              <a:rPr lang="en-US" dirty="0"/>
              <a:t>Short and quick to execute</a:t>
            </a:r>
          </a:p>
          <a:p>
            <a:pPr lvl="1"/>
            <a:r>
              <a:rPr lang="en-US" dirty="0"/>
              <a:t>Easy to read</a:t>
            </a:r>
          </a:p>
          <a:p>
            <a:pPr lvl="1"/>
            <a:r>
              <a:rPr lang="en-US" dirty="0"/>
              <a:t>Exercise </a:t>
            </a:r>
            <a:r>
              <a:rPr lang="en-US" i="1" dirty="0"/>
              <a:t>one</a:t>
            </a:r>
            <a:r>
              <a:rPr lang="en-US" dirty="0"/>
              <a:t> thing</a:t>
            </a:r>
          </a:p>
          <a:p>
            <a:r>
              <a:rPr lang="en-US" dirty="0"/>
              <a:t>Bad:</a:t>
            </a:r>
          </a:p>
          <a:p>
            <a:pPr lvl="1"/>
            <a:r>
              <a:rPr lang="en-US" dirty="0"/>
              <a:t>Relies on data files</a:t>
            </a:r>
          </a:p>
          <a:p>
            <a:pPr lvl="1"/>
            <a:r>
              <a:rPr lang="en-US" dirty="0"/>
              <a:t>Messes with “real-life” files, servers, databases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</p:spTree>
    <p:extLst>
      <p:ext uri="{BB962C8B-B14F-4D97-AF65-F5344CB8AC3E}">
        <p14:creationId xmlns:p14="http://schemas.microsoft.com/office/powerpoint/2010/main" val="288218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DAB49-561F-024B-AF4C-BA8A10C4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Hands 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DEA4B-4889-794D-92F4-077D71E7009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DE" dirty="0"/>
              <a:t>Add a conftest.py file to set a random seed before each run and make the failure reproducible</a:t>
            </a:r>
          </a:p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552E7-3766-9546-8268-91FA6849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7166C-2C8A-1048-8FB2-2D9870472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928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84E67-972B-4444-94C5-AB4C4F8FF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Excursion: Logistic Function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5F79E-C156-9E48-ABC1-9FFF0B500A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DE" dirty="0"/>
              <a:t>Between r=3 and r=4 the logistic function has some interesting behavior.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E2BF9-93FB-A647-B9E1-C1C9D1A0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6A13F-8C48-754A-A1B4-50115AD2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  <p:pic>
        <p:nvPicPr>
          <p:cNvPr id="7" name="Picture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F036AB42-F4CD-9E47-B359-0988CAA45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2896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70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02981-F94F-A249-BC9B-F1399096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Hands 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7FD7E-7D51-DE46-A976-F503A61DC9A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## Exercise 4:</a:t>
            </a:r>
            <a:endParaRPr lang="en-GB" dirty="0"/>
          </a:p>
          <a:p>
            <a:r>
              <a:rPr lang="en-GB" dirty="0"/>
              <a:t>r values or 3 &lt; r &gt; 4 have some interesting properties. A chaotic trajectory doesn't diverge but also doesn't converge. Write a test that checks that after a lot (e.g. 100000) of iterations the last 100 are all different. Use r=3.8.</a:t>
            </a:r>
          </a:p>
          <a:p>
            <a:pPr marL="0" indent="0">
              <a:buNone/>
            </a:pPr>
            <a:r>
              <a:rPr lang="en-GB" b="1" dirty="0"/>
              <a:t>## Exercise 4.2:</a:t>
            </a:r>
            <a:endParaRPr lang="en-GB" dirty="0"/>
          </a:p>
          <a:p>
            <a:r>
              <a:rPr lang="en-GB" dirty="0"/>
              <a:t>parametrize your test with some other r values: like 3.001, and 3.453. Your test should fail. Why? Use the plotting function `</a:t>
            </a:r>
            <a:r>
              <a:rPr lang="en-GB" dirty="0" err="1"/>
              <a:t>plot_trajectory</a:t>
            </a:r>
            <a:r>
              <a:rPr lang="en-GB" dirty="0"/>
              <a:t>` to find out what is going 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FBE21-0F92-FA46-ACF2-3BC7B31C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90240-FAC2-D149-9680-983A5A14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217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5CDB-6463-B741-94CA-651D12044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Marking tests (xfail)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28BE7-2DBF-E146-89FA-99BFF5729CA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13779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Aside from parametrize, there are some other built in markers</a:t>
            </a:r>
          </a:p>
          <a:p>
            <a:r>
              <a:rPr lang="en-GB" dirty="0"/>
              <a:t>Sometimes you have a test that fails, but for good reason or you just want to deal with it later… </a:t>
            </a:r>
          </a:p>
          <a:p>
            <a:r>
              <a:rPr lang="en-GB" dirty="0"/>
              <a:t>expected failure</a:t>
            </a:r>
          </a:p>
          <a:p>
            <a:r>
              <a:rPr lang="en-GB" dirty="0"/>
              <a:t>Outputs an “x” (or “X”) in place of the “.”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0D210-69C2-254F-A712-34EDC8A3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F89F0-6046-F74F-9841-B0C36739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39EA3C-046A-4340-B98A-74523E6444C4}"/>
              </a:ext>
            </a:extLst>
          </p:cNvPr>
          <p:cNvSpPr/>
          <p:nvPr/>
        </p:nvSpPr>
        <p:spPr>
          <a:xfrm>
            <a:off x="222756" y="3861048"/>
            <a:ext cx="88569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b="1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2200" b="1" dirty="0" err="1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pytest.mark.xfail</a:t>
            </a:r>
            <a:endParaRPr lang="en-GB" sz="2200" b="1" dirty="0">
              <a:solidFill>
                <a:srgbClr val="5555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200" b="1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2200" b="1" dirty="0" err="1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pytest.mark.parametrize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("r", [</a:t>
            </a:r>
            <a:r>
              <a:rPr lang="en-GB" sz="2200" b="1" dirty="0">
                <a:solidFill>
                  <a:srgbClr val="6600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3.8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200" b="1" dirty="0">
                <a:solidFill>
                  <a:srgbClr val="6600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3.001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200" b="1" dirty="0">
                <a:solidFill>
                  <a:srgbClr val="6600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3.453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GB" sz="22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dirty="0" err="1">
                <a:solidFill>
                  <a:srgbClr val="006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test_aperiodic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(r):</a:t>
            </a:r>
          </a:p>
          <a:p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endParaRPr lang="en-D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634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5CDB-6463-B741-94CA-651D12044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Marking tests (skip)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28BE7-2DBF-E146-89FA-99BFF5729CA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705744"/>
          </a:xfrm>
        </p:spPr>
        <p:txBody>
          <a:bodyPr/>
          <a:lstStyle/>
          <a:p>
            <a:r>
              <a:rPr lang="en-GB" dirty="0"/>
              <a:t>If that test takes a long time to run, you could also skip it!</a:t>
            </a:r>
          </a:p>
          <a:p>
            <a:r>
              <a:rPr lang="en-GB" dirty="0"/>
              <a:t>skip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0D210-69C2-254F-A712-34EDC8A3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F89F0-6046-F74F-9841-B0C36739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39EA3C-046A-4340-B98A-74523E6444C4}"/>
              </a:ext>
            </a:extLst>
          </p:cNvPr>
          <p:cNvSpPr/>
          <p:nvPr/>
        </p:nvSpPr>
        <p:spPr>
          <a:xfrm>
            <a:off x="179512" y="3356992"/>
            <a:ext cx="88569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2000" b="1" dirty="0" err="1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pytest.mark.skip</a:t>
            </a:r>
            <a:r>
              <a:rPr lang="en-GB" sz="2000" b="1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reason=“some values of r oscillate!”</a:t>
            </a:r>
            <a:r>
              <a:rPr lang="en-GB" sz="2000" b="1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2000" b="1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2000" b="1" dirty="0" err="1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pytest.mark.parametrize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("r", [</a:t>
            </a:r>
            <a:r>
              <a:rPr lang="en-GB" sz="2000" b="1" dirty="0">
                <a:solidFill>
                  <a:srgbClr val="6600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3.8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b="1" dirty="0">
                <a:solidFill>
                  <a:srgbClr val="6600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3.001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b="1" dirty="0">
                <a:solidFill>
                  <a:srgbClr val="6600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3.453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GB" sz="2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 err="1">
                <a:solidFill>
                  <a:srgbClr val="006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test_aperiodic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(r):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endParaRPr lang="en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89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0779E2-5350-864A-850F-9F70861EFBFC}"/>
              </a:ext>
            </a:extLst>
          </p:cNvPr>
          <p:cNvSpPr/>
          <p:nvPr/>
        </p:nvSpPr>
        <p:spPr>
          <a:xfrm>
            <a:off x="1403648" y="5072602"/>
            <a:ext cx="6408712" cy="11323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05CDB-6463-B741-94CA-651D12044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Marking tests with custom markers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28BE7-2DBF-E146-89FA-99BFF5729CA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13779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If you have lots of tests, you can categorize them with your own markers</a:t>
            </a:r>
          </a:p>
          <a:p>
            <a:r>
              <a:rPr lang="en-GB" dirty="0"/>
              <a:t>Example:</a:t>
            </a:r>
          </a:p>
          <a:p>
            <a:pPr lvl="1"/>
            <a:r>
              <a:rPr lang="en-GB" dirty="0"/>
              <a:t>Smoke tests check for really basic failure: run these frequently</a:t>
            </a:r>
          </a:p>
          <a:p>
            <a:pPr lvl="1"/>
            <a:r>
              <a:rPr lang="en-GB" dirty="0"/>
              <a:t>O</a:t>
            </a:r>
            <a:r>
              <a:rPr lang="en-DE" dirty="0"/>
              <a:t>ther tests may be many or too slow to run every time and test for more edge cases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0D210-69C2-254F-A712-34EDC8A3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F89F0-6046-F74F-9841-B0C36739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39EA3C-046A-4340-B98A-74523E6444C4}"/>
              </a:ext>
            </a:extLst>
          </p:cNvPr>
          <p:cNvSpPr/>
          <p:nvPr/>
        </p:nvSpPr>
        <p:spPr>
          <a:xfrm>
            <a:off x="709064" y="3611039"/>
            <a:ext cx="78843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2000" b="1" dirty="0" err="1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pytest.mark.smoke</a:t>
            </a:r>
            <a:endParaRPr lang="en-GB" sz="2000" b="1" dirty="0">
              <a:solidFill>
                <a:srgbClr val="5555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b="1" dirty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2000" b="1" dirty="0" err="1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pytest.mark.parametrize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("r", [</a:t>
            </a:r>
            <a:r>
              <a:rPr lang="en-GB" sz="2000" b="1" dirty="0">
                <a:solidFill>
                  <a:srgbClr val="6600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3.8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b="1" dirty="0">
                <a:solidFill>
                  <a:srgbClr val="6600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3.001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b="1" dirty="0">
                <a:solidFill>
                  <a:srgbClr val="6600E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3.453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GB" sz="20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 err="1">
                <a:solidFill>
                  <a:srgbClr val="006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test_aperiodic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(r):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endParaRPr lang="en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2F30D-0D6B-4C4C-B6B7-2E9C84733A93}"/>
              </a:ext>
            </a:extLst>
          </p:cNvPr>
          <p:cNvSpPr txBox="1"/>
          <p:nvPr/>
        </p:nvSpPr>
        <p:spPr>
          <a:xfrm>
            <a:off x="1403648" y="5188525"/>
            <a:ext cx="6083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pytest –m smoke</a:t>
            </a:r>
          </a:p>
          <a:p>
            <a:r>
              <a:rPr lang="en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pytest –m ”smoke and not slow”</a:t>
            </a:r>
          </a:p>
        </p:txBody>
      </p:sp>
    </p:spTree>
    <p:extLst>
      <p:ext uri="{BB962C8B-B14F-4D97-AF65-F5344CB8AC3E}">
        <p14:creationId xmlns:p14="http://schemas.microsoft.com/office/powerpoint/2010/main" val="4266619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B2992-BD89-A94D-88E8-9EFBC30B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Excursion: Logistic Equation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657ED-340B-344D-8E50-384F485C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E53EC-FF27-AE43-B32D-458EC3E0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A71879B-1C04-2E41-ACC8-3A6D53766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2" y="1132482"/>
            <a:ext cx="9036496" cy="45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9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B2992-BD89-A94D-88E8-9EFBC30B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Excursion: Logistic Equation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657ED-340B-344D-8E50-384F485C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E53EC-FF27-AE43-B32D-458EC3E0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095BE9D7-1CF5-354F-9363-1D7C5E47A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7794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60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38B2-9D8A-E945-8AD1-0A4960ED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Hands 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D5751-0F68-AB46-BE28-558729DE6CC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/>
              <a:t>## Exercise 4.3:</a:t>
            </a:r>
            <a:endParaRPr lang="en-GB" dirty="0"/>
          </a:p>
          <a:p>
            <a:r>
              <a:rPr lang="en-GB" dirty="0"/>
              <a:t>Mark the `</a:t>
            </a:r>
            <a:r>
              <a:rPr lang="en-GB" dirty="0" err="1"/>
              <a:t>test_aperiodic</a:t>
            </a:r>
            <a:r>
              <a:rPr lang="en-GB" dirty="0"/>
              <a:t>` function as expected to fail!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b="1" dirty="0"/>
              <a:t>## Exercise 5:</a:t>
            </a:r>
            <a:endParaRPr lang="en-GB" dirty="0"/>
          </a:p>
          <a:p>
            <a:r>
              <a:rPr lang="en-GB" dirty="0"/>
              <a:t>To test chaotic </a:t>
            </a:r>
            <a:r>
              <a:rPr lang="en-GB" dirty="0" err="1"/>
              <a:t>behavior</a:t>
            </a:r>
            <a:r>
              <a:rPr lang="en-GB" dirty="0"/>
              <a:t> we will need to be a bit more advanced.</a:t>
            </a:r>
          </a:p>
          <a:p>
            <a:r>
              <a:rPr lang="en-GB" dirty="0"/>
              <a:t>Let's test that what we're seeing is actually chaos:</a:t>
            </a:r>
          </a:p>
          <a:p>
            <a:pPr lvl="1"/>
            <a:r>
              <a:rPr lang="en-GB" dirty="0"/>
              <a:t> orbits </a:t>
            </a:r>
            <a:r>
              <a:rPr lang="en-GB" dirty="0" err="1"/>
              <a:t>mus</a:t>
            </a:r>
            <a:r>
              <a:rPr lang="en-GB" dirty="0"/>
              <a:t> be bounded, i.e. not diverge: you can use your divergence code for this</a:t>
            </a:r>
          </a:p>
          <a:p>
            <a:pPr lvl="1"/>
            <a:r>
              <a:rPr lang="en-GB" dirty="0"/>
              <a:t> orbits must be aperiodic, i.e. only values of r that pass the </a:t>
            </a:r>
            <a:r>
              <a:rPr lang="en-GB" dirty="0" err="1"/>
              <a:t>test_aperiodic</a:t>
            </a:r>
            <a:r>
              <a:rPr lang="en-GB" dirty="0"/>
              <a:t> function can qualify</a:t>
            </a:r>
          </a:p>
          <a:p>
            <a:pPr lvl="1"/>
            <a:r>
              <a:rPr lang="en-GB" dirty="0"/>
              <a:t> sensitive dependence on initial conditions</a:t>
            </a:r>
          </a:p>
          <a:p>
            <a:pPr lvl="1"/>
            <a:r>
              <a:rPr lang="en-GB" dirty="0"/>
              <a:t> it has to be deterministic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We already established the first two. Lets write tests for the last two!</a:t>
            </a:r>
          </a:p>
          <a:p>
            <a:pPr marL="0" indent="0">
              <a:buNone/>
            </a:pPr>
            <a:r>
              <a:rPr lang="en-GB" b="1" dirty="0"/>
              <a:t>## Exercise 5.1:</a:t>
            </a:r>
            <a:endParaRPr lang="en-GB" dirty="0"/>
          </a:p>
          <a:p>
            <a:r>
              <a:rPr lang="en-GB" dirty="0"/>
              <a:t>Look at the bifurcation plot and single trajectory plot and pick an r value that you think will likely yield chaos. Then write a test to verify that the trajectory is deterministic.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b="1" dirty="0"/>
              <a:t>## Exercise 5.2:</a:t>
            </a:r>
            <a:endParaRPr lang="en-GB" dirty="0"/>
          </a:p>
          <a:p>
            <a:r>
              <a:rPr lang="en-GB" dirty="0"/>
              <a:t>For the same r value, test the sensitive dependence on initial conditions, or the butterfly effect.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B6AE5-089C-8D47-A20C-EF24F753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FB865-37EF-674F-8049-1DE594EBE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98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2DE47-1C1F-A04E-97D5-37CEEC48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DE" dirty="0"/>
              <a:t>nsert CI slides here?!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D9AA-E51D-5648-8471-894B79EB108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38E85-9FAB-4049-8FF4-09F6264F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39C76-5345-E04A-A993-6C001FDB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7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 of test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good test is divided in three parts:</a:t>
            </a:r>
          </a:p>
          <a:p>
            <a:pPr lvl="1"/>
            <a:r>
              <a:rPr lang="en-US" b="1" dirty="0"/>
              <a:t>Given</a:t>
            </a:r>
            <a:r>
              <a:rPr lang="en-US" dirty="0"/>
              <a:t>: Put your system in the right state for testing</a:t>
            </a:r>
          </a:p>
          <a:p>
            <a:pPr lvl="2"/>
            <a:r>
              <a:rPr lang="en-US" dirty="0"/>
              <a:t>Create data, initialize parameters, define constants…</a:t>
            </a:r>
          </a:p>
          <a:p>
            <a:pPr marL="274320" lvl="1" indent="0">
              <a:buNone/>
            </a:pPr>
            <a:endParaRPr lang="en-US" b="1" dirty="0"/>
          </a:p>
          <a:p>
            <a:pPr lvl="1"/>
            <a:r>
              <a:rPr lang="en-US" b="1" dirty="0"/>
              <a:t>When</a:t>
            </a:r>
            <a:r>
              <a:rPr lang="en-US" dirty="0"/>
              <a:t>: Execute the feature that you are testing</a:t>
            </a:r>
          </a:p>
          <a:p>
            <a:pPr lvl="2"/>
            <a:r>
              <a:rPr lang="en-US" dirty="0"/>
              <a:t>Typically one or two lines of code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Then</a:t>
            </a:r>
            <a:r>
              <a:rPr lang="en-US" dirty="0"/>
              <a:t>: Compare outcomes with the expected ones</a:t>
            </a:r>
          </a:p>
          <a:p>
            <a:pPr lvl="2"/>
            <a:r>
              <a:rPr lang="en-US" dirty="0"/>
              <a:t>Define the expected result of the test</a:t>
            </a:r>
          </a:p>
          <a:p>
            <a:pPr lvl="2"/>
            <a:r>
              <a:rPr lang="en-US" dirty="0"/>
              <a:t>Set of </a:t>
            </a:r>
            <a:r>
              <a:rPr lang="en-US" i="1" dirty="0"/>
              <a:t>assertions</a:t>
            </a:r>
            <a:r>
              <a:rPr lang="en-US" dirty="0"/>
              <a:t> that check that the new state of your system matches your expectations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</p:spTree>
    <p:extLst>
      <p:ext uri="{BB962C8B-B14F-4D97-AF65-F5344CB8AC3E}">
        <p14:creationId xmlns:p14="http://schemas.microsoft.com/office/powerpoint/2010/main" val="1884042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testing learning algorithms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Learning algorithms can get stuck in local maxima, the solution for general cases might not be known (e.g., unsupervised learning)</a:t>
            </a:r>
          </a:p>
          <a:p>
            <a:r>
              <a:rPr lang="en-US" dirty="0"/>
              <a:t>Turn your validation cases into tests</a:t>
            </a:r>
          </a:p>
          <a:p>
            <a:r>
              <a:rPr lang="en-US" dirty="0"/>
              <a:t>Stability tests:</a:t>
            </a:r>
          </a:p>
          <a:p>
            <a:pPr lvl="1"/>
            <a:r>
              <a:rPr lang="en-US" dirty="0"/>
              <a:t>Start from final solution; verify that the algorithm stays there</a:t>
            </a:r>
          </a:p>
          <a:p>
            <a:pPr lvl="1"/>
            <a:r>
              <a:rPr lang="en-US" dirty="0"/>
              <a:t>Start from solution and add a small amount of noise to the parameters; verify that the algorithm converges back to the solution</a:t>
            </a:r>
          </a:p>
          <a:p>
            <a:r>
              <a:rPr lang="en-US" dirty="0"/>
              <a:t>Generate data from the model with known parameters</a:t>
            </a:r>
          </a:p>
          <a:p>
            <a:pPr lvl="1"/>
            <a:r>
              <a:rPr lang="en-US" dirty="0"/>
              <a:t>E.g., linear regression: generate data as   y = a*x + b + noise</a:t>
            </a:r>
            <a:br>
              <a:rPr lang="en-US" dirty="0"/>
            </a:br>
            <a:r>
              <a:rPr lang="en-US" dirty="0"/>
              <a:t>for random a, b, and x, then test that the algorithm is able to recover a and b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common cases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dirty="0"/>
              <a:t>Test general routines with specific ones</a:t>
            </a:r>
          </a:p>
          <a:p>
            <a:pPr lvl="1"/>
            <a:r>
              <a:rPr lang="en-US" dirty="0"/>
              <a:t>Example: test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polynomial_expansion(data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degree)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dirty="0"/>
              <a:t>with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quadratic_expansion(data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Test optimized routines with brute-force approaches</a:t>
            </a:r>
          </a:p>
          <a:p>
            <a:pPr lvl="1"/>
            <a:r>
              <a:rPr lang="en-US" dirty="0">
                <a:cs typeface="Courier New" pitchFamily="49" charset="0"/>
              </a:rPr>
              <a:t>Example: test function computing analytical derivative with numerical derivative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Hands-on! </a:t>
            </a:r>
            <a:r>
              <a:rPr lang="en-US" dirty="0">
                <a:highlight>
                  <a:srgbClr val="FFFF00"/>
                </a:highlight>
              </a:rPr>
              <a:t>(Still do this? Time?)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Submit a Pull Request for Issue #7 on GitHub</a:t>
            </a:r>
            <a:br>
              <a:rPr lang="en-US" dirty="0"/>
            </a:br>
            <a:r>
              <a:rPr lang="en-US" dirty="0">
                <a:hlinkClick r:id="rId2"/>
              </a:rPr>
              <a:t>https://github.com/ASPP/2019-camerino-testing-debugging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Check out and update the master branch</a:t>
            </a:r>
          </a:p>
          <a:p>
            <a:pPr lvl="1"/>
            <a:r>
              <a:rPr lang="en-US" dirty="0"/>
              <a:t>Create a branch with a new, unique name </a:t>
            </a:r>
          </a:p>
          <a:p>
            <a:pPr lvl="1"/>
            <a:r>
              <a:rPr lang="en-US" dirty="0"/>
              <a:t>Solve and create a PR as you </a:t>
            </a:r>
            <a:r>
              <a:rPr lang="en-US"/>
              <a:t>did before</a:t>
            </a:r>
            <a:endParaRPr lang="en-US" dirty="0"/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</p:spTree>
    <p:extLst>
      <p:ext uri="{BB962C8B-B14F-4D97-AF65-F5344CB8AC3E}">
        <p14:creationId xmlns:p14="http://schemas.microsoft.com/office/powerpoint/2010/main" val="1252037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is good for your self-esteem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Immediately: Always be confident that your results are correct, whether your approach works of not</a:t>
            </a:r>
          </a:p>
          <a:p>
            <a:r>
              <a:rPr lang="en-US" dirty="0"/>
              <a:t>In the future: save your future self some trouble!</a:t>
            </a:r>
          </a:p>
          <a:p>
            <a:r>
              <a:rPr lang="en-US" dirty="0"/>
              <a:t>If you are left thinking “it’s cool but I cannot test </a:t>
            </a:r>
            <a:r>
              <a:rPr lang="en-US" i="1" dirty="0"/>
              <a:t>my</a:t>
            </a:r>
            <a:r>
              <a:rPr lang="en-US" dirty="0"/>
              <a:t> code because XYZ”, talk to me during the week and I’ll show you how to do it ;-)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</p:spTree>
    <p:extLst>
      <p:ext uri="{BB962C8B-B14F-4D97-AF65-F5344CB8AC3E}">
        <p14:creationId xmlns:p14="http://schemas.microsoft.com/office/powerpoint/2010/main" val="552673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Good programming practices, with testing in the front line, make us confident about our results, and efficient at navigating our research projects</a:t>
            </a:r>
          </a:p>
          <a:p>
            <a:r>
              <a:rPr lang="en-GB" dirty="0"/>
              <a:t>The agile programming cycle gives you intermediate goals to build upon</a:t>
            </a:r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</p:spTree>
    <p:extLst>
      <p:ext uri="{BB962C8B-B14F-4D97-AF65-F5344CB8AC3E}">
        <p14:creationId xmlns:p14="http://schemas.microsoft.com/office/powerpoint/2010/main" val="1969738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Recommended reading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132856"/>
            <a:ext cx="2352367" cy="29523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132856"/>
            <a:ext cx="2355484" cy="29523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2132856"/>
            <a:ext cx="2273475" cy="29523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</p:spTree>
    <p:extLst>
      <p:ext uri="{BB962C8B-B14F-4D97-AF65-F5344CB8AC3E}">
        <p14:creationId xmlns:p14="http://schemas.microsoft.com/office/powerpoint/2010/main" val="5549975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60248" y="2705375"/>
            <a:ext cx="8229600" cy="990600"/>
          </a:xfrm>
        </p:spPr>
        <p:txBody>
          <a:bodyPr anchor="ctr">
            <a:normAutofit/>
          </a:bodyPr>
          <a:lstStyle/>
          <a:p>
            <a:pPr algn="ctr"/>
            <a:r>
              <a:rPr lang="en-GB" sz="5400" dirty="0"/>
              <a:t>Thank you!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Test simple </a:t>
            </a:r>
            <a:r>
              <a:rPr lang="en-US" dirty="0"/>
              <a:t>but general cases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561727"/>
          </a:xfrm>
        </p:spPr>
        <p:txBody>
          <a:bodyPr>
            <a:normAutofit/>
          </a:bodyPr>
          <a:lstStyle/>
          <a:p>
            <a:r>
              <a:rPr lang="en-US" sz="2100" dirty="0"/>
              <a:t>Start with simple, general case</a:t>
            </a:r>
          </a:p>
          <a:p>
            <a:pPr lvl="1"/>
            <a:r>
              <a:rPr lang="en-US" sz="1900" dirty="0"/>
              <a:t>Take a realistic scenario for your code, try to reduce it to a simple example</a:t>
            </a:r>
          </a:p>
          <a:p>
            <a:r>
              <a:rPr lang="en-US" sz="2100" dirty="0"/>
              <a:t>Tests for ‘lower’ method of strings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1720" y="2852936"/>
            <a:ext cx="576064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test_lower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Given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string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expected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When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output = string.lower()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Then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output == expected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</p:spTree>
    <p:extLst>
      <p:ext uri="{BB962C8B-B14F-4D97-AF65-F5344CB8AC3E}">
        <p14:creationId xmlns:p14="http://schemas.microsoft.com/office/powerpoint/2010/main" val="303402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Test special cases and boundary conditions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100" dirty="0"/>
              <a:t>Code often breaks in corner cases: empty lists, None, </a:t>
            </a:r>
            <a:r>
              <a:rPr lang="en-US" sz="2100" dirty="0" err="1"/>
              <a:t>NaN</a:t>
            </a:r>
            <a:r>
              <a:rPr lang="en-US" sz="2100" dirty="0"/>
              <a:t>, 0.0, lists with repeated elements, non-existing file, …</a:t>
            </a:r>
          </a:p>
          <a:p>
            <a:r>
              <a:rPr lang="en-US" sz="2100" dirty="0"/>
              <a:t>This often involves making design decision: respond to corner case with special behavior, or raise meaningful exception?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1720" y="2852936"/>
            <a:ext cx="50405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test_lower_empty_string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Given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string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expected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When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output = string.lower()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Then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output == expected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552" y="5157192"/>
            <a:ext cx="8229600" cy="12241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Other good corner cases for </a:t>
            </a:r>
            <a:r>
              <a:rPr lang="en-US" sz="2100" dirty="0" err="1"/>
              <a:t>string.lower</a:t>
            </a:r>
            <a:r>
              <a:rPr lang="en-US" sz="2100" dirty="0"/>
              <a:t>(): </a:t>
            </a:r>
          </a:p>
          <a:p>
            <a:pPr lvl="1"/>
            <a:r>
              <a:rPr lang="en-US" sz="1900" dirty="0"/>
              <a:t>‘do-nothing case’:   </a:t>
            </a:r>
            <a:r>
              <a:rPr lang="en-US" sz="1900" dirty="0">
                <a:latin typeface="Courier New"/>
                <a:cs typeface="Courier New"/>
              </a:rPr>
              <a:t>string = 'hi'</a:t>
            </a:r>
          </a:p>
          <a:p>
            <a:pPr lvl="1"/>
            <a:r>
              <a:rPr lang="en-US" sz="1900" dirty="0"/>
              <a:t>symbols:                </a:t>
            </a:r>
            <a:r>
              <a:rPr lang="en-US" sz="1900" dirty="0">
                <a:latin typeface="Courier New"/>
                <a:cs typeface="Courier New"/>
              </a:rPr>
              <a:t>string = '123 (!'</a:t>
            </a:r>
          </a:p>
          <a:p>
            <a:pPr lvl="1"/>
            <a:endParaRPr lang="en-US" sz="19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</p:spTree>
    <p:extLst>
      <p:ext uri="{BB962C8B-B14F-4D97-AF65-F5344CB8AC3E}">
        <p14:creationId xmlns:p14="http://schemas.microsoft.com/office/powerpoint/2010/main" val="200787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Common testing pattern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400" dirty="0"/>
              <a:t>Often these cases are collected in a single test:</a:t>
            </a:r>
            <a:endParaRPr lang="en-US" sz="21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2276872"/>
            <a:ext cx="7162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pl-PL" sz="1400" dirty="0" err="1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test_lower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l-PL" sz="1400" dirty="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</a:t>
            </a:r>
            <a:r>
              <a:rPr lang="pl-PL" sz="1400" dirty="0" err="1">
                <a:solidFill>
                  <a:srgbClr val="B22222"/>
                </a:solidFill>
                <a:effectLst/>
                <a:latin typeface="Courier New"/>
                <a:cs typeface="Courier New"/>
              </a:rPr>
              <a:t>Given</a:t>
            </a:r>
            <a:br>
              <a:rPr lang="pl-PL" sz="1400" dirty="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l-PL" sz="1400" dirty="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</a:t>
            </a:r>
            <a:r>
              <a:rPr lang="pl-PL" sz="1400" dirty="0" err="1">
                <a:solidFill>
                  <a:srgbClr val="B22222"/>
                </a:solidFill>
                <a:effectLst/>
                <a:latin typeface="Courier New"/>
                <a:cs typeface="Courier New"/>
              </a:rPr>
              <a:t>Each</a:t>
            </a:r>
            <a:r>
              <a:rPr lang="pl-PL" sz="1400" dirty="0">
                <a:solidFill>
                  <a:srgbClr val="B22222"/>
                </a:solidFill>
                <a:effectLst/>
                <a:latin typeface="Courier New"/>
                <a:cs typeface="Courier New"/>
              </a:rPr>
              <a:t> test </a:t>
            </a:r>
            <a:r>
              <a:rPr lang="pl-PL" sz="1400" dirty="0" err="1">
                <a:solidFill>
                  <a:srgbClr val="B22222"/>
                </a:solidFill>
                <a:effectLst/>
                <a:latin typeface="Courier New"/>
                <a:cs typeface="Courier New"/>
              </a:rPr>
              <a:t>case</a:t>
            </a:r>
            <a:r>
              <a:rPr lang="pl-PL" sz="1400" dirty="0">
                <a:solidFill>
                  <a:srgbClr val="B22222"/>
                </a:solidFill>
                <a:effectLst/>
                <a:latin typeface="Courier New"/>
                <a:cs typeface="Courier New"/>
              </a:rPr>
              <a:t> </a:t>
            </a:r>
            <a:r>
              <a:rPr lang="pl-PL" sz="1400" dirty="0" err="1">
                <a:solidFill>
                  <a:srgbClr val="B22222"/>
                </a:solidFill>
                <a:effectLst/>
                <a:latin typeface="Courier New"/>
                <a:cs typeface="Courier New"/>
              </a:rPr>
              <a:t>is</a:t>
            </a:r>
            <a:r>
              <a:rPr lang="pl-PL" sz="1400" dirty="0">
                <a:solidFill>
                  <a:srgbClr val="B22222"/>
                </a:solidFill>
                <a:effectLst/>
                <a:latin typeface="Courier New"/>
                <a:cs typeface="Courier New"/>
              </a:rPr>
              <a:t> a </a:t>
            </a:r>
            <a:r>
              <a:rPr lang="pl-PL" sz="1400" dirty="0" err="1">
                <a:solidFill>
                  <a:srgbClr val="B22222"/>
                </a:solidFill>
                <a:effectLst/>
                <a:latin typeface="Courier New"/>
                <a:cs typeface="Courier New"/>
              </a:rPr>
              <a:t>tuple</a:t>
            </a:r>
            <a:r>
              <a:rPr lang="pl-PL" sz="1400" dirty="0">
                <a:solidFill>
                  <a:srgbClr val="B22222"/>
                </a:solidFill>
                <a:effectLst/>
                <a:latin typeface="Courier New"/>
                <a:cs typeface="Courier New"/>
              </a:rPr>
              <a:t> of (</a:t>
            </a:r>
            <a:r>
              <a:rPr lang="pl-PL" sz="1400" dirty="0" err="1">
                <a:solidFill>
                  <a:srgbClr val="B22222"/>
                </a:solidFill>
                <a:effectLst/>
                <a:latin typeface="Courier New"/>
                <a:cs typeface="Courier New"/>
              </a:rPr>
              <a:t>input</a:t>
            </a:r>
            <a:r>
              <a:rPr lang="pl-PL" sz="1400" dirty="0">
                <a:solidFill>
                  <a:srgbClr val="B22222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 dirty="0" err="1">
                <a:solidFill>
                  <a:srgbClr val="B22222"/>
                </a:solidFill>
                <a:effectLst/>
                <a:latin typeface="Courier New"/>
                <a:cs typeface="Courier New"/>
              </a:rPr>
              <a:t>expected_result</a:t>
            </a:r>
            <a:r>
              <a:rPr lang="pl-PL" sz="1400" dirty="0">
                <a:solidFill>
                  <a:srgbClr val="B22222"/>
                </a:solidFill>
                <a:effectLst/>
                <a:latin typeface="Courier New"/>
                <a:cs typeface="Courier New"/>
              </a:rPr>
              <a:t>)</a:t>
            </a:r>
            <a:br>
              <a:rPr lang="pl-PL" sz="1400" dirty="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l-PL" sz="1400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test_cases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= [(</a:t>
            </a:r>
            <a:r>
              <a:rPr lang="pl-PL" sz="14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</a:t>
            </a:r>
            <a:r>
              <a:rPr lang="pl-PL" sz="1400" dirty="0" err="1">
                <a:solidFill>
                  <a:srgbClr val="8B2252"/>
                </a:solidFill>
                <a:effectLst/>
                <a:latin typeface="Courier New"/>
                <a:cs typeface="Courier New"/>
              </a:rPr>
              <a:t>HeLlO</a:t>
            </a:r>
            <a:r>
              <a:rPr lang="pl-PL" sz="14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 </a:t>
            </a:r>
            <a:r>
              <a:rPr lang="pl-PL" sz="1400" dirty="0" err="1">
                <a:solidFill>
                  <a:srgbClr val="8B2252"/>
                </a:solidFill>
                <a:effectLst/>
                <a:latin typeface="Courier New"/>
                <a:cs typeface="Courier New"/>
              </a:rPr>
              <a:t>wOrld</a:t>
            </a:r>
            <a:r>
              <a:rPr lang="pl-PL" sz="14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</a:t>
            </a:r>
            <a:r>
              <a:rPr lang="pl-PL" sz="1400" dirty="0" err="1">
                <a:solidFill>
                  <a:srgbClr val="8B2252"/>
                </a:solidFill>
                <a:effectLst/>
                <a:latin typeface="Courier New"/>
                <a:cs typeface="Courier New"/>
              </a:rPr>
              <a:t>world</a:t>
            </a:r>
            <a:r>
              <a:rPr lang="pl-PL" sz="14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),</a:t>
            </a:r>
            <a:b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(</a:t>
            </a:r>
            <a:r>
              <a:rPr lang="pl-PL" sz="14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),</a:t>
            </a:r>
            <a:b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(</a:t>
            </a:r>
            <a:r>
              <a:rPr lang="pl-PL" sz="14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'123 ([?'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'123 ([?'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),</a:t>
            </a:r>
            <a:b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(</a:t>
            </a:r>
            <a:r>
              <a:rPr lang="pl-PL" sz="14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)]</a:t>
            </a:r>
            <a:b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b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l-PL" sz="14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for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string, </a:t>
            </a:r>
            <a:r>
              <a:rPr lang="pl-PL" sz="1400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expected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pl-PL" sz="14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pl-PL" sz="1400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test_cases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:</a:t>
            </a:r>
            <a:b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</a:t>
            </a:r>
            <a:r>
              <a:rPr lang="pl-PL" sz="1400" dirty="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</a:t>
            </a:r>
            <a:r>
              <a:rPr lang="pl-PL" sz="1400" dirty="0" err="1">
                <a:solidFill>
                  <a:srgbClr val="B22222"/>
                </a:solidFill>
                <a:effectLst/>
                <a:latin typeface="Courier New"/>
                <a:cs typeface="Courier New"/>
              </a:rPr>
              <a:t>When</a:t>
            </a:r>
            <a:br>
              <a:rPr lang="pl-PL" sz="1400" dirty="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</a:t>
            </a:r>
            <a:r>
              <a:rPr lang="pl-PL" sz="1400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output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= </a:t>
            </a:r>
            <a:r>
              <a:rPr lang="pl-PL" sz="1400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string.lower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</a:t>
            </a:r>
            <a:b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</a:t>
            </a:r>
            <a:r>
              <a:rPr lang="pl-PL" sz="1400" dirty="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Then</a:t>
            </a:r>
            <a:br>
              <a:rPr lang="pl-PL" sz="1400" dirty="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</a:t>
            </a:r>
            <a:r>
              <a:rPr lang="pl-PL" sz="1400" dirty="0" err="1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pl-PL" sz="1400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output</a:t>
            </a:r>
            <a: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== </a:t>
            </a:r>
            <a:r>
              <a:rPr lang="pl-PL" sz="1400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expected</a:t>
            </a:r>
            <a:br>
              <a:rPr lang="pl-PL" sz="14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pl-PL" sz="1400" dirty="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</p:spTree>
    <p:extLst>
      <p:ext uri="{BB962C8B-B14F-4D97-AF65-F5344CB8AC3E}">
        <p14:creationId xmlns:p14="http://schemas.microsoft.com/office/powerpoint/2010/main" val="180818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5CDB-6463-B741-94CA-651D12044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Excursion: Logistic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728BE7-2DBF-E146-89FA-99BFF5729CA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DE" dirty="0"/>
                  <a:t>Sometimes as a simple model for population growth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∗(1−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728BE7-2DBF-E146-89FA-99BFF5729C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17" t="-102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0D210-69C2-254F-A712-34EDC8A3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F89F0-6046-F74F-9841-B0C36739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0EBD0823-BA5A-3744-838B-4DFEF83CD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24" y="2348684"/>
            <a:ext cx="7768952" cy="388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33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EA30-B46C-844A-BD7C-F8D9AEAB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Excursion: Logistic Function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B4174-CB56-8F4A-95E3-858510FB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000"/>
              <a:t>August 2019,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B3AEB-DA99-9749-913F-A2D7F6CD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5E2194-AD6F-9349-8E75-FDA9FB4D662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DE" dirty="0"/>
          </a:p>
          <a:p>
            <a:r>
              <a:rPr lang="en-GB" dirty="0"/>
              <a:t>L</a:t>
            </a:r>
            <a:r>
              <a:rPr lang="en-DE" dirty="0"/>
              <a:t>ooking at these plots, what could you test?</a:t>
            </a:r>
          </a:p>
          <a:p>
            <a:endParaRPr lang="en-DE" dirty="0"/>
          </a:p>
        </p:txBody>
      </p:sp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2732563C-DC06-F74C-9693-71205DD56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24" y="2348684"/>
            <a:ext cx="7768952" cy="388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15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Fork the Repo </a:t>
                </a:r>
                <a:r>
                  <a:rPr lang="en-US" dirty="0" err="1"/>
                  <a:t>xy</a:t>
                </a:r>
                <a:endParaRPr lang="en-US" dirty="0"/>
              </a:p>
              <a:p>
                <a:r>
                  <a:rPr lang="en-US" dirty="0"/>
                  <a:t>In the file </a:t>
                </a:r>
                <a:r>
                  <a:rPr lang="en-US" dirty="0" err="1"/>
                  <a:t>logistic.py</a:t>
                </a:r>
                <a:r>
                  <a:rPr lang="en-US" dirty="0"/>
                  <a:t> complete the code for the two functions</a:t>
                </a:r>
              </a:p>
              <a:p>
                <a:pPr lvl="1"/>
                <a:r>
                  <a:rPr lang="en-US" dirty="0"/>
                  <a:t>Implement the logistic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∗(1−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Implement a function runs for n iterations, each time passing the result back into f. This is called an iterated function.</a:t>
                </a:r>
              </a:p>
              <a:p>
                <a:r>
                  <a:rPr lang="en-US" dirty="0"/>
                  <a:t>Run </a:t>
                </a:r>
                <a:r>
                  <a:rPr lang="en-US" dirty="0" err="1"/>
                  <a:t>plot_logfun.py</a:t>
                </a:r>
                <a:r>
                  <a:rPr lang="en-US" dirty="0"/>
                  <a:t> with</a:t>
                </a:r>
              </a:p>
              <a:p>
                <a:pPr lvl="1"/>
                <a:r>
                  <a:rPr lang="en-US" dirty="0"/>
                  <a:t>r = 1.5</a:t>
                </a:r>
              </a:p>
              <a:p>
                <a:pPr lvl="1"/>
                <a:r>
                  <a:rPr lang="en-US" dirty="0"/>
                  <a:t>x0 = 0.1</a:t>
                </a:r>
              </a:p>
              <a:p>
                <a:pPr marL="0" indent="0">
                  <a:buNone/>
                </a:pPr>
                <a:r>
                  <a:rPr lang="en-US" dirty="0"/>
                  <a:t>and look at the plots that it generates</a:t>
                </a:r>
              </a:p>
              <a:p>
                <a:r>
                  <a:rPr lang="en-US" dirty="0"/>
                  <a:t>Write a stability test for your module in the </a:t>
                </a:r>
                <a:r>
                  <a:rPr lang="en-US" dirty="0" err="1"/>
                  <a:t>test_logistic.py</a:t>
                </a:r>
                <a:r>
                  <a:rPr lang="en-US" dirty="0"/>
                  <a:t> (</a:t>
                </a:r>
                <a:r>
                  <a:rPr lang="en-US" dirty="0" err="1"/>
                  <a:t>Exersize</a:t>
                </a:r>
                <a:r>
                  <a:rPr lang="en-US" dirty="0"/>
                  <a:t> 1)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35" t="-1028" b="-77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2019, CC BY-SA 4.0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v12.0</a:t>
            </a:r>
          </a:p>
        </p:txBody>
      </p:sp>
    </p:spTree>
    <p:extLst>
      <p:ext uri="{BB962C8B-B14F-4D97-AF65-F5344CB8AC3E}">
        <p14:creationId xmlns:p14="http://schemas.microsoft.com/office/powerpoint/2010/main" val="1385810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50630</TotalTime>
  <Words>3008</Words>
  <Application>Microsoft Macintosh PowerPoint</Application>
  <PresentationFormat>On-screen Show (4:3)</PresentationFormat>
  <Paragraphs>316</Paragraphs>
  <Slides>37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Cambria Math</vt:lpstr>
      <vt:lpstr>Courier New</vt:lpstr>
      <vt:lpstr>Gill Sans MT</vt:lpstr>
      <vt:lpstr>Wingdings</vt:lpstr>
      <vt:lpstr>Wingdings 3</vt:lpstr>
      <vt:lpstr>Origin</vt:lpstr>
      <vt:lpstr>PowerPoint Presentation</vt:lpstr>
      <vt:lpstr>What a good test looks like</vt:lpstr>
      <vt:lpstr>Basic structure of test</vt:lpstr>
      <vt:lpstr>Test simple but general cases</vt:lpstr>
      <vt:lpstr>Test special cases and boundary conditions</vt:lpstr>
      <vt:lpstr>Common testing pattern</vt:lpstr>
      <vt:lpstr>Excursion: Logistic Function</vt:lpstr>
      <vt:lpstr>Excursion: Logistic Function</vt:lpstr>
      <vt:lpstr>Hands-on!</vt:lpstr>
      <vt:lpstr>Parametrize</vt:lpstr>
      <vt:lpstr>Parametrize</vt:lpstr>
      <vt:lpstr>Hands On!</vt:lpstr>
      <vt:lpstr>Numerical fuzzing</vt:lpstr>
      <vt:lpstr>Numerical fuzzing example</vt:lpstr>
      <vt:lpstr>Hands On!</vt:lpstr>
      <vt:lpstr>Random Seeds and Reproducibility</vt:lpstr>
      <vt:lpstr>A Pytest Solution?</vt:lpstr>
      <vt:lpstr>Fixtures (minimal solution)</vt:lpstr>
      <vt:lpstr>Fixtures (real solution)</vt:lpstr>
      <vt:lpstr>Hands On!</vt:lpstr>
      <vt:lpstr>Excursion: Logistic Function again</vt:lpstr>
      <vt:lpstr>Hands On!</vt:lpstr>
      <vt:lpstr>Marking tests (xfail)</vt:lpstr>
      <vt:lpstr>Marking tests (skip)</vt:lpstr>
      <vt:lpstr>Marking tests with custom markers</vt:lpstr>
      <vt:lpstr>Excursion: Logistic Equation</vt:lpstr>
      <vt:lpstr>Excursion: Logistic Equation</vt:lpstr>
      <vt:lpstr>Hands on!</vt:lpstr>
      <vt:lpstr>Insert CI slides here?!</vt:lpstr>
      <vt:lpstr>Strategies for testing learning algorithms</vt:lpstr>
      <vt:lpstr>Other common cases</vt:lpstr>
      <vt:lpstr>Hands-on! (Still do this? Time?)</vt:lpstr>
      <vt:lpstr>Testing is good for your self-esteem</vt:lpstr>
      <vt:lpstr>Final thoughts</vt:lpstr>
      <vt:lpstr>Recommended reading</vt:lpstr>
      <vt:lpstr>Thank you!</vt:lpstr>
      <vt:lpstr>PowerPoint Presentation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Lisa Schwetlick</cp:lastModifiedBy>
  <cp:revision>943</cp:revision>
  <cp:lastPrinted>2018-09-04T04:56:03Z</cp:lastPrinted>
  <dcterms:created xsi:type="dcterms:W3CDTF">2010-10-01T16:09:12Z</dcterms:created>
  <dcterms:modified xsi:type="dcterms:W3CDTF">2021-08-04T19:52:44Z</dcterms:modified>
</cp:coreProperties>
</file>