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73" r:id="rId2"/>
    <p:sldId id="474" r:id="rId3"/>
    <p:sldId id="472" r:id="rId4"/>
    <p:sldId id="376" r:id="rId5"/>
    <p:sldId id="473" r:id="rId6"/>
    <p:sldId id="479" r:id="rId7"/>
    <p:sldId id="507" r:id="rId8"/>
    <p:sldId id="399" r:id="rId9"/>
    <p:sldId id="418" r:id="rId10"/>
    <p:sldId id="377" r:id="rId11"/>
    <p:sldId id="402" r:id="rId12"/>
    <p:sldId id="403" r:id="rId13"/>
    <p:sldId id="404" r:id="rId14"/>
    <p:sldId id="508" r:id="rId15"/>
    <p:sldId id="496" r:id="rId16"/>
    <p:sldId id="497" r:id="rId17"/>
    <p:sldId id="498" r:id="rId18"/>
    <p:sldId id="336" r:id="rId19"/>
    <p:sldId id="410" r:id="rId20"/>
    <p:sldId id="415" r:id="rId21"/>
    <p:sldId id="294" r:id="rId22"/>
    <p:sldId id="340" r:id="rId23"/>
    <p:sldId id="387" r:id="rId24"/>
    <p:sldId id="416" r:id="rId25"/>
    <p:sldId id="309" r:id="rId26"/>
    <p:sldId id="460" r:id="rId27"/>
    <p:sldId id="457" r:id="rId28"/>
    <p:sldId id="458" r:id="rId29"/>
    <p:sldId id="459" r:id="rId30"/>
    <p:sldId id="342" r:id="rId31"/>
    <p:sldId id="379" r:id="rId32"/>
    <p:sldId id="417" r:id="rId33"/>
    <p:sldId id="288" r:id="rId34"/>
    <p:sldId id="298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474"/>
            <p14:sldId id="472"/>
            <p14:sldId id="376"/>
            <p14:sldId id="473"/>
            <p14:sldId id="479"/>
            <p14:sldId id="507"/>
            <p14:sldId id="399"/>
            <p14:sldId id="418"/>
            <p14:sldId id="377"/>
            <p14:sldId id="402"/>
            <p14:sldId id="403"/>
            <p14:sldId id="404"/>
            <p14:sldId id="508"/>
            <p14:sldId id="496"/>
            <p14:sldId id="497"/>
            <p14:sldId id="498"/>
            <p14:sldId id="336"/>
            <p14:sldId id="410"/>
            <p14:sldId id="415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342"/>
            <p14:sldId id="379"/>
            <p14:sldId id="417"/>
            <p14:sldId id="288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26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89275" autoAdjust="0"/>
  </p:normalViewPr>
  <p:slideViewPr>
    <p:cSldViewPr>
      <p:cViewPr varScale="1">
        <p:scale>
          <a:sx n="128" d="100"/>
          <a:sy n="128" d="100"/>
        </p:scale>
        <p:origin x="5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tests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Run tests and debug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until </a:t>
          </a:r>
          <a:r>
            <a:rPr lang="en-US" sz="2000" i="1" dirty="0">
              <a:solidFill>
                <a:srgbClr val="000000"/>
              </a:solidFill>
            </a:rPr>
            <a:t>all</a:t>
          </a:r>
          <a:r>
            <a:rPr lang="en-US" sz="2000" dirty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tests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Run tests and debug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until </a:t>
          </a:r>
          <a:r>
            <a:rPr lang="en-US" sz="2000" i="1" dirty="0">
              <a:solidFill>
                <a:srgbClr val="000000"/>
              </a:solidFill>
            </a:rPr>
            <a:t>all</a:t>
          </a:r>
          <a:r>
            <a:rPr lang="en-US" sz="2000" dirty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tests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Run tests and debug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until </a:t>
          </a:r>
          <a:r>
            <a:rPr lang="en-US" sz="2000" i="1" kern="1200" dirty="0">
              <a:solidFill>
                <a:srgbClr val="000000"/>
              </a:solidFill>
            </a:rPr>
            <a:t>all</a:t>
          </a:r>
          <a:r>
            <a:rPr lang="en-US" sz="2000" kern="1200" dirty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tests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Run tests and debug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until </a:t>
          </a:r>
          <a:r>
            <a:rPr lang="en-US" sz="2000" i="1" kern="1200" dirty="0">
              <a:solidFill>
                <a:srgbClr val="000000"/>
              </a:solidFill>
            </a:rPr>
            <a:t>all</a:t>
          </a:r>
          <a:r>
            <a:rPr lang="en-US" sz="2000" kern="1200" dirty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everybody “tests” his software,</a:t>
            </a:r>
            <a:r>
              <a:rPr lang="en-US" baseline="0" dirty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/>
              <a:t>Import </a:t>
            </a:r>
            <a:r>
              <a:rPr lang="en-US" dirty="0" err="1"/>
              <a:t>unittest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Define a test unit as a subclass of </a:t>
            </a:r>
            <a:r>
              <a:rPr lang="en-US" dirty="0" err="1"/>
              <a:t>TestCase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Define a series</a:t>
            </a:r>
            <a:r>
              <a:rPr lang="en-US" baseline="0" dirty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/>
              <a:t>When </a:t>
            </a:r>
            <a:r>
              <a:rPr lang="en-US" baseline="0" dirty="0" err="1"/>
              <a:t>unittest.main</a:t>
            </a:r>
            <a:r>
              <a:rPr lang="en-US" baseline="0" dirty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/>
              <a:t>If</a:t>
            </a:r>
            <a:r>
              <a:rPr lang="en-US" baseline="0" dirty="0"/>
              <a:t> you need to check more complex conditions</a:t>
            </a:r>
            <a:endParaRPr lang="en-US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/>
              <a:t>The tolerance values are positive, typically very small numbers.  The</a:t>
            </a:r>
          </a:p>
          <a:p>
            <a:pPr lvl="1"/>
            <a:r>
              <a:rPr lang="en-US" sz="1800" dirty="0"/>
              <a:t>relative difference (`</a:t>
            </a:r>
            <a:r>
              <a:rPr lang="en-US" sz="1800" dirty="0" err="1"/>
              <a:t>rtol</a:t>
            </a:r>
            <a:r>
              <a:rPr lang="en-US" sz="1800" dirty="0"/>
              <a:t>` * abs(`b`)) and the absolute difference</a:t>
            </a:r>
          </a:p>
          <a:p>
            <a:pPr lvl="1"/>
            <a:r>
              <a:rPr lang="en-US" sz="1800" dirty="0"/>
              <a:t>`</a:t>
            </a:r>
            <a:r>
              <a:rPr lang="en-US" sz="1800" dirty="0" err="1"/>
              <a:t>atol</a:t>
            </a:r>
            <a:r>
              <a:rPr lang="en-US" sz="1800" dirty="0"/>
              <a:t>` are added together to compare against the absolute difference</a:t>
            </a:r>
          </a:p>
          <a:p>
            <a:pPr lvl="1"/>
            <a:r>
              <a:rPr lang="en-US" sz="1800" dirty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30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Me: Java</a:t>
            </a:r>
            <a:r>
              <a:rPr lang="en-US" baseline="0"/>
              <a:t> during studies, in neuroscience everybody assumed I could use Matlab, luckily I had some Python background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opposed</a:t>
            </a:r>
            <a:r>
              <a:rPr lang="en-GB" baseline="0" dirty="0"/>
              <a:t> to waterfall model</a:t>
            </a:r>
            <a:endParaRPr lang="en-GB" dirty="0"/>
          </a:p>
          <a:p>
            <a:endParaRPr lang="en-GB" dirty="0"/>
          </a:p>
          <a:p>
            <a:r>
              <a:rPr lang="en-GB" dirty="0"/>
              <a:t>Reminder</a:t>
            </a:r>
          </a:p>
          <a:p>
            <a:r>
              <a:rPr lang="en-GB" dirty="0"/>
              <a:t> 1) describe cycle</a:t>
            </a:r>
          </a:p>
          <a:p>
            <a:r>
              <a:rPr lang="en-GB" dirty="0"/>
              <a:t> 2) short development cycles: granularity of chosen feature is important</a:t>
            </a:r>
          </a:p>
          <a:p>
            <a:r>
              <a:rPr lang="en-GB" dirty="0"/>
              <a:t> 3) for</a:t>
            </a:r>
            <a:r>
              <a:rPr lang="en-GB" baseline="0" dirty="0"/>
              <a:t> all of these steps there are python tools to help you; there’s no tool yet for writing the code, unfortunately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3) for</a:t>
            </a:r>
            <a:r>
              <a:rPr lang="en-GB" baseline="0" dirty="0"/>
              <a:t> all of these steps there are python tools to help you; there’s no tool yet for writing the code, unfortunately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up plot,</a:t>
            </a:r>
            <a:r>
              <a:rPr lang="en-US" baseline="0" dirty="0"/>
              <a:t> not backed by any data; and no error bars!</a:t>
            </a:r>
          </a:p>
          <a:p>
            <a:r>
              <a:rPr lang="en-US" baseline="0" dirty="0"/>
              <a:t>This slide is supposed to scare you into listening to the rest</a:t>
            </a:r>
          </a:p>
          <a:p>
            <a:endParaRPr lang="en-US" baseline="0" dirty="0"/>
          </a:p>
          <a:p>
            <a:r>
              <a:rPr lang="en-US" baseline="0" dirty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get a crappy result, you triple check your code for bugs. If the results come out just the way you want them to,</a:t>
            </a:r>
            <a:r>
              <a:rPr lang="en-US" baseline="0" dirty="0"/>
              <a:t> how much effort are you going to put into double-checking?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two errors reported and retraced,</a:t>
            </a:r>
            <a:r>
              <a:rPr lang="en-US" baseline="0" dirty="0"/>
              <a:t> many more undetected or not reported.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17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Testing scientific code, v13.0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de-CH"/>
              <a:t>August 2021,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Testing scientific code, v13.0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www.businessinsider.fr/us/boeing-software-errors-jeopardized-starliner-spaceship-737-max-planes-2020-2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Testing scientific code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0"/>
            <a:ext cx="6858000" cy="548285"/>
          </a:xfrm>
        </p:spPr>
        <p:txBody>
          <a:bodyPr>
            <a:normAutofit/>
          </a:bodyPr>
          <a:lstStyle/>
          <a:p>
            <a:r>
              <a:rPr lang="en-GB" sz="2800" dirty="0"/>
              <a:t>Pietro Berkes and Lisa </a:t>
            </a:r>
            <a:r>
              <a:rPr lang="en-GB" sz="2800" dirty="0" err="1"/>
              <a:t>Schwetlick</a:t>
            </a:r>
            <a:endParaRPr lang="en-GB" sz="2800" dirty="0"/>
          </a:p>
        </p:txBody>
      </p:sp>
      <p:pic>
        <p:nvPicPr>
          <p:cNvPr id="1026" name="Picture 2" descr="Logo University of Potsdam">
            <a:extLst>
              <a:ext uri="{FF2B5EF4-FFF2-40B4-BE49-F238E27FC236}">
                <a16:creationId xmlns:a16="http://schemas.microsoft.com/office/drawing/2014/main" id="{A65C0A58-16F9-6E4E-B9BE-921033648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9548"/>
            <a:ext cx="1080120" cy="116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udelski Group - Wikipedia">
            <a:extLst>
              <a:ext uri="{FF2B5EF4-FFF2-40B4-BE49-F238E27FC236}">
                <a16:creationId xmlns:a16="http://schemas.microsoft.com/office/drawing/2014/main" id="{36B21C8A-D158-9A4E-BD3E-8B39EB6B5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399833"/>
            <a:ext cx="1368152" cy="50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 Confidence and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Confidence:</a:t>
            </a:r>
          </a:p>
          <a:p>
            <a:pPr lvl="1"/>
            <a:r>
              <a:rPr lang="en-US" dirty="0"/>
              <a:t>Write the code once and use it confidently everywhere else: </a:t>
            </a:r>
            <a:br>
              <a:rPr lang="en-US" dirty="0"/>
            </a:br>
            <a:r>
              <a:rPr lang="en-US" dirty="0"/>
              <a:t>avoid the </a:t>
            </a:r>
            <a:r>
              <a:rPr lang="en-US" i="1" dirty="0"/>
              <a:t>negative result</a:t>
            </a:r>
            <a:r>
              <a:rPr lang="en-US" dirty="0"/>
              <a:t> effect!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 is main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software bugs in science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frequency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oops, wrong labels!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need to send </a:t>
              </a:r>
              <a:r>
                <a:rPr lang="en-US" sz="1800" i="1" dirty="0"/>
                <a:t>errata </a:t>
              </a:r>
              <a:r>
                <a:rPr lang="en-US" sz="1800" i="1" dirty="0" err="1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end of career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unfortunate story of Geoffrey Chang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80928"/>
            <a:ext cx="4800533" cy="2016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780928"/>
            <a:ext cx="2735853" cy="28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5567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Science, Dec 2006: 5 high-profile retractions (3x Science, PNAS, J. Mol. Biol.) because ”an in-house data reduction program introduced a change in sign for anomalous differences”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07E07-EF76-814F-83B3-F724759C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August 2021, CC BY-SA 4.0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5F4F3-78B5-E744-9239-00C1C12C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5DDDC-7B30-BA44-A6FF-A34111FE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3" y="122502"/>
            <a:ext cx="5172390" cy="1656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E29ED9-031C-AF47-8EE0-7DFD19A96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086" y="548680"/>
            <a:ext cx="3305074" cy="494116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B733FAD-4956-9545-95F0-ACC0533C9E0E}"/>
              </a:ext>
            </a:extLst>
          </p:cNvPr>
          <p:cNvGrpSpPr/>
          <p:nvPr/>
        </p:nvGrpSpPr>
        <p:grpSpPr>
          <a:xfrm>
            <a:off x="176874" y="1838884"/>
            <a:ext cx="5343218" cy="2303779"/>
            <a:chOff x="179512" y="2568121"/>
            <a:chExt cx="6075091" cy="26193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680F986-9E9D-F44A-99DD-A262CE7A9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512" y="2568121"/>
              <a:ext cx="6075091" cy="261933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626461-8E70-3D40-A89F-D3EE0464ABA9}"/>
                </a:ext>
              </a:extLst>
            </p:cNvPr>
            <p:cNvSpPr/>
            <p:nvPr/>
          </p:nvSpPr>
          <p:spPr>
            <a:xfrm>
              <a:off x="3275856" y="4365104"/>
              <a:ext cx="2736304" cy="288032"/>
            </a:xfrm>
            <a:prstGeom prst="rect">
              <a:avLst/>
            </a:prstGeom>
            <a:solidFill>
              <a:srgbClr val="FFFF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83D7607-0F16-4442-B196-A43CCB571580}"/>
              </a:ext>
            </a:extLst>
          </p:cNvPr>
          <p:cNvSpPr/>
          <p:nvPr/>
        </p:nvSpPr>
        <p:spPr>
          <a:xfrm>
            <a:off x="144420" y="6516999"/>
            <a:ext cx="860444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H" sz="1200" dirty="0">
                <a:hlinkClick r:id="rId5"/>
              </a:rPr>
              <a:t>https://www.businessinsider.fr/us/boeing-software-errors-jeopardized-starliner-spaceship-737-max-planes-2020-2</a:t>
            </a:r>
            <a:endParaRPr lang="en-CH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3AE8EA-9E4F-5441-952F-E82D6C09A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647" y="4453668"/>
            <a:ext cx="5076056" cy="947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957B7E-E5F4-304F-A938-6C931C59FA8A}"/>
              </a:ext>
            </a:extLst>
          </p:cNvPr>
          <p:cNvSpPr txBox="1"/>
          <p:nvPr/>
        </p:nvSpPr>
        <p:spPr>
          <a:xfrm>
            <a:off x="169774" y="4115639"/>
            <a:ext cx="52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>
                <a:latin typeface="Arial" panose="020B0604020202020204" pitchFamily="34" charset="0"/>
                <a:cs typeface="Arial" panose="020B0604020202020204" pitchFamily="34" charset="0"/>
              </a:rPr>
              <a:t>[...]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62F920-F729-5249-B853-74B0235356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47" y="5556458"/>
            <a:ext cx="7182027" cy="96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9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basics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153322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frameworks for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unittest</a:t>
            </a:r>
          </a:p>
          <a:p>
            <a:r>
              <a:rPr lang="en-US"/>
              <a:t>nosetests</a:t>
            </a:r>
          </a:p>
          <a:p>
            <a:r>
              <a:rPr lang="en-US" b="1"/>
              <a:t>py.test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301254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 suites in Python with py.test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>
                <a:cs typeface="Courier New" pitchFamily="49" charset="0"/>
              </a:rPr>
              <a:t>Writing tests with py.test is simple</a:t>
            </a:r>
            <a:r>
              <a:rPr lang="en-US" dirty="0">
                <a:cs typeface="Courier New" pitchFamily="49" charset="0"/>
              </a:rPr>
              <a:t>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Each test is a function whose name begins by “</a:t>
            </a:r>
            <a:r>
              <a:rPr lang="en-US" dirty="0">
                <a:latin typeface="Courier New"/>
                <a:cs typeface="Courier New"/>
              </a:rPr>
              <a:t>test_</a:t>
            </a:r>
            <a:r>
              <a:rPr lang="en-US" dirty="0">
                <a:cs typeface="Courier New"/>
              </a:rPr>
              <a:t>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test tests </a:t>
            </a:r>
            <a:r>
              <a:rPr lang="en-US" b="1" dirty="0"/>
              <a:t>one</a:t>
            </a:r>
            <a:r>
              <a:rPr lang="en-US" dirty="0"/>
              <a:t> feature in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372782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are automated:</a:t>
            </a:r>
          </a:p>
          <a:p>
            <a:pPr lvl="1"/>
            <a:r>
              <a:rPr lang="en-US" dirty="0"/>
              <a:t>Write test suite in parallel with your code</a:t>
            </a:r>
          </a:p>
          <a:p>
            <a:pPr lvl="1"/>
            <a:r>
              <a:rPr lang="en-US" dirty="0"/>
              <a:t>External software runs the tests and provides reports and statistics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996952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============================ test session starts ================================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platform darwin -- Python 3.5.2, pytest-2.9.2, py-1.4.31, pluggy-0.3.1 -- /Users/pberkes/miniconda3/envs/gnode/bin/python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cachedir: .cache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rootdir: /Users/pberkes/o/pyschool/testing_debugging_profiling/hands_on/pyanno_voting_solution, inifile: </a:t>
            </a:r>
          </a:p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collected 4 items 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pyanno/tests/test_voting.py::test_labels_count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pyanno/tests/test_voting.py::test_majority_vote_empty_item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pyanno/tests/test_voting.py::test_labels_frequency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 b="1">
                <a:solidFill>
                  <a:srgbClr val="2FB41D"/>
                </a:solidFill>
                <a:latin typeface="Menlo-Bold"/>
              </a:rPr>
              <a:t>========================= 4 passed in 0.23 seconds 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>
                <a:latin typeface="Courier New"/>
                <a:cs typeface="Courier New"/>
              </a:rPr>
              <a:t>hands_on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pyanno_voting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Execute </a:t>
            </a:r>
            <a:r>
              <a:rPr lang="en-US" dirty="0">
                <a:cs typeface="Courier New"/>
              </a:rPr>
              <a:t>the tests:</a:t>
            </a:r>
            <a:br>
              <a:rPr lang="en-US" dirty="0">
                <a:cs typeface="Courier New"/>
              </a:rPr>
            </a:br>
            <a:r>
              <a:rPr lang="en-US" dirty="0" err="1">
                <a:latin typeface="Courier New"/>
                <a:cs typeface="Courier New"/>
              </a:rPr>
              <a:t>pytest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810"/>
              </p:ext>
            </p:extLst>
          </p:nvPr>
        </p:nvGraphicFramePr>
        <p:xfrm>
          <a:off x="3203848" y="3212976"/>
          <a:ext cx="1656183" cy="237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131840" y="3006244"/>
            <a:ext cx="18002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15816" y="3284984"/>
            <a:ext cx="0" cy="201622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660322" y="40364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Annotators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43808" y="26369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Score for each item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4088" y="357301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A score of MISSING_VALUE (-1) means the annotator did not score that item</a:t>
            </a:r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You, as the Master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You start a new project and identify a number of possible leads. </a:t>
            </a:r>
          </a:p>
          <a:p>
            <a:pPr marL="0" indent="0">
              <a:buNone/>
            </a:pPr>
            <a:r>
              <a:rPr lang="en-US" sz="2000" dirty="0"/>
              <a:t>You </a:t>
            </a:r>
            <a:r>
              <a:rPr lang="en-US" sz="2000" b="1" dirty="0"/>
              <a:t>quickly develop a prototype </a:t>
            </a:r>
            <a:r>
              <a:rPr lang="en-US" sz="2000" dirty="0"/>
              <a:t>of the most promising ones; once a prototype is finished, you can </a:t>
            </a:r>
            <a:r>
              <a:rPr lang="en-US" sz="2000" b="1" dirty="0"/>
              <a:t>confidently decide </a:t>
            </a:r>
            <a:r>
              <a:rPr lang="en-US" sz="2000" dirty="0"/>
              <a:t>whether it is is a dead end, or worth pursuing. </a:t>
            </a:r>
          </a:p>
          <a:p>
            <a:pPr marL="0" indent="0">
              <a:buNone/>
            </a:pPr>
            <a:r>
              <a:rPr lang="en-US" sz="2000" dirty="0"/>
              <a:t>Once you find an idea that is worth spending energy on, you take the prototype and </a:t>
            </a:r>
            <a:r>
              <a:rPr lang="en-US" sz="2000" b="1" dirty="0"/>
              <a:t>easily re-organize and optimize it </a:t>
            </a:r>
            <a:r>
              <a:rPr lang="en-US" sz="2000" dirty="0"/>
              <a:t>so that it scales up to the full size of your problem. </a:t>
            </a:r>
          </a:p>
          <a:p>
            <a:pPr marL="0" indent="0">
              <a:buNone/>
            </a:pPr>
            <a:r>
              <a:rPr lang="en-US" sz="2000" b="1" dirty="0"/>
              <a:t>As expected</a:t>
            </a:r>
            <a:r>
              <a:rPr lang="en-US" sz="2000" dirty="0"/>
              <a:t>, the scaled up experiment delivers good results and your next paper is under way.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3493" b="29275"/>
          <a:stretch/>
        </p:blipFill>
        <p:spPr>
          <a:xfrm>
            <a:off x="5148064" y="4509120"/>
            <a:ext cx="3312368" cy="16702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20650" dist="889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918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en-US" dirty="0"/>
              <a:t>1) Discover all tests in all subdirectories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pytest</a:t>
            </a:r>
            <a:r>
              <a:rPr lang="en-US" dirty="0">
                <a:latin typeface="Courier New"/>
                <a:cs typeface="Courier New"/>
              </a:rPr>
              <a:t> -v</a:t>
            </a:r>
            <a:endParaRPr lang="en-US" dirty="0">
              <a:cs typeface="Courier New"/>
            </a:endParaRPr>
          </a:p>
          <a:p>
            <a:endParaRPr lang="en-US" dirty="0"/>
          </a:p>
          <a:p>
            <a:r>
              <a:rPr lang="en-US" dirty="0"/>
              <a:t>2) Execute all tests in one module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pytest</a:t>
            </a:r>
            <a:r>
              <a:rPr lang="en-US" dirty="0">
                <a:latin typeface="Courier New"/>
                <a:cs typeface="Courier New"/>
              </a:rPr>
              <a:t> -v </a:t>
            </a:r>
            <a:r>
              <a:rPr lang="en-US" dirty="0" err="1">
                <a:latin typeface="Courier New"/>
                <a:cs typeface="Courier New"/>
              </a:rPr>
              <a:t>pyanno</a:t>
            </a:r>
            <a:r>
              <a:rPr lang="en-US" dirty="0">
                <a:latin typeface="Courier New"/>
                <a:cs typeface="Courier New"/>
              </a:rPr>
              <a:t>/tests/</a:t>
            </a:r>
            <a:r>
              <a:rPr lang="en-US" dirty="0" err="1">
                <a:latin typeface="Courier New"/>
                <a:cs typeface="Courier New"/>
              </a:rPr>
              <a:t>test_voting.py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3) Execute one single test</a:t>
            </a:r>
            <a:br>
              <a:rPr lang="en-US" dirty="0"/>
            </a:br>
            <a:r>
              <a:rPr lang="en-US" sz="2200" dirty="0" err="1">
                <a:latin typeface="Courier New"/>
                <a:cs typeface="Courier New"/>
              </a:rPr>
              <a:t>pytest</a:t>
            </a:r>
            <a:r>
              <a:rPr lang="en-US" sz="2200" dirty="0">
                <a:latin typeface="Courier New"/>
                <a:cs typeface="Courier New"/>
              </a:rPr>
              <a:t> –v </a:t>
            </a:r>
            <a:r>
              <a:rPr lang="en-US" sz="2200" dirty="0" err="1">
                <a:latin typeface="Courier New"/>
                <a:cs typeface="Courier New"/>
              </a:rPr>
              <a:t>test_voting.py</a:t>
            </a:r>
            <a:r>
              <a:rPr lang="en-US" sz="2200" dirty="0">
                <a:latin typeface="Courier New"/>
                <a:cs typeface="Courier New"/>
              </a:rPr>
              <a:t>::</a:t>
            </a:r>
            <a:r>
              <a:rPr lang="en-US" sz="2200" dirty="0" err="1">
                <a:latin typeface="Courier New"/>
                <a:cs typeface="Courier New"/>
              </a:rPr>
              <a:t>test_majority_vote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Possibly your first test file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file,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 it, and execute the tests</a:t>
            </a: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27584" y="1798768"/>
            <a:ext cx="750202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test_arithmetic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1 == 1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* 3 == 6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test_len_list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lst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= [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'c'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7F007F"/>
                </a:solidFill>
                <a:effectLst/>
                <a:latin typeface="Courier New"/>
                <a:cs typeface="Courier New"/>
              </a:rPr>
              <a:t>len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lst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 == 3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800" dirty="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br>
              <a:rPr lang="en-US" sz="1800" dirty="0">
                <a:solidFill>
                  <a:srgbClr val="000000"/>
                </a:solidFill>
                <a:effectLst/>
                <a:latin typeface="Monaco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Monaco"/>
              </a:rPr>
            </a:br>
            <a:endParaRPr lang="en-US" sz="1800" dirty="0">
              <a:solidFill>
                <a:srgbClr val="000000"/>
              </a:solidFill>
              <a:effectLst/>
              <a:latin typeface="Monaco"/>
            </a:endParaRPr>
          </a:p>
          <a:p>
            <a:pPr eaLnBrk="1" hangingPunct="1"/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Assertions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>
                <a:latin typeface="Courier New"/>
                <a:ea typeface="ＭＳ Ｐゴシック" pitchFamily="80" charset="-128"/>
                <a:cs typeface="Courier New"/>
              </a:rPr>
              <a:t>assert</a:t>
            </a:r>
            <a:r>
              <a:rPr lang="en-US" dirty="0" err="1">
                <a:ea typeface="ＭＳ Ｐゴシック" pitchFamily="80" charset="-128"/>
                <a:cs typeface="Courier New" pitchFamily="49" charset="0"/>
              </a:rPr>
              <a:t> statements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some condition is met, and raise an exception otherwise</a:t>
            </a: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.islower()	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en-US" sz="2000">
                <a:solidFill>
                  <a:srgbClr val="8B2252"/>
                </a:solidFill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.islower()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br>
              <a:rPr lang="en-US" sz="1800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+ 1 == 3	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[2] + [1] == [2, 1]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+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!=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'ab</a:t>
            </a:r>
            <a:r>
              <a:rPr lang="de-DE" sz="2000">
                <a:solidFill>
                  <a:srgbClr val="8B2252"/>
                </a:solidFill>
                <a:latin typeface="Courier New"/>
                <a:cs typeface="Courier New"/>
              </a:rPr>
              <a:t>' 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>
                <a:latin typeface="Courier New"/>
                <a:ea typeface="ＭＳ Ｐゴシック" pitchFamily="80" charset="-128"/>
                <a:cs typeface="Courier New"/>
              </a:rPr>
              <a:t>assert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can be used to compare all sorts of objects, and py.test will take care of producing an approriate error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is 3.3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6548438" algn="l"/>
              </a:tabLst>
            </a:pP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Real numbers are represented approximately as “floating point” numbers.  When developing numerical code, we have to allow for approximation errors.</a:t>
            </a:r>
          </a:p>
          <a:p>
            <a:pPr>
              <a:tabLst>
                <a:tab pos="6815138" algn="l"/>
              </a:tabLst>
            </a:pP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Check that two numbers are approximately equal: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math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test_floating_point_math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 + 2.2, 3.3)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abs_tol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controls the absolute tolerance: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abs_tol=0.1)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 	=&gt; pass</a:t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abs_tol=0.01)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rel_tol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controls the relative tolerance: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isclose(120.1, 121.4, rel_tol=0.1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	=&gt; pass</a:t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isclose(120.4, 121.4, rel_tol=0.01)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548438" algn="l"/>
              </a:tabLst>
            </a:pPr>
            <a:endParaRPr lang="en-US" sz="200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Testing with </a:t>
            </a:r>
            <a:r>
              <a:rPr lang="en-US" dirty="0" err="1"/>
              <a:t>NumPy </a:t>
            </a:r>
            <a:r>
              <a:rPr lang="en-US" dirty="0"/>
              <a:t>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t-BR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test_numpy_equality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numpy.array([1, 1])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y = numpy.array([2, 2])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z = numpy.array([3, 3])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x + y == 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284984"/>
            <a:ext cx="770485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B42419"/>
                </a:solidFill>
                <a:latin typeface="Menlo-Bold"/>
              </a:rPr>
              <a:t>__________________________________ test_numpy_equality __________________________________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def test_numpy_equality():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    x = numpy.array([1, 1])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s-ES_tradnl" sz="1100" b="1">
                <a:solidFill>
                  <a:srgbClr val="000000"/>
                </a:solidFill>
                <a:latin typeface="Menlo-Bold"/>
              </a:rPr>
              <a:t>        y = numpy.array([2, 2])</a:t>
            </a:r>
            <a:endParaRPr lang="es-ES_tradnl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        z = numpy.array([3, 3])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&gt;       assert x + y == z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B42419"/>
                </a:solidFill>
                <a:latin typeface="Menlo-Bold"/>
              </a:rPr>
              <a:t>E       ValueError: The truth value of an array with more than one element is ambiguous. Use a.any() or a.all()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>
                <a:solidFill>
                  <a:srgbClr val="000000"/>
                </a:solidFill>
                <a:latin typeface="Menlo-Regular"/>
              </a:rPr>
              <a:t>code.py:47: ValueError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/>
              <a:t> defines appropriate functions:</a:t>
            </a:r>
            <a:br>
              <a:rPr lang="en-US" dirty="0"/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assert_array_equal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assert_array_almost_equal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(x, y, decimal=6)</a:t>
            </a:r>
            <a:endParaRPr lang="en-US" dirty="0"/>
          </a:p>
          <a:p>
            <a:r>
              <a:rPr lang="en-US" dirty="0"/>
              <a:t>If you need to check more complex conditions:</a:t>
            </a:r>
          </a:p>
          <a:p>
            <a:pPr lvl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: returns True if all elements of x are true</a:t>
            </a:r>
            <a:br>
              <a:rPr lang="en-US" dirty="0"/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: returns True is any of the elements of x is true</a:t>
            </a:r>
            <a:br>
              <a:rPr lang="en-US" dirty="0"/>
            </a:br>
            <a:r>
              <a:rPr lang="en-US" sz="1600" dirty="0" err="1">
                <a:latin typeface="Courier New"/>
                <a:cs typeface="Courier New"/>
              </a:rPr>
              <a:t>numpy.allclose</a:t>
            </a:r>
            <a:r>
              <a:rPr lang="en-US" sz="1600" dirty="0">
                <a:latin typeface="Courier New"/>
                <a:cs typeface="Courier New"/>
              </a:rPr>
              <a:t>(x, y, </a:t>
            </a:r>
            <a:r>
              <a:rPr lang="en-US" sz="1600" dirty="0" err="1">
                <a:latin typeface="Courier New"/>
                <a:cs typeface="Courier New"/>
              </a:rPr>
              <a:t>rtol</a:t>
            </a:r>
            <a:r>
              <a:rPr lang="en-US" sz="1600" dirty="0">
                <a:latin typeface="Courier New"/>
                <a:cs typeface="Courier New"/>
              </a:rPr>
              <a:t>=1e-05, </a:t>
            </a:r>
            <a:r>
              <a:rPr lang="en-US" sz="1600" dirty="0" err="1">
                <a:latin typeface="Courier New"/>
                <a:cs typeface="Courier New"/>
              </a:rPr>
              <a:t>atol</a:t>
            </a:r>
            <a:r>
              <a:rPr lang="en-US" sz="1600" dirty="0">
                <a:latin typeface="Courier New"/>
                <a:cs typeface="Courier New"/>
              </a:rPr>
              <a:t>=1e-08)</a:t>
            </a:r>
            <a:r>
              <a:rPr lang="en-US" dirty="0"/>
              <a:t>: returns True if two arrays are element-wise equal within a tolerance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combine with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br>
              <a:rPr lang="en-US" sz="1800" dirty="0"/>
            </a:b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712968" cy="4937760"/>
          </a:xfrm>
        </p:spPr>
        <p:txBody>
          <a:bodyPr/>
          <a:lstStyle/>
          <a:p>
            <a:r>
              <a:rPr lang="en-US" dirty="0"/>
              <a:t>Submit a Pull Request for Issue #1 on GitHub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Create a branch with a unique name (e.g. testing-pb-727)</a:t>
            </a:r>
          </a:p>
          <a:p>
            <a:pPr lvl="1"/>
            <a:r>
              <a:rPr lang="en-US" dirty="0"/>
              <a:t>Switch to that branch</a:t>
            </a:r>
          </a:p>
          <a:p>
            <a:pPr lvl="1"/>
            <a:r>
              <a:rPr lang="en-US" dirty="0"/>
              <a:t>Solve the issue and commit to the branch (one or more commits)</a:t>
            </a:r>
          </a:p>
          <a:p>
            <a:pPr lvl="1"/>
            <a:r>
              <a:rPr lang="en-US" dirty="0"/>
              <a:t>Push the branch to GitHub</a:t>
            </a:r>
          </a:p>
          <a:p>
            <a:pPr lvl="1"/>
            <a:r>
              <a:rPr lang="en-US" dirty="0"/>
              <a:t>In GitHub, go to “Pull Requests” and open a pull request. </a:t>
            </a:r>
          </a:p>
          <a:p>
            <a:pPr lvl="1"/>
            <a:r>
              <a:rPr lang="en-US" dirty="0"/>
              <a:t>In the PR description write “Fixes #2” somewhere, this is going to create an automatic link to the issue, and close the issue if the PR is merged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3FD1E0E-5ACC-4052-86E9-322D60E7895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05064"/>
            <a:ext cx="3394936" cy="22651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loud Callout 4"/>
          <p:cNvSpPr/>
          <p:nvPr/>
        </p:nvSpPr>
        <p:spPr>
          <a:xfrm>
            <a:off x="6598784" y="3533924"/>
            <a:ext cx="1656184" cy="792088"/>
          </a:xfrm>
          <a:prstGeom prst="cloud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reach enlightenment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How do we get to the blessed state of </a:t>
            </a:r>
            <a:r>
              <a:rPr lang="en-US" b="1"/>
              <a:t>confidence</a:t>
            </a:r>
            <a:r>
              <a:rPr lang="en-US"/>
              <a:t> and </a:t>
            </a:r>
            <a:r>
              <a:rPr lang="en-US" b="1"/>
              <a:t>efficiency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Being a Python expert is not sufficient, good programming practices make a big difference</a:t>
            </a:r>
          </a:p>
          <a:p>
            <a:r>
              <a:rPr lang="en-US" dirty="0"/>
              <a:t>We can learn a lot from the development methods developed for commercial and open source software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8744" y="360593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Courier"/>
                <a:cs typeface="Courier"/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378511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br>
              <a:rPr lang="en-US" sz="1000" dirty="0"/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py.test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test_raises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raises(SomeException):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do_something_else()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dirty="0">
                <a:cs typeface="Courier New"/>
              </a:rPr>
              <a:t>For example:</a:t>
            </a:r>
            <a:br>
              <a:rPr lang="en-US" dirty="0">
                <a:cs typeface="Courier New"/>
              </a:rPr>
            </a:br>
            <a:br>
              <a:rPr lang="en-US" sz="1000" dirty="0"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raises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ValueError</a:t>
            </a:r>
            <a:r>
              <a:rPr lang="en-US" sz="2000" dirty="0">
                <a:latin typeface="Courier New"/>
                <a:cs typeface="Courier New"/>
              </a:rPr>
              <a:t>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'XYZ’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dirty="0">
                <a:latin typeface="+mj-lt"/>
                <a:cs typeface="Courier New"/>
              </a:rPr>
              <a:t>passes, because</a:t>
            </a:r>
            <a:br>
              <a:rPr lang="en-US" dirty="0">
                <a:latin typeface="+mj-lt"/>
                <a:cs typeface="Courier New"/>
              </a:rPr>
            </a:br>
            <a:br>
              <a:rPr lang="en-US" sz="1000" dirty="0">
                <a:latin typeface="+mj-lt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8B2252"/>
                </a:solidFill>
                <a:latin typeface="Courier New"/>
                <a:cs typeface="Courier New"/>
              </a:rPr>
              <a:t>'XYZ’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# Test that file "None" cannot be opened.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'r')</a:t>
            </a:r>
            <a:br>
              <a:rPr lang="en-US" sz="2000" dirty="0">
                <a:latin typeface="Courier New"/>
                <a:cs typeface="Courier New"/>
              </a:rPr>
            </a:b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'r’)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3039343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Submit a Pull Request for Issue #2 on GitHub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Check out the master branch</a:t>
            </a:r>
          </a:p>
          <a:p>
            <a:pPr lvl="1"/>
            <a:r>
              <a:rPr lang="en-US" dirty="0"/>
              <a:t>Update the master branch with the new commits from upstream</a:t>
            </a:r>
          </a:p>
          <a:p>
            <a:pPr lvl="1"/>
            <a:r>
              <a:rPr lang="en-US" dirty="0"/>
              <a:t>Create a branch with a new unique name (e.g. testing-pb-007)</a:t>
            </a:r>
          </a:p>
          <a:p>
            <a:pPr lvl="1"/>
            <a:r>
              <a:rPr lang="en-US" dirty="0"/>
              <a:t>Solve and create a PR as you did before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3394866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sz="5400" dirty="0"/>
              <a:t>Up next:</a:t>
            </a:r>
            <a:br>
              <a:rPr lang="en-GB" sz="5400" dirty="0"/>
            </a:br>
            <a:r>
              <a:rPr lang="en-GB" sz="5400"/>
              <a:t>Testing patterns</a:t>
            </a:r>
            <a:endParaRPr lang="en-GB" sz="5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agile programming cycle</a:t>
            </a:r>
          </a:p>
          <a:p>
            <a:r>
              <a:rPr lang="en-US" dirty="0"/>
              <a:t>Testing scientific code basics</a:t>
            </a:r>
          </a:p>
          <a:p>
            <a:r>
              <a:rPr lang="en-US" dirty="0"/>
              <a:t>Testing patterns for scientific code</a:t>
            </a:r>
          </a:p>
          <a:p>
            <a:r>
              <a:rPr lang="en-US" dirty="0"/>
              <a:t>Continuous Integration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2400"/>
            <a:ext cx="8229600" cy="990600"/>
          </a:xfrm>
        </p:spPr>
        <p:txBody>
          <a:bodyPr/>
          <a:lstStyle/>
          <a:p>
            <a:r>
              <a:rPr lang="en-US" dirty="0"/>
              <a:t>Warm-up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directory called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local_maxima</a:t>
            </a:r>
            <a:r>
              <a:rPr lang="en-US" sz="2000" dirty="0"/>
              <a:t> in the directory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endParaRPr lang="en-US" sz="2000" dirty="0"/>
          </a:p>
          <a:p>
            <a:r>
              <a:rPr lang="en-US" sz="2000" dirty="0"/>
              <a:t>In a file called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local_maxima.py</a:t>
            </a:r>
            <a:r>
              <a:rPr lang="en-US" sz="2000" dirty="0"/>
              <a:t>, write a 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find_maxima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that finds the indices of local maxima in a list of numbers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For example, </a:t>
            </a:r>
            <a:br>
              <a:rPr lang="en-US" sz="2000" dirty="0"/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find_maxima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3, -2, 0, 2, 1])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/>
              <a:t>should return</a:t>
            </a:r>
            <a:br>
              <a:rPr lang="en-US" sz="20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 4]</a:t>
            </a:r>
            <a:br>
              <a:rPr lang="en-US" sz="2000" dirty="0"/>
            </a:br>
            <a:r>
              <a:rPr lang="en-US" sz="2000" dirty="0"/>
              <a:t>the indices of the two local maxima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2256EE-8656-D541-ADC2-307216FD329E}"/>
              </a:ext>
            </a:extLst>
          </p:cNvPr>
          <p:cNvGrpSpPr/>
          <p:nvPr/>
        </p:nvGrpSpPr>
        <p:grpSpPr>
          <a:xfrm>
            <a:off x="5220072" y="3068960"/>
            <a:ext cx="3577341" cy="2664296"/>
            <a:chOff x="5004047" y="3284984"/>
            <a:chExt cx="3577341" cy="266429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A97BB23-F79A-5346-B5BE-F5FFA662B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047" y="3284984"/>
              <a:ext cx="3577341" cy="2664296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2158D9-7E91-8943-9A09-6910ADFE8F36}"/>
                </a:ext>
              </a:extLst>
            </p:cNvPr>
            <p:cNvSpPr/>
            <p:nvPr/>
          </p:nvSpPr>
          <p:spPr>
            <a:xfrm>
              <a:off x="6092635" y="5517232"/>
              <a:ext cx="295842" cy="295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C18852-8752-DD4F-BF94-97F5B4AC9FD8}"/>
                </a:ext>
              </a:extLst>
            </p:cNvPr>
            <p:cNvSpPr/>
            <p:nvPr/>
          </p:nvSpPr>
          <p:spPr>
            <a:xfrm>
              <a:off x="7613270" y="5517232"/>
              <a:ext cx="295842" cy="295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</p:grpSp>
    </p:spTree>
    <p:extLst>
      <p:ext uri="{BB962C8B-B14F-4D97-AF65-F5344CB8AC3E}">
        <p14:creationId xmlns:p14="http://schemas.microsoft.com/office/powerpoint/2010/main" val="93281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function that finds the position of local maxima in a list of numbers</a:t>
            </a:r>
          </a:p>
          <a:p>
            <a:r>
              <a:rPr lang="en-US" dirty="0"/>
              <a:t>Check your solution with these inputs:</a:t>
            </a:r>
          </a:p>
          <a:p>
            <a:pPr lvl="1"/>
            <a:r>
              <a:rPr lang="en-US" dirty="0"/>
              <a:t>Input: [1, 3, -2, 0, 2, 1] 	Expected result: [1, 4]</a:t>
            </a:r>
          </a:p>
          <a:p>
            <a:pPr lvl="1"/>
            <a:r>
              <a:rPr lang="en-US" dirty="0"/>
              <a:t>Input: [-1, -1, 0, -1]		Expected result: [2]</a:t>
            </a:r>
          </a:p>
          <a:p>
            <a:pPr lvl="1"/>
            <a:r>
              <a:rPr lang="en-US" dirty="0"/>
              <a:t>Input: [4, 2, 1, 3, 1, 5]	Expected result: [0, 3, 5]</a:t>
            </a:r>
          </a:p>
          <a:p>
            <a:pPr lvl="1"/>
            <a:r>
              <a:rPr lang="en-US" dirty="0"/>
              <a:t>Input: [1, 2, 2, 1]		Expected result: [1] (or [2], or [1, 2])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Warm-up project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254985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The agile programming cycle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225833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v13.0</a:t>
            </a: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67732</TotalTime>
  <Words>2840</Words>
  <Application>Microsoft Macintosh PowerPoint</Application>
  <PresentationFormat>On-screen Show (4:3)</PresentationFormat>
  <Paragraphs>301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Courier</vt:lpstr>
      <vt:lpstr>Courier New</vt:lpstr>
      <vt:lpstr>Gill Sans MT</vt:lpstr>
      <vt:lpstr>Menlo-Bold</vt:lpstr>
      <vt:lpstr>Menlo-Regular</vt:lpstr>
      <vt:lpstr>Monaco</vt:lpstr>
      <vt:lpstr>Wingdings</vt:lpstr>
      <vt:lpstr>Wingdings 3</vt:lpstr>
      <vt:lpstr>Origin</vt:lpstr>
      <vt:lpstr>Testing scientific code Because you’re worth it</vt:lpstr>
      <vt:lpstr>You, as the Master of Research</vt:lpstr>
      <vt:lpstr>How to reach enlightenment</vt:lpstr>
      <vt:lpstr>Outline</vt:lpstr>
      <vt:lpstr>Warm-up project</vt:lpstr>
      <vt:lpstr>Warm-up project</vt:lpstr>
      <vt:lpstr>PowerPoint Presentation</vt:lpstr>
      <vt:lpstr>The agile development cycle</vt:lpstr>
      <vt:lpstr>Python tools for agile development</vt:lpstr>
      <vt:lpstr>PowerPoint Presentation</vt:lpstr>
      <vt:lpstr>Why write tests? Confidence and correctness</vt:lpstr>
      <vt:lpstr>Effect of software bugs in science</vt:lpstr>
      <vt:lpstr>The unfortunate story of Geoffrey Chang</vt:lpstr>
      <vt:lpstr>PowerPoint Presentation</vt:lpstr>
      <vt:lpstr>PowerPoint Presentation</vt:lpstr>
      <vt:lpstr>Testing frameworks for Python</vt:lpstr>
      <vt:lpstr>Test suites in Python with py.test</vt:lpstr>
      <vt:lpstr>Testing with Python</vt:lpstr>
      <vt:lpstr>Hands-on!</vt:lpstr>
      <vt:lpstr>How to run tests </vt:lpstr>
      <vt:lpstr>Possibly your first test file</vt:lpstr>
      <vt:lpstr>Assertions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Testing error control</vt:lpstr>
      <vt:lpstr>Testing error control</vt:lpstr>
      <vt:lpstr>Hands-on!</vt:lpstr>
      <vt:lpstr>Up next: Testing patterns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Berkes Pietro</cp:lastModifiedBy>
  <cp:revision>953</cp:revision>
  <cp:lastPrinted>2018-09-04T04:56:03Z</cp:lastPrinted>
  <dcterms:created xsi:type="dcterms:W3CDTF">2010-10-01T16:09:12Z</dcterms:created>
  <dcterms:modified xsi:type="dcterms:W3CDTF">2021-08-23T13:33:06Z</dcterms:modified>
</cp:coreProperties>
</file>