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73" r:id="rId2"/>
    <p:sldId id="302" r:id="rId3"/>
    <p:sldId id="300" r:id="rId4"/>
    <p:sldId id="301" r:id="rId5"/>
    <p:sldId id="304" r:id="rId6"/>
    <p:sldId id="305" r:id="rId7"/>
    <p:sldId id="306" r:id="rId8"/>
    <p:sldId id="308" r:id="rId9"/>
    <p:sldId id="309" r:id="rId10"/>
    <p:sldId id="299" r:id="rId11"/>
    <p:sldId id="307" r:id="rId12"/>
    <p:sldId id="288" r:id="rId13"/>
    <p:sldId id="298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AA15BF6-FE96-3445-86D7-BE737DCC358B}">
          <p14:sldIdLst>
            <p14:sldId id="273"/>
            <p14:sldId id="302"/>
            <p14:sldId id="300"/>
            <p14:sldId id="301"/>
            <p14:sldId id="304"/>
            <p14:sldId id="305"/>
            <p14:sldId id="306"/>
            <p14:sldId id="308"/>
            <p14:sldId id="309"/>
            <p14:sldId id="299"/>
            <p14:sldId id="307"/>
            <p14:sldId id="288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ECC00"/>
    <a:srgbClr val="0000FF"/>
    <a:srgbClr val="80008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32" autoAdjust="0"/>
    <p:restoredTop sz="89275" autoAdjust="0"/>
  </p:normalViewPr>
  <p:slideViewPr>
    <p:cSldViewPr>
      <p:cViewPr varScale="1">
        <p:scale>
          <a:sx n="180" d="100"/>
          <a:sy n="180" d="100"/>
        </p:scale>
        <p:origin x="149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341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C11AF-147E-0A48-A5B0-8DA858D84551}" type="datetimeFigureOut">
              <a:rPr lang="en-US" smtClean="0"/>
              <a:pPr/>
              <a:t>7/26/21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6F090-DD87-7740-9678-0E1C7887DC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514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B30722-7DAA-4E93-8206-71F83E2752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4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1219200" y="2370981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/>
              <a:t>Software Carpentry, Part II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609231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04875" y="2132856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533031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132856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533031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2019, CC BY-SA 4.0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2019, CC BY-SA 4.0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A131-7E6B-4BFA-A2D4-3B708019D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2019, CC BY-SA 4.0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 sz="2400"/>
            </a:lvl1pPr>
            <a:lvl2pPr>
              <a:defRPr sz="2200"/>
            </a:lvl2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en-US" sz="1000"/>
              <a:t>August 2019, CC BY-SA 4.0</a:t>
            </a:r>
            <a:endParaRPr lang="en-US" sz="10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en-US"/>
              <a:t>Testing scientific code, v12.0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2019, CC BY-SA 4.0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2019, CC BY-SA 4.0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2019, CC BY-SA 4.0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2019, CC BY-SA 4.0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2019, CC BY-SA 4.0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2019, CC BY-SA 4.0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2019, CC BY-SA 4.0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B8C0-1AFE-4AD2-A399-FC2954A194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August 2019, CC BY-SA 4.0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Testing scientific code, v12.0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050">
                <a:solidFill>
                  <a:schemeClr val="tx2"/>
                </a:solidFill>
              </a:defRPr>
            </a:lvl1pPr>
          </a:lstStyle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0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2204864"/>
            <a:ext cx="6858000" cy="1162048"/>
          </a:xfrm>
        </p:spPr>
        <p:txBody>
          <a:bodyPr>
            <a:noAutofit/>
          </a:bodyPr>
          <a:lstStyle/>
          <a:p>
            <a:r>
              <a:rPr lang="en-US" dirty="0"/>
              <a:t>Continuous Integration</a:t>
            </a:r>
            <a:br>
              <a:rPr lang="en-US" dirty="0"/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Because you’re worth it, continuously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3609231"/>
            <a:ext cx="6120680" cy="533400"/>
          </a:xfrm>
        </p:spPr>
        <p:txBody>
          <a:bodyPr>
            <a:normAutofit/>
          </a:bodyPr>
          <a:lstStyle/>
          <a:p>
            <a:r>
              <a:rPr lang="en-GB" sz="2800" dirty="0"/>
              <a:t>Pietro Berkes, NAGRA </a:t>
            </a:r>
            <a:r>
              <a:rPr lang="en-GB" sz="2800" dirty="0" err="1"/>
              <a:t>Insight</a:t>
            </a:r>
            <a:endParaRPr lang="en-GB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312" y="3428999"/>
            <a:ext cx="864096" cy="9461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17452-BCB9-F741-8FCF-3C44B11F7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 dirty="0"/>
              <a:t>Notes on how to use </a:t>
            </a:r>
            <a:r>
              <a:rPr lang="en-CH"/>
              <a:t>github actions (is this best practice?)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340C5-F3D8-9449-92D1-7DDEB02F075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H" dirty="0"/>
              <a:t>set trigger to “push, pull_request” without branches so at every push you can see what is going on</a:t>
            </a:r>
          </a:p>
          <a:p>
            <a:r>
              <a:rPr lang="en-CH" dirty="0"/>
              <a:t>debug by looking at ”Actions/workflows” tabs</a:t>
            </a:r>
          </a:p>
          <a:p>
            <a:r>
              <a:rPr lang="en-CH" dirty="0"/>
              <a:t>once it works, add branches (typically master) if it makes more sense for you</a:t>
            </a:r>
          </a:p>
          <a:p>
            <a:r>
              <a:rPr lang="en-CH" dirty="0"/>
              <a:t>PR -&gt; Actions run</a:t>
            </a:r>
          </a:p>
          <a:p>
            <a:r>
              <a:rPr lang="en-CH" dirty="0"/>
              <a:t>Executed: 1) when pushed to branch, on branch current state 2) when PR is made, on PR branch final state 3) when merged to master (push), on the master+PR final status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4CC83-6E3D-F742-8F53-7736E40C9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000"/>
              <a:t>August 2019,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0849F-FCBE-794E-BA2F-348B46DAC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818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016C8-512C-EB4B-9D32-9CF4CB9D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More advanced topics?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079FE-7331-C647-815D-07795DC7ED3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H" dirty="0"/>
              <a:t>Security: be careful with passwords and other sensitive information (“secrets”) even on private repositories (needed e.g. to push a package to PyPi). Each CI system has a way to do it safely. In the repository you store a token that is linked to a GitHub account and the actual secret is store encrypted by GitHub. The secret is then decrypted at the moment of running the job and added as environment variable (double-check)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323CB-7E09-7C4F-B160-F4B2E2E31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000"/>
              <a:t>August 2019,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3E2C3-64E5-E44E-8FAB-45D4F29AD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245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2019, CC BY-SA 4.0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60248" y="2705375"/>
            <a:ext cx="8229600" cy="990600"/>
          </a:xfrm>
        </p:spPr>
        <p:txBody>
          <a:bodyPr anchor="ctr">
            <a:normAutofit/>
          </a:bodyPr>
          <a:lstStyle/>
          <a:p>
            <a:pPr algn="ctr"/>
            <a:r>
              <a:rPr lang="en-GB" sz="5400" dirty="0"/>
              <a:t>Thank you!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2019, CC BY-SA 4.0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C4DE7-FDDA-9943-BF91-88CD85DFA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FE9DF-4488-DF45-937D-CBAFBDB114B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H" dirty="0"/>
              <a:t>I just made a mind dump so far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48504-7183-A64D-82EE-3521E6B67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000"/>
              <a:t>August 2019,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58AB4-DE38-A942-9C0D-DE54006E8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880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AFB2A-D26F-3648-9ACC-0C945867D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48B23-D002-AC42-BEAB-62C2B74F2CC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H" dirty="0"/>
              <a:t>What is it, why</a:t>
            </a:r>
          </a:p>
          <a:p>
            <a:pPr lvl="1"/>
            <a:r>
              <a:rPr lang="en-CH" dirty="0"/>
              <a:t>automatize non-coding-related tasks</a:t>
            </a:r>
          </a:p>
          <a:p>
            <a:pPr lvl="1"/>
            <a:r>
              <a:rPr lang="en-CH" dirty="0"/>
              <a:t>“it worked on my machine”</a:t>
            </a:r>
          </a:p>
          <a:p>
            <a:r>
              <a:rPr lang="en-CH" dirty="0"/>
              <a:t>Concepts: events, CI server, virtual machine, jobs</a:t>
            </a:r>
          </a:p>
          <a:p>
            <a:r>
              <a:rPr lang="en-CH" dirty="0"/>
              <a:t>Examples of most typical jobs</a:t>
            </a:r>
          </a:p>
          <a:p>
            <a:r>
              <a:rPr lang="en-CH" dirty="0"/>
              <a:t>Options: Travis CI, Circle CI, Github Actions</a:t>
            </a:r>
          </a:p>
          <a:p>
            <a:r>
              <a:rPr lang="en-CH" dirty="0"/>
              <a:t>Github Actions</a:t>
            </a:r>
          </a:p>
          <a:p>
            <a:pPr lvl="1"/>
            <a:r>
              <a:rPr lang="en-CH" dirty="0"/>
              <a:t>architecture</a:t>
            </a:r>
          </a:p>
          <a:p>
            <a:pPr lvl="1"/>
            <a:r>
              <a:rPr lang="en-CH" dirty="0"/>
              <a:t>demonstration and how to debug</a:t>
            </a:r>
          </a:p>
          <a:p>
            <a:pPr lvl="1"/>
            <a:r>
              <a:rPr lang="en-CH" dirty="0"/>
              <a:t>exercise</a:t>
            </a:r>
          </a:p>
          <a:p>
            <a:pPr lvl="1"/>
            <a:r>
              <a:rPr lang="en-CH" dirty="0"/>
              <a:t>security: workflow is not executed on first-time commits from branches</a:t>
            </a:r>
          </a:p>
          <a:p>
            <a:r>
              <a:rPr lang="en-CH" dirty="0"/>
              <a:t>Security topics: secrets (just mention)</a:t>
            </a:r>
          </a:p>
          <a:p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925CE-05A2-3549-9CB0-B7F212229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000"/>
              <a:t>August 2019,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8F752-A120-1F40-8C6F-85F7D166F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066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AE45-A766-0F4D-9D65-D692ECB4E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Continuous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A7968-BAB0-2A48-B1DC-9A91DE87377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H" dirty="0"/>
              <a:t>Merging the code of multiple contributor often, multiple times a day (originally this was a challenge, there was a person who was in charge of merging things on the main branch). Now merging is peanuts</a:t>
            </a:r>
          </a:p>
          <a:p>
            <a:r>
              <a:rPr lang="en-CH" dirty="0"/>
              <a:t>Today it’s a set of tools and practices to make sure that a project with many contributors (&gt;= 1) runs smoothly</a:t>
            </a:r>
          </a:p>
          <a:p>
            <a:pPr lvl="1"/>
            <a:r>
              <a:rPr lang="en-CH" dirty="0"/>
              <a:t>Automatize the non-coding tasks: making sure that the tests always pass, check for style consistency, build packages for distribution on multiple architectures, build documentation</a:t>
            </a:r>
          </a:p>
          <a:p>
            <a:pPr lvl="1"/>
            <a:r>
              <a:rPr lang="en-CH" dirty="0"/>
              <a:t>Solves the “it works on my machine” problem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DFD63-E8DE-9344-BDD0-A143F8BD6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000"/>
              <a:t>August 2019,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8C878-C3D9-AC4C-BDD7-9EFA39DF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891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BB4C5-BE42-A94F-AD1F-06AEC4D4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000"/>
              <a:t>August 2019,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00F7B-FDF6-2648-B3D5-595FFCA9A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32E7A4-429B-F246-AD4A-BD3595AA5D8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8229600" cy="990600"/>
          </a:xfrm>
        </p:spPr>
        <p:txBody>
          <a:bodyPr/>
          <a:lstStyle/>
          <a:p>
            <a:r>
              <a:rPr lang="en-CH" dirty="0"/>
              <a:t>Concepts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522B59-99EF-F446-BF21-117411574FED}"/>
              </a:ext>
            </a:extLst>
          </p:cNvPr>
          <p:cNvGrpSpPr/>
          <p:nvPr/>
        </p:nvGrpSpPr>
        <p:grpSpPr>
          <a:xfrm>
            <a:off x="827584" y="1700808"/>
            <a:ext cx="1224136" cy="1080120"/>
            <a:chOff x="827584" y="1700808"/>
            <a:chExt cx="1224136" cy="108012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8FD121C-74C1-704B-96AC-823D2AECBE59}"/>
                </a:ext>
              </a:extLst>
            </p:cNvPr>
            <p:cNvSpPr/>
            <p:nvPr/>
          </p:nvSpPr>
          <p:spPr>
            <a:xfrm>
              <a:off x="827584" y="1700808"/>
              <a:ext cx="1224136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CH" dirty="0"/>
                <a:t>Project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ABB111-D4D3-804A-8676-83F1AD8D3001}"/>
                </a:ext>
              </a:extLst>
            </p:cNvPr>
            <p:cNvSpPr txBox="1"/>
            <p:nvPr/>
          </p:nvSpPr>
          <p:spPr>
            <a:xfrm>
              <a:off x="1043608" y="2204864"/>
              <a:ext cx="936104" cy="5232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CH" sz="1400" dirty="0"/>
                <a:t>CI config file</a:t>
              </a:r>
            </a:p>
          </p:txBody>
        </p:sp>
      </p:grpSp>
      <p:sp>
        <p:nvSpPr>
          <p:cNvPr id="11" name="Right Arrow 10">
            <a:extLst>
              <a:ext uri="{FF2B5EF4-FFF2-40B4-BE49-F238E27FC236}">
                <a16:creationId xmlns:a16="http://schemas.microsoft.com/office/drawing/2014/main" id="{7A0AE462-7EEA-5F48-AE99-16D88151F0FB}"/>
              </a:ext>
            </a:extLst>
          </p:cNvPr>
          <p:cNvSpPr/>
          <p:nvPr/>
        </p:nvSpPr>
        <p:spPr>
          <a:xfrm>
            <a:off x="2483768" y="2060848"/>
            <a:ext cx="93610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9BB1BD-42D5-694C-B142-15D96C4E1D66}"/>
              </a:ext>
            </a:extLst>
          </p:cNvPr>
          <p:cNvSpPr txBox="1"/>
          <p:nvPr/>
        </p:nvSpPr>
        <p:spPr>
          <a:xfrm>
            <a:off x="2483768" y="155679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800" dirty="0"/>
              <a:t>events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F5A89CA-25FF-224F-8E38-2446E5D1027E}"/>
              </a:ext>
            </a:extLst>
          </p:cNvPr>
          <p:cNvGrpSpPr/>
          <p:nvPr/>
        </p:nvGrpSpPr>
        <p:grpSpPr>
          <a:xfrm>
            <a:off x="4283968" y="1700808"/>
            <a:ext cx="2736304" cy="3168352"/>
            <a:chOff x="827584" y="1700808"/>
            <a:chExt cx="1224136" cy="108012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9527712-E2AB-554F-97BD-0A96B38E2B6C}"/>
                </a:ext>
              </a:extLst>
            </p:cNvPr>
            <p:cNvSpPr/>
            <p:nvPr/>
          </p:nvSpPr>
          <p:spPr>
            <a:xfrm>
              <a:off x="827584" y="1700808"/>
              <a:ext cx="1224136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CH" dirty="0"/>
                <a:t>CI server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65C3FDF-1B01-3C4B-BF60-1CE1AA55F20B}"/>
                </a:ext>
              </a:extLst>
            </p:cNvPr>
            <p:cNvSpPr txBox="1"/>
            <p:nvPr/>
          </p:nvSpPr>
          <p:spPr>
            <a:xfrm>
              <a:off x="915022" y="1954213"/>
              <a:ext cx="1092979" cy="76594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CH" sz="1400" dirty="0"/>
                <a:t>virtual machine</a:t>
              </a:r>
            </a:p>
            <a:p>
              <a:r>
                <a:rPr lang="en-CH" sz="1400" dirty="0"/>
                <a:t>OS</a:t>
              </a:r>
            </a:p>
            <a:p>
              <a:r>
                <a:rPr lang="en-CH" sz="1400" dirty="0"/>
                <a:t>Python version</a:t>
              </a:r>
            </a:p>
            <a:p>
              <a:r>
                <a:rPr lang="en-CH" sz="1400" dirty="0"/>
                <a:t>packages</a:t>
              </a:r>
            </a:p>
            <a:p>
              <a:endParaRPr lang="en-CH" sz="1400" dirty="0"/>
            </a:p>
            <a:p>
              <a:endParaRPr lang="en-CH" sz="1400" dirty="0"/>
            </a:p>
            <a:p>
              <a:endParaRPr lang="en-CH" sz="1400" dirty="0"/>
            </a:p>
            <a:p>
              <a:endParaRPr lang="en-CH" sz="1400" dirty="0"/>
            </a:p>
            <a:p>
              <a:endParaRPr lang="en-CH" sz="1400" dirty="0"/>
            </a:p>
            <a:p>
              <a:endParaRPr lang="en-CH" sz="14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28B28F2-9366-9B4C-A90A-364B8D624F49}"/>
              </a:ext>
            </a:extLst>
          </p:cNvPr>
          <p:cNvSpPr txBox="1"/>
          <p:nvPr/>
        </p:nvSpPr>
        <p:spPr>
          <a:xfrm>
            <a:off x="4716016" y="3789040"/>
            <a:ext cx="1872208" cy="33855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H" sz="1600" dirty="0"/>
              <a:t>Run a set of tasks</a:t>
            </a:r>
          </a:p>
        </p:txBody>
      </p:sp>
    </p:spTree>
    <p:extLst>
      <p:ext uri="{BB962C8B-B14F-4D97-AF65-F5344CB8AC3E}">
        <p14:creationId xmlns:p14="http://schemas.microsoft.com/office/powerpoint/2010/main" val="1006687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2155F5-347D-644E-89FD-C442F9793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The examples that you’ll find 95% of the time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2B1E13-5423-2E41-AA60-63C74E3BAE7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H" dirty="0"/>
              <a:t>Event: PR is created or a commit is pushed to master</a:t>
            </a:r>
            <a:br>
              <a:rPr lang="en-CH" dirty="0"/>
            </a:br>
            <a:r>
              <a:rPr lang="en-CH" dirty="0"/>
              <a:t>Tasks:</a:t>
            </a:r>
          </a:p>
          <a:p>
            <a:pPr lvl="1"/>
            <a:r>
              <a:rPr lang="en-CH" dirty="0"/>
              <a:t>Run all tests</a:t>
            </a:r>
          </a:p>
          <a:p>
            <a:pPr lvl="1"/>
            <a:r>
              <a:rPr lang="en-CH" dirty="0"/>
              <a:t>(Verify code coverage)</a:t>
            </a:r>
          </a:p>
          <a:p>
            <a:pPr lvl="1"/>
            <a:r>
              <a:rPr lang="en-CH" dirty="0"/>
              <a:t>(Check code style)</a:t>
            </a:r>
          </a:p>
          <a:p>
            <a:r>
              <a:rPr lang="en-CH" dirty="0"/>
              <a:t>Event: Repostory is tagged in a certain way</a:t>
            </a:r>
          </a:p>
          <a:p>
            <a:pPr lvl="1"/>
            <a:r>
              <a:rPr lang="en-CH" dirty="0"/>
              <a:t>Create binary packages for Linux, Mac, Windows and upload them to a package repository</a:t>
            </a:r>
          </a:p>
          <a:p>
            <a:pPr lvl="1"/>
            <a:r>
              <a:rPr lang="en-CH" dirty="0"/>
              <a:t>Build the documentaion</a:t>
            </a:r>
          </a:p>
          <a:p>
            <a:endParaRPr lang="en-CH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4B685F-95E0-7E43-B6D9-301502E8D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2019, CC BY-SA 4.0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09B552-3415-3C4E-86C4-1D04C278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</a:p>
        </p:txBody>
      </p:sp>
    </p:spTree>
    <p:extLst>
      <p:ext uri="{BB962C8B-B14F-4D97-AF65-F5344CB8AC3E}">
        <p14:creationId xmlns:p14="http://schemas.microsoft.com/office/powerpoint/2010/main" val="1370039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0A082-4C3F-FB4A-89CB-D4F309011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CI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7549D-6C69-FC4D-94A9-2F481DCF80E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H" dirty="0"/>
              <a:t>TravisCI</a:t>
            </a:r>
          </a:p>
          <a:p>
            <a:r>
              <a:rPr lang="en-CH" dirty="0"/>
              <a:t>CircleCI</a:t>
            </a:r>
          </a:p>
          <a:p>
            <a:r>
              <a:rPr lang="en-CH" dirty="0"/>
              <a:t>GitHub actions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E4951-B129-814A-9CEF-5E059F59D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000"/>
              <a:t>August 2019,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06B6D-EFF0-6C49-AC59-B54B8947E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327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76358-0FD2-764F-AEC5-3A574E8F3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GitHub Actions basic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6AC3E-727D-9345-BF91-E141F622FCB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H" dirty="0"/>
              <a:t>An event occurs, it has an associated commit SHA</a:t>
            </a:r>
          </a:p>
          <a:p>
            <a:r>
              <a:rPr lang="en-CH" dirty="0"/>
              <a:t>GitHub searches for config files in .github/workflows at that SHA, and looks if there is a trigger that matches the event (the “on:” part of the config file</a:t>
            </a:r>
          </a:p>
          <a:p>
            <a:r>
              <a:rPr lang="en-CH" dirty="0"/>
              <a:t>It then creates a virtual machine as specified in the config file and runs the commands listed there</a:t>
            </a:r>
          </a:p>
          <a:p>
            <a:r>
              <a:rPr lang="en-CH" dirty="0"/>
              <a:t>The outcome is logged and if the job exits cleanly it is marked as ”passed” otherwise “failed”</a:t>
            </a:r>
          </a:p>
          <a:p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74FBB-6928-0E40-87F8-3689137B6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000"/>
              <a:t>August 2019,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5E559-28D2-B742-A608-B353E85B9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79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65359-9CD5-EF41-9C08-A5F425B6C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GitHub config file,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C9C51-D00C-9945-9623-98BDACA0763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H" dirty="0"/>
              <a:t>what is looks like</a:t>
            </a:r>
          </a:p>
          <a:p>
            <a:r>
              <a:rPr lang="en-CH" dirty="0"/>
              <a:t>demo</a:t>
            </a:r>
          </a:p>
          <a:p>
            <a:r>
              <a:rPr lang="en-CH" dirty="0"/>
              <a:t>exercise</a:t>
            </a:r>
          </a:p>
          <a:p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829B2-1694-924F-8E80-036B417E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000"/>
              <a:t>August 2019,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E3539-299D-3540-AAA7-1CDBAAD0E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4043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51452</TotalTime>
  <Words>715</Words>
  <Application>Microsoft Macintosh PowerPoint</Application>
  <PresentationFormat>On-screen Show (4:3)</PresentationFormat>
  <Paragraphs>90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Gill Sans MT</vt:lpstr>
      <vt:lpstr>Wingdings</vt:lpstr>
      <vt:lpstr>Wingdings 3</vt:lpstr>
      <vt:lpstr>Origin</vt:lpstr>
      <vt:lpstr>Continuous Integration Because you’re worth it, continuously</vt:lpstr>
      <vt:lpstr>PowerPoint Presentation</vt:lpstr>
      <vt:lpstr>Topics</vt:lpstr>
      <vt:lpstr>Continuous Integration</vt:lpstr>
      <vt:lpstr>Concepts</vt:lpstr>
      <vt:lpstr>The examples that you’ll find 95% of the time</vt:lpstr>
      <vt:lpstr>CI options</vt:lpstr>
      <vt:lpstr>GitHub Actions basic ideas</vt:lpstr>
      <vt:lpstr>GitHub config file, </vt:lpstr>
      <vt:lpstr>Notes on how to use github actions (is this best practice?)</vt:lpstr>
      <vt:lpstr>More advanced topics?</vt:lpstr>
      <vt:lpstr>Thank you!</vt:lpstr>
      <vt:lpstr>PowerPoint Presentation</vt:lpstr>
    </vt:vector>
  </TitlesOfParts>
  <Company>University of Pennsylvania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Pietro Berkes</dc:creator>
  <cp:lastModifiedBy>Berkes Pietro</cp:lastModifiedBy>
  <cp:revision>948</cp:revision>
  <cp:lastPrinted>2018-09-04T04:56:03Z</cp:lastPrinted>
  <dcterms:created xsi:type="dcterms:W3CDTF">2010-10-01T16:09:12Z</dcterms:created>
  <dcterms:modified xsi:type="dcterms:W3CDTF">2021-07-26T20:47:24Z</dcterms:modified>
</cp:coreProperties>
</file>