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73" r:id="rId2"/>
    <p:sldId id="474" r:id="rId3"/>
    <p:sldId id="472" r:id="rId4"/>
    <p:sldId id="376" r:id="rId5"/>
    <p:sldId id="473" r:id="rId6"/>
    <p:sldId id="479" r:id="rId7"/>
    <p:sldId id="507" r:id="rId8"/>
    <p:sldId id="399" r:id="rId9"/>
    <p:sldId id="418" r:id="rId10"/>
    <p:sldId id="377" r:id="rId11"/>
    <p:sldId id="402" r:id="rId12"/>
    <p:sldId id="403" r:id="rId13"/>
    <p:sldId id="404" r:id="rId14"/>
    <p:sldId id="508" r:id="rId15"/>
    <p:sldId id="496" r:id="rId16"/>
    <p:sldId id="497" r:id="rId17"/>
    <p:sldId id="498" r:id="rId18"/>
    <p:sldId id="336" r:id="rId19"/>
    <p:sldId id="410" r:id="rId20"/>
    <p:sldId id="415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459" r:id="rId30"/>
    <p:sldId id="288" r:id="rId31"/>
    <p:sldId id="298" r:id="rId32"/>
    <p:sldId id="342" r:id="rId33"/>
    <p:sldId id="379" r:id="rId34"/>
    <p:sldId id="417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2"/>
            <p14:sldId id="376"/>
            <p14:sldId id="473"/>
            <p14:sldId id="479"/>
            <p14:sldId id="507"/>
            <p14:sldId id="399"/>
            <p14:sldId id="418"/>
            <p14:sldId id="377"/>
            <p14:sldId id="402"/>
            <p14:sldId id="403"/>
            <p14:sldId id="404"/>
            <p14:sldId id="508"/>
            <p14:sldId id="496"/>
            <p14:sldId id="497"/>
            <p14:sldId id="498"/>
            <p14:sldId id="336"/>
            <p14:sldId id="410"/>
            <p14:sldId id="415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288"/>
            <p14:sldId id="298"/>
            <p14:sldId id="342"/>
            <p14:sldId id="379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26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2" autoAdjust="0"/>
    <p:restoredTop sz="89275" autoAdjust="0"/>
  </p:normalViewPr>
  <p:slideViewPr>
    <p:cSldViewPr>
      <p:cViewPr varScale="1">
        <p:scale>
          <a:sx n="138" d="100"/>
          <a:sy n="138" d="100"/>
        </p:scale>
        <p:origin x="14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9/5/22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everybody “tests” his software,</a:t>
            </a:r>
            <a:r>
              <a:rPr lang="en-US" baseline="0" dirty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Import </a:t>
            </a:r>
            <a:r>
              <a:rPr lang="en-US" dirty="0" err="1"/>
              <a:t>unittest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test unit as a subclass of </a:t>
            </a:r>
            <a:r>
              <a:rPr lang="en-US" dirty="0" err="1"/>
              <a:t>TestCase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series</a:t>
            </a:r>
            <a:r>
              <a:rPr lang="en-US" baseline="0" dirty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/>
              <a:t>When </a:t>
            </a:r>
            <a:r>
              <a:rPr lang="en-US" baseline="0" dirty="0" err="1"/>
              <a:t>unittest.main</a:t>
            </a:r>
            <a:r>
              <a:rPr lang="en-US" baseline="0" dirty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/>
              <a:t>If</a:t>
            </a:r>
            <a:r>
              <a:rPr lang="en-US" baseline="0" dirty="0"/>
              <a:t> you need to check more complex conditions</a:t>
            </a:r>
            <a:endParaRPr lang="en-US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/>
              <a:t>The tolerance values are positive, typically very small numbers.  The</a:t>
            </a:r>
          </a:p>
          <a:p>
            <a:pPr lvl="1"/>
            <a:r>
              <a:rPr lang="en-US" sz="1800" dirty="0"/>
              <a:t>relative difference (`</a:t>
            </a:r>
            <a:r>
              <a:rPr lang="en-US" sz="1800" dirty="0" err="1"/>
              <a:t>rtol</a:t>
            </a:r>
            <a:r>
              <a:rPr lang="en-US" sz="1800" dirty="0"/>
              <a:t>` * abs(`b`)) and the absolute difference</a:t>
            </a:r>
          </a:p>
          <a:p>
            <a:pPr lvl="1"/>
            <a:r>
              <a:rPr lang="en-US" sz="1800" dirty="0"/>
              <a:t>`</a:t>
            </a:r>
            <a:r>
              <a:rPr lang="en-US" sz="1800" dirty="0" err="1"/>
              <a:t>atol</a:t>
            </a:r>
            <a:r>
              <a:rPr lang="en-US" sz="1800" dirty="0"/>
              <a:t>` are added together to compare against the absolute difference</a:t>
            </a:r>
          </a:p>
          <a:p>
            <a:pPr lvl="1"/>
            <a:r>
              <a:rPr lang="en-US" sz="1800" dirty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204123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opposed</a:t>
            </a:r>
            <a:r>
              <a:rPr lang="en-GB" baseline="0" dirty="0"/>
              <a:t> to waterfall model</a:t>
            </a:r>
            <a:endParaRPr lang="en-GB" dirty="0"/>
          </a:p>
          <a:p>
            <a:endParaRPr lang="en-GB" dirty="0"/>
          </a:p>
          <a:p>
            <a:r>
              <a:rPr lang="en-GB" dirty="0"/>
              <a:t>Reminder</a:t>
            </a:r>
          </a:p>
          <a:p>
            <a:r>
              <a:rPr lang="en-GB" dirty="0"/>
              <a:t> 1) describe cycle</a:t>
            </a:r>
          </a:p>
          <a:p>
            <a:r>
              <a:rPr lang="en-GB" dirty="0"/>
              <a:t> 2) short development cycles: granularity of chosen feature is important</a:t>
            </a:r>
          </a:p>
          <a:p>
            <a:r>
              <a:rPr lang="en-GB" dirty="0"/>
              <a:t> 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up plot,</a:t>
            </a:r>
            <a:r>
              <a:rPr lang="en-US" baseline="0" dirty="0"/>
              <a:t> not backed by any data; and no error bars!</a:t>
            </a:r>
          </a:p>
          <a:p>
            <a:r>
              <a:rPr lang="en-US" baseline="0" dirty="0"/>
              <a:t>This slide is supposed to scare you into listening to the rest</a:t>
            </a:r>
          </a:p>
          <a:p>
            <a:endParaRPr lang="en-US" baseline="0" dirty="0"/>
          </a:p>
          <a:p>
            <a:r>
              <a:rPr lang="en-US" baseline="0" dirty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get a crappy result, you triple check your code for bugs. If the results come out just the way you want them to,</a:t>
            </a:r>
            <a:r>
              <a:rPr lang="en-US" baseline="0" dirty="0"/>
              <a:t> how much effort are you going to put into double-checking?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two errors reported and retraced,</a:t>
            </a:r>
            <a:r>
              <a:rPr lang="en-US" baseline="0" dirty="0"/>
              <a:t> many more undetected or not reported.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Testing scientific code, v14.0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Testing scientific code, v14.0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www.businessinsider.fr/us/boeing-software-errors-jeopardized-starliner-spaceship-737-max-planes-2020-2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Testing scientific code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0"/>
            <a:ext cx="6858000" cy="548285"/>
          </a:xfrm>
        </p:spPr>
        <p:txBody>
          <a:bodyPr>
            <a:normAutofit/>
          </a:bodyPr>
          <a:lstStyle/>
          <a:p>
            <a:r>
              <a:rPr lang="en-GB" sz="2800" dirty="0"/>
              <a:t>Pietro Berkes and Lisa </a:t>
            </a:r>
            <a:r>
              <a:rPr lang="en-GB" sz="2800" dirty="0" err="1"/>
              <a:t>Schwetlick</a:t>
            </a:r>
            <a:endParaRPr lang="en-GB" sz="2800" dirty="0"/>
          </a:p>
        </p:txBody>
      </p:sp>
      <p:pic>
        <p:nvPicPr>
          <p:cNvPr id="1026" name="Picture 2" descr="Logo University of Potsdam">
            <a:extLst>
              <a:ext uri="{FF2B5EF4-FFF2-40B4-BE49-F238E27FC236}">
                <a16:creationId xmlns:a16="http://schemas.microsoft.com/office/drawing/2014/main" id="{A65C0A58-16F9-6E4E-B9BE-92103364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9548"/>
            <a:ext cx="1080120" cy="11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delski Group - Wikipedia">
            <a:extLst>
              <a:ext uri="{FF2B5EF4-FFF2-40B4-BE49-F238E27FC236}">
                <a16:creationId xmlns:a16="http://schemas.microsoft.com/office/drawing/2014/main" id="{36B21C8A-D158-9A4E-BD3E-8B39EB6B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99833"/>
            <a:ext cx="1368152" cy="5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 Confidence and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Confidence:</a:t>
            </a:r>
          </a:p>
          <a:p>
            <a:pPr lvl="1"/>
            <a:r>
              <a:rPr lang="en-US" dirty="0"/>
              <a:t>Write the code once and use it confidently everywhere else: </a:t>
            </a:r>
            <a:br>
              <a:rPr lang="en-US" dirty="0"/>
            </a:br>
            <a:r>
              <a:rPr lang="en-US" dirty="0"/>
              <a:t>avoid the </a:t>
            </a:r>
            <a:r>
              <a:rPr lang="en-US" i="1" dirty="0"/>
              <a:t>negative result</a:t>
            </a:r>
            <a:r>
              <a:rPr lang="en-US" dirty="0"/>
              <a:t> effect!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software bugs in science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frequency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oops, wrong labels!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need to send </a:t>
              </a:r>
              <a:r>
                <a:rPr lang="en-US" sz="1800" i="1" dirty="0"/>
                <a:t>errata </a:t>
              </a:r>
              <a:r>
                <a:rPr lang="en-US" sz="1800" i="1" dirty="0" err="1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end of career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unfortunate story of Geoffrey Chang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Science, Dec 2006: 5 high-profile retractions (3x Science, PNAS, J. Mol. Biol.) because ”an in-house data reduction program introduced a change in sign for anomalous differences”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7E07-EF76-814F-83B3-F724759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5F4F3-78B5-E744-9239-00C1C12C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5DDDC-7B30-BA44-A6FF-A34111FE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3" y="122502"/>
            <a:ext cx="5172390" cy="1656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29ED9-031C-AF47-8EE0-7DFD19A9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086" y="548680"/>
            <a:ext cx="3305074" cy="49411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733FAD-4956-9545-95F0-ACC0533C9E0E}"/>
              </a:ext>
            </a:extLst>
          </p:cNvPr>
          <p:cNvGrpSpPr/>
          <p:nvPr/>
        </p:nvGrpSpPr>
        <p:grpSpPr>
          <a:xfrm>
            <a:off x="176874" y="1838884"/>
            <a:ext cx="5343218" cy="2303779"/>
            <a:chOff x="179512" y="2568121"/>
            <a:chExt cx="6075091" cy="26193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80F986-9E9D-F44A-99DD-A262CE7A9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512" y="2568121"/>
              <a:ext cx="6075091" cy="261933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626461-8E70-3D40-A89F-D3EE0464ABA9}"/>
                </a:ext>
              </a:extLst>
            </p:cNvPr>
            <p:cNvSpPr/>
            <p:nvPr/>
          </p:nvSpPr>
          <p:spPr>
            <a:xfrm>
              <a:off x="3275856" y="4365104"/>
              <a:ext cx="2736304" cy="288032"/>
            </a:xfrm>
            <a:prstGeom prst="rect">
              <a:avLst/>
            </a:prstGeom>
            <a:solidFill>
              <a:srgbClr val="FFFF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D7607-0F16-4442-B196-A43CCB571580}"/>
              </a:ext>
            </a:extLst>
          </p:cNvPr>
          <p:cNvSpPr/>
          <p:nvPr/>
        </p:nvSpPr>
        <p:spPr>
          <a:xfrm>
            <a:off x="144420" y="6516999"/>
            <a:ext cx="860444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H" sz="1200" dirty="0">
                <a:hlinkClick r:id="rId5"/>
              </a:rPr>
              <a:t>https://www.businessinsider.fr/us/boeing-software-errors-jeopardized-starliner-spaceship-737-max-planes-2020-2</a:t>
            </a:r>
            <a:endParaRPr lang="en-CH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3AE8EA-9E4F-5441-952F-E82D6C09A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47" y="4453668"/>
            <a:ext cx="5076056" cy="947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957B7E-E5F4-304F-A938-6C931C59FA8A}"/>
              </a:ext>
            </a:extLst>
          </p:cNvPr>
          <p:cNvSpPr txBox="1"/>
          <p:nvPr/>
        </p:nvSpPr>
        <p:spPr>
          <a:xfrm>
            <a:off x="169774" y="4115639"/>
            <a:ext cx="52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Arial" panose="020B0604020202020204" pitchFamily="34" charset="0"/>
                <a:cs typeface="Arial" panose="020B0604020202020204" pitchFamily="34" charset="0"/>
              </a:rPr>
              <a:t>[...]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62F920-F729-5249-B853-74B023535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47" y="5556458"/>
            <a:ext cx="7182027" cy="9605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C38F94-6B01-6F53-CD89-185D73387733}"/>
              </a:ext>
            </a:extLst>
          </p:cNvPr>
          <p:cNvSpPr/>
          <p:nvPr/>
        </p:nvSpPr>
        <p:spPr>
          <a:xfrm>
            <a:off x="5138666" y="5876757"/>
            <a:ext cx="2169638" cy="27448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E0E9F-CD7A-9603-604E-B3F358E63038}"/>
              </a:ext>
            </a:extLst>
          </p:cNvPr>
          <p:cNvSpPr/>
          <p:nvPr/>
        </p:nvSpPr>
        <p:spPr>
          <a:xfrm>
            <a:off x="144420" y="6174647"/>
            <a:ext cx="1331236" cy="34235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589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basics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53322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frameworks for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unittest</a:t>
            </a:r>
          </a:p>
          <a:p>
            <a:r>
              <a:rPr lang="en-US"/>
              <a:t>nosetests</a:t>
            </a:r>
          </a:p>
          <a:p>
            <a:r>
              <a:rPr lang="en-US" b="1"/>
              <a:t>py.test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01254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 suites in 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>
                <a:cs typeface="Courier New" pitchFamily="49" charset="0"/>
              </a:rPr>
              <a:t>Writing tests with py.test is simple</a:t>
            </a:r>
            <a:r>
              <a:rPr lang="en-US" dirty="0">
                <a:cs typeface="Courier New" pitchFamily="49" charset="0"/>
              </a:rPr>
              <a:t>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test tests </a:t>
            </a:r>
            <a:r>
              <a:rPr lang="en-US" b="1" dirty="0"/>
              <a:t>one</a:t>
            </a:r>
            <a:r>
              <a:rPr lang="en-US" dirty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7278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are automated:</a:t>
            </a:r>
          </a:p>
          <a:p>
            <a:pPr lvl="1"/>
            <a:r>
              <a:rPr lang="en-US" dirty="0"/>
              <a:t>Write test suite in parallel with your code</a:t>
            </a:r>
          </a:p>
          <a:p>
            <a:pPr lvl="1"/>
            <a:r>
              <a:rPr lang="en-US" dirty="0"/>
              <a:t>External software runs the tests and provides reports and 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>
                <a:latin typeface="Courier New"/>
                <a:cs typeface="Courier New"/>
              </a:rPr>
              <a:t>hands_on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pyanno_voting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Execute </a:t>
            </a:r>
            <a:r>
              <a:rPr lang="en-US" dirty="0">
                <a:cs typeface="Courier New"/>
              </a:rPr>
              <a:t>the tests:</a:t>
            </a:r>
            <a:br>
              <a:rPr lang="en-US" dirty="0">
                <a:cs typeface="Courier New"/>
              </a:rPr>
            </a:br>
            <a:r>
              <a:rPr lang="en-US" dirty="0" err="1">
                <a:latin typeface="Courier New"/>
                <a:cs typeface="Courier New"/>
              </a:rPr>
              <a:t>pytest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810"/>
              </p:ext>
            </p:extLst>
          </p:nvPr>
        </p:nvGraphicFramePr>
        <p:xfrm>
          <a:off x="3203848" y="3212976"/>
          <a:ext cx="1656183" cy="237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131840" y="3006244"/>
            <a:ext cx="18002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5816" y="3284984"/>
            <a:ext cx="0" cy="201622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660322" y="40364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Annotators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3808" y="26369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Score for each item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4088" y="357301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 score of MISSING_VALUE (-1) means the annotator did not score that item</a:t>
            </a:r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You, as the Master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start a new project and identify a number of possible leads. </a:t>
            </a:r>
          </a:p>
          <a:p>
            <a:pPr marL="0" indent="0">
              <a:buNone/>
            </a:pPr>
            <a:r>
              <a:rPr lang="en-US" sz="2000" dirty="0"/>
              <a:t>You </a:t>
            </a:r>
            <a:r>
              <a:rPr lang="en-US" sz="2000" b="1" dirty="0"/>
              <a:t>quickly develop a prototype </a:t>
            </a:r>
            <a:r>
              <a:rPr lang="en-US" sz="2000" dirty="0"/>
              <a:t>of the most promising ones; once a prototype is finished, you can </a:t>
            </a:r>
            <a:r>
              <a:rPr lang="en-US" sz="2000" b="1" dirty="0"/>
              <a:t>confidently decide </a:t>
            </a:r>
            <a:r>
              <a:rPr lang="en-US" sz="2000" dirty="0"/>
              <a:t>whether it is is a dead end, or worth pursuing. </a:t>
            </a:r>
          </a:p>
          <a:p>
            <a:pPr marL="0" indent="0">
              <a:buNone/>
            </a:pPr>
            <a:r>
              <a:rPr lang="en-US" sz="2000" dirty="0"/>
              <a:t>Once you find an idea that is worth spending energy on, you take the prototype and </a:t>
            </a:r>
            <a:r>
              <a:rPr lang="en-US" sz="2000" b="1" dirty="0"/>
              <a:t>easily re-organize and optimize it </a:t>
            </a:r>
            <a:r>
              <a:rPr lang="en-US" sz="2000" dirty="0"/>
              <a:t>so that it scales up to the full size of your problem. </a:t>
            </a:r>
          </a:p>
          <a:p>
            <a:pPr marL="0" indent="0">
              <a:buNone/>
            </a:pPr>
            <a:r>
              <a:rPr lang="en-US" sz="2000" b="1" dirty="0"/>
              <a:t>As expected</a:t>
            </a:r>
            <a:r>
              <a:rPr lang="en-US" sz="2000" dirty="0"/>
              <a:t>, the scaled up experiment delivers good results and your next paper is under way.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5148064" y="4509120"/>
            <a:ext cx="3312368" cy="1670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 </a:t>
            </a:r>
            <a:r>
              <a:rPr lang="en-US" dirty="0" err="1">
                <a:latin typeface="Courier New"/>
                <a:cs typeface="Courier New"/>
              </a:rPr>
              <a:t>pyanno</a:t>
            </a:r>
            <a:r>
              <a:rPr lang="en-US" dirty="0">
                <a:latin typeface="Courier New"/>
                <a:cs typeface="Courier New"/>
              </a:rPr>
              <a:t>/tests/</a:t>
            </a:r>
            <a:r>
              <a:rPr lang="en-US" dirty="0" err="1">
                <a:latin typeface="Courier New"/>
                <a:cs typeface="Courier New"/>
              </a:rPr>
              <a:t>test_voting.py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 dirty="0" err="1">
                <a:latin typeface="Courier New"/>
                <a:cs typeface="Courier New"/>
              </a:rPr>
              <a:t>pytest</a:t>
            </a:r>
            <a:r>
              <a:rPr lang="en-US" sz="2200" dirty="0">
                <a:latin typeface="Courier New"/>
                <a:cs typeface="Courier New"/>
              </a:rPr>
              <a:t> –v </a:t>
            </a:r>
            <a:r>
              <a:rPr lang="en-US" sz="2200" dirty="0" err="1">
                <a:latin typeface="Courier New"/>
                <a:cs typeface="Courier New"/>
              </a:rPr>
              <a:t>test_voting.py</a:t>
            </a:r>
            <a:r>
              <a:rPr lang="en-US" sz="2200" dirty="0">
                <a:latin typeface="Courier New"/>
                <a:cs typeface="Courier New"/>
              </a:rPr>
              <a:t>::</a:t>
            </a:r>
            <a:r>
              <a:rPr lang="en-US" sz="2200" dirty="0" err="1">
                <a:latin typeface="Courier New"/>
                <a:cs typeface="Courier New"/>
              </a:rPr>
              <a:t>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Possibly your first test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it, and execute the tests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[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 == 3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 dirty="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endParaRPr lang="en-US" sz="1800" dirty="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br>
              <a:rPr lang="en-US" sz="1800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rel_tol=0.1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 </a:t>
            </a:r>
            <a:r>
              <a:rPr lang="en-US" dirty="0"/>
              <a:t>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/>
              <a:t> defines appropriate functions:</a:t>
            </a:r>
            <a:br>
              <a:rPr lang="en-US" dirty="0"/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y, decimal=6)</a:t>
            </a:r>
            <a:endParaRPr lang="en-US" dirty="0"/>
          </a:p>
          <a:p>
            <a:r>
              <a:rPr lang="en-US" dirty="0"/>
              <a:t>If you need to check more complex conditions:</a:t>
            </a:r>
          </a:p>
          <a:p>
            <a:pPr lvl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if all elements of x are true</a:t>
            </a:r>
            <a:br>
              <a:rPr lang="en-US" dirty="0"/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is any of the elements of x is true</a:t>
            </a:r>
            <a:br>
              <a:rPr lang="en-US" dirty="0"/>
            </a:br>
            <a:r>
              <a:rPr lang="en-US" sz="1600" dirty="0" err="1">
                <a:latin typeface="Courier New"/>
                <a:cs typeface="Courier New"/>
              </a:rPr>
              <a:t>numpy.allclose</a:t>
            </a:r>
            <a:r>
              <a:rPr lang="en-US" sz="1600" dirty="0">
                <a:latin typeface="Courier New"/>
                <a:cs typeface="Courier New"/>
              </a:rPr>
              <a:t>(x,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=1e-08)</a:t>
            </a:r>
            <a:r>
              <a:rPr lang="en-US" dirty="0"/>
              <a:t>: returns True if two arrays are element-wise equal within a tolerance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combine with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br>
              <a:rPr lang="en-US" sz="1800" dirty="0"/>
            </a:b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712968" cy="4937760"/>
          </a:xfrm>
        </p:spPr>
        <p:txBody>
          <a:bodyPr/>
          <a:lstStyle/>
          <a:p>
            <a:r>
              <a:rPr lang="en-US" dirty="0">
                <a:solidFill>
                  <a:srgbClr val="24292F"/>
                </a:solidFill>
              </a:rPr>
              <a:t>I</a:t>
            </a:r>
            <a:r>
              <a:rPr lang="en-US" b="0" i="0" dirty="0">
                <a:solidFill>
                  <a:srgbClr val="24292F"/>
                </a:solidFill>
                <a:effectLst/>
              </a:rPr>
              <a:t>mplement a working implementation of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local_maxima</a:t>
            </a:r>
            <a:r>
              <a:rPr lang="en-US" b="0" i="0" dirty="0">
                <a:solidFill>
                  <a:srgbClr val="2429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/>
              <a:t>Submit a Pull Request for Issue #1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Create a branch with a unique name (e.g. testing-pb-727)</a:t>
            </a:r>
          </a:p>
          <a:p>
            <a:pPr lvl="1"/>
            <a:r>
              <a:rPr lang="en-US" dirty="0"/>
              <a:t>Switch to that branch</a:t>
            </a:r>
          </a:p>
          <a:p>
            <a:pPr lvl="1"/>
            <a:r>
              <a:rPr lang="en-US" dirty="0"/>
              <a:t>Solve the issue and commit to the branch (one or more commits)</a:t>
            </a:r>
          </a:p>
          <a:p>
            <a:pPr lvl="1"/>
            <a:r>
              <a:rPr lang="en-US" dirty="0"/>
              <a:t>Push the branch to GitHub</a:t>
            </a:r>
          </a:p>
          <a:p>
            <a:pPr lvl="1"/>
            <a:r>
              <a:rPr lang="en-US" dirty="0"/>
              <a:t>In GitHub, go to “Pull Requests” and open a pull request. </a:t>
            </a:r>
          </a:p>
          <a:p>
            <a:pPr lvl="1"/>
            <a:r>
              <a:rPr lang="en-US" dirty="0"/>
              <a:t>In the PR description write “Fixes #1” somewhere, this is going to create an automatic link to the issue, and close the issue if the PR is merged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3FD1E0E-5ACC-4052-86E9-322D60E789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05064"/>
            <a:ext cx="3394936" cy="22651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loud Callout 4"/>
          <p:cNvSpPr/>
          <p:nvPr/>
        </p:nvSpPr>
        <p:spPr>
          <a:xfrm>
            <a:off x="6598784" y="3533924"/>
            <a:ext cx="1656184" cy="792088"/>
          </a:xfrm>
          <a:prstGeom prst="cloud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reach enlightenment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Being a Python expert is not sufficient, good programming practices make a big difference</a:t>
            </a:r>
          </a:p>
          <a:p>
            <a:r>
              <a:rPr lang="en-US" dirty="0"/>
              <a:t>We can learn a lot from the development methods developed for commercial and open source software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8744" y="36059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ourier"/>
                <a:cs typeface="Courier"/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5400" dirty="0"/>
              <a:t>Up next:</a:t>
            </a:r>
            <a:br>
              <a:rPr lang="en-GB" sz="5400" dirty="0"/>
            </a:br>
            <a:r>
              <a:rPr lang="en-GB" sz="5400"/>
              <a:t>Testing patterns</a:t>
            </a:r>
            <a:endParaRPr lang="en-GB" sz="5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>
                <a:cs typeface="Courier New"/>
              </a:rPr>
              <a:t>For example:</a:t>
            </a:r>
            <a:br>
              <a:rPr lang="en-US" dirty="0">
                <a:cs typeface="Courier New"/>
              </a:rPr>
            </a:br>
            <a:br>
              <a:rPr lang="en-US" sz="1000" dirty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ValueError</a:t>
            </a:r>
            <a:r>
              <a:rPr lang="en-US" sz="2000" dirty="0">
                <a:latin typeface="Courier New"/>
                <a:cs typeface="Courier New"/>
              </a:rPr>
              <a:t>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>
                <a:latin typeface="+mj-lt"/>
                <a:cs typeface="Courier New"/>
              </a:rPr>
              <a:t>passes, because</a:t>
            </a:r>
            <a:br>
              <a:rPr lang="en-US" dirty="0">
                <a:latin typeface="+mj-lt"/>
                <a:cs typeface="Courier New"/>
              </a:rPr>
            </a:br>
            <a:br>
              <a:rPr lang="en-US" sz="1000" dirty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84808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650514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Submit a Pull Request for Issue #2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Check out the master branch</a:t>
            </a:r>
          </a:p>
          <a:p>
            <a:pPr lvl="1"/>
            <a:r>
              <a:rPr lang="en-US" dirty="0"/>
              <a:t>Update the master branch with the new commits from upstream</a:t>
            </a:r>
          </a:p>
          <a:p>
            <a:pPr lvl="1"/>
            <a:r>
              <a:rPr lang="en-US" dirty="0"/>
              <a:t>Create a branch with a new unique name (e.g. testing-pb-007)</a:t>
            </a:r>
          </a:p>
          <a:p>
            <a:pPr lvl="1"/>
            <a:r>
              <a:rPr lang="en-US" dirty="0"/>
              <a:t>Solve and create a PR as you did before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13012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agile programming cycle</a:t>
            </a:r>
          </a:p>
          <a:p>
            <a:r>
              <a:rPr lang="en-US" dirty="0"/>
              <a:t>Testing scientific code basics</a:t>
            </a:r>
          </a:p>
          <a:p>
            <a:r>
              <a:rPr lang="en-US" dirty="0"/>
              <a:t>Testing patterns for scientific code</a:t>
            </a:r>
          </a:p>
          <a:p>
            <a:r>
              <a:rPr lang="en-US" dirty="0"/>
              <a:t>Continuous Integration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400"/>
            <a:ext cx="8229600" cy="990600"/>
          </a:xfrm>
        </p:spPr>
        <p:txBody>
          <a:bodyPr/>
          <a:lstStyle/>
          <a:p>
            <a:r>
              <a:rPr lang="en-US" dirty="0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directory called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</a:t>
            </a:r>
            <a:r>
              <a:rPr lang="en-US" sz="2000" dirty="0"/>
              <a:t> in the directory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endParaRPr lang="en-US" sz="2000" dirty="0"/>
          </a:p>
          <a:p>
            <a:r>
              <a:rPr lang="en-US" sz="2000" dirty="0"/>
              <a:t>In a file called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local_maxima.py</a:t>
            </a:r>
            <a:r>
              <a:rPr lang="en-US" sz="2000" dirty="0"/>
              <a:t>, write a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that finds the indices of local maxima in a list of numbers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For example, </a:t>
            </a:r>
            <a:br>
              <a:rPr lang="en-US" sz="2000" dirty="0"/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3, -2, 0, 2, 1])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/>
              <a:t>should return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 4]</a:t>
            </a:r>
            <a:br>
              <a:rPr lang="en-US" sz="2000" dirty="0"/>
            </a:br>
            <a:r>
              <a:rPr lang="en-US" sz="2000" dirty="0"/>
              <a:t>the indices of the two local maxima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2256EE-8656-D541-ADC2-307216FD329E}"/>
              </a:ext>
            </a:extLst>
          </p:cNvPr>
          <p:cNvGrpSpPr/>
          <p:nvPr/>
        </p:nvGrpSpPr>
        <p:grpSpPr>
          <a:xfrm>
            <a:off x="5220072" y="3068960"/>
            <a:ext cx="3577341" cy="2664296"/>
            <a:chOff x="5004047" y="3284984"/>
            <a:chExt cx="3577341" cy="266429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97BB23-F79A-5346-B5BE-F5FFA662B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7" y="3284984"/>
              <a:ext cx="3577341" cy="2664296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2158D9-7E91-8943-9A09-6910ADFE8F36}"/>
                </a:ext>
              </a:extLst>
            </p:cNvPr>
            <p:cNvSpPr/>
            <p:nvPr/>
          </p:nvSpPr>
          <p:spPr>
            <a:xfrm>
              <a:off x="6092635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C18852-8752-DD4F-BF94-97F5B4AC9FD8}"/>
                </a:ext>
              </a:extLst>
            </p:cNvPr>
            <p:cNvSpPr/>
            <p:nvPr/>
          </p:nvSpPr>
          <p:spPr>
            <a:xfrm>
              <a:off x="7613270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that finds the position of local maxima in a list of numbers</a:t>
            </a:r>
          </a:p>
          <a:p>
            <a:r>
              <a:rPr lang="en-US" dirty="0"/>
              <a:t>Check your solution with these inputs:</a:t>
            </a:r>
          </a:p>
          <a:p>
            <a:pPr lvl="1"/>
            <a:r>
              <a:rPr lang="en-US" dirty="0"/>
              <a:t>Input: [1, 3, -2, 0, 2, 1] 	Expected result: [1, 4]</a:t>
            </a:r>
          </a:p>
          <a:p>
            <a:pPr lvl="1"/>
            <a:r>
              <a:rPr lang="en-US" dirty="0"/>
              <a:t>Input: [-1, -1, 0, -1]		Expected result: [2]</a:t>
            </a:r>
          </a:p>
          <a:p>
            <a:pPr lvl="1"/>
            <a:r>
              <a:rPr lang="en-US" dirty="0"/>
              <a:t>Input: [4, 2, 1, 3, 1, 5]	Expected result: [0, 3, 5]</a:t>
            </a:r>
          </a:p>
          <a:p>
            <a:pPr lvl="1"/>
            <a:r>
              <a:rPr lang="en-US" dirty="0"/>
              <a:t>Input: [1, 2, 2, 1]		Expected result: [1] (or [2], or [1, 2])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25498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The agile programming cycle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225833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v14.0</a:t>
            </a: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67786</TotalTime>
  <Words>2804</Words>
  <Application>Microsoft Macintosh PowerPoint</Application>
  <PresentationFormat>On-screen Show (4:3)</PresentationFormat>
  <Paragraphs>302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Courier</vt:lpstr>
      <vt:lpstr>Courier New</vt:lpstr>
      <vt:lpstr>Gill Sans MT</vt:lpstr>
      <vt:lpstr>Menlo-Bold</vt:lpstr>
      <vt:lpstr>Menlo-Regular</vt:lpstr>
      <vt:lpstr>Monaco</vt:lpstr>
      <vt:lpstr>Wingdings</vt:lpstr>
      <vt:lpstr>Wingdings 3</vt:lpstr>
      <vt:lpstr>Origin</vt:lpstr>
      <vt:lpstr>Testing scientific code Because you’re worth it</vt:lpstr>
      <vt:lpstr>You, as the Master of Research</vt:lpstr>
      <vt:lpstr>How to reach enlightenment</vt:lpstr>
      <vt:lpstr>Outline</vt:lpstr>
      <vt:lpstr>Warm-up project</vt:lpstr>
      <vt:lpstr>Warm-up project</vt:lpstr>
      <vt:lpstr>PowerPoint Presentation</vt:lpstr>
      <vt:lpstr>The agile development cycle</vt:lpstr>
      <vt:lpstr>Python tools for agile development</vt:lpstr>
      <vt:lpstr>PowerPoint Presentation</vt:lpstr>
      <vt:lpstr>Why write tests? Confidence and correctness</vt:lpstr>
      <vt:lpstr>Effect of software bugs in science</vt:lpstr>
      <vt:lpstr>The unfortunate story of Geoffrey Chang</vt:lpstr>
      <vt:lpstr>PowerPoint Presentation</vt:lpstr>
      <vt:lpstr>PowerPoint Presentation</vt:lpstr>
      <vt:lpstr>Testing frameworks for Python</vt:lpstr>
      <vt:lpstr>Test suites in Python with py.test</vt:lpstr>
      <vt:lpstr>Testing with Python</vt:lpstr>
      <vt:lpstr>Hands-on!</vt:lpstr>
      <vt:lpstr>How to run tests </vt:lpstr>
      <vt:lpstr>Possibly your first test file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Up next: Testing patterns</vt:lpstr>
      <vt:lpstr>PowerPoint Presentation</vt:lpstr>
      <vt:lpstr>Testing error control</vt:lpstr>
      <vt:lpstr>Testing error control</vt:lpstr>
      <vt:lpstr>Hands-on!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959</cp:revision>
  <cp:lastPrinted>2018-09-04T04:56:03Z</cp:lastPrinted>
  <dcterms:created xsi:type="dcterms:W3CDTF">2010-10-01T16:09:12Z</dcterms:created>
  <dcterms:modified xsi:type="dcterms:W3CDTF">2022-09-05T22:33:36Z</dcterms:modified>
</cp:coreProperties>
</file>