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273" r:id="rId2"/>
    <p:sldId id="499" r:id="rId3"/>
    <p:sldId id="500" r:id="rId4"/>
    <p:sldId id="348" r:id="rId5"/>
    <p:sldId id="349" r:id="rId6"/>
    <p:sldId id="350" r:id="rId7"/>
    <p:sldId id="351" r:id="rId8"/>
    <p:sldId id="505" r:id="rId9"/>
    <p:sldId id="520" r:id="rId10"/>
    <p:sldId id="504" r:id="rId11"/>
    <p:sldId id="529" r:id="rId12"/>
    <p:sldId id="519" r:id="rId13"/>
    <p:sldId id="502" r:id="rId14"/>
    <p:sldId id="506" r:id="rId15"/>
    <p:sldId id="523" r:id="rId16"/>
    <p:sldId id="524" r:id="rId17"/>
    <p:sldId id="531" r:id="rId18"/>
    <p:sldId id="319" r:id="rId19"/>
    <p:sldId id="316" r:id="rId20"/>
    <p:sldId id="317" r:id="rId21"/>
    <p:sldId id="503" r:id="rId22"/>
    <p:sldId id="528" r:id="rId23"/>
    <p:sldId id="509" r:id="rId24"/>
    <p:sldId id="521" r:id="rId25"/>
    <p:sldId id="518" r:id="rId26"/>
    <p:sldId id="510" r:id="rId27"/>
    <p:sldId id="511" r:id="rId28"/>
    <p:sldId id="513" r:id="rId29"/>
    <p:sldId id="526" r:id="rId30"/>
    <p:sldId id="525" r:id="rId31"/>
    <p:sldId id="530" r:id="rId32"/>
    <p:sldId id="516" r:id="rId33"/>
    <p:sldId id="359" r:id="rId34"/>
    <p:sldId id="355" r:id="rId35"/>
    <p:sldId id="476" r:id="rId36"/>
    <p:sldId id="288"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extLst>
    <p:ext uri="{521415D9-36F7-43E2-AB2F-B90AF26B5E84}">
      <p14:sectionLst xmlns:p14="http://schemas.microsoft.com/office/powerpoint/2010/main">
        <p14:section name="Untitled Section" id="{BAA15BF6-FE96-3445-86D7-BE737DCC358B}">
          <p14:sldIdLst>
            <p14:sldId id="273"/>
            <p14:sldId id="499"/>
            <p14:sldId id="500"/>
            <p14:sldId id="348"/>
            <p14:sldId id="349"/>
            <p14:sldId id="350"/>
            <p14:sldId id="351"/>
            <p14:sldId id="505"/>
            <p14:sldId id="520"/>
            <p14:sldId id="504"/>
            <p14:sldId id="529"/>
            <p14:sldId id="519"/>
            <p14:sldId id="502"/>
            <p14:sldId id="506"/>
            <p14:sldId id="523"/>
            <p14:sldId id="524"/>
            <p14:sldId id="531"/>
            <p14:sldId id="319"/>
            <p14:sldId id="316"/>
            <p14:sldId id="317"/>
            <p14:sldId id="503"/>
            <p14:sldId id="528"/>
            <p14:sldId id="509"/>
            <p14:sldId id="521"/>
            <p14:sldId id="518"/>
            <p14:sldId id="510"/>
            <p14:sldId id="511"/>
            <p14:sldId id="513"/>
            <p14:sldId id="526"/>
            <p14:sldId id="525"/>
            <p14:sldId id="530"/>
            <p14:sldId id="516"/>
            <p14:sldId id="359"/>
            <p14:sldId id="355"/>
            <p14:sldId id="476"/>
            <p14:sldId id="288"/>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ECC00"/>
    <a:srgbClr val="0000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9" autoAdjust="0"/>
    <p:restoredTop sz="85986" autoAdjust="0"/>
  </p:normalViewPr>
  <p:slideViewPr>
    <p:cSldViewPr>
      <p:cViewPr varScale="1">
        <p:scale>
          <a:sx n="109" d="100"/>
          <a:sy n="109" d="100"/>
        </p:scale>
        <p:origin x="16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3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AC11AF-147E-0A48-A5B0-8DA858D84551}" type="datetimeFigureOut">
              <a:rPr lang="en-US" smtClean="0"/>
              <a:pPr/>
              <a:t>8/24/22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6F090-DD87-7740-9678-0E1C7887DC6D}" type="slidenum">
              <a:rPr lang="en-US" smtClean="0"/>
              <a:pPr/>
              <a:t>‹#›</a:t>
            </a:fld>
            <a:endParaRPr lang="en-US"/>
          </a:p>
        </p:txBody>
      </p:sp>
    </p:spTree>
    <p:extLst>
      <p:ext uri="{BB962C8B-B14F-4D97-AF65-F5344CB8AC3E}">
        <p14:creationId xmlns:p14="http://schemas.microsoft.com/office/powerpoint/2010/main" val="3441251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9B30722-7DAA-4E93-8206-71F83E275281}" type="slidenum">
              <a:rPr lang="en-US"/>
              <a:pPr/>
              <a:t>‹#›</a:t>
            </a:fld>
            <a:endParaRPr lang="en-US"/>
          </a:p>
        </p:txBody>
      </p:sp>
    </p:spTree>
    <p:extLst>
      <p:ext uri="{BB962C8B-B14F-4D97-AF65-F5344CB8AC3E}">
        <p14:creationId xmlns:p14="http://schemas.microsoft.com/office/powerpoint/2010/main" val="10743404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In textbooks about testing you</a:t>
            </a:r>
            <a:r>
              <a:rPr lang="en-US" baseline="0" dirty="0"/>
              <a:t> will read that tests should always be deterministic</a:t>
            </a:r>
          </a:p>
          <a:p>
            <a:pPr marL="228600" indent="-228600">
              <a:buAutoNum type="arabicParenR"/>
            </a:pPr>
            <a:r>
              <a:rPr lang="en-US" baseline="0" dirty="0"/>
              <a:t>For example, if you want to test a function that computes the Fourier components of a signal: one can define simple deterministic cases (single sine wave), but it’s not general enough</a:t>
            </a:r>
            <a:br>
              <a:rPr lang="en-US" baseline="0" dirty="0"/>
            </a:br>
            <a:endParaRPr lang="en-US" baseline="0" dirty="0"/>
          </a:p>
          <a:p>
            <a:pPr marL="228600" indent="-228600">
              <a:buNone/>
            </a:pPr>
            <a:r>
              <a:rPr lang="en-US" baseline="0" dirty="0"/>
              <a:t>GOOD EXAMPLE: better is random mixtures of sine waves, colored noise, signal with stationary statistics =&gt; compute the </a:t>
            </a:r>
            <a:r>
              <a:rPr lang="en-US" baseline="0" dirty="0" err="1"/>
              <a:t>eigenvalues</a:t>
            </a:r>
            <a:r>
              <a:rPr lang="en-US" baseline="0" dirty="0"/>
              <a:t> of the covariance matrix</a:t>
            </a:r>
          </a:p>
          <a:p>
            <a:pPr marL="228600" indent="-22860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numpy.random.RandomState!</a:t>
            </a:r>
          </a:p>
          <a:p>
            <a:endParaRPr lang="en-CH"/>
          </a:p>
          <a:p>
            <a:r>
              <a:rPr lang="en-CH"/>
              <a:t>random_state = np.random.RandomState(SEED)</a:t>
            </a:r>
          </a:p>
          <a:p>
            <a:r>
              <a:rPr lang="en-CH"/>
              <a:t>random_state.rand()</a:t>
            </a:r>
          </a:p>
          <a:p>
            <a:endParaRPr lang="en-CH"/>
          </a:p>
          <a:p>
            <a:r>
              <a:rPr lang="en-CH"/>
              <a:t>otherwise using the global seed, if any external library uses np.random it can screw up the determinism</a:t>
            </a:r>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23</a:t>
            </a:fld>
            <a:endParaRPr lang="en-US"/>
          </a:p>
        </p:txBody>
      </p:sp>
    </p:spTree>
    <p:extLst>
      <p:ext uri="{BB962C8B-B14F-4D97-AF65-F5344CB8AC3E}">
        <p14:creationId xmlns:p14="http://schemas.microsoft.com/office/powerpoint/2010/main" val="258434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Python2 environment: </a:t>
            </a:r>
          </a:p>
          <a:p>
            <a:r>
              <a:rPr lang="en-US" sz="1200" kern="1200">
                <a:solidFill>
                  <a:schemeClr val="tx1"/>
                </a:solidFill>
                <a:latin typeface="Arial" charset="0"/>
                <a:ea typeface="ＭＳ Ｐゴシック" pitchFamily="80" charset="-128"/>
                <a:cs typeface="+mn-cs"/>
              </a:rPr>
              <a:t>py.test -v mdp/test/test_node_covariance.py</a:t>
            </a:r>
          </a:p>
          <a:p>
            <a:r>
              <a:rPr lang="en-US" sz="1200" kern="1200">
                <a:solidFill>
                  <a:schemeClr val="tx1"/>
                </a:solidFill>
                <a:latin typeface="Arial" charset="0"/>
                <a:ea typeface="ＭＳ Ｐゴシック" pitchFamily="80" charset="-128"/>
                <a:cs typeface="+mn-cs"/>
              </a:rPr>
              <a:t>and</a:t>
            </a:r>
          </a:p>
          <a:p>
            <a:r>
              <a:rPr lang="en-US" sz="1200" kern="1200">
                <a:solidFill>
                  <a:schemeClr val="tx1"/>
                </a:solidFill>
                <a:latin typeface="Arial" charset="0"/>
                <a:ea typeface="ＭＳ Ｐゴシック" pitchFamily="80" charset="-128"/>
                <a:cs typeface="+mn-cs"/>
              </a:rPr>
              <a:t>py.test mdp/test/</a:t>
            </a:r>
          </a:p>
          <a:p>
            <a:r>
              <a:rPr lang="en-US" sz="1200" kern="1200">
                <a:solidFill>
                  <a:schemeClr val="tx1"/>
                </a:solidFill>
                <a:latin typeface="Arial" charset="0"/>
                <a:ea typeface="ＭＳ Ｐゴシック" pitchFamily="80" charset="-128"/>
                <a:cs typeface="+mn-cs"/>
              </a:rPr>
              <a:t>(it takes one minute)</a:t>
            </a:r>
            <a:endParaRPr lang="en-US"/>
          </a:p>
        </p:txBody>
      </p:sp>
      <p:sp>
        <p:nvSpPr>
          <p:cNvPr id="4" name="Slide Number Placeholder 3"/>
          <p:cNvSpPr>
            <a:spLocks noGrp="1"/>
          </p:cNvSpPr>
          <p:nvPr>
            <p:ph type="sldNum" sz="quarter" idx="10"/>
          </p:nvPr>
        </p:nvSpPr>
        <p:spPr/>
        <p:txBody>
          <a:bodyPr/>
          <a:lstStyle/>
          <a:p>
            <a:fld id="{99B30722-7DAA-4E93-8206-71F83E275281}" type="slidenum">
              <a:rPr lang="en-US"/>
              <a:pPr/>
              <a:t>33</a:t>
            </a:fld>
            <a:endParaRPr lang="en-US"/>
          </a:p>
        </p:txBody>
      </p:sp>
    </p:spTree>
    <p:extLst>
      <p:ext uri="{BB962C8B-B14F-4D97-AF65-F5344CB8AC3E}">
        <p14:creationId xmlns:p14="http://schemas.microsoft.com/office/powerpoint/2010/main" val="278248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34</a:t>
            </a:fld>
            <a:endParaRPr lang="en-US"/>
          </a:p>
        </p:txBody>
      </p:sp>
    </p:spTree>
    <p:extLst>
      <p:ext uri="{BB962C8B-B14F-4D97-AF65-F5344CB8AC3E}">
        <p14:creationId xmlns:p14="http://schemas.microsoft.com/office/powerpoint/2010/main" val="22801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a:t>
            </a:fld>
            <a:endParaRPr lang="en-US"/>
          </a:p>
        </p:txBody>
      </p:sp>
    </p:spTree>
    <p:extLst>
      <p:ext uri="{BB962C8B-B14F-4D97-AF65-F5344CB8AC3E}">
        <p14:creationId xmlns:p14="http://schemas.microsoft.com/office/powerpoint/2010/main" val="288963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baseline="0" dirty="0"/>
              <a:t>First of all, you should start with testing your code with</a:t>
            </a:r>
          </a:p>
          <a:p>
            <a:pPr marL="228600" indent="-228600">
              <a:buNone/>
            </a:pPr>
            <a:endParaRPr lang="en-GB" dirty="0"/>
          </a:p>
          <a:p>
            <a:pPr marL="228600" indent="-228600">
              <a:buAutoNum type="arabicParenR"/>
            </a:pPr>
            <a:r>
              <a:rPr lang="en-GB" dirty="0"/>
              <a:t>explain typical test</a:t>
            </a:r>
            <a:r>
              <a:rPr lang="en-GB" baseline="0" dirty="0"/>
              <a:t> structure</a:t>
            </a:r>
          </a:p>
          <a:p>
            <a:pPr marL="228600" indent="-228600">
              <a:buAutoNum type="arabicParenR"/>
            </a:pPr>
            <a:r>
              <a:rPr lang="en-GB" baseline="0" dirty="0"/>
              <a:t>show general case: two words, upper case chars randomly dispersed</a:t>
            </a:r>
          </a:p>
          <a:p>
            <a:pPr marL="228600" indent="-228600">
              <a:buAutoNum type="arabicParenR"/>
            </a:pPr>
            <a:r>
              <a:rPr lang="en-GB" baseline="0" dirty="0"/>
              <a:t>special cases</a:t>
            </a:r>
          </a:p>
          <a:p>
            <a:pPr marL="228600" indent="-228600">
              <a:buAutoNum type="arabicParenR"/>
            </a:pPr>
            <a:endParaRPr lang="en-GB" baseline="0" dirty="0"/>
          </a:p>
          <a:p>
            <a:pPr marL="0" indent="0">
              <a:buNone/>
            </a:pPr>
            <a:r>
              <a:rPr lang="en-GB" baseline="0" dirty="0"/>
              <a:t>SHOW THIS (cut &amp; paste code)</a:t>
            </a: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10</a:t>
            </a:fld>
            <a:endParaRPr lang="en-US"/>
          </a:p>
        </p:txBody>
      </p:sp>
    </p:spTree>
    <p:extLst>
      <p:ext uri="{BB962C8B-B14F-4D97-AF65-F5344CB8AC3E}">
        <p14:creationId xmlns:p14="http://schemas.microsoft.com/office/powerpoint/2010/main" val="2253093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where </a:t>
            </a:r>
            <a:r>
              <a:rPr lang="en-GB" i="1" dirty="0" err="1">
                <a:effectLst/>
              </a:rPr>
              <a:t>x</a:t>
            </a:r>
            <a:r>
              <a:rPr lang="en-GB" i="1" baseline="-25000" dirty="0" err="1">
                <a:effectLst/>
              </a:rPr>
              <a:t>n</a:t>
            </a:r>
            <a:r>
              <a:rPr lang="en-GB" dirty="0"/>
              <a:t> is a number between zero and one, that represents the ratio of existing population to the maximum possible population</a:t>
            </a:r>
            <a:endParaRPr lang="en-DE" dirty="0"/>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11</a:t>
            </a:fld>
            <a:endParaRPr lang="en-US"/>
          </a:p>
        </p:txBody>
      </p:sp>
    </p:spTree>
    <p:extLst>
      <p:ext uri="{BB962C8B-B14F-4D97-AF65-F5344CB8AC3E}">
        <p14:creationId xmlns:p14="http://schemas.microsoft.com/office/powerpoint/2010/main" val="268604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a:t>…</a:t>
            </a:r>
          </a:p>
          <a:p>
            <a:pPr marL="228600" indent="-228600">
              <a:buAutoNum type="arabicParenR"/>
            </a:pPr>
            <a:r>
              <a:rPr lang="en-US" baseline="0" dirty="0"/>
              <a:t>There is no general rule for testing these algorithm, for each specific algorithm there are usually validation cases (</a:t>
            </a:r>
            <a:r>
              <a:rPr lang="en-US" baseline="0" dirty="0" err="1"/>
              <a:t>e.g</a:t>
            </a:r>
            <a:r>
              <a:rPr lang="en-US" baseline="0" dirty="0"/>
              <a:t>, a classifier might be validated using two classes of very different objects)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18</a:t>
            </a:fld>
            <a:endParaRPr lang="en-US"/>
          </a:p>
        </p:txBody>
      </p:sp>
    </p:spTree>
    <p:extLst>
      <p:ext uri="{BB962C8B-B14F-4D97-AF65-F5344CB8AC3E}">
        <p14:creationId xmlns:p14="http://schemas.microsoft.com/office/powerpoint/2010/main" val="241266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19</a:t>
            </a:fld>
            <a:endParaRPr lang="en-GB"/>
          </a:p>
        </p:txBody>
      </p:sp>
    </p:spTree>
    <p:extLst>
      <p:ext uri="{BB962C8B-B14F-4D97-AF65-F5344CB8AC3E}">
        <p14:creationId xmlns:p14="http://schemas.microsoft.com/office/powerpoint/2010/main" val="54910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219200" y="2370981"/>
            <a:ext cx="6858000" cy="990600"/>
          </a:xfrm>
        </p:spPr>
        <p:txBody>
          <a:bodyPr anchor="t" anchorCtr="0"/>
          <a:lstStyle>
            <a:lvl1pPr algn="r">
              <a:defRPr sz="3200">
                <a:solidFill>
                  <a:schemeClr val="tx1"/>
                </a:solidFill>
              </a:defRPr>
            </a:lvl1pPr>
          </a:lstStyle>
          <a:p>
            <a:r>
              <a:rPr kumimoji="0" lang="en-US" dirty="0"/>
              <a:t>Software Carpentry, Part II</a:t>
            </a:r>
          </a:p>
        </p:txBody>
      </p:sp>
      <p:sp>
        <p:nvSpPr>
          <p:cNvPr id="9" name="Subtitle 8"/>
          <p:cNvSpPr>
            <a:spLocks noGrp="1"/>
          </p:cNvSpPr>
          <p:nvPr>
            <p:ph type="subTitle" idx="1"/>
          </p:nvPr>
        </p:nvSpPr>
        <p:spPr>
          <a:xfrm>
            <a:off x="1219200" y="3609231"/>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2132856"/>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53303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132856"/>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53303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
        <p:nvSpPr>
          <p:cNvPr id="4" name="Slide Number Placeholder 3"/>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
        <p:nvSpPr>
          <p:cNvPr id="6" name="Slide Number Placeholder 5"/>
          <p:cNvSpPr>
            <a:spLocks noGrp="1"/>
          </p:cNvSpPr>
          <p:nvPr>
            <p:ph type="sldNum" sz="quarter" idx="12"/>
          </p:nvPr>
        </p:nvSpPr>
        <p:spPr/>
        <p:txBody>
          <a:bodyPr/>
          <a:lstStyle/>
          <a:p>
            <a:fld id="{FF05A131-7E6B-4BFA-A2D4-3B708019D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9"/>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2" name="Slide Number Placeholder 11"/>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lnSpc>
                <a:spcPct val="100000"/>
              </a:lnSpc>
              <a:spcBef>
                <a:spcPts val="1200"/>
              </a:spcBef>
              <a:defRPr sz="2400"/>
            </a:lvl1pPr>
            <a:lvl2pPr>
              <a:defRPr sz="2200"/>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p:txBody>
          <a:bodyPr/>
          <a:lstStyle>
            <a:lvl1pPr>
              <a:defRPr sz="1050"/>
            </a:lvl1pPr>
          </a:lstStyle>
          <a:p>
            <a:r>
              <a:rPr lang="de-CH" sz="1000"/>
              <a:t>August 2021, CC BY-SA 4.0</a:t>
            </a:r>
            <a:endParaRPr lang="en-US" sz="1000" dirty="0"/>
          </a:p>
        </p:txBody>
      </p:sp>
      <p:sp>
        <p:nvSpPr>
          <p:cNvPr id="7" name="Footer Placeholder 6"/>
          <p:cNvSpPr>
            <a:spLocks noGrp="1"/>
          </p:cNvSpPr>
          <p:nvPr>
            <p:ph type="ftr" sz="quarter" idx="11"/>
          </p:nvPr>
        </p:nvSpPr>
        <p:spPr/>
        <p:txBody>
          <a:bodyPr/>
          <a:lstStyle>
            <a:lvl1pPr>
              <a:defRPr sz="1050"/>
            </a:lvl1pPr>
          </a:lstStyle>
          <a:p>
            <a:r>
              <a:rPr lang="en-US"/>
              <a:t>Testing scientific code, v13.0</a:t>
            </a:r>
            <a:endParaRPr lang="en-US" dirty="0"/>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ate Placeholder 8"/>
          <p:cNvSpPr>
            <a:spLocks noGrp="1"/>
          </p:cNvSpPr>
          <p:nvPr>
            <p:ph type="dt" sz="half" idx="10"/>
          </p:nvPr>
        </p:nvSpPr>
        <p:spPr/>
        <p:txBody>
          <a:bodyPr/>
          <a:lstStyle/>
          <a:p>
            <a:r>
              <a:rPr lang="de-CH"/>
              <a:t>August 2021, CC BY-SA 4.0</a:t>
            </a:r>
            <a:endParaRPr lang="en-US"/>
          </a:p>
        </p:txBody>
      </p:sp>
      <p:sp>
        <p:nvSpPr>
          <p:cNvPr id="10" name="Footer Placeholder 9"/>
          <p:cNvSpPr>
            <a:spLocks noGrp="1"/>
          </p:cNvSpPr>
          <p:nvPr>
            <p:ph type="ftr" sz="quarter" idx="11"/>
          </p:nvPr>
        </p:nvSpPr>
        <p:spPr/>
        <p:txBody>
          <a:bodyPr/>
          <a:lstStyle/>
          <a:p>
            <a:r>
              <a:rPr lang="en-US"/>
              <a:t>Testing scientific code, v13.0</a:t>
            </a:r>
          </a:p>
        </p:txBody>
      </p:sp>
      <p:sp>
        <p:nvSpPr>
          <p:cNvPr id="11" name="Slide Number Placeholder 10"/>
          <p:cNvSpPr>
            <a:spLocks noGrp="1"/>
          </p:cNvSpPr>
          <p:nvPr>
            <p:ph type="sldNum" sz="quarter" idx="12"/>
          </p:nvPr>
        </p:nvSpPr>
        <p:spPr/>
        <p:txBody>
          <a:bodyPr/>
          <a:lstStyle/>
          <a:p>
            <a:fld id="{EF79ADEA-B933-47CC-A4E9-04E6298B91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8" name="Slide Number Placeholder 7"/>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10" name="Slide Number Placeholder 9"/>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3" name="Slide Number Placeholder 12"/>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7" name="Slide Number Placeholder 6"/>
          <p:cNvSpPr>
            <a:spLocks noGrp="1"/>
          </p:cNvSpPr>
          <p:nvPr>
            <p:ph type="sldNum" sz="quarter" idx="12"/>
          </p:nvPr>
        </p:nvSpPr>
        <p:spPr/>
        <p:txBody>
          <a:bodyPr/>
          <a:lstStyle/>
          <a:p>
            <a:fld id="{231AB8C0-1AFE-4AD2-A399-FC2954A1949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000">
                <a:solidFill>
                  <a:schemeClr val="tx2"/>
                </a:solidFill>
              </a:defRPr>
            </a:lvl1pPr>
          </a:lstStyle>
          <a:p>
            <a:r>
              <a:rPr lang="de-CH"/>
              <a:t>August 2021, CC BY-SA 4.0</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000">
                <a:solidFill>
                  <a:schemeClr val="tx2"/>
                </a:solidFill>
              </a:defRPr>
            </a:lvl1pPr>
          </a:lstStyle>
          <a:p>
            <a:r>
              <a:rPr lang="en-US"/>
              <a:t>Testing scientific code, v13.0</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EF79ADEA-B933-47CC-A4E9-04E6298B91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000"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SPP/2022-bilbao-testing-project" TargetMode="External"/><Relationship Id="rId2" Type="http://schemas.openxmlformats.org/officeDocument/2006/relationships/hyperlink" Target="https://github.com/ASPP/2021-bordeaux-testing-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pytest.org/en/7.1.x/example/markers.html#registering-mark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204864"/>
            <a:ext cx="6858000" cy="1162048"/>
          </a:xfrm>
        </p:spPr>
        <p:txBody>
          <a:bodyPr>
            <a:noAutofit/>
          </a:bodyPr>
          <a:lstStyle/>
          <a:p>
            <a:r>
              <a:rPr lang="en-US" dirty="0"/>
              <a:t>Testing scientific code, Part II</a:t>
            </a:r>
            <a:br>
              <a:rPr lang="en-US" dirty="0"/>
            </a:br>
            <a:r>
              <a:rPr lang="en-US" sz="2400" dirty="0">
                <a:solidFill>
                  <a:schemeClr val="bg1">
                    <a:lumMod val="50000"/>
                  </a:schemeClr>
                </a:solidFill>
              </a:rPr>
              <a:t>Because you’re worth it</a:t>
            </a:r>
            <a:endParaRPr lang="en-GB" dirty="0">
              <a:solidFill>
                <a:schemeClr val="bg1">
                  <a:lumMod val="50000"/>
                </a:schemeClr>
              </a:solidFill>
            </a:endParaRPr>
          </a:p>
        </p:txBody>
      </p:sp>
      <p:sp>
        <p:nvSpPr>
          <p:cNvPr id="3" name="Subtitle 2"/>
          <p:cNvSpPr>
            <a:spLocks noGrp="1"/>
          </p:cNvSpPr>
          <p:nvPr>
            <p:ph type="subTitle" idx="1"/>
          </p:nvPr>
        </p:nvSpPr>
        <p:spPr>
          <a:xfrm>
            <a:off x="1187624" y="3609230"/>
            <a:ext cx="6858000" cy="548285"/>
          </a:xfrm>
        </p:spPr>
        <p:txBody>
          <a:bodyPr>
            <a:normAutofit/>
          </a:bodyPr>
          <a:lstStyle/>
          <a:p>
            <a:r>
              <a:rPr lang="en-GB" sz="2800" dirty="0"/>
              <a:t>Lisa </a:t>
            </a:r>
            <a:r>
              <a:rPr lang="en-GB" sz="2800" dirty="0" err="1"/>
              <a:t>Schwetlick</a:t>
            </a:r>
            <a:r>
              <a:rPr lang="en-GB" sz="2800" dirty="0"/>
              <a:t> and Pietro Berkes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209800"/>
          </a:xfrm>
        </p:spPr>
        <p:txBody>
          <a:bodyPr/>
          <a:lstStyle/>
          <a:p>
            <a:r>
              <a:rPr lang="en-DE" dirty="0"/>
              <a:t>Sometimes used as a simple model for population growth</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3">
            <a:extLst>
              <a:ext uri="{28A0092B-C50C-407E-A947-70E740481C1C}">
                <a14:useLocalDpi xmlns:a14="http://schemas.microsoft.com/office/drawing/2010/main" val="0"/>
              </a:ext>
            </a:extLst>
          </a:blip>
          <a:srcRect l="8006" r="63646"/>
          <a:stretch/>
        </p:blipFill>
        <p:spPr>
          <a:xfrm>
            <a:off x="827584" y="1675062"/>
            <a:ext cx="3818474" cy="4490242"/>
          </a:xfrm>
          <a:prstGeom prst="rect">
            <a:avLst/>
          </a:prstGeom>
        </p:spPr>
      </p:pic>
      <p:pic>
        <p:nvPicPr>
          <p:cNvPr id="11" name="Picture 10" descr="A picture containing lagomorph, mammal, standing, staring&#10;&#10;Description automatically generated">
            <a:extLst>
              <a:ext uri="{FF2B5EF4-FFF2-40B4-BE49-F238E27FC236}">
                <a16:creationId xmlns:a16="http://schemas.microsoft.com/office/drawing/2014/main" id="{877EADEF-8685-2644-9F1E-6EA1BE97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4332" y="2736304"/>
            <a:ext cx="3624194" cy="3140968"/>
          </a:xfrm>
          <a:prstGeom prst="rect">
            <a:avLst/>
          </a:prstGeom>
        </p:spPr>
      </p:pic>
    </p:spTree>
    <p:extLst>
      <p:ext uri="{BB962C8B-B14F-4D97-AF65-F5344CB8AC3E}">
        <p14:creationId xmlns:p14="http://schemas.microsoft.com/office/powerpoint/2010/main" val="98722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633736"/>
              </a:xfrm>
            </p:spPr>
            <p:txBody>
              <a:bodyPr/>
              <a:lstStyle/>
              <a:p>
                <a:r>
                  <a:rPr lang="en-GB" dirty="0"/>
                  <a:t>x</a:t>
                </a:r>
                <a:r>
                  <a:rPr lang="en-DE" baseline="-25000" dirty="0"/>
                  <a:t>0</a:t>
                </a:r>
                <a:r>
                  <a:rPr lang="en-DE" dirty="0"/>
                  <a:t> should be between 0 and 1</a:t>
                </a:r>
              </a:p>
              <a:p>
                <a14:m>
                  <m:oMath xmlns:m="http://schemas.openxmlformats.org/officeDocument/2006/math">
                    <m:r>
                      <m:rPr>
                        <m:sty m:val="p"/>
                      </m:rPr>
                      <a:rPr lang="de-DE">
                        <a:latin typeface="Cambria Math" panose="02040503050406030204" pitchFamily="18" charset="0"/>
                      </a:rPr>
                      <m:t>f</m:t>
                    </m:r>
                    <m:d>
                      <m:dPr>
                        <m:ctrlPr>
                          <a:rPr lang="de-DE" i="1">
                            <a:latin typeface="Cambria Math" panose="02040503050406030204" pitchFamily="18" charset="0"/>
                          </a:rPr>
                        </m:ctrlPr>
                      </m:dPr>
                      <m:e>
                        <m:r>
                          <a:rPr lang="de-DE" i="1">
                            <a:latin typeface="Cambria Math" panose="02040503050406030204" pitchFamily="18" charset="0"/>
                          </a:rPr>
                          <m:t>𝑥</m:t>
                        </m:r>
                      </m:e>
                    </m:d>
                    <m:r>
                      <a:rPr lang="de-DE">
                        <a:latin typeface="Cambria Math" panose="02040503050406030204" pitchFamily="18" charset="0"/>
                      </a:rPr>
                      <m:t>=</m:t>
                    </m:r>
                    <m:r>
                      <a:rPr lang="de-DE" i="1">
                        <a:latin typeface="Cambria Math" panose="02040503050406030204" pitchFamily="18" charset="0"/>
                      </a:rPr>
                      <m:t>𝑟</m:t>
                    </m:r>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𝑥</m:t>
                    </m:r>
                    <m:r>
                      <a:rPr lang="de-DE" i="1">
                        <a:latin typeface="Cambria Math" panose="02040503050406030204" pitchFamily="18" charset="0"/>
                      </a:rPr>
                      <m:t>)</m:t>
                    </m:r>
                  </m:oMath>
                </a14:m>
                <a:endParaRPr lang="en-US" dirty="0"/>
              </a:p>
              <a:p>
                <a:r>
                  <a:rPr lang="en-US" dirty="0"/>
                  <a:t>Iterated function: </a:t>
                </a:r>
                <a:r>
                  <a:rPr lang="en-US" dirty="0">
                    <a:latin typeface="Courier New" panose="02070309020205020404" pitchFamily="49" charset="0"/>
                    <a:cs typeface="Courier New" panose="02070309020205020404" pitchFamily="49" charset="0"/>
                  </a:rPr>
                  <a:t>f(x</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7E728BE7-2DBF-E146-89FA-99BFF5729CAD}"/>
                  </a:ext>
                </a:extLst>
              </p:cNvPr>
              <p:cNvSpPr>
                <a:spLocks noGrp="1" noRot="1" noChangeAspect="1" noMove="1" noResize="1" noEditPoints="1" noAdjustHandles="1" noChangeArrowheads="1" noChangeShapeType="1" noTextEdit="1"/>
              </p:cNvSpPr>
              <p:nvPr>
                <p:ph sz="quarter" idx="1"/>
              </p:nvPr>
            </p:nvSpPr>
            <p:spPr>
              <a:xfrm>
                <a:off x="457200" y="1219200"/>
                <a:ext cx="8229600" cy="1633736"/>
              </a:xfrm>
              <a:blipFill>
                <a:blip r:embed="rId3"/>
                <a:stretch>
                  <a:fillRect l="-617" t="-3101" b="-775"/>
                </a:stretch>
              </a:blipFill>
            </p:spPr>
            <p:txBody>
              <a:bodyPr/>
              <a:lstStyle/>
              <a:p>
                <a:r>
                  <a:rPr lang="en-DE">
                    <a:noFill/>
                  </a:rPr>
                  <a:t> </a:t>
                </a:r>
              </a:p>
            </p:txBody>
          </p:sp>
        </mc:Fallback>
      </mc:AlternateContent>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4">
            <a:extLst>
              <a:ext uri="{28A0092B-C50C-407E-A947-70E740481C1C}">
                <a14:useLocalDpi xmlns:a14="http://schemas.microsoft.com/office/drawing/2010/main" val="0"/>
              </a:ext>
            </a:extLst>
          </a:blip>
          <a:srcRect l="8003" t="6362" r="7754"/>
          <a:stretch/>
        </p:blipFill>
        <p:spPr>
          <a:xfrm>
            <a:off x="198000" y="2929136"/>
            <a:ext cx="8748000" cy="3241278"/>
          </a:xfrm>
          <a:prstGeom prst="rect">
            <a:avLst/>
          </a:prstGeom>
        </p:spPr>
      </p:pic>
    </p:spTree>
    <p:extLst>
      <p:ext uri="{BB962C8B-B14F-4D97-AF65-F5344CB8AC3E}">
        <p14:creationId xmlns:p14="http://schemas.microsoft.com/office/powerpoint/2010/main" val="28559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A30-B46C-844A-BD7C-F8D9AEABD0AC}"/>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4" name="Date Placeholder 3">
            <a:extLst>
              <a:ext uri="{FF2B5EF4-FFF2-40B4-BE49-F238E27FC236}">
                <a16:creationId xmlns:a16="http://schemas.microsoft.com/office/drawing/2014/main" id="{3FEB4174-CB56-8F4A-95E3-858510FBA47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5B3AEB-DA99-9749-913F-A2D7F6CD1D80}"/>
              </a:ext>
            </a:extLst>
          </p:cNvPr>
          <p:cNvSpPr>
            <a:spLocks noGrp="1"/>
          </p:cNvSpPr>
          <p:nvPr>
            <p:ph type="ftr" sz="quarter" idx="11"/>
          </p:nvPr>
        </p:nvSpPr>
        <p:spPr/>
        <p:txBody>
          <a:bodyPr/>
          <a:lstStyle/>
          <a:p>
            <a:r>
              <a:rPr lang="en-US"/>
              <a:t>Testing scientific code, v13.0</a:t>
            </a:r>
            <a:endParaRPr lang="en-US" dirty="0"/>
          </a:p>
        </p:txBody>
      </p:sp>
      <p:sp>
        <p:nvSpPr>
          <p:cNvPr id="6" name="Content Placeholder 2">
            <a:extLst>
              <a:ext uri="{FF2B5EF4-FFF2-40B4-BE49-F238E27FC236}">
                <a16:creationId xmlns:a16="http://schemas.microsoft.com/office/drawing/2014/main" id="{B35E2194-AD6F-9349-8E75-FDA9FB4D662F}"/>
              </a:ext>
            </a:extLst>
          </p:cNvPr>
          <p:cNvSpPr>
            <a:spLocks noGrp="1"/>
          </p:cNvSpPr>
          <p:nvPr>
            <p:ph sz="quarter" idx="1"/>
          </p:nvPr>
        </p:nvSpPr>
        <p:spPr/>
        <p:txBody>
          <a:bodyPr/>
          <a:lstStyle/>
          <a:p>
            <a:pPr marL="0" indent="0">
              <a:buNone/>
            </a:pPr>
            <a:endParaRPr lang="en-DE" dirty="0"/>
          </a:p>
          <a:p>
            <a:r>
              <a:rPr lang="en-GB" dirty="0"/>
              <a:t>L</a:t>
            </a:r>
            <a:r>
              <a:rPr lang="en-DE" dirty="0"/>
              <a:t>ooking at these plots, what could you test?</a:t>
            </a:r>
          </a:p>
          <a:p>
            <a:endParaRPr lang="en-DE" dirty="0"/>
          </a:p>
        </p:txBody>
      </p:sp>
      <p:pic>
        <p:nvPicPr>
          <p:cNvPr id="10" name="Picture 9" descr="Chart, line chart, histogram&#10;&#10;Description automatically generated">
            <a:extLst>
              <a:ext uri="{FF2B5EF4-FFF2-40B4-BE49-F238E27FC236}">
                <a16:creationId xmlns:a16="http://schemas.microsoft.com/office/drawing/2014/main" id="{A324366A-3EA5-CC46-816B-C1013C9C6E60}"/>
              </a:ext>
            </a:extLst>
          </p:cNvPr>
          <p:cNvPicPr>
            <a:picLocks noChangeAspect="1"/>
          </p:cNvPicPr>
          <p:nvPr/>
        </p:nvPicPr>
        <p:blipFill rotWithShape="1">
          <a:blip r:embed="rId2">
            <a:extLst>
              <a:ext uri="{28A0092B-C50C-407E-A947-70E740481C1C}">
                <a14:useLocalDpi xmlns:a14="http://schemas.microsoft.com/office/drawing/2010/main" val="0"/>
              </a:ext>
            </a:extLst>
          </a:blip>
          <a:srcRect l="8003" t="6629" r="7754"/>
          <a:stretch/>
        </p:blipFill>
        <p:spPr>
          <a:xfrm>
            <a:off x="198000" y="2924944"/>
            <a:ext cx="8748000" cy="3232016"/>
          </a:xfrm>
          <a:prstGeom prst="rect">
            <a:avLst/>
          </a:prstGeom>
        </p:spPr>
      </p:pic>
    </p:spTree>
    <p:extLst>
      <p:ext uri="{BB962C8B-B14F-4D97-AF65-F5344CB8AC3E}">
        <p14:creationId xmlns:p14="http://schemas.microsoft.com/office/powerpoint/2010/main" val="9116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sz="quarter" idx="1"/>
          </p:nvPr>
        </p:nvSpPr>
        <p:spPr>
          <a:xfrm>
            <a:off x="454152" y="1219200"/>
            <a:ext cx="8232648" cy="5137150"/>
          </a:xfrm>
        </p:spPr>
        <p:txBody>
          <a:bodyPr>
            <a:normAutofit fontScale="85000" lnSpcReduction="20000"/>
          </a:bodyPr>
          <a:lstStyle/>
          <a:p>
            <a:pPr marL="0" indent="0">
              <a:buNone/>
            </a:pPr>
            <a:r>
              <a:rPr lang="en-GB" dirty="0"/>
              <a:t>First fork the repo </a:t>
            </a:r>
            <a:r>
              <a:rPr lang="en-US" dirty="0">
                <a:hlinkClick r:id="rId2"/>
              </a:rPr>
              <a:t>https://github.com/ASPP/</a:t>
            </a:r>
            <a:r>
              <a:rPr lang="en-US" dirty="0">
                <a:hlinkClick r:id="rId3"/>
              </a:rPr>
              <a:t>2022-bilbao-testing-project </a:t>
            </a:r>
            <a:r>
              <a:rPr lang="en-GB" dirty="0"/>
              <a:t>on GitHub and clone your own copy!</a:t>
            </a:r>
          </a:p>
          <a:p>
            <a:pPr marL="274320" lvl="1" indent="0">
              <a:buNone/>
            </a:pPr>
            <a:r>
              <a:rPr lang="en-GB" dirty="0"/>
              <a:t>a) Implement the logistic map f(𝑥)=𝑟∗𝑥∗(1−𝑥) . Use `@parametrize` to test the function for the following cases:</a:t>
            </a:r>
          </a:p>
          <a:p>
            <a:pPr lvl="2"/>
            <a:r>
              <a:rPr lang="en-GB" dirty="0">
                <a:latin typeface="Courier New" panose="02070309020205020404" pitchFamily="49" charset="0"/>
                <a:cs typeface="Courier New" panose="02070309020205020404" pitchFamily="49" charset="0"/>
              </a:rPr>
              <a:t>x=0.1, r=2.2 =&gt; f(x, r)=0.198</a:t>
            </a:r>
          </a:p>
          <a:p>
            <a:pPr lvl="2"/>
            <a:r>
              <a:rPr lang="en-GB" dirty="0">
                <a:latin typeface="Courier New" panose="02070309020205020404" pitchFamily="49" charset="0"/>
                <a:cs typeface="Courier New" panose="02070309020205020404" pitchFamily="49" charset="0"/>
              </a:rPr>
              <a:t>x=0.2, r=3.4 =&gt; f(x, r)=0.544</a:t>
            </a:r>
          </a:p>
          <a:p>
            <a:pPr lvl="2"/>
            <a:r>
              <a:rPr lang="en-GB" dirty="0">
                <a:latin typeface="Courier New" panose="02070309020205020404" pitchFamily="49" charset="0"/>
                <a:cs typeface="Courier New" panose="02070309020205020404" pitchFamily="49" charset="0"/>
              </a:rPr>
              <a:t>x=0.75, r=1.7 =&gt; f(x, r)=0.31875</a:t>
            </a:r>
            <a:endParaRPr lang="en-GB" dirty="0"/>
          </a:p>
          <a:p>
            <a:pPr marL="274320" lvl="1" indent="0">
              <a:buNone/>
            </a:pPr>
            <a:r>
              <a:rPr lang="en-GB" dirty="0"/>
              <a:t>b) Implement the function </a:t>
            </a:r>
            <a:r>
              <a:rPr lang="en-GB" dirty="0" err="1">
                <a:latin typeface="Courier New" panose="02070309020205020404" pitchFamily="49" charset="0"/>
                <a:cs typeface="Courier New" panose="02070309020205020404" pitchFamily="49" charset="0"/>
              </a:rPr>
              <a:t>iterate_f</a:t>
            </a:r>
            <a:r>
              <a:rPr lang="en-GB" dirty="0"/>
              <a:t> that runs </a:t>
            </a:r>
            <a:r>
              <a:rPr lang="en-GB" dirty="0">
                <a:latin typeface="Courier New" panose="02070309020205020404" pitchFamily="49" charset="0"/>
                <a:cs typeface="Courier New" panose="02070309020205020404" pitchFamily="49" charset="0"/>
              </a:rPr>
              <a:t>f</a:t>
            </a:r>
            <a:r>
              <a:rPr lang="en-GB" dirty="0"/>
              <a:t> for </a:t>
            </a:r>
            <a:r>
              <a:rPr lang="en-GB" dirty="0">
                <a:latin typeface="Courier New" panose="02070309020205020404" pitchFamily="49" charset="0"/>
                <a:cs typeface="Courier New" panose="02070309020205020404" pitchFamily="49" charset="0"/>
              </a:rPr>
              <a:t>it</a:t>
            </a:r>
            <a:r>
              <a:rPr lang="en-GB" dirty="0"/>
              <a:t> iterations, each time passing the result back into f. Use </a:t>
            </a:r>
            <a:r>
              <a:rPr lang="en-GB" dirty="0">
                <a:latin typeface="Courier New" panose="02070309020205020404" pitchFamily="49" charset="0"/>
                <a:cs typeface="Courier New" panose="02070309020205020404" pitchFamily="49" charset="0"/>
              </a:rPr>
              <a:t>@parametrize</a:t>
            </a:r>
            <a:r>
              <a:rPr lang="en-GB" dirty="0"/>
              <a:t> to test the function for the following cases:</a:t>
            </a:r>
          </a:p>
          <a:p>
            <a:pPr lvl="2"/>
            <a:r>
              <a:rPr lang="en-GB" dirty="0">
                <a:latin typeface="Courier New" panose="02070309020205020404" pitchFamily="49" charset="0"/>
                <a:cs typeface="Courier New" panose="02070309020205020404" pitchFamily="49" charset="0"/>
              </a:rPr>
              <a:t>x=0.1, r=2.2, it=1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a:t>
            </a:r>
            <a:r>
              <a:rPr lang="en-GB" dirty="0" err="1">
                <a:latin typeface="Courier New" panose="02070309020205020404" pitchFamily="49" charset="0"/>
                <a:cs typeface="Courier New" panose="02070309020205020404" pitchFamily="49" charset="0"/>
              </a:rPr>
              <a:t>iterate_f</a:t>
            </a:r>
            <a:r>
              <a:rPr lang="en-GB" dirty="0">
                <a:latin typeface="Courier New" panose="02070309020205020404" pitchFamily="49" charset="0"/>
                <a:cs typeface="Courier New" panose="02070309020205020404" pitchFamily="49" charset="0"/>
              </a:rPr>
              <a:t>(it, x, r)=[0.198]</a:t>
            </a:r>
          </a:p>
          <a:p>
            <a:pPr lvl="2"/>
            <a:r>
              <a:rPr lang="en-GB" dirty="0">
                <a:latin typeface="Courier New" panose="02070309020205020404" pitchFamily="49" charset="0"/>
                <a:cs typeface="Courier New" panose="02070309020205020404" pitchFamily="49" charset="0"/>
              </a:rPr>
              <a:t>x=0.2, r=3.4, it=4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r)=[0.544, 0.843418, 0.449019, 0.841163]</a:t>
            </a:r>
          </a:p>
          <a:p>
            <a:pPr lvl="2"/>
            <a:r>
              <a:rPr lang="en-GB" dirty="0">
                <a:latin typeface="Courier New" panose="02070309020205020404" pitchFamily="49" charset="0"/>
                <a:cs typeface="Courier New" panose="02070309020205020404" pitchFamily="49" charset="0"/>
              </a:rPr>
              <a:t>x=0.75, r=1.7, it=2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r)=[0.31875, 0.369152]]</a:t>
            </a:r>
          </a:p>
          <a:p>
            <a:pPr marL="274320" lvl="1" indent="0">
              <a:buNone/>
            </a:pPr>
            <a:r>
              <a:rPr lang="en-GB" dirty="0"/>
              <a:t>c) Use the </a:t>
            </a:r>
            <a:r>
              <a:rPr lang="en-GB" dirty="0" err="1">
                <a:latin typeface="Courier New" panose="02070309020205020404" pitchFamily="49" charset="0"/>
                <a:cs typeface="Courier New" panose="02070309020205020404" pitchFamily="49" charset="0"/>
              </a:rPr>
              <a:t>plot_trajectory</a:t>
            </a:r>
            <a:r>
              <a:rPr lang="en-GB" dirty="0">
                <a:latin typeface="Courier New" panose="02070309020205020404" pitchFamily="49" charset="0"/>
                <a:cs typeface="Courier New" panose="02070309020205020404" pitchFamily="49" charset="0"/>
              </a:rPr>
              <a:t> </a:t>
            </a:r>
            <a:r>
              <a:rPr lang="en-GB" dirty="0"/>
              <a:t>function from the </a:t>
            </a:r>
            <a:r>
              <a:rPr lang="en-GB" dirty="0" err="1">
                <a:latin typeface="Courier New" panose="02070309020205020404" pitchFamily="49" charset="0"/>
                <a:cs typeface="Courier New" panose="02070309020205020404" pitchFamily="49" charset="0"/>
              </a:rPr>
              <a:t>plot_logfun</a:t>
            </a:r>
            <a:r>
              <a:rPr lang="en-GB" dirty="0"/>
              <a:t> module to look at the trajectories generated by your code. Try with values </a:t>
            </a:r>
            <a:r>
              <a:rPr lang="en-GB" dirty="0">
                <a:latin typeface="Courier New" panose="02070309020205020404" pitchFamily="49" charset="0"/>
                <a:cs typeface="Courier New" panose="02070309020205020404" pitchFamily="49" charset="0"/>
              </a:rPr>
              <a:t>r&lt;3</a:t>
            </a:r>
            <a:r>
              <a:rPr lang="en-GB" dirty="0"/>
              <a:t>, </a:t>
            </a:r>
            <a:r>
              <a:rPr lang="en-GB" dirty="0">
                <a:latin typeface="Courier New" panose="02070309020205020404" pitchFamily="49" charset="0"/>
                <a:cs typeface="Courier New" panose="02070309020205020404" pitchFamily="49" charset="0"/>
              </a:rPr>
              <a:t>r&gt;4,</a:t>
            </a:r>
            <a:r>
              <a:rPr lang="en-GB" dirty="0"/>
              <a:t> and </a:t>
            </a:r>
            <a:r>
              <a:rPr lang="en-GB" dirty="0">
                <a:latin typeface="Courier New" panose="02070309020205020404" pitchFamily="49" charset="0"/>
                <a:cs typeface="Courier New" panose="02070309020205020404" pitchFamily="49" charset="0"/>
              </a:rPr>
              <a:t>3&lt;r&lt;4</a:t>
            </a:r>
            <a:r>
              <a:rPr lang="en-GB" dirty="0"/>
              <a:t> to get an intuition for how the function behaves differently with different parameters.</a:t>
            </a:r>
            <a:endParaRPr lang="en-US" dirty="0"/>
          </a:p>
          <a:p>
            <a:endParaRPr lang="en-US" dirty="0"/>
          </a:p>
        </p:txBody>
      </p:sp>
      <p:sp>
        <p:nvSpPr>
          <p:cNvPr id="6" name="Date Placeholder 5"/>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
        <p:nvSpPr>
          <p:cNvPr id="5" name="Rectangle 4">
            <a:extLst>
              <a:ext uri="{FF2B5EF4-FFF2-40B4-BE49-F238E27FC236}">
                <a16:creationId xmlns:a16="http://schemas.microsoft.com/office/drawing/2014/main" id="{B10C0E68-7AC2-DD4C-BE07-D1DA700766ED}"/>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845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(xfail)</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Aside from parametrize, there are some other built in markers</a:t>
            </a:r>
          </a:p>
          <a:p>
            <a:r>
              <a:rPr lang="en-GB" dirty="0"/>
              <a:t>Sometimes you have a test that fails, but for good reason or you just want to deal with it later… </a:t>
            </a:r>
          </a:p>
          <a:p>
            <a:r>
              <a:rPr lang="en-GB" dirty="0"/>
              <a:t>Expected failure (</a:t>
            </a:r>
            <a:r>
              <a:rPr lang="en-GB" dirty="0" err="1"/>
              <a:t>xfail</a:t>
            </a:r>
            <a:r>
              <a:rPr lang="en-GB" dirty="0"/>
              <a:t>)</a:t>
            </a:r>
          </a:p>
          <a:p>
            <a:r>
              <a:rPr lang="en-GB" dirty="0"/>
              <a:t>Outputs an “x” (or “X”) in place of the “.”</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2563016" y="4005064"/>
            <a:ext cx="4176464" cy="1107996"/>
          </a:xfrm>
          <a:prstGeom prst="rect">
            <a:avLst/>
          </a:prstGeom>
        </p:spPr>
        <p:txBody>
          <a:bodyPr wrap="square">
            <a:spAutoFit/>
          </a:bodyPr>
          <a:lstStyle/>
          <a:p>
            <a:r>
              <a:rPr lang="en-GB" sz="2200" b="1" dirty="0">
                <a:solidFill>
                  <a:srgbClr val="555555"/>
                </a:solidFill>
                <a:latin typeface="Courier New" panose="02070309020205020404" pitchFamily="49" charset="0"/>
                <a:cs typeface="Courier New" panose="02070309020205020404" pitchFamily="49" charset="0"/>
              </a:rPr>
              <a:t>@</a:t>
            </a:r>
            <a:r>
              <a:rPr lang="en-GB" sz="2200" b="1" dirty="0" err="1">
                <a:solidFill>
                  <a:srgbClr val="555555"/>
                </a:solidFill>
                <a:latin typeface="Courier New" panose="02070309020205020404" pitchFamily="49" charset="0"/>
                <a:cs typeface="Courier New" panose="02070309020205020404" pitchFamily="49" charset="0"/>
              </a:rPr>
              <a:t>pytest.mark.xfail</a:t>
            </a:r>
            <a:endParaRPr lang="en-GB" sz="2200" b="1" dirty="0">
              <a:solidFill>
                <a:srgbClr val="555555"/>
              </a:solidFill>
              <a:latin typeface="Courier New" panose="02070309020205020404" pitchFamily="49" charset="0"/>
              <a:cs typeface="Courier New" panose="02070309020205020404" pitchFamily="49" charset="0"/>
            </a:endParaRPr>
          </a:p>
          <a:p>
            <a:r>
              <a:rPr lang="en-GB" sz="2200" b="1" dirty="0">
                <a:solidFill>
                  <a:srgbClr val="008800"/>
                </a:solidFill>
                <a:latin typeface="Courier New" panose="02070309020205020404" pitchFamily="49" charset="0"/>
                <a:cs typeface="Courier New" panose="02070309020205020404" pitchFamily="49" charset="0"/>
              </a:rPr>
              <a:t>def</a:t>
            </a:r>
            <a:r>
              <a:rPr lang="en-GB" sz="2200" dirty="0">
                <a:latin typeface="Courier New" panose="02070309020205020404" pitchFamily="49" charset="0"/>
                <a:cs typeface="Courier New" panose="02070309020205020404" pitchFamily="49" charset="0"/>
              </a:rPr>
              <a:t> </a:t>
            </a:r>
            <a:r>
              <a:rPr lang="en-GB" sz="2200" b="1" dirty="0" err="1">
                <a:solidFill>
                  <a:srgbClr val="0066BB"/>
                </a:solidFill>
                <a:latin typeface="Courier New" panose="02070309020205020404" pitchFamily="49" charset="0"/>
                <a:cs typeface="Courier New" panose="02070309020205020404" pitchFamily="49" charset="0"/>
              </a:rPr>
              <a:t>test_something</a:t>
            </a:r>
            <a:r>
              <a:rPr lang="en-GB" sz="2200" dirty="0">
                <a:latin typeface="Courier New" panose="02070309020205020404" pitchFamily="49" charset="0"/>
                <a:cs typeface="Courier New" panose="02070309020205020404" pitchFamily="49" charset="0"/>
              </a:rPr>
              <a:t>():</a:t>
            </a:r>
          </a:p>
          <a:p>
            <a:r>
              <a:rPr lang="en-GB" sz="2200" dirty="0">
                <a:latin typeface="Courier New" panose="02070309020205020404" pitchFamily="49" charset="0"/>
                <a:cs typeface="Courier New" panose="02070309020205020404" pitchFamily="49" charset="0"/>
              </a:rPr>
              <a:t>	...</a:t>
            </a:r>
            <a:endParaRPr lang="en-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6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(skip)</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705744"/>
          </a:xfrm>
        </p:spPr>
        <p:txBody>
          <a:bodyPr/>
          <a:lstStyle/>
          <a:p>
            <a:r>
              <a:rPr lang="en-GB" dirty="0"/>
              <a:t>It is also possible to skip tests</a:t>
            </a:r>
          </a:p>
          <a:p>
            <a:r>
              <a:rPr lang="en-GB" dirty="0"/>
              <a:t>Useful when the feature doesn’t exist yet or the test is very slow</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683568" y="3001144"/>
            <a:ext cx="7488832" cy="1323439"/>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pytest.mark.skip</a:t>
            </a:r>
            <a:r>
              <a:rPr lang="en-GB" sz="2000" b="1" dirty="0">
                <a:solidFill>
                  <a:srgbClr val="555555"/>
                </a:solidFill>
                <a:latin typeface="Courier New" panose="02070309020205020404" pitchFamily="49" charset="0"/>
                <a:cs typeface="Courier New" panose="02070309020205020404" pitchFamily="49" charset="0"/>
              </a:rPr>
              <a:t>(</a:t>
            </a:r>
            <a:r>
              <a:rPr lang="en-GB" sz="2000" dirty="0">
                <a:solidFill>
                  <a:srgbClr val="555555"/>
                </a:solidFill>
                <a:latin typeface="Courier New" panose="02070309020205020404" pitchFamily="49" charset="0"/>
                <a:cs typeface="Courier New" panose="02070309020205020404" pitchFamily="49" charset="0"/>
              </a:rPr>
              <a:t>reason=“functionality not yet implemented”</a:t>
            </a:r>
            <a:r>
              <a:rPr lang="en-GB" sz="2000" b="1" dirty="0">
                <a:solidFill>
                  <a:srgbClr val="555555"/>
                </a:solidFill>
                <a:latin typeface="Courier New" panose="02070309020205020404" pitchFamily="49" charset="0"/>
                <a:cs typeface="Courier New" panose="02070309020205020404" pitchFamily="49" charset="0"/>
              </a:rPr>
              <a:t>)</a:t>
            </a: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0779E2-5350-864A-850F-9F70861EFBFC}"/>
              </a:ext>
            </a:extLst>
          </p:cNvPr>
          <p:cNvSpPr/>
          <p:nvPr/>
        </p:nvSpPr>
        <p:spPr>
          <a:xfrm>
            <a:off x="1403648" y="4869160"/>
            <a:ext cx="6408712" cy="1132395"/>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with custom markers</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425824"/>
          </a:xfrm>
        </p:spPr>
        <p:txBody>
          <a:bodyPr>
            <a:normAutofit fontScale="85000" lnSpcReduction="10000"/>
          </a:bodyPr>
          <a:lstStyle/>
          <a:p>
            <a:r>
              <a:rPr lang="en-GB" dirty="0"/>
              <a:t>If you have lots of tests, you can categorize them with your own markers </a:t>
            </a:r>
          </a:p>
          <a:p>
            <a:pPr lvl="1"/>
            <a:r>
              <a:rPr lang="en-GB" dirty="0"/>
              <a:t>although for custom mark names you need to register the marks “</a:t>
            </a:r>
            <a:r>
              <a:rPr lang="en-GB" dirty="0" err="1"/>
              <a:t>pytest.ini</a:t>
            </a:r>
            <a:r>
              <a:rPr lang="en-GB" dirty="0"/>
              <a:t>” </a:t>
            </a:r>
          </a:p>
          <a:p>
            <a:pPr lvl="1"/>
            <a:r>
              <a:rPr lang="en-GB" dirty="0">
                <a:hlinkClick r:id="rId2"/>
              </a:rPr>
              <a:t>https://docs.pytest.org/en/7.1.x/example/markers.html#registering-markers</a:t>
            </a:r>
            <a:r>
              <a:rPr lang="en-GB" dirty="0"/>
              <a:t> </a:t>
            </a:r>
          </a:p>
          <a:p>
            <a:r>
              <a:rPr lang="en-GB" dirty="0"/>
              <a:t>Example: </a:t>
            </a:r>
          </a:p>
          <a:p>
            <a:pPr lvl="1"/>
            <a:r>
              <a:rPr lang="en-GB" dirty="0"/>
              <a:t>Smoke tests check for really basic failure: run these frequently</a:t>
            </a:r>
          </a:p>
          <a:p>
            <a:pPr lvl="1"/>
            <a:r>
              <a:rPr lang="en-GB" dirty="0"/>
              <a:t>O</a:t>
            </a:r>
            <a:r>
              <a:rPr lang="en-DE" dirty="0"/>
              <a:t>ther tests may be many or too slow to run every time and test for more edge cases</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709064" y="3611039"/>
            <a:ext cx="7884368" cy="1015663"/>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pytest.mark.smoke</a:t>
            </a:r>
            <a:endParaRPr lang="en-GB" sz="2000" b="1" dirty="0">
              <a:solidFill>
                <a:srgbClr val="555555"/>
              </a:solidFill>
              <a:latin typeface="Courier New" panose="02070309020205020404" pitchFamily="49" charset="0"/>
              <a:cs typeface="Courier New" panose="02070309020205020404" pitchFamily="49" charset="0"/>
            </a:endParaRP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test_something_basic</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72F30D-0D6B-4C4C-B6B7-2E9C84733A93}"/>
              </a:ext>
            </a:extLst>
          </p:cNvPr>
          <p:cNvSpPr txBox="1"/>
          <p:nvPr/>
        </p:nvSpPr>
        <p:spPr>
          <a:xfrm>
            <a:off x="1403648" y="5044509"/>
            <a:ext cx="6083717" cy="830997"/>
          </a:xfrm>
          <a:prstGeom prst="rect">
            <a:avLst/>
          </a:prstGeom>
          <a:noFill/>
        </p:spPr>
        <p:txBody>
          <a:bodyPr wrap="none" rtlCol="0">
            <a:spAutoFit/>
          </a:bodyPr>
          <a:lstStyle/>
          <a:p>
            <a:r>
              <a:rPr lang="en-DE" dirty="0">
                <a:solidFill>
                  <a:srgbClr val="00B050"/>
                </a:solidFill>
                <a:latin typeface="Courier New" panose="02070309020205020404" pitchFamily="49" charset="0"/>
                <a:cs typeface="Courier New" panose="02070309020205020404" pitchFamily="49" charset="0"/>
              </a:rPr>
              <a:t>&gt; pytest –m smoke</a:t>
            </a:r>
          </a:p>
          <a:p>
            <a:r>
              <a:rPr lang="en-DE" dirty="0">
                <a:solidFill>
                  <a:srgbClr val="00B050"/>
                </a:solidFill>
                <a:latin typeface="Courier New" panose="02070309020205020404" pitchFamily="49" charset="0"/>
                <a:cs typeface="Courier New" panose="02070309020205020404" pitchFamily="49" charset="0"/>
              </a:rPr>
              <a:t>&gt; pytest –m ”smoke and not slow”</a:t>
            </a:r>
          </a:p>
        </p:txBody>
      </p:sp>
    </p:spTree>
    <p:extLst>
      <p:ext uri="{BB962C8B-B14F-4D97-AF65-F5344CB8AC3E}">
        <p14:creationId xmlns:p14="http://schemas.microsoft.com/office/powerpoint/2010/main" val="426661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dirty="0">
                <a:latin typeface="+mj-lt"/>
              </a:rPr>
              <a:t>Testing scientific code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3975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testing learning algorithms</a:t>
            </a:r>
          </a:p>
        </p:txBody>
      </p:sp>
      <p:sp>
        <p:nvSpPr>
          <p:cNvPr id="6" name="Content Placeholder 5"/>
          <p:cNvSpPr>
            <a:spLocks noGrp="1"/>
          </p:cNvSpPr>
          <p:nvPr>
            <p:ph sz="quarter" idx="1"/>
          </p:nvPr>
        </p:nvSpPr>
        <p:spPr/>
        <p:txBody>
          <a:bodyPr>
            <a:normAutofit lnSpcReduction="10000"/>
          </a:bodyPr>
          <a:lstStyle/>
          <a:p>
            <a:r>
              <a:rPr lang="en-US" dirty="0"/>
              <a:t>Learning algorithms can get stuck in local maxima, the solution for general cases might not be known (e.g., unsupervised learning)</a:t>
            </a:r>
          </a:p>
          <a:p>
            <a:r>
              <a:rPr lang="en-US" dirty="0"/>
              <a:t>Turn your validation cases into tests</a:t>
            </a:r>
          </a:p>
          <a:p>
            <a:r>
              <a:rPr lang="en-US" dirty="0"/>
              <a:t>Stability tests:</a:t>
            </a:r>
          </a:p>
          <a:p>
            <a:pPr lvl="1"/>
            <a:r>
              <a:rPr lang="en-US" dirty="0"/>
              <a:t>Start from final solution; verify that the algorithm stays there</a:t>
            </a:r>
          </a:p>
          <a:p>
            <a:pPr lvl="1"/>
            <a:r>
              <a:rPr lang="en-US" dirty="0"/>
              <a:t>Start from solution and add a small amount of noise to the parameters; verify that the algorithm converges back to the solution</a:t>
            </a:r>
          </a:p>
          <a:p>
            <a:r>
              <a:rPr lang="en-US" dirty="0"/>
              <a:t>Generate data from the model with known parameters</a:t>
            </a:r>
          </a:p>
          <a:p>
            <a:pPr lvl="1"/>
            <a:r>
              <a:rPr lang="en-US" dirty="0"/>
              <a:t>E.g., linear regression: generate data as   y = a * x + b + noise</a:t>
            </a:r>
            <a:br>
              <a:rPr lang="en-US" dirty="0"/>
            </a:br>
            <a:r>
              <a:rPr lang="en-US" dirty="0"/>
              <a:t>for random a, b, and x, then test that the algorithm is able to recover a and b</a:t>
            </a:r>
          </a:p>
          <a:p>
            <a:pPr lvl="1"/>
            <a:endParaRPr lang="en-US"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1320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Other common cases</a:t>
            </a:r>
          </a:p>
        </p:txBody>
      </p:sp>
      <p:sp>
        <p:nvSpPr>
          <p:cNvPr id="20483" name="Rectangle 3"/>
          <p:cNvSpPr>
            <a:spLocks noGrp="1" noChangeArrowheads="1"/>
          </p:cNvSpPr>
          <p:nvPr>
            <p:ph sz="quarter" idx="1"/>
          </p:nvPr>
        </p:nvSpPr>
        <p:spPr>
          <a:xfrm>
            <a:off x="457200" y="1219200"/>
            <a:ext cx="8229600" cy="4937125"/>
          </a:xfrm>
        </p:spPr>
        <p:txBody>
          <a:bodyPr/>
          <a:lstStyle/>
          <a:p>
            <a:r>
              <a:rPr lang="en-US" dirty="0"/>
              <a:t>Test general routines with specific ones</a:t>
            </a:r>
          </a:p>
          <a:p>
            <a:pPr lvl="1"/>
            <a:r>
              <a:rPr lang="en-US" dirty="0"/>
              <a:t>Example: test </a:t>
            </a:r>
            <a:r>
              <a:rPr lang="en-US" sz="2000" dirty="0" err="1">
                <a:latin typeface="Courier New" pitchFamily="49" charset="0"/>
                <a:cs typeface="Courier New" pitchFamily="49" charset="0"/>
              </a:rPr>
              <a:t>polynomial_expansion(data</a:t>
            </a:r>
            <a:r>
              <a:rPr lang="en-US" sz="2000" dirty="0">
                <a:latin typeface="Courier New" pitchFamily="49" charset="0"/>
                <a:cs typeface="Courier New" pitchFamily="49" charset="0"/>
              </a:rPr>
              <a:t>, degree)</a:t>
            </a:r>
            <a:br>
              <a:rPr lang="en-US" sz="2000" dirty="0">
                <a:latin typeface="Courier New" pitchFamily="49" charset="0"/>
                <a:cs typeface="Courier New" pitchFamily="49" charset="0"/>
              </a:rPr>
            </a:br>
            <a:r>
              <a:rPr lang="en-US" dirty="0"/>
              <a:t>with </a:t>
            </a:r>
            <a:r>
              <a:rPr lang="en-US" sz="2000" dirty="0" err="1">
                <a:latin typeface="Courier New" pitchFamily="49" charset="0"/>
                <a:cs typeface="Courier New" pitchFamily="49" charset="0"/>
              </a:rPr>
              <a:t>quadratic_expansion(data</a:t>
            </a:r>
            <a:r>
              <a:rPr lang="en-US" sz="2000" dirty="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dirty="0">
                <a:cs typeface="Courier New" pitchFamily="49" charset="0"/>
              </a:rPr>
              <a:t>Test optimized routines with brute-force approaches</a:t>
            </a:r>
          </a:p>
          <a:p>
            <a:pPr lvl="1"/>
            <a:r>
              <a:rPr lang="en-US" dirty="0">
                <a:cs typeface="Courier New" pitchFamily="49" charset="0"/>
              </a:rPr>
              <a:t>Example: test function computing analytical derivative with numerical derivative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740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a:latin typeface="+mj-lt"/>
              </a:rPr>
              <a:t>Testing patterns</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28661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err="1"/>
              <a:t>fuzzing</a:t>
            </a:r>
            <a:endParaRPr lang="en-US" dirty="0"/>
          </a:p>
        </p:txBody>
      </p:sp>
      <p:sp>
        <p:nvSpPr>
          <p:cNvPr id="6" name="Content Placeholder 5"/>
          <p:cNvSpPr>
            <a:spLocks noGrp="1"/>
          </p:cNvSpPr>
          <p:nvPr>
            <p:ph sz="quarter" idx="1"/>
          </p:nvPr>
        </p:nvSpPr>
        <p:spPr/>
        <p:txBody>
          <a:bodyPr/>
          <a:lstStyle/>
          <a:p>
            <a:r>
              <a:rPr lang="en-US" dirty="0"/>
              <a:t>Use deterministic test cases when possible</a:t>
            </a:r>
          </a:p>
          <a:p>
            <a:r>
              <a:rPr lang="en-US" dirty="0"/>
              <a:t>In most numerical algorithms, this will cover only over-simplified situations; in some, it is impossible</a:t>
            </a:r>
          </a:p>
          <a:p>
            <a:r>
              <a:rPr lang="en-US" dirty="0"/>
              <a:t>Fuzz testing: generate random input</a:t>
            </a:r>
          </a:p>
          <a:p>
            <a:pPr lvl="1"/>
            <a:r>
              <a:rPr lang="en-US" dirty="0"/>
              <a:t>Outside scientific programming it is mostly used to stress-test error handling, memory leaks, safety</a:t>
            </a:r>
          </a:p>
          <a:p>
            <a:pPr lvl="1"/>
            <a:r>
              <a:rPr lang="en-US" dirty="0"/>
              <a:t>For numerical algorithm, it is often used to make sure one covers general, realistic cases</a:t>
            </a:r>
          </a:p>
          <a:p>
            <a:pPr lvl="1"/>
            <a:r>
              <a:rPr lang="en-US" dirty="0"/>
              <a:t>The input may be random, but you still need to know what to expect</a:t>
            </a:r>
          </a:p>
          <a:p>
            <a:pPr lvl="1"/>
            <a:r>
              <a:rPr lang="en-US" dirty="0"/>
              <a:t>Make failures reproducible by saving or printing the random seed</a:t>
            </a: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5" name="Rectangle 4">
            <a:extLst>
              <a:ext uri="{FF2B5EF4-FFF2-40B4-BE49-F238E27FC236}">
                <a16:creationId xmlns:a16="http://schemas.microsoft.com/office/drawing/2014/main" id="{8BFEB122-944D-5F9E-8EE9-133D324ED095}"/>
              </a:ext>
            </a:extLst>
          </p:cNvPr>
          <p:cNvSpPr/>
          <p:nvPr/>
        </p:nvSpPr>
        <p:spPr>
          <a:xfrm>
            <a:off x="6400800" y="260648"/>
            <a:ext cx="2419672" cy="10801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Skip???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fuzzing example</a:t>
            </a:r>
          </a:p>
        </p:txBody>
      </p:sp>
      <p:sp>
        <p:nvSpPr>
          <p:cNvPr id="3" name="Content Placeholder 2"/>
          <p:cNvSpPr>
            <a:spLocks noGrp="1"/>
          </p:cNvSpPr>
          <p:nvPr>
            <p:ph sz="quarter" idx="1"/>
          </p:nvPr>
        </p:nvSpPr>
        <p:spPr>
          <a:xfrm>
            <a:off x="457200" y="1484784"/>
            <a:ext cx="8229600" cy="4672176"/>
          </a:xfrm>
        </p:spPr>
        <p:txBody>
          <a:bodyPr>
            <a:noAutofit/>
          </a:bodyPr>
          <a:lstStyle/>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test_mean_deterministic</a:t>
            </a:r>
            <a:r>
              <a:rPr lang="en-US" sz="1400" dirty="0">
                <a:latin typeface="Courier New"/>
                <a:cs typeface="Courier New"/>
              </a:rPr>
              <a:t>():</a:t>
            </a:r>
          </a:p>
          <a:p>
            <a:pPr marL="0" indent="0">
              <a:spcBef>
                <a:spcPts val="0"/>
              </a:spcBef>
              <a:buNone/>
            </a:pPr>
            <a:r>
              <a:rPr lang="en-US" sz="1400" dirty="0">
                <a:latin typeface="Courier New"/>
                <a:cs typeface="Courier New"/>
              </a:rPr>
              <a:t>    x = </a:t>
            </a:r>
            <a:r>
              <a:rPr lang="en-US" sz="1400" dirty="0" err="1">
                <a:latin typeface="Courier New"/>
                <a:cs typeface="Courier New"/>
              </a:rPr>
              <a:t>numpy.array</a:t>
            </a:r>
            <a:r>
              <a:rPr lang="en-US" sz="1400" dirty="0">
                <a:latin typeface="Courier New"/>
                <a:cs typeface="Courier New"/>
              </a:rPr>
              <a:t>([-2.0, 2.0, 6.0])</a:t>
            </a:r>
          </a:p>
          <a:p>
            <a:pPr marL="0" indent="0">
              <a:spcBef>
                <a:spcPts val="0"/>
              </a:spcBef>
              <a:buNone/>
            </a:pPr>
            <a:r>
              <a:rPr lang="en-US" sz="1400" dirty="0">
                <a:latin typeface="Courier New"/>
                <a:cs typeface="Courier New"/>
              </a:rPr>
              <a:t>    expected = 2.0</a:t>
            </a:r>
          </a:p>
          <a:p>
            <a:pPr marL="0" indent="0">
              <a:spcBef>
                <a:spcPts val="0"/>
              </a:spcBef>
              <a:buNone/>
            </a:pPr>
            <a:r>
              <a:rPr lang="en-US" sz="1400" dirty="0">
                <a:latin typeface="Courier New"/>
                <a:cs typeface="Courier New"/>
              </a:rPr>
              <a:t>    assert </a:t>
            </a:r>
            <a:r>
              <a:rPr lang="en-US" sz="1400" dirty="0" err="1">
                <a:latin typeface="Courier New"/>
                <a:cs typeface="Courier New"/>
              </a:rPr>
              <a:t>np.isclose</a:t>
            </a:r>
            <a:r>
              <a:rPr lang="en-US" sz="1400" dirty="0">
                <a:latin typeface="Courier New"/>
                <a:cs typeface="Courier New"/>
              </a:rPr>
              <a:t>(</a:t>
            </a:r>
            <a:r>
              <a:rPr lang="en-US" sz="1400" dirty="0" err="1">
                <a:latin typeface="Courier New"/>
                <a:cs typeface="Courier New"/>
              </a:rPr>
              <a:t>numpy.mean</a:t>
            </a:r>
            <a:r>
              <a:rPr lang="en-US" sz="1400" dirty="0">
                <a:latin typeface="Courier New"/>
                <a:cs typeface="Courier New"/>
              </a:rPr>
              <a:t>(x), expected)</a:t>
            </a:r>
          </a:p>
          <a:p>
            <a:pPr marL="0" indent="0">
              <a:spcBef>
                <a:spcPts val="0"/>
              </a:spcBef>
              <a:buNone/>
            </a:pPr>
            <a:endParaRPr lang="en-US" sz="1400" dirty="0">
              <a:latin typeface="Courier New"/>
              <a:cs typeface="Courier New"/>
            </a:endParaRP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test_mean_fuzzing</a:t>
            </a:r>
            <a:r>
              <a:rPr lang="en-US" sz="1400" dirty="0">
                <a:latin typeface="Courier New"/>
                <a:cs typeface="Courier New"/>
              </a:rPr>
              <a:t>():</a:t>
            </a:r>
          </a:p>
          <a:p>
            <a:pPr marL="0" indent="0">
              <a:spcBef>
                <a:spcPts val="0"/>
              </a:spcBef>
              <a:buNone/>
            </a:pPr>
            <a:r>
              <a:rPr lang="en-US" sz="1400" dirty="0">
                <a:latin typeface="Courier New"/>
                <a:cs typeface="Courier New"/>
              </a:rPr>
              <a:t>    </a:t>
            </a:r>
            <a:r>
              <a:rPr lang="en-US" sz="1400" dirty="0" err="1">
                <a:latin typeface="Courier New"/>
                <a:cs typeface="Courier New"/>
              </a:rPr>
              <a:t>rand_state</a:t>
            </a:r>
            <a:r>
              <a:rPr lang="en-US" sz="1400" dirty="0">
                <a:latin typeface="Courier New"/>
                <a:cs typeface="Courier New"/>
              </a:rPr>
              <a:t> = </a:t>
            </a:r>
            <a:r>
              <a:rPr lang="en-US" sz="1400" dirty="0" err="1">
                <a:latin typeface="Courier New"/>
                <a:cs typeface="Courier New"/>
              </a:rPr>
              <a:t>numpy.random.RandomState</a:t>
            </a:r>
            <a:r>
              <a:rPr lang="en-US" sz="1400" dirty="0">
                <a:latin typeface="Courier New"/>
                <a:cs typeface="Courier New"/>
              </a:rPr>
              <a:t>(1333)</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N, D = 100000, 5</a:t>
            </a: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Goal means: [0.1 ,  0.45,  0.8 ,  1.15,  1.5]</a:t>
            </a:r>
          </a:p>
          <a:p>
            <a:pPr marL="0" indent="0">
              <a:spcBef>
                <a:spcPts val="0"/>
              </a:spcBef>
              <a:buNone/>
            </a:pPr>
            <a:r>
              <a:rPr lang="en-US" sz="1400" dirty="0">
                <a:latin typeface="Courier New"/>
                <a:cs typeface="Courier New"/>
              </a:rPr>
              <a:t>    expected = </a:t>
            </a:r>
            <a:r>
              <a:rPr lang="en-US" sz="1400" dirty="0" err="1">
                <a:latin typeface="Courier New"/>
                <a:cs typeface="Courier New"/>
              </a:rPr>
              <a:t>numpy.linspace</a:t>
            </a:r>
            <a:r>
              <a:rPr lang="en-US" sz="1400" dirty="0">
                <a:latin typeface="Courier New"/>
                <a:cs typeface="Courier New"/>
              </a:rPr>
              <a:t>(0.1, 1.5, D)</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Generate random, D-dimensional data with the desired mean</a:t>
            </a:r>
          </a:p>
          <a:p>
            <a:pPr marL="0" indent="0">
              <a:spcBef>
                <a:spcPts val="0"/>
              </a:spcBef>
              <a:buNone/>
            </a:pPr>
            <a:r>
              <a:rPr lang="en-US" sz="1400" dirty="0">
                <a:latin typeface="Courier New"/>
                <a:cs typeface="Courier New"/>
              </a:rPr>
              <a:t>    x = </a:t>
            </a:r>
            <a:r>
              <a:rPr lang="en-US" sz="1400" dirty="0" err="1">
                <a:latin typeface="Courier New"/>
                <a:cs typeface="Courier New"/>
              </a:rPr>
              <a:t>rand_state.randn</a:t>
            </a:r>
            <a:r>
              <a:rPr lang="en-US" sz="1400" dirty="0">
                <a:latin typeface="Courier New"/>
                <a:cs typeface="Courier New"/>
              </a:rPr>
              <a:t>(N, D) + expected</a:t>
            </a:r>
          </a:p>
          <a:p>
            <a:pPr marL="0" indent="0">
              <a:spcBef>
                <a:spcPts val="0"/>
              </a:spcBef>
              <a:buNone/>
            </a:pPr>
            <a:r>
              <a:rPr lang="en-US" sz="1400" dirty="0">
                <a:latin typeface="Courier New"/>
                <a:cs typeface="Courier New"/>
              </a:rPr>
              <a:t>    means = </a:t>
            </a:r>
            <a:r>
              <a:rPr lang="en-US" sz="1400" dirty="0" err="1">
                <a:latin typeface="Courier New"/>
                <a:cs typeface="Courier New"/>
              </a:rPr>
              <a:t>numpy.mean</a:t>
            </a:r>
            <a:r>
              <a:rPr lang="en-US" sz="1400" dirty="0">
                <a:latin typeface="Courier New"/>
                <a:cs typeface="Courier New"/>
              </a:rPr>
              <a:t>(x, axis=0)</a:t>
            </a:r>
          </a:p>
          <a:p>
            <a:pPr marL="0" indent="0">
              <a:spcBef>
                <a:spcPts val="0"/>
              </a:spcBef>
              <a:buNone/>
            </a:pPr>
            <a:r>
              <a:rPr lang="en-US" sz="1400" dirty="0">
                <a:latin typeface="Courier New"/>
                <a:cs typeface="Courier New"/>
              </a:rPr>
              <a:t>    </a:t>
            </a:r>
            <a:r>
              <a:rPr lang="en-US" sz="1400" dirty="0" err="1">
                <a:latin typeface="Courier New"/>
                <a:cs typeface="Courier New"/>
              </a:rPr>
              <a:t>numpy.testing.assert_allclose</a:t>
            </a:r>
            <a:r>
              <a:rPr lang="en-US" sz="1400" dirty="0">
                <a:latin typeface="Courier New"/>
                <a:cs typeface="Courier New"/>
              </a:rPr>
              <a:t>(means, expected, </a:t>
            </a:r>
            <a:r>
              <a:rPr lang="en-US" sz="1400" dirty="0" err="1">
                <a:latin typeface="Courier New"/>
                <a:cs typeface="Courier New"/>
              </a:rPr>
              <a:t>rtol</a:t>
            </a:r>
            <a:r>
              <a:rPr lang="en-US" sz="1400" dirty="0">
                <a:latin typeface="Courier New"/>
                <a:cs typeface="Courier New"/>
              </a:rPr>
              <a:t>=1e-2)</a:t>
            </a:r>
          </a:p>
          <a:p>
            <a:pPr marL="0" indent="0">
              <a:buNone/>
            </a:pPr>
            <a:endParaRPr lang="en-US" sz="1400"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
        <p:nvSpPr>
          <p:cNvPr id="6" name="Rectangle 5">
            <a:extLst>
              <a:ext uri="{FF2B5EF4-FFF2-40B4-BE49-F238E27FC236}">
                <a16:creationId xmlns:a16="http://schemas.microsoft.com/office/drawing/2014/main" id="{2F4F72C5-2CF2-41B5-60DD-7BFFEA2A1590}"/>
              </a:ext>
            </a:extLst>
          </p:cNvPr>
          <p:cNvSpPr/>
          <p:nvPr/>
        </p:nvSpPr>
        <p:spPr>
          <a:xfrm>
            <a:off x="6400800" y="260648"/>
            <a:ext cx="2419672" cy="10801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Skip???</a:t>
            </a:r>
          </a:p>
        </p:txBody>
      </p:sp>
    </p:spTree>
    <p:extLst>
      <p:ext uri="{BB962C8B-B14F-4D97-AF65-F5344CB8AC3E}">
        <p14:creationId xmlns:p14="http://schemas.microsoft.com/office/powerpoint/2010/main" val="7572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49B-41A4-C340-B6FC-E619207A81A8}"/>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686A027C-A397-FA41-9D14-CCA01BAFEB9D}"/>
              </a:ext>
            </a:extLst>
          </p:cNvPr>
          <p:cNvSpPr>
            <a:spLocks noGrp="1"/>
          </p:cNvSpPr>
          <p:nvPr>
            <p:ph sz="quarter" idx="1"/>
          </p:nvPr>
        </p:nvSpPr>
        <p:spPr/>
        <p:txBody>
          <a:bodyPr>
            <a:normAutofit/>
          </a:bodyPr>
          <a:lstStyle/>
          <a:p>
            <a:pPr marL="0" indent="0">
              <a:buNone/>
            </a:pPr>
            <a:r>
              <a:rPr lang="en-GB" dirty="0"/>
              <a:t>Check the convergence of an attractor using fuzzing</a:t>
            </a:r>
          </a:p>
          <a:p>
            <a:pPr marL="274320" lvl="1" indent="0">
              <a:buNone/>
            </a:pPr>
            <a:endParaRPr lang="en-GB" dirty="0"/>
          </a:p>
          <a:p>
            <a:pPr marL="274320" lvl="1" indent="0">
              <a:buNone/>
            </a:pPr>
            <a:r>
              <a:rPr lang="en-GB" dirty="0"/>
              <a:t>a) Write a numerical fuzzing test that checks that, for </a:t>
            </a:r>
            <a:r>
              <a:rPr lang="en-GB" dirty="0">
                <a:latin typeface="Courier New" panose="02070309020205020404" pitchFamily="49" charset="0"/>
                <a:cs typeface="Courier New" panose="02070309020205020404" pitchFamily="49" charset="0"/>
              </a:rPr>
              <a:t>r=1.5</a:t>
            </a:r>
            <a:r>
              <a:rPr lang="en-GB" dirty="0"/>
              <a:t>, all starting points converge to the attractor </a:t>
            </a:r>
            <a:r>
              <a:rPr lang="en-GB" dirty="0">
                <a:latin typeface="Courier New" panose="02070309020205020404" pitchFamily="49" charset="0"/>
                <a:cs typeface="Courier New" panose="02070309020205020404" pitchFamily="49" charset="0"/>
              </a:rPr>
              <a:t>f(x, r) = 1/3</a:t>
            </a:r>
            <a:r>
              <a:rPr lang="en-GB" dirty="0"/>
              <a:t>.</a:t>
            </a:r>
          </a:p>
          <a:p>
            <a:pPr marL="274320" lvl="1" indent="0">
              <a:buNone/>
            </a:pPr>
            <a:endParaRPr lang="en-GB" dirty="0"/>
          </a:p>
          <a:p>
            <a:pPr marL="274320" lvl="1" indent="0">
              <a:buNone/>
            </a:pPr>
            <a:r>
              <a:rPr lang="en-GB" dirty="0"/>
              <a:t>b) Use </a:t>
            </a:r>
            <a:r>
              <a:rPr lang="en-GB" dirty="0" err="1">
                <a:latin typeface="Courier New" panose="02070309020205020404" pitchFamily="49" charset="0"/>
                <a:cs typeface="Courier New" panose="02070309020205020404" pitchFamily="49" charset="0"/>
              </a:rPr>
              <a:t>pytest.mark</a:t>
            </a:r>
            <a:r>
              <a:rPr lang="en-GB" dirty="0"/>
              <a:t> to mark the tests from the previous exercise with one mark (they relate to the correct implementation of the logistic function) and the test from this exercise with another (relates to the </a:t>
            </a:r>
            <a:r>
              <a:rPr lang="en-GB" dirty="0" err="1"/>
              <a:t>behavior</a:t>
            </a:r>
            <a:r>
              <a:rPr lang="en-GB" dirty="0"/>
              <a:t> of the logistic function). Try executing first the first set of tests and then the second set of tests separately.</a:t>
            </a:r>
          </a:p>
          <a:p>
            <a:pPr marL="274320" lvl="1" indent="0">
              <a:buNone/>
            </a:pPr>
            <a:endParaRPr lang="en-GB" dirty="0"/>
          </a:p>
        </p:txBody>
      </p:sp>
      <p:sp>
        <p:nvSpPr>
          <p:cNvPr id="4" name="Date Placeholder 3">
            <a:extLst>
              <a:ext uri="{FF2B5EF4-FFF2-40B4-BE49-F238E27FC236}">
                <a16:creationId xmlns:a16="http://schemas.microsoft.com/office/drawing/2014/main" id="{85288F72-525D-7048-8D68-7D6EEED48D6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F622E371-234A-FB41-8502-5E8F50529D21}"/>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8A93890-C992-7341-AC12-A9E91013F918}"/>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0C437A70-C324-7CBD-3220-E71B007D5B20}"/>
              </a:ext>
            </a:extLst>
          </p:cNvPr>
          <p:cNvSpPr/>
          <p:nvPr/>
        </p:nvSpPr>
        <p:spPr>
          <a:xfrm>
            <a:off x="6400800" y="332656"/>
            <a:ext cx="2419672" cy="10801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Skip???</a:t>
            </a:r>
          </a:p>
        </p:txBody>
      </p:sp>
    </p:spTree>
    <p:extLst>
      <p:ext uri="{BB962C8B-B14F-4D97-AF65-F5344CB8AC3E}">
        <p14:creationId xmlns:p14="http://schemas.microsoft.com/office/powerpoint/2010/main" val="109256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Random Seeds and Reproducibility</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DE" dirty="0"/>
              <a:t>When running fuzzy tests and some test doesn’t pass it is vital to be able to reproduce that test exactly!</a:t>
            </a:r>
          </a:p>
          <a:p>
            <a:r>
              <a:rPr lang="en-DE" dirty="0"/>
              <a:t>Computers produce pseudo-random numbers: setting a seed resets the basis for the random number generator</a:t>
            </a:r>
          </a:p>
          <a:p>
            <a:r>
              <a:rPr lang="en-DE" dirty="0"/>
              <a:t>This is essential for reproducibility</a:t>
            </a:r>
          </a:p>
          <a:p>
            <a:r>
              <a:rPr lang="en-GB" dirty="0"/>
              <a:t>A</a:t>
            </a:r>
            <a:r>
              <a:rPr lang="en-DE" dirty="0"/>
              <a:t>t a minimum, you should manually set the seed for your fuzzy test</a:t>
            </a:r>
          </a:p>
          <a:p>
            <a:endParaRPr lang="en-DE" dirty="0"/>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E13E255F-F5D9-744B-9D99-5CA2F4AA59DD}"/>
              </a:ext>
            </a:extLst>
          </p:cNvPr>
          <p:cNvSpPr txBox="1"/>
          <p:nvPr/>
        </p:nvSpPr>
        <p:spPr>
          <a:xfrm>
            <a:off x="759630" y="4490406"/>
            <a:ext cx="7927170" cy="1200329"/>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SEED </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b="1" dirty="0">
                <a:solidFill>
                  <a:srgbClr val="0000DD"/>
                </a:solidFill>
                <a:latin typeface="Courier New" panose="02070309020205020404" pitchFamily="49" charset="0"/>
                <a:cs typeface="Courier New" panose="02070309020205020404" pitchFamily="49" charset="0"/>
              </a:rPr>
              <a:t>42</a:t>
            </a:r>
            <a:r>
              <a:rPr lang="en-GB" dirty="0">
                <a:latin typeface="Courier New" panose="02070309020205020404" pitchFamily="49" charset="0"/>
                <a:cs typeface="Courier New" panose="02070309020205020404" pitchFamily="49" charset="0"/>
              </a:rPr>
              <a:t> </a:t>
            </a:r>
          </a:p>
          <a:p>
            <a:r>
              <a:rPr lang="en-CH" dirty="0">
                <a:latin typeface="Courier New" panose="02070309020205020404" pitchFamily="49" charset="0"/>
                <a:cs typeface="Courier New" panose="02070309020205020404" pitchFamily="49" charset="0"/>
              </a:rPr>
              <a:t>random_state = np.random.RandomState(SEED)</a:t>
            </a:r>
          </a:p>
          <a:p>
            <a:r>
              <a:rPr lang="en-CH" dirty="0">
                <a:latin typeface="Courier New" panose="02070309020205020404" pitchFamily="49" charset="0"/>
                <a:cs typeface="Courier New" panose="02070309020205020404" pitchFamily="49" charset="0"/>
              </a:rPr>
              <a:t>random_state.rand()</a:t>
            </a:r>
          </a:p>
        </p:txBody>
      </p:sp>
    </p:spTree>
    <p:extLst>
      <p:ext uri="{BB962C8B-B14F-4D97-AF65-F5344CB8AC3E}">
        <p14:creationId xmlns:p14="http://schemas.microsoft.com/office/powerpoint/2010/main" val="128768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F265-BE39-9143-ACA3-F64DC2A5DE1D}"/>
              </a:ext>
            </a:extLst>
          </p:cNvPr>
          <p:cNvSpPr>
            <a:spLocks noGrp="1"/>
          </p:cNvSpPr>
          <p:nvPr>
            <p:ph type="title"/>
          </p:nvPr>
        </p:nvSpPr>
        <p:spPr/>
        <p:txBody>
          <a:bodyPr/>
          <a:lstStyle/>
          <a:p>
            <a:r>
              <a:rPr lang="en-DE" dirty="0"/>
              <a:t>A </a:t>
            </a:r>
            <a:r>
              <a:rPr lang="en-DE"/>
              <a:t>Pytest Solution</a:t>
            </a:r>
            <a:endParaRPr lang="en-DE" dirty="0"/>
          </a:p>
        </p:txBody>
      </p:sp>
      <p:sp>
        <p:nvSpPr>
          <p:cNvPr id="3" name="Content Placeholder 2">
            <a:extLst>
              <a:ext uri="{FF2B5EF4-FFF2-40B4-BE49-F238E27FC236}">
                <a16:creationId xmlns:a16="http://schemas.microsoft.com/office/drawing/2014/main" id="{0F26FFFB-9D64-EE4D-A985-F51537481E3C}"/>
              </a:ext>
            </a:extLst>
          </p:cNvPr>
          <p:cNvSpPr>
            <a:spLocks noGrp="1"/>
          </p:cNvSpPr>
          <p:nvPr>
            <p:ph sz="quarter" idx="1"/>
          </p:nvPr>
        </p:nvSpPr>
        <p:spPr/>
        <p:txBody>
          <a:bodyPr/>
          <a:lstStyle/>
          <a:p>
            <a:r>
              <a:rPr lang="en-DE" dirty="0"/>
              <a:t>This is not so prominent in the docs, because non-scientific coding uses fuzzy testing more rarely</a:t>
            </a:r>
          </a:p>
          <a:p>
            <a:r>
              <a:rPr lang="en-DE" dirty="0"/>
              <a:t>In scientific coding, when you deal with randomness it is very relevant</a:t>
            </a:r>
          </a:p>
          <a:p>
            <a:r>
              <a:rPr lang="en-DE" dirty="0"/>
              <a:t>What do we want?</a:t>
            </a:r>
          </a:p>
          <a:p>
            <a:pPr lvl="1"/>
            <a:r>
              <a:rPr lang="en-DE" dirty="0"/>
              <a:t>For each (fuzzy) test there should be a seed</a:t>
            </a:r>
          </a:p>
          <a:p>
            <a:pPr lvl="1"/>
            <a:r>
              <a:rPr lang="en-DE" dirty="0"/>
              <a:t>For each run of the test, the seed should be different</a:t>
            </a:r>
          </a:p>
          <a:p>
            <a:pPr lvl="1"/>
            <a:r>
              <a:rPr lang="en-GB" dirty="0"/>
              <a:t>T</a:t>
            </a:r>
            <a:r>
              <a:rPr lang="en-DE" dirty="0"/>
              <a:t>hat seed should be printed with the test result</a:t>
            </a:r>
          </a:p>
          <a:p>
            <a:pPr lvl="1"/>
            <a:r>
              <a:rPr lang="en-GB" dirty="0"/>
              <a:t>I</a:t>
            </a:r>
            <a:r>
              <a:rPr lang="en-DE" dirty="0"/>
              <a:t>t needs to be possible to explicitely run the test again with that seed!</a:t>
            </a:r>
          </a:p>
        </p:txBody>
      </p:sp>
      <p:sp>
        <p:nvSpPr>
          <p:cNvPr id="4" name="Date Placeholder 3">
            <a:extLst>
              <a:ext uri="{FF2B5EF4-FFF2-40B4-BE49-F238E27FC236}">
                <a16:creationId xmlns:a16="http://schemas.microsoft.com/office/drawing/2014/main" id="{71EA0052-A922-3C42-A831-D015ED172EB5}"/>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462DA3B7-CEDF-984B-A832-8462FC4C75F4}"/>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216938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E47-1C1F-A04E-97D5-37CEEC485E77}"/>
              </a:ext>
            </a:extLst>
          </p:cNvPr>
          <p:cNvSpPr>
            <a:spLocks noGrp="1"/>
          </p:cNvSpPr>
          <p:nvPr>
            <p:ph type="title"/>
          </p:nvPr>
        </p:nvSpPr>
        <p:spPr/>
        <p:txBody>
          <a:bodyPr/>
          <a:lstStyle/>
          <a:p>
            <a:r>
              <a:rPr lang="de-DE" dirty="0" err="1"/>
              <a:t>Pytest</a:t>
            </a:r>
            <a:endParaRPr lang="en-DE" dirty="0"/>
          </a:p>
        </p:txBody>
      </p:sp>
      <p:pic>
        <p:nvPicPr>
          <p:cNvPr id="7" name="Content Placeholder 6" descr="Diagram&#10;&#10;Description automatically generated">
            <a:extLst>
              <a:ext uri="{FF2B5EF4-FFF2-40B4-BE49-F238E27FC236}">
                <a16:creationId xmlns:a16="http://schemas.microsoft.com/office/drawing/2014/main" id="{F4D4503A-473B-6745-8A43-903382FAA9A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1772816"/>
            <a:ext cx="9037873" cy="3240360"/>
          </a:xfrm>
        </p:spPr>
      </p:pic>
      <p:sp>
        <p:nvSpPr>
          <p:cNvPr id="4" name="Date Placeholder 3">
            <a:extLst>
              <a:ext uri="{FF2B5EF4-FFF2-40B4-BE49-F238E27FC236}">
                <a16:creationId xmlns:a16="http://schemas.microsoft.com/office/drawing/2014/main" id="{46438E85-9FAB-4049-8FF4-09F6264FBD34}"/>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7CF39C76-5345-E04A-A993-6C001FDB8A5E}"/>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31017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(minimal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a:xfrm>
            <a:off x="457200" y="1219200"/>
            <a:ext cx="8229600" cy="2209800"/>
          </a:xfrm>
        </p:spPr>
        <p:txBody>
          <a:bodyPr>
            <a:normAutofit/>
          </a:bodyPr>
          <a:lstStyle/>
          <a:p>
            <a:r>
              <a:rPr lang="en-DE" dirty="0"/>
              <a:t>Fixtures are functions that are run before the tests are executed</a:t>
            </a:r>
          </a:p>
          <a:p>
            <a:r>
              <a:rPr lang="en-GB" dirty="0"/>
              <a:t>T</a:t>
            </a:r>
            <a:r>
              <a:rPr lang="en-DE" dirty="0"/>
              <a:t>hey are defined in a file called </a:t>
            </a:r>
            <a:r>
              <a:rPr lang="en-DE" dirty="0">
                <a:latin typeface="Courier New" panose="02070309020205020404" pitchFamily="49" charset="0"/>
                <a:cs typeface="Courier New" panose="02070309020205020404" pitchFamily="49" charset="0"/>
              </a:rPr>
              <a:t>conftest.py</a:t>
            </a:r>
            <a:r>
              <a:rPr lang="en-DE" dirty="0"/>
              <a:t>, in the same directory as the tests</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611C5DE2-1B21-D540-9A4E-7F245A136CC9}"/>
              </a:ext>
            </a:extLst>
          </p:cNvPr>
          <p:cNvSpPr txBox="1"/>
          <p:nvPr/>
        </p:nvSpPr>
        <p:spPr>
          <a:xfrm>
            <a:off x="1403648" y="3247807"/>
            <a:ext cx="6552728" cy="3108543"/>
          </a:xfrm>
          <a:prstGeom prst="rect">
            <a:avLst/>
          </a:prstGeom>
          <a:noFill/>
        </p:spPr>
        <p:txBody>
          <a:bodyPr wrap="square" rtlCol="0">
            <a:spAutoFit/>
          </a:bodyPr>
          <a:lstStyle/>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b="1" dirty="0">
                <a:solidFill>
                  <a:srgbClr val="008800"/>
                </a:solidFill>
                <a:latin typeface="Courier New" panose="02070309020205020404" pitchFamily="49" charset="0"/>
                <a:cs typeface="Courier New" panose="02070309020205020404" pitchFamily="49" charset="0"/>
              </a:rPr>
              <a:t>as</a:t>
            </a:r>
            <a:r>
              <a:rPr lang="en-GB" sz="1400" dirty="0">
                <a:latin typeface="Courier New" panose="02070309020205020404" pitchFamily="49" charset="0"/>
                <a:cs typeface="Courier New" panose="02070309020205020404" pitchFamily="49" charset="0"/>
              </a:rPr>
              <a:t> </a:t>
            </a:r>
            <a:r>
              <a:rPr lang="en-GB" sz="1400" b="1" dirty="0">
                <a:solidFill>
                  <a:srgbClr val="0E84B5"/>
                </a:solidFill>
                <a:latin typeface="Courier New" panose="02070309020205020404" pitchFamily="49" charset="0"/>
                <a:cs typeface="Courier New" panose="02070309020205020404" pitchFamily="49" charset="0"/>
              </a:rPr>
              <a:t>np</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pytest</a:t>
            </a:r>
            <a:r>
              <a:rPr lang="en-GB" sz="1400" dirty="0">
                <a:latin typeface="Courier New" panose="02070309020205020404" pitchFamily="49" charset="0"/>
                <a:cs typeface="Courier New" panose="02070309020205020404" pitchFamily="49" charset="0"/>
              </a:rPr>
              <a:t> </a:t>
            </a:r>
          </a:p>
          <a:p>
            <a:endParaRPr lang="en-GB" sz="1400" dirty="0">
              <a:solidFill>
                <a:srgbClr val="888888"/>
              </a:solidFill>
              <a:latin typeface="Courier New" panose="02070309020205020404" pitchFamily="49" charset="0"/>
              <a:cs typeface="Courier New" panose="02070309020205020404" pitchFamily="49" charset="0"/>
            </a:endParaRPr>
          </a:p>
          <a:p>
            <a:r>
              <a:rPr lang="en-GB" sz="1400" dirty="0">
                <a:solidFill>
                  <a:srgbClr val="888888"/>
                </a:solidFill>
                <a:latin typeface="Courier New" panose="02070309020205020404" pitchFamily="49" charset="0"/>
                <a:cs typeface="Courier New" panose="02070309020205020404" pitchFamily="49" charset="0"/>
              </a:rPr>
              <a:t># set the random seed for once here</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SEED </a:t>
            </a:r>
            <a:r>
              <a:rPr lang="en-GB" sz="1400" dirty="0">
                <a:solidFill>
                  <a:srgbClr val="333333"/>
                </a:solidFill>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np</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randint</a:t>
            </a:r>
            <a:r>
              <a:rPr lang="en-GB" sz="1400" dirty="0">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0</a:t>
            </a:r>
            <a:r>
              <a:rPr lang="en-GB" sz="1400" dirty="0">
                <a:latin typeface="Courier New" panose="02070309020205020404" pitchFamily="49" charset="0"/>
                <a:cs typeface="Courier New" panose="02070309020205020404" pitchFamily="49" charset="0"/>
              </a:rPr>
              <a:t>, </a:t>
            </a:r>
            <a:r>
              <a:rPr lang="en-GB" sz="1400" b="1" dirty="0">
                <a:solidFill>
                  <a:srgbClr val="0000DD"/>
                </a:solidFill>
                <a:latin typeface="Courier New" panose="02070309020205020404" pitchFamily="49" charset="0"/>
                <a:cs typeface="Courier New" panose="02070309020205020404" pitchFamily="49" charset="0"/>
              </a:rPr>
              <a:t>2</a:t>
            </a:r>
            <a:r>
              <a:rPr lang="en-GB" sz="1400" dirty="0">
                <a:solidFill>
                  <a:srgbClr val="333333"/>
                </a:solidFill>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31</a:t>
            </a:r>
            <a:r>
              <a:rPr lang="en-GB" sz="1400" dirty="0">
                <a:latin typeface="Courier New" panose="02070309020205020404" pitchFamily="49" charset="0"/>
                <a:cs typeface="Courier New" panose="02070309020205020404" pitchFamily="49" charset="0"/>
              </a:rPr>
              <a:t>)</a:t>
            </a:r>
          </a:p>
          <a:p>
            <a:endParaRPr lang="en-GB" sz="1400" b="1" dirty="0">
              <a:solidFill>
                <a:srgbClr val="555555"/>
              </a:solidFill>
              <a:latin typeface="Courier New" panose="02070309020205020404" pitchFamily="49" charset="0"/>
              <a:cs typeface="Courier New" panose="02070309020205020404" pitchFamily="49" charset="0"/>
            </a:endParaRPr>
          </a:p>
          <a:p>
            <a:r>
              <a:rPr lang="en-GB" sz="1400" b="1" dirty="0">
                <a:solidFill>
                  <a:srgbClr val="555555"/>
                </a:solidFill>
                <a:latin typeface="Courier New" panose="02070309020205020404" pitchFamily="49" charset="0"/>
                <a:cs typeface="Courier New" panose="02070309020205020404" pitchFamily="49" charset="0"/>
              </a:rPr>
              <a:t>@</a:t>
            </a:r>
            <a:r>
              <a:rPr lang="en-GB" sz="1400" b="1" dirty="0" err="1">
                <a:solidFill>
                  <a:srgbClr val="555555"/>
                </a:solidFill>
                <a:latin typeface="Courier New" panose="02070309020205020404" pitchFamily="49" charset="0"/>
                <a:cs typeface="Courier New" panose="02070309020205020404" pitchFamily="49" charset="0"/>
              </a:rPr>
              <a:t>pytest.fixture</a:t>
            </a:r>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	print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f'Using</a:t>
            </a:r>
            <a:r>
              <a:rPr lang="en-GB" sz="1400" dirty="0">
                <a:latin typeface="Courier New" panose="02070309020205020404" pitchFamily="49" charset="0"/>
                <a:cs typeface="Courier New" panose="02070309020205020404" pitchFamily="49" charset="0"/>
              </a:rPr>
              <a:t> seed {SEED}')</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np.random.RandomState</a:t>
            </a:r>
            <a:r>
              <a:rPr lang="en-GB" sz="1400" dirty="0">
                <a:latin typeface="Courier New" panose="02070309020205020404" pitchFamily="49" charset="0"/>
                <a:cs typeface="Courier New" panose="02070309020205020404" pitchFamily="49" charset="0"/>
              </a:rPr>
              <a:t>(SEED)</a:t>
            </a:r>
          </a:p>
          <a:p>
            <a:r>
              <a:rPr lang="en-GB" sz="1400" dirty="0">
                <a:latin typeface="Courier New" panose="02070309020205020404" pitchFamily="49" charset="0"/>
                <a:cs typeface="Courier New" panose="02070309020205020404" pitchFamily="49" charset="0"/>
              </a:rPr>
              <a:t>	return </a:t>
            </a:r>
            <a:r>
              <a:rPr lang="en-GB" sz="1400" dirty="0" err="1">
                <a:latin typeface="Courier New" panose="02070309020205020404" pitchFamily="49" charset="0"/>
                <a:cs typeface="Courier New" panose="02070309020205020404" pitchFamily="49" charset="0"/>
              </a:rPr>
              <a:t>random_state</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test_something</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random_state.rand</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376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(real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GB" dirty="0">
                <a:latin typeface="Courier New" panose="02070309020205020404" pitchFamily="49" charset="0"/>
                <a:cs typeface="Courier New" panose="02070309020205020404" pitchFamily="49" charset="0"/>
              </a:rPr>
              <a:t>c</a:t>
            </a:r>
            <a:r>
              <a:rPr lang="en-DE" dirty="0">
                <a:latin typeface="Courier New" panose="02070309020205020404" pitchFamily="49" charset="0"/>
                <a:cs typeface="Courier New" panose="02070309020205020404" pitchFamily="49" charset="0"/>
              </a:rPr>
              <a:t>onftest.py </a:t>
            </a:r>
            <a:r>
              <a:rPr lang="en-DE" dirty="0"/>
              <a:t>is a magical file! (don’t import it!)</a:t>
            </a:r>
          </a:p>
          <a:p>
            <a:r>
              <a:rPr lang="en-GB" dirty="0"/>
              <a:t>S</a:t>
            </a:r>
            <a:r>
              <a:rPr lang="en-DE" dirty="0"/>
              <a:t>ome test suites require specific or custom fixtures and plugins. They can be defined in </a:t>
            </a:r>
            <a:r>
              <a:rPr lang="en-DE" dirty="0">
                <a:latin typeface="Courier New" panose="02070309020205020404" pitchFamily="49" charset="0"/>
                <a:cs typeface="Courier New" panose="02070309020205020404" pitchFamily="49" charset="0"/>
              </a:rPr>
              <a:t>conftest.py</a:t>
            </a:r>
          </a:p>
          <a:p>
            <a:r>
              <a:rPr lang="en-DE" dirty="0">
                <a:latin typeface="Gill Sans MT" panose="020B0502020104020203" pitchFamily="34" charset="77"/>
                <a:cs typeface="Courier New" panose="02070309020205020404" pitchFamily="49" charset="0"/>
              </a:rPr>
              <a:t>See the file in the repo you forked. The functions defined there select a seed for each test and allow you to pass a seed on the commandline </a:t>
            </a:r>
            <a:r>
              <a:rPr lang="en-DE">
                <a:latin typeface="Gill Sans MT" panose="020B0502020104020203" pitchFamily="34" charset="77"/>
                <a:cs typeface="Courier New" panose="02070309020205020404" pitchFamily="49" charset="0"/>
              </a:rPr>
              <a:t>using </a:t>
            </a:r>
            <a:r>
              <a:rPr lang="en-US" dirty="0">
                <a:latin typeface="Courier New" panose="02070309020205020404" pitchFamily="49" charset="0"/>
                <a:cs typeface="Courier New" panose="02070309020205020404" pitchFamily="49" charset="0"/>
              </a:rPr>
              <a:t>--</a:t>
            </a:r>
            <a:r>
              <a:rPr lang="en-DE">
                <a:latin typeface="Courier New" panose="02070309020205020404" pitchFamily="49" charset="0"/>
                <a:cs typeface="Courier New" panose="02070309020205020404" pitchFamily="49" charset="0"/>
              </a:rPr>
              <a:t>seed </a:t>
            </a:r>
            <a:r>
              <a:rPr lang="en-DE" dirty="0">
                <a:latin typeface="Courier New" panose="02070309020205020404" pitchFamily="49" charset="0"/>
                <a:cs typeface="Courier New" panose="02070309020205020404" pitchFamily="49" charset="0"/>
              </a:rPr>
              <a:t>123</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12760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AB49-561F-024B-AF4C-BA8A10C46894}"/>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DA4DEA4B-4889-794D-92F4-077D71E7009B}"/>
              </a:ext>
            </a:extLst>
          </p:cNvPr>
          <p:cNvSpPr>
            <a:spLocks noGrp="1"/>
          </p:cNvSpPr>
          <p:nvPr>
            <p:ph sz="quarter" idx="1"/>
          </p:nvPr>
        </p:nvSpPr>
        <p:spPr/>
        <p:txBody>
          <a:bodyPr/>
          <a:lstStyle/>
          <a:p>
            <a:pPr marL="274320" lvl="1" indent="0">
              <a:buNone/>
            </a:pPr>
            <a:r>
              <a:rPr lang="en-DE" dirty="0"/>
              <a:t>a) Add a conftest.py file to set a random seed before each run and make the failure reproducible</a:t>
            </a:r>
          </a:p>
          <a:p>
            <a:pPr marL="274320" lvl="1" indent="0">
              <a:buNone/>
            </a:pPr>
            <a:endParaRPr lang="en-DE" dirty="0"/>
          </a:p>
          <a:p>
            <a:pPr marL="274320" lvl="1" indent="0">
              <a:buNone/>
            </a:pPr>
            <a:r>
              <a:rPr lang="en-GB" dirty="0"/>
              <a:t>b) C</a:t>
            </a:r>
            <a:r>
              <a:rPr lang="en-DE" dirty="0"/>
              <a:t>heck that the console output of pytest now includes the seed!</a:t>
            </a:r>
          </a:p>
          <a:p>
            <a:endParaRPr lang="en-DE" dirty="0"/>
          </a:p>
        </p:txBody>
      </p:sp>
      <p:sp>
        <p:nvSpPr>
          <p:cNvPr id="4" name="Date Placeholder 3">
            <a:extLst>
              <a:ext uri="{FF2B5EF4-FFF2-40B4-BE49-F238E27FC236}">
                <a16:creationId xmlns:a16="http://schemas.microsoft.com/office/drawing/2014/main" id="{12B552E7-3766-9546-8268-91FA6849916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08E7166C-2C8A-1048-8FB2-2D9870472E1B}"/>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2D6A44A9-3CE8-3642-8635-D941699C48FF}"/>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Picture 8">
            <a:extLst>
              <a:ext uri="{FF2B5EF4-FFF2-40B4-BE49-F238E27FC236}">
                <a16:creationId xmlns:a16="http://schemas.microsoft.com/office/drawing/2014/main" id="{4975D263-7566-784F-96BF-BF732437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3829181"/>
            <a:ext cx="8604448" cy="823955"/>
          </a:xfrm>
          <a:prstGeom prst="rect">
            <a:avLst/>
          </a:prstGeom>
        </p:spPr>
      </p:pic>
      <p:sp>
        <p:nvSpPr>
          <p:cNvPr id="10" name="Rectangle 9">
            <a:extLst>
              <a:ext uri="{FF2B5EF4-FFF2-40B4-BE49-F238E27FC236}">
                <a16:creationId xmlns:a16="http://schemas.microsoft.com/office/drawing/2014/main" id="{4A7EB49F-093E-6249-81F1-35AF341FFFC8}"/>
              </a:ext>
            </a:extLst>
          </p:cNvPr>
          <p:cNvSpPr/>
          <p:nvPr/>
        </p:nvSpPr>
        <p:spPr>
          <a:xfrm>
            <a:off x="323528" y="4437113"/>
            <a:ext cx="2448272" cy="216024"/>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592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Graphical user interface, chart&#10;&#10;Description automatically generated">
            <a:extLst>
              <a:ext uri="{FF2B5EF4-FFF2-40B4-BE49-F238E27FC236}">
                <a16:creationId xmlns:a16="http://schemas.microsoft.com/office/drawing/2014/main" id="{9B352F8A-71E1-E34C-8FFD-D4EA15F225D9}"/>
              </a:ext>
            </a:extLst>
          </p:cNvPr>
          <p:cNvPicPr>
            <a:picLocks noChangeAspect="1"/>
          </p:cNvPicPr>
          <p:nvPr/>
        </p:nvPicPr>
        <p:blipFill rotWithShape="1">
          <a:blip r:embed="rId2">
            <a:extLst>
              <a:ext uri="{28A0092B-C50C-407E-A947-70E740481C1C}">
                <a14:useLocalDpi xmlns:a14="http://schemas.microsoft.com/office/drawing/2010/main" val="0"/>
              </a:ext>
            </a:extLst>
          </a:blip>
          <a:srcRect l="8089" r="8421"/>
          <a:stretch/>
        </p:blipFill>
        <p:spPr>
          <a:xfrm>
            <a:off x="21119" y="1564154"/>
            <a:ext cx="9108000" cy="2727176"/>
          </a:xfrm>
          <a:prstGeom prst="rect">
            <a:avLst/>
          </a:prstGeom>
        </p:spPr>
      </p:pic>
      <p:sp>
        <p:nvSpPr>
          <p:cNvPr id="8" name="Content Placeholder 2">
            <a:extLst>
              <a:ext uri="{FF2B5EF4-FFF2-40B4-BE49-F238E27FC236}">
                <a16:creationId xmlns:a16="http://schemas.microsoft.com/office/drawing/2014/main" id="{6CF4E620-F8C4-C043-A008-D66A605D3CCC}"/>
              </a:ext>
            </a:extLst>
          </p:cNvPr>
          <p:cNvSpPr>
            <a:spLocks noGrp="1"/>
          </p:cNvSpPr>
          <p:nvPr>
            <p:ph sz="quarter" idx="1"/>
          </p:nvPr>
        </p:nvSpPr>
        <p:spPr>
          <a:xfrm>
            <a:off x="457200" y="4571608"/>
            <a:ext cx="8229600" cy="1891248"/>
          </a:xfrm>
        </p:spPr>
        <p:txBody>
          <a:bodyPr>
            <a:normAutofit/>
          </a:bodyPr>
          <a:lstStyle/>
          <a:p>
            <a:r>
              <a:rPr lang="de-DE" dirty="0" err="1"/>
              <a:t>Between</a:t>
            </a:r>
            <a:r>
              <a:rPr lang="de-DE" dirty="0"/>
              <a:t> </a:t>
            </a:r>
            <a:r>
              <a:rPr lang="de-DE" dirty="0" err="1"/>
              <a:t>r</a:t>
            </a:r>
            <a:r>
              <a:rPr lang="de-DE" dirty="0"/>
              <a:t>=3 </a:t>
            </a:r>
            <a:r>
              <a:rPr lang="de-DE" dirty="0" err="1"/>
              <a:t>and</a:t>
            </a:r>
            <a:r>
              <a:rPr lang="de-DE" dirty="0"/>
              <a:t> </a:t>
            </a:r>
            <a:r>
              <a:rPr lang="de-DE" dirty="0" err="1"/>
              <a:t>r</a:t>
            </a:r>
            <a:r>
              <a:rPr lang="de-DE" dirty="0"/>
              <a:t>=4 </a:t>
            </a:r>
            <a:r>
              <a:rPr lang="de-DE" dirty="0" err="1"/>
              <a:t>the</a:t>
            </a:r>
            <a:r>
              <a:rPr lang="de-DE" dirty="0"/>
              <a:t> </a:t>
            </a:r>
            <a:r>
              <a:rPr lang="de-DE" dirty="0" err="1"/>
              <a:t>logistic</a:t>
            </a:r>
            <a:r>
              <a:rPr lang="de-DE" dirty="0"/>
              <a:t> </a:t>
            </a:r>
            <a:r>
              <a:rPr lang="de-DE" dirty="0" err="1"/>
              <a:t>map</a:t>
            </a:r>
            <a:r>
              <a:rPr lang="de-DE" dirty="0"/>
              <a:t> </a:t>
            </a:r>
            <a:r>
              <a:rPr lang="de-DE" dirty="0" err="1"/>
              <a:t>has</a:t>
            </a:r>
            <a:r>
              <a:rPr lang="de-DE" dirty="0"/>
              <a:t> a </a:t>
            </a:r>
            <a:r>
              <a:rPr lang="de-DE" dirty="0" err="1"/>
              <a:t>range</a:t>
            </a:r>
            <a:r>
              <a:rPr lang="de-DE" dirty="0"/>
              <a:t> </a:t>
            </a:r>
            <a:r>
              <a:rPr lang="de-DE" dirty="0" err="1"/>
              <a:t>of</a:t>
            </a:r>
            <a:r>
              <a:rPr lang="de-DE" dirty="0"/>
              <a:t> </a:t>
            </a:r>
            <a:r>
              <a:rPr lang="de-DE" dirty="0" err="1"/>
              <a:t>behaviors</a:t>
            </a:r>
            <a:endParaRPr lang="de-DE" dirty="0"/>
          </a:p>
          <a:p>
            <a:r>
              <a:rPr lang="de-DE" dirty="0" err="1">
                <a:cs typeface="Courier New" panose="02070309020205020404" pitchFamily="49" charset="0"/>
              </a:rPr>
              <a:t>Periodic</a:t>
            </a:r>
            <a:r>
              <a:rPr lang="de-DE" dirty="0">
                <a:cs typeface="Courier New" panose="02070309020205020404" pitchFamily="49" charset="0"/>
              </a:rPr>
              <a:t> vs. </a:t>
            </a:r>
            <a:r>
              <a:rPr lang="de-DE" dirty="0" err="1">
                <a:cs typeface="Courier New" panose="02070309020205020404" pitchFamily="49" charset="0"/>
              </a:rPr>
              <a:t>chaotic</a:t>
            </a:r>
            <a:endParaRPr lang="de-DE" dirty="0">
              <a:cs typeface="Courier New" panose="02070309020205020404" pitchFamily="49" charset="0"/>
            </a:endParaRPr>
          </a:p>
        </p:txBody>
      </p:sp>
    </p:spTree>
    <p:extLst>
      <p:ext uri="{BB962C8B-B14F-4D97-AF65-F5344CB8AC3E}">
        <p14:creationId xmlns:p14="http://schemas.microsoft.com/office/powerpoint/2010/main" val="25422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 good test looks like</a:t>
            </a:r>
          </a:p>
        </p:txBody>
      </p:sp>
      <p:sp>
        <p:nvSpPr>
          <p:cNvPr id="5" name="Content Placeholder 4"/>
          <p:cNvSpPr>
            <a:spLocks noGrp="1"/>
          </p:cNvSpPr>
          <p:nvPr>
            <p:ph sz="quarter" idx="1"/>
          </p:nvPr>
        </p:nvSpPr>
        <p:spPr/>
        <p:txBody>
          <a:bodyPr>
            <a:normAutofit/>
          </a:bodyPr>
          <a:lstStyle/>
          <a:p>
            <a:r>
              <a:rPr lang="en-US" dirty="0"/>
              <a:t>What does a good test look like? What should I test?</a:t>
            </a:r>
          </a:p>
          <a:p>
            <a:r>
              <a:rPr lang="en-US" dirty="0"/>
              <a:t>Good:</a:t>
            </a:r>
          </a:p>
          <a:p>
            <a:pPr lvl="1"/>
            <a:r>
              <a:rPr lang="en-US" dirty="0"/>
              <a:t>Short and quick to execute</a:t>
            </a:r>
          </a:p>
          <a:p>
            <a:pPr lvl="1"/>
            <a:r>
              <a:rPr lang="en-US" dirty="0"/>
              <a:t>Easy to read</a:t>
            </a:r>
          </a:p>
          <a:p>
            <a:pPr lvl="1"/>
            <a:r>
              <a:rPr lang="en-US" dirty="0"/>
              <a:t>Exercise </a:t>
            </a:r>
            <a:r>
              <a:rPr lang="en-US" i="1" dirty="0"/>
              <a:t>one</a:t>
            </a:r>
            <a:r>
              <a:rPr lang="en-US" dirty="0"/>
              <a:t> thing</a:t>
            </a:r>
          </a:p>
          <a:p>
            <a:r>
              <a:rPr lang="en-US" dirty="0"/>
              <a:t>Bad:</a:t>
            </a:r>
          </a:p>
          <a:p>
            <a:pPr lvl="1"/>
            <a:r>
              <a:rPr lang="en-US" dirty="0"/>
              <a:t>Relies on data files</a:t>
            </a:r>
          </a:p>
          <a:p>
            <a:pPr lvl="1"/>
            <a:r>
              <a:rPr lang="en-US" dirty="0"/>
              <a:t>Messes with “real-life” files, servers, databases</a:t>
            </a:r>
          </a:p>
          <a:p>
            <a:pPr marL="0" indent="0">
              <a:buNone/>
            </a:pPr>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8821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6" name="Picture 5" descr="A picture containing chart&#10;&#10;Description automatically generated">
            <a:extLst>
              <a:ext uri="{FF2B5EF4-FFF2-40B4-BE49-F238E27FC236}">
                <a16:creationId xmlns:a16="http://schemas.microsoft.com/office/drawing/2014/main" id="{68EADA29-EF24-B448-9A94-D3393232E364}"/>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9642" r="8659" b="5315"/>
          <a:stretch/>
        </p:blipFill>
        <p:spPr>
          <a:xfrm>
            <a:off x="120866" y="1340768"/>
            <a:ext cx="8927659" cy="4680520"/>
          </a:xfrm>
          <a:prstGeom prst="rect">
            <a:avLst/>
          </a:prstGeom>
        </p:spPr>
      </p:pic>
    </p:spTree>
    <p:extLst>
      <p:ext uri="{BB962C8B-B14F-4D97-AF65-F5344CB8AC3E}">
        <p14:creationId xmlns:p14="http://schemas.microsoft.com/office/powerpoint/2010/main" val="30020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Chart, histogram&#10;&#10;Description automatically generated">
            <a:extLst>
              <a:ext uri="{FF2B5EF4-FFF2-40B4-BE49-F238E27FC236}">
                <a16:creationId xmlns:a16="http://schemas.microsoft.com/office/drawing/2014/main" id="{0C911BAD-9B2F-784D-97A2-7CC3A112C5E9}"/>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7183" r="5947" b="7144"/>
          <a:stretch/>
        </p:blipFill>
        <p:spPr>
          <a:xfrm>
            <a:off x="216000" y="1188000"/>
            <a:ext cx="4788000" cy="4788000"/>
          </a:xfrm>
          <a:prstGeom prst="rect">
            <a:avLst/>
          </a:prstGeom>
        </p:spPr>
      </p:pic>
      <p:sp>
        <p:nvSpPr>
          <p:cNvPr id="8" name="Content Placeholder 2">
            <a:extLst>
              <a:ext uri="{FF2B5EF4-FFF2-40B4-BE49-F238E27FC236}">
                <a16:creationId xmlns:a16="http://schemas.microsoft.com/office/drawing/2014/main" id="{13DBA389-D643-8C45-81FE-F404FC79E1D0}"/>
              </a:ext>
            </a:extLst>
          </p:cNvPr>
          <p:cNvSpPr>
            <a:spLocks noGrp="1"/>
          </p:cNvSpPr>
          <p:nvPr>
            <p:ph sz="quarter" idx="1"/>
          </p:nvPr>
        </p:nvSpPr>
        <p:spPr>
          <a:xfrm>
            <a:off x="4860032" y="1334046"/>
            <a:ext cx="4067968" cy="4248472"/>
          </a:xfrm>
        </p:spPr>
        <p:txBody>
          <a:bodyPr>
            <a:normAutofit/>
          </a:bodyPr>
          <a:lstStyle/>
          <a:p>
            <a:r>
              <a:rPr lang="de-DE" dirty="0"/>
              <a:t>Sensitive </a:t>
            </a:r>
            <a:r>
              <a:rPr lang="de-DE" dirty="0" err="1"/>
              <a:t>Dependence</a:t>
            </a:r>
            <a:r>
              <a:rPr lang="de-DE" dirty="0"/>
              <a:t> on Initial </a:t>
            </a:r>
            <a:r>
              <a:rPr lang="de-DE" dirty="0" err="1"/>
              <a:t>Conditions</a:t>
            </a:r>
            <a:r>
              <a:rPr lang="de-DE" dirty="0"/>
              <a:t> (SDIC)</a:t>
            </a:r>
          </a:p>
          <a:p>
            <a:r>
              <a:rPr lang="de-DE" dirty="0">
                <a:cs typeface="Courier New" panose="02070309020205020404" pitchFamily="49" charset="0"/>
              </a:rPr>
              <a:t>Even </a:t>
            </a:r>
            <a:r>
              <a:rPr lang="de-DE" dirty="0" err="1">
                <a:cs typeface="Courier New" panose="02070309020205020404" pitchFamily="49" charset="0"/>
              </a:rPr>
              <a:t>seeds</a:t>
            </a:r>
            <a:r>
              <a:rPr lang="de-DE" dirty="0">
                <a:cs typeface="Courier New" panose="02070309020205020404" pitchFamily="49" charset="0"/>
              </a:rPr>
              <a:t> </a:t>
            </a:r>
            <a:r>
              <a:rPr lang="de-DE" dirty="0" err="1">
                <a:cs typeface="Courier New" panose="02070309020205020404" pitchFamily="49" charset="0"/>
              </a:rPr>
              <a:t>that</a:t>
            </a:r>
            <a:r>
              <a:rPr lang="de-DE" dirty="0">
                <a:cs typeface="Courier New" panose="02070309020205020404" pitchFamily="49" charset="0"/>
              </a:rPr>
              <a:t> </a:t>
            </a:r>
            <a:r>
              <a:rPr lang="de-DE" dirty="0" err="1">
                <a:cs typeface="Courier New" panose="02070309020205020404" pitchFamily="49" charset="0"/>
              </a:rPr>
              <a:t>are</a:t>
            </a:r>
            <a:r>
              <a:rPr lang="de-DE" dirty="0">
                <a:cs typeface="Courier New" panose="02070309020205020404" pitchFamily="49" charset="0"/>
              </a:rPr>
              <a:t> </a:t>
            </a:r>
            <a:r>
              <a:rPr lang="de-DE" dirty="0" err="1">
                <a:cs typeface="Courier New" panose="02070309020205020404" pitchFamily="49" charset="0"/>
              </a:rPr>
              <a:t>very</a:t>
            </a:r>
            <a:r>
              <a:rPr lang="de-DE" dirty="0">
                <a:cs typeface="Courier New" panose="02070309020205020404" pitchFamily="49" charset="0"/>
              </a:rPr>
              <a:t> </a:t>
            </a:r>
            <a:r>
              <a:rPr lang="de-DE" dirty="0" err="1">
                <a:cs typeface="Courier New" panose="02070309020205020404" pitchFamily="49" charset="0"/>
              </a:rPr>
              <a:t>close</a:t>
            </a:r>
            <a:r>
              <a:rPr lang="de-DE" dirty="0">
                <a:cs typeface="Courier New" panose="02070309020205020404" pitchFamily="49" charset="0"/>
              </a:rPr>
              <a:t>, </a:t>
            </a:r>
            <a:r>
              <a:rPr lang="de-DE" dirty="0" err="1">
                <a:cs typeface="Courier New" panose="02070309020205020404" pitchFamily="49" charset="0"/>
              </a:rPr>
              <a:t>quickly</a:t>
            </a:r>
            <a:r>
              <a:rPr lang="de-DE" dirty="0">
                <a:cs typeface="Courier New" panose="02070309020205020404" pitchFamily="49" charset="0"/>
              </a:rPr>
              <a:t> find </a:t>
            </a:r>
            <a:r>
              <a:rPr lang="de-DE" dirty="0" err="1">
                <a:cs typeface="Courier New" panose="02070309020205020404" pitchFamily="49" charset="0"/>
              </a:rPr>
              <a:t>completely</a:t>
            </a:r>
            <a:r>
              <a:rPr lang="de-DE" dirty="0">
                <a:cs typeface="Courier New" panose="02070309020205020404" pitchFamily="49" charset="0"/>
              </a:rPr>
              <a:t> different </a:t>
            </a:r>
            <a:r>
              <a:rPr lang="de-DE" dirty="0" err="1">
                <a:cs typeface="Courier New" panose="02070309020205020404" pitchFamily="49" charset="0"/>
              </a:rPr>
              <a:t>itineraries</a:t>
            </a:r>
            <a:endParaRPr lang="de-DE" dirty="0">
              <a:cs typeface="Courier New" panose="02070309020205020404" pitchFamily="49" charset="0"/>
            </a:endParaRPr>
          </a:p>
          <a:p>
            <a:r>
              <a:rPr lang="de-DE" dirty="0">
                <a:cs typeface="Courier New" panose="02070309020205020404" pitchFamily="49" charset="0"/>
              </a:rPr>
              <a:t>Butterfly </a:t>
            </a:r>
            <a:r>
              <a:rPr lang="de-DE" dirty="0" err="1">
                <a:cs typeface="Courier New" panose="02070309020205020404" pitchFamily="49" charset="0"/>
              </a:rPr>
              <a:t>effect</a:t>
            </a:r>
            <a:endParaRPr lang="de-DE" dirty="0">
              <a:cs typeface="Courier New" panose="02070309020205020404" pitchFamily="49" charset="0"/>
            </a:endParaRPr>
          </a:p>
        </p:txBody>
      </p:sp>
      <p:pic>
        <p:nvPicPr>
          <p:cNvPr id="10" name="Picture 9" descr="Background pattern&#10;&#10;Description automatically generated with low confidence">
            <a:extLst>
              <a:ext uri="{FF2B5EF4-FFF2-40B4-BE49-F238E27FC236}">
                <a16:creationId xmlns:a16="http://schemas.microsoft.com/office/drawing/2014/main" id="{5EC068AC-3398-8F4C-AEFC-4D81FF82EDB6}"/>
              </a:ext>
            </a:extLst>
          </p:cNvPr>
          <p:cNvPicPr>
            <a:picLocks noChangeAspect="1"/>
          </p:cNvPicPr>
          <p:nvPr/>
        </p:nvPicPr>
        <p:blipFill rotWithShape="1">
          <a:blip r:embed="rId3">
            <a:extLst>
              <a:ext uri="{28A0092B-C50C-407E-A947-70E740481C1C}">
                <a14:useLocalDpi xmlns:a14="http://schemas.microsoft.com/office/drawing/2010/main" val="0"/>
              </a:ext>
            </a:extLst>
          </a:blip>
          <a:srcRect t="17604" b="2214"/>
          <a:stretch/>
        </p:blipFill>
        <p:spPr>
          <a:xfrm>
            <a:off x="5638800" y="3715005"/>
            <a:ext cx="3505200" cy="2988000"/>
          </a:xfrm>
          <a:prstGeom prst="rect">
            <a:avLst/>
          </a:prstGeom>
        </p:spPr>
      </p:pic>
    </p:spTree>
    <p:extLst>
      <p:ext uri="{BB962C8B-B14F-4D97-AF65-F5344CB8AC3E}">
        <p14:creationId xmlns:p14="http://schemas.microsoft.com/office/powerpoint/2010/main" val="128105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8B2-9D8A-E945-8AD1-0A4960ED91D3}"/>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5E9D5751-0F68-AB46-BE28-558729DE6CC7}"/>
              </a:ext>
            </a:extLst>
          </p:cNvPr>
          <p:cNvSpPr>
            <a:spLocks noGrp="1"/>
          </p:cNvSpPr>
          <p:nvPr>
            <p:ph sz="quarter" idx="1"/>
          </p:nvPr>
        </p:nvSpPr>
        <p:spPr>
          <a:xfrm>
            <a:off x="179512" y="1219200"/>
            <a:ext cx="8892480" cy="5018112"/>
          </a:xfrm>
        </p:spPr>
        <p:txBody>
          <a:bodyPr>
            <a:normAutofit fontScale="92500" lnSpcReduction="10000"/>
          </a:bodyPr>
          <a:lstStyle/>
          <a:p>
            <a:pPr marL="0" indent="0">
              <a:buNone/>
            </a:pPr>
            <a:r>
              <a:rPr lang="en-GB" dirty="0"/>
              <a:t>Some r values for 3 &lt; r &lt; 4 have some interesting properties: a chaotic trajectory neither diverges nor converges.</a:t>
            </a:r>
          </a:p>
          <a:p>
            <a:pPr marL="274320" lvl="1" indent="0">
              <a:buNone/>
            </a:pPr>
            <a:br>
              <a:rPr lang="en-GB" dirty="0"/>
            </a:br>
            <a:r>
              <a:rPr lang="en-GB" dirty="0"/>
              <a:t>a) Use the </a:t>
            </a:r>
            <a:r>
              <a:rPr lang="en-GB" dirty="0" err="1">
                <a:latin typeface="Courier New" panose="02070309020205020404" pitchFamily="49" charset="0"/>
                <a:cs typeface="Courier New" panose="02070309020205020404" pitchFamily="49" charset="0"/>
              </a:rPr>
              <a:t>plot_bifurcation</a:t>
            </a:r>
            <a:r>
              <a:rPr lang="en-GB" dirty="0"/>
              <a:t> function from the </a:t>
            </a:r>
            <a:r>
              <a:rPr lang="en-GB" dirty="0" err="1">
                <a:latin typeface="Courier New" panose="02070309020205020404" pitchFamily="49" charset="0"/>
                <a:cs typeface="Courier New" panose="02070309020205020404" pitchFamily="49" charset="0"/>
              </a:rPr>
              <a:t>plot_logfun</a:t>
            </a:r>
            <a:r>
              <a:rPr lang="en-GB" dirty="0"/>
              <a:t> module using your implementation of </a:t>
            </a:r>
            <a:r>
              <a:rPr lang="en-GB" dirty="0">
                <a:latin typeface="Courier New" panose="02070309020205020404" pitchFamily="49" charset="0"/>
                <a:cs typeface="Courier New" panose="02070309020205020404" pitchFamily="49" charset="0"/>
              </a:rPr>
              <a:t>f</a:t>
            </a:r>
            <a:r>
              <a:rPr lang="en-GB" dirty="0"/>
              <a:t> and </a:t>
            </a:r>
            <a:r>
              <a:rPr lang="en-GB" dirty="0" err="1">
                <a:latin typeface="Courier New" panose="02070309020205020404" pitchFamily="49" charset="0"/>
                <a:cs typeface="Courier New" panose="02070309020205020404" pitchFamily="49" charset="0"/>
              </a:rPr>
              <a:t>iterate_f</a:t>
            </a:r>
            <a:r>
              <a:rPr lang="en-GB" dirty="0"/>
              <a:t> to look at the bifurcation diagram. The script generates an output image, </a:t>
            </a:r>
            <a:r>
              <a:rPr lang="en-GB" dirty="0" err="1">
                <a:latin typeface="Courier New" panose="02070309020205020404" pitchFamily="49" charset="0"/>
                <a:cs typeface="Courier New" panose="02070309020205020404" pitchFamily="49" charset="0"/>
              </a:rPr>
              <a:t>bifurcation_diagram.png</a:t>
            </a:r>
            <a:endParaRPr lang="en-GB" dirty="0"/>
          </a:p>
          <a:p>
            <a:pPr marL="274320" lvl="1" indent="0">
              <a:buNone/>
            </a:pPr>
            <a:endParaRPr lang="en-GB" dirty="0"/>
          </a:p>
          <a:p>
            <a:pPr marL="274320" lvl="1" indent="0">
              <a:buNone/>
            </a:pPr>
            <a:r>
              <a:rPr lang="en-GB" dirty="0"/>
              <a:t>b) Write a test that checks for chaotic </a:t>
            </a:r>
            <a:r>
              <a:rPr lang="en-GB" dirty="0" err="1"/>
              <a:t>behavior</a:t>
            </a:r>
            <a:r>
              <a:rPr lang="en-GB" dirty="0"/>
              <a:t> when </a:t>
            </a:r>
            <a:r>
              <a:rPr lang="en-GB" dirty="0">
                <a:latin typeface="Courier New" panose="02070309020205020404" pitchFamily="49" charset="0"/>
                <a:cs typeface="Courier New" panose="02070309020205020404" pitchFamily="49" charset="0"/>
              </a:rPr>
              <a:t>r=3.8</a:t>
            </a:r>
            <a:r>
              <a:rPr lang="en-GB" dirty="0"/>
              <a:t>. Run the logistic map for 100000 iterations and verify the conditions for chaotic </a:t>
            </a:r>
            <a:r>
              <a:rPr lang="en-GB" dirty="0" err="1"/>
              <a:t>behavior</a:t>
            </a:r>
            <a:r>
              <a:rPr lang="en-GB" dirty="0"/>
              <a:t>:</a:t>
            </a:r>
            <a:br>
              <a:rPr lang="en-GB" dirty="0"/>
            </a:br>
            <a:endParaRPr lang="en-GB" dirty="0"/>
          </a:p>
          <a:p>
            <a:pPr marL="548640" lvl="2" indent="0">
              <a:buNone/>
            </a:pPr>
            <a:r>
              <a:rPr lang="en-GB" dirty="0"/>
              <a:t>1) The function is deterministic: </a:t>
            </a:r>
            <a:r>
              <a:rPr lang="en-GB" i="1" dirty="0"/>
              <a:t>this does not need to be tested in this case</a:t>
            </a:r>
          </a:p>
          <a:p>
            <a:pPr marL="548640" lvl="2" indent="0">
              <a:buNone/>
            </a:pPr>
            <a:r>
              <a:rPr lang="en-GB" dirty="0"/>
              <a:t>2) Orbits must be bounded: check that all values are between 0 and 1</a:t>
            </a:r>
          </a:p>
          <a:p>
            <a:pPr marL="548640" lvl="2" indent="0">
              <a:buNone/>
            </a:pPr>
            <a:r>
              <a:rPr lang="en-GB" dirty="0"/>
              <a:t>3) Orbits must be aperiodic: check that the last 1000 values are all different</a:t>
            </a:r>
          </a:p>
          <a:p>
            <a:pPr marL="548640" lvl="2" indent="0">
              <a:buNone/>
            </a:pPr>
            <a:r>
              <a:rPr lang="en-GB" dirty="0"/>
              <a:t>4) Sensitive dependence on initial conditions: </a:t>
            </a:r>
            <a:r>
              <a:rPr lang="en-GB" i="1" dirty="0"/>
              <a:t>this is the bonus exercise (in readme)</a:t>
            </a:r>
          </a:p>
          <a:p>
            <a:pPr marL="274320" lvl="1" indent="0">
              <a:buNone/>
            </a:pPr>
            <a:br>
              <a:rPr lang="en-GB" dirty="0"/>
            </a:br>
            <a:r>
              <a:rPr lang="en-GB" dirty="0"/>
              <a:t>The test should check conditions 2) and 3)!</a:t>
            </a:r>
          </a:p>
        </p:txBody>
      </p:sp>
      <p:sp>
        <p:nvSpPr>
          <p:cNvPr id="4" name="Date Placeholder 3">
            <a:extLst>
              <a:ext uri="{FF2B5EF4-FFF2-40B4-BE49-F238E27FC236}">
                <a16:creationId xmlns:a16="http://schemas.microsoft.com/office/drawing/2014/main" id="{0E6B6AE5-089C-8D47-A20C-EF24F753998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F0FB865-37EF-674F-8049-1DE594EBE53F}"/>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596E544-3B56-EF46-8DC8-4A94BEABEDCA}"/>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899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 is good for your self-esteem</a:t>
            </a:r>
          </a:p>
        </p:txBody>
      </p:sp>
      <p:sp>
        <p:nvSpPr>
          <p:cNvPr id="6" name="Content Placeholder 5"/>
          <p:cNvSpPr>
            <a:spLocks noGrp="1"/>
          </p:cNvSpPr>
          <p:nvPr>
            <p:ph sz="quarter" idx="1"/>
          </p:nvPr>
        </p:nvSpPr>
        <p:spPr/>
        <p:txBody>
          <a:bodyPr/>
          <a:lstStyle/>
          <a:p>
            <a:r>
              <a:rPr lang="en-US" dirty="0"/>
              <a:t>Immediately</a:t>
            </a:r>
            <a:r>
              <a:rPr lang="en-US"/>
              <a:t>:  Always </a:t>
            </a:r>
            <a:r>
              <a:rPr lang="en-US" dirty="0"/>
              <a:t>be confident that your results are correct, whether your approach works of not</a:t>
            </a:r>
          </a:p>
          <a:p>
            <a:r>
              <a:rPr lang="en-US" dirty="0"/>
              <a:t>In the future: save your future self some trouble!</a:t>
            </a:r>
          </a:p>
          <a:p>
            <a:r>
              <a:rPr lang="en-US" dirty="0"/>
              <a:t>If you are left thinking “it’s cool but I cannot test </a:t>
            </a:r>
            <a:r>
              <a:rPr lang="en-US" i="1" dirty="0"/>
              <a:t>my</a:t>
            </a:r>
            <a:r>
              <a:rPr lang="en-US" dirty="0"/>
              <a:t> code because XYZ”, talk to me during the week and I’ll show you how to do it ;-)</a:t>
            </a:r>
          </a:p>
          <a:p>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26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3" name="Content Placeholder 2"/>
          <p:cNvSpPr>
            <a:spLocks noGrp="1"/>
          </p:cNvSpPr>
          <p:nvPr>
            <p:ph sz="quarter" idx="1"/>
          </p:nvPr>
        </p:nvSpPr>
        <p:spPr/>
        <p:txBody>
          <a:bodyPr>
            <a:normAutofit/>
          </a:bodyPr>
          <a:lstStyle/>
          <a:p>
            <a:r>
              <a:rPr lang="en-GB" dirty="0"/>
              <a:t>Good programming practices, with testing in the front line, make us confident about our results, and efficient at navigating our research projects</a:t>
            </a:r>
          </a:p>
          <a:p>
            <a:r>
              <a:rPr lang="en-GB" dirty="0"/>
              <a:t>The agile programming cycle gives you intermediate goals to build upon</a:t>
            </a:r>
          </a:p>
          <a:p>
            <a:pPr marL="0" indent="0">
              <a:buNone/>
            </a:pPr>
            <a:endParaRPr lang="en-US" dirty="0"/>
          </a:p>
          <a:p>
            <a:endParaRPr lang="en-GB" dirty="0"/>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9697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Recommended reading</a:t>
            </a:r>
          </a:p>
        </p:txBody>
      </p:sp>
      <p:pic>
        <p:nvPicPr>
          <p:cNvPr id="9" name="Picture 8"/>
          <p:cNvPicPr>
            <a:picLocks noChangeAspect="1"/>
          </p:cNvPicPr>
          <p:nvPr/>
        </p:nvPicPr>
        <p:blipFill>
          <a:blip r:embed="rId2"/>
          <a:stretch>
            <a:fillRect/>
          </a:stretch>
        </p:blipFill>
        <p:spPr>
          <a:xfrm>
            <a:off x="827584" y="2132856"/>
            <a:ext cx="2352367" cy="2952328"/>
          </a:xfrm>
          <a:prstGeom prst="rect">
            <a:avLst/>
          </a:prstGeom>
        </p:spPr>
      </p:pic>
      <p:pic>
        <p:nvPicPr>
          <p:cNvPr id="10" name="Picture 9"/>
          <p:cNvPicPr>
            <a:picLocks noChangeAspect="1"/>
          </p:cNvPicPr>
          <p:nvPr/>
        </p:nvPicPr>
        <p:blipFill>
          <a:blip r:embed="rId3"/>
          <a:stretch>
            <a:fillRect/>
          </a:stretch>
        </p:blipFill>
        <p:spPr>
          <a:xfrm>
            <a:off x="3491880" y="2132856"/>
            <a:ext cx="2355484" cy="2952328"/>
          </a:xfrm>
          <a:prstGeom prst="rect">
            <a:avLst/>
          </a:prstGeom>
        </p:spPr>
      </p:pic>
      <p:pic>
        <p:nvPicPr>
          <p:cNvPr id="11" name="Picture 10"/>
          <p:cNvPicPr>
            <a:picLocks noChangeAspect="1"/>
          </p:cNvPicPr>
          <p:nvPr/>
        </p:nvPicPr>
        <p:blipFill>
          <a:blip r:embed="rId4"/>
          <a:stretch>
            <a:fillRect/>
          </a:stretch>
        </p:blipFill>
        <p:spPr>
          <a:xfrm>
            <a:off x="6156176" y="2132856"/>
            <a:ext cx="2273475" cy="2952328"/>
          </a:xfrm>
          <a:prstGeom prst="rect">
            <a:avLst/>
          </a:prstGeom>
        </p:spPr>
      </p:pic>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49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2" name="Title 1"/>
          <p:cNvSpPr>
            <a:spLocks noGrp="1"/>
          </p:cNvSpPr>
          <p:nvPr>
            <p:ph type="title" idx="4294967295"/>
          </p:nvPr>
        </p:nvSpPr>
        <p:spPr>
          <a:xfrm>
            <a:off x="460248" y="2705375"/>
            <a:ext cx="8229600" cy="990600"/>
          </a:xfrm>
        </p:spPr>
        <p:txBody>
          <a:bodyPr anchor="ctr">
            <a:normAutofit/>
          </a:bodyPr>
          <a:lstStyle/>
          <a:p>
            <a:pPr algn="ctr"/>
            <a:r>
              <a:rPr lang="en-GB" sz="5400" dirty="0"/>
              <a:t>Thank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test</a:t>
            </a:r>
          </a:p>
        </p:txBody>
      </p:sp>
      <p:sp>
        <p:nvSpPr>
          <p:cNvPr id="5" name="Content Placeholder 4"/>
          <p:cNvSpPr>
            <a:spLocks noGrp="1"/>
          </p:cNvSpPr>
          <p:nvPr>
            <p:ph sz="quarter" idx="1"/>
          </p:nvPr>
        </p:nvSpPr>
        <p:spPr/>
        <p:txBody>
          <a:bodyPr>
            <a:normAutofit/>
          </a:bodyPr>
          <a:lstStyle/>
          <a:p>
            <a:r>
              <a:rPr lang="en-US" dirty="0"/>
              <a:t>A good test is divided in three parts:</a:t>
            </a:r>
          </a:p>
          <a:p>
            <a:pPr lvl="1"/>
            <a:r>
              <a:rPr lang="en-US" b="1" dirty="0"/>
              <a:t>Given</a:t>
            </a:r>
            <a:r>
              <a:rPr lang="en-US" dirty="0"/>
              <a:t>: Put your system in the right state for testing</a:t>
            </a:r>
          </a:p>
          <a:p>
            <a:pPr lvl="2"/>
            <a:r>
              <a:rPr lang="en-US" dirty="0"/>
              <a:t>Create data, initialize parameters, define constants…</a:t>
            </a:r>
          </a:p>
          <a:p>
            <a:pPr marL="274320" lvl="1" indent="0">
              <a:buNone/>
            </a:pPr>
            <a:endParaRPr lang="en-US" b="1" dirty="0"/>
          </a:p>
          <a:p>
            <a:pPr lvl="1"/>
            <a:r>
              <a:rPr lang="en-US" b="1" dirty="0"/>
              <a:t>When</a:t>
            </a:r>
            <a:r>
              <a:rPr lang="en-US" dirty="0"/>
              <a:t>: Execute the feature that you are testing</a:t>
            </a:r>
          </a:p>
          <a:p>
            <a:pPr lvl="2"/>
            <a:r>
              <a:rPr lang="en-US" dirty="0"/>
              <a:t>Typically one or two lines of code</a:t>
            </a:r>
          </a:p>
          <a:p>
            <a:pPr lvl="1"/>
            <a:endParaRPr lang="en-US" b="1" dirty="0"/>
          </a:p>
          <a:p>
            <a:pPr lvl="1"/>
            <a:r>
              <a:rPr lang="en-US" b="1" dirty="0"/>
              <a:t>Then</a:t>
            </a:r>
            <a:r>
              <a:rPr lang="en-US" dirty="0"/>
              <a:t>: Compare outcomes with the expected ones</a:t>
            </a:r>
          </a:p>
          <a:p>
            <a:pPr lvl="2"/>
            <a:r>
              <a:rPr lang="en-US" dirty="0"/>
              <a:t>Define the expected result of the test</a:t>
            </a:r>
          </a:p>
          <a:p>
            <a:pPr lvl="2"/>
            <a:r>
              <a:rPr lang="en-US" dirty="0"/>
              <a:t>Set of </a:t>
            </a:r>
            <a:r>
              <a:rPr lang="en-US" i="1" dirty="0"/>
              <a:t>assertions</a:t>
            </a:r>
            <a:r>
              <a:rPr lang="en-US" dirty="0"/>
              <a:t> that check that the new state of your system matches your expectations</a:t>
            </a:r>
          </a:p>
          <a:p>
            <a:pPr lvl="2"/>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84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Test simple </a:t>
            </a:r>
            <a:r>
              <a:rPr lang="en-US" dirty="0"/>
              <a:t>but general cases</a:t>
            </a:r>
          </a:p>
        </p:txBody>
      </p:sp>
      <p:sp>
        <p:nvSpPr>
          <p:cNvPr id="20483" name="Rectangle 3"/>
          <p:cNvSpPr>
            <a:spLocks noGrp="1" noChangeArrowheads="1"/>
          </p:cNvSpPr>
          <p:nvPr>
            <p:ph sz="quarter" idx="1"/>
          </p:nvPr>
        </p:nvSpPr>
        <p:spPr>
          <a:xfrm>
            <a:off x="457200" y="1219201"/>
            <a:ext cx="8229600" cy="1561727"/>
          </a:xfrm>
        </p:spPr>
        <p:txBody>
          <a:bodyPr>
            <a:normAutofit/>
          </a:bodyPr>
          <a:lstStyle/>
          <a:p>
            <a:r>
              <a:rPr lang="en-US" sz="2100" dirty="0"/>
              <a:t>Start with simple, general case</a:t>
            </a:r>
          </a:p>
          <a:p>
            <a:pPr lvl="1"/>
            <a:r>
              <a:rPr lang="en-US" sz="1900" dirty="0"/>
              <a:t>Take a realistic scenario for your code, try to reduce it to a simple example</a:t>
            </a:r>
          </a:p>
          <a:p>
            <a:r>
              <a:rPr lang="en-US" sz="2100" dirty="0"/>
              <a:t>Tests for ‘lower’ method of strings</a:t>
            </a:r>
          </a:p>
        </p:txBody>
      </p:sp>
      <p:sp>
        <p:nvSpPr>
          <p:cNvPr id="10" name="TextBox 9"/>
          <p:cNvSpPr txBox="1"/>
          <p:nvPr/>
        </p:nvSpPr>
        <p:spPr>
          <a:xfrm>
            <a:off x="2051720" y="2852936"/>
            <a:ext cx="5760640" cy="2462213"/>
          </a:xfrm>
          <a:prstGeom prst="rect">
            <a:avLst/>
          </a:prstGeom>
          <a:noFill/>
        </p:spPr>
        <p:txBody>
          <a:bodyPr wrap="square" rtlCol="0">
            <a:spAutoFit/>
          </a:bodyPr>
          <a:lstStyle/>
          <a:p>
            <a:r>
              <a:rPr lang="en-US" sz="1400" dirty="0">
                <a:solidFill>
                  <a:srgbClr val="7F007F"/>
                </a:solidFill>
                <a:effectLst/>
                <a:latin typeface="Courier New"/>
                <a:cs typeface="Courier New"/>
              </a:rPr>
              <a:t>def</a:t>
            </a:r>
            <a:r>
              <a:rPr lang="en-US" sz="1400" dirty="0">
                <a:solidFill>
                  <a:srgbClr val="000000"/>
                </a:solidFill>
                <a:effectLst/>
                <a:latin typeface="Courier New"/>
                <a:cs typeface="Courier New"/>
              </a:rPr>
              <a:t> </a:t>
            </a:r>
            <a:r>
              <a:rPr lang="en-US" sz="1400" dirty="0" err="1">
                <a:solidFill>
                  <a:srgbClr val="0000FF"/>
                </a:solidFill>
                <a:effectLst/>
                <a:latin typeface="Courier New"/>
                <a:cs typeface="Courier New"/>
              </a:rPr>
              <a:t>test_lower</a:t>
            </a:r>
            <a:r>
              <a:rPr lang="en-US" sz="1400" dirty="0">
                <a:solidFill>
                  <a:srgbClr val="000000"/>
                </a:solidFill>
                <a:effectLst/>
                <a:latin typeface="Courier New"/>
                <a:cs typeface="Courier New"/>
              </a:rPr>
              <a:t>():</a:t>
            </a:r>
            <a:br>
              <a:rPr lang="en-US" sz="1400" dirty="0">
                <a:solidFill>
                  <a:srgbClr val="000000"/>
                </a:solidFill>
                <a:effectLst/>
                <a:latin typeface="Courier New"/>
                <a:cs typeface="Courier New"/>
              </a:rPr>
            </a:br>
            <a:r>
              <a:rPr lang="en-US" sz="1400" dirty="0">
                <a:solidFill>
                  <a:srgbClr val="000000"/>
                </a:solidFill>
                <a:effectLst/>
                <a:latin typeface="Courier New"/>
                <a:cs typeface="Courier New"/>
              </a:rPr>
              <a:t>    </a:t>
            </a:r>
            <a:r>
              <a:rPr lang="en-US" sz="1400" dirty="0">
                <a:solidFill>
                  <a:srgbClr val="B22222"/>
                </a:solidFill>
                <a:effectLst/>
                <a:latin typeface="Courier New"/>
                <a:cs typeface="Courier New"/>
              </a:rPr>
              <a:t># Given</a:t>
            </a:r>
            <a:br>
              <a:rPr lang="en-US" sz="1400" dirty="0">
                <a:solidFill>
                  <a:srgbClr val="B22222"/>
                </a:solidFill>
                <a:effectLst/>
                <a:latin typeface="Courier New"/>
                <a:cs typeface="Courier New"/>
              </a:rPr>
            </a:br>
            <a:r>
              <a:rPr lang="en-US" sz="1400" dirty="0">
                <a:solidFill>
                  <a:srgbClr val="000000"/>
                </a:solidFill>
                <a:effectLst/>
                <a:latin typeface="Courier New"/>
                <a:cs typeface="Courier New"/>
              </a:rPr>
              <a:t>    string = </a:t>
            </a:r>
            <a:r>
              <a:rPr lang="en-US" sz="1400" dirty="0">
                <a:solidFill>
                  <a:srgbClr val="8B2252"/>
                </a:solidFill>
                <a:effectLst/>
                <a:latin typeface="Courier New"/>
                <a:cs typeface="Courier New"/>
              </a:rPr>
              <a:t>'</a:t>
            </a:r>
            <a:r>
              <a:rPr lang="en-US" sz="1400" dirty="0" err="1">
                <a:solidFill>
                  <a:srgbClr val="8B2252"/>
                </a:solidFill>
                <a:effectLst/>
                <a:latin typeface="Courier New"/>
                <a:cs typeface="Courier New"/>
              </a:rPr>
              <a:t>HeLlO</a:t>
            </a:r>
            <a:r>
              <a:rPr lang="en-US" sz="1400" dirty="0">
                <a:solidFill>
                  <a:srgbClr val="8B2252"/>
                </a:solidFill>
                <a:effectLst/>
                <a:latin typeface="Courier New"/>
                <a:cs typeface="Courier New"/>
              </a:rPr>
              <a:t> </a:t>
            </a:r>
            <a:r>
              <a:rPr lang="en-US" sz="1400" dirty="0" err="1">
                <a:solidFill>
                  <a:srgbClr val="8B2252"/>
                </a:solidFill>
                <a:effectLst/>
                <a:latin typeface="Courier New"/>
                <a:cs typeface="Courier New"/>
              </a:rPr>
              <a:t>wOrld</a:t>
            </a:r>
            <a:r>
              <a:rPr lang="en-US" sz="1400" dirty="0">
                <a:solidFill>
                  <a:srgbClr val="8B2252"/>
                </a:solidFill>
                <a:effectLst/>
                <a:latin typeface="Courier New"/>
                <a:cs typeface="Courier New"/>
              </a:rPr>
              <a:t>'</a:t>
            </a:r>
            <a:br>
              <a:rPr lang="en-US" sz="1400" dirty="0">
                <a:solidFill>
                  <a:srgbClr val="000000"/>
                </a:solidFill>
                <a:effectLst/>
                <a:latin typeface="Courier New"/>
                <a:cs typeface="Courier New"/>
              </a:rPr>
            </a:br>
            <a:r>
              <a:rPr lang="en-US" sz="1400" dirty="0">
                <a:solidFill>
                  <a:srgbClr val="000000"/>
                </a:solidFill>
                <a:effectLst/>
                <a:latin typeface="Courier New"/>
                <a:cs typeface="Courier New"/>
              </a:rPr>
              <a:t>    expected = </a:t>
            </a:r>
            <a:r>
              <a:rPr lang="en-US" sz="1400" dirty="0">
                <a:solidFill>
                  <a:srgbClr val="8B2252"/>
                </a:solidFill>
                <a:effectLst/>
                <a:latin typeface="Courier New"/>
                <a:cs typeface="Courier New"/>
              </a:rPr>
              <a:t>'hello world'</a:t>
            </a:r>
            <a:br>
              <a:rPr lang="en-US" sz="1400" dirty="0">
                <a:solidFill>
                  <a:srgbClr val="000000"/>
                </a:solidFill>
                <a:effectLst/>
                <a:latin typeface="Courier New"/>
                <a:cs typeface="Courier New"/>
              </a:rPr>
            </a:br>
            <a:br>
              <a:rPr lang="en-US" sz="1400" dirty="0">
                <a:solidFill>
                  <a:srgbClr val="000000"/>
                </a:solidFill>
                <a:effectLst/>
                <a:latin typeface="Courier New"/>
                <a:cs typeface="Courier New"/>
              </a:rPr>
            </a:br>
            <a:r>
              <a:rPr lang="en-US" sz="1400" dirty="0">
                <a:solidFill>
                  <a:srgbClr val="000000"/>
                </a:solidFill>
                <a:effectLst/>
                <a:latin typeface="Courier New"/>
                <a:cs typeface="Courier New"/>
              </a:rPr>
              <a:t>    </a:t>
            </a:r>
            <a:r>
              <a:rPr lang="en-US" sz="1400" dirty="0">
                <a:solidFill>
                  <a:srgbClr val="B22222"/>
                </a:solidFill>
                <a:effectLst/>
                <a:latin typeface="Courier New"/>
                <a:cs typeface="Courier New"/>
              </a:rPr>
              <a:t># When</a:t>
            </a:r>
            <a:br>
              <a:rPr lang="en-US" sz="1400" dirty="0">
                <a:solidFill>
                  <a:srgbClr val="B22222"/>
                </a:solidFill>
                <a:effectLst/>
                <a:latin typeface="Courier New"/>
                <a:cs typeface="Courier New"/>
              </a:rPr>
            </a:br>
            <a:r>
              <a:rPr lang="en-US" sz="1400" dirty="0">
                <a:solidFill>
                  <a:srgbClr val="000000"/>
                </a:solidFill>
                <a:effectLst/>
                <a:latin typeface="Courier New"/>
                <a:cs typeface="Courier New"/>
              </a:rPr>
              <a:t>    output = </a:t>
            </a:r>
            <a:r>
              <a:rPr lang="en-US" sz="1400" dirty="0" err="1">
                <a:solidFill>
                  <a:srgbClr val="000000"/>
                </a:solidFill>
                <a:effectLst/>
                <a:latin typeface="Courier New"/>
                <a:cs typeface="Courier New"/>
              </a:rPr>
              <a:t>string.lower</a:t>
            </a:r>
            <a:r>
              <a:rPr lang="en-US" sz="1400" dirty="0">
                <a:solidFill>
                  <a:srgbClr val="000000"/>
                </a:solidFill>
                <a:effectLst/>
                <a:latin typeface="Courier New"/>
                <a:cs typeface="Courier New"/>
              </a:rPr>
              <a:t>()</a:t>
            </a:r>
            <a:br>
              <a:rPr lang="en-US" sz="1400" dirty="0">
                <a:solidFill>
                  <a:srgbClr val="000000"/>
                </a:solidFill>
                <a:effectLst/>
                <a:latin typeface="Courier New"/>
                <a:cs typeface="Courier New"/>
              </a:rPr>
            </a:br>
            <a:br>
              <a:rPr lang="en-US" sz="1400" dirty="0">
                <a:solidFill>
                  <a:srgbClr val="000000"/>
                </a:solidFill>
                <a:effectLst/>
                <a:latin typeface="Courier New"/>
                <a:cs typeface="Courier New"/>
              </a:rPr>
            </a:br>
            <a:r>
              <a:rPr lang="en-US" sz="1400" dirty="0">
                <a:solidFill>
                  <a:srgbClr val="000000"/>
                </a:solidFill>
                <a:effectLst/>
                <a:latin typeface="Courier New"/>
                <a:cs typeface="Courier New"/>
              </a:rPr>
              <a:t>    </a:t>
            </a:r>
            <a:r>
              <a:rPr lang="en-US" sz="1400" dirty="0">
                <a:solidFill>
                  <a:srgbClr val="B22222"/>
                </a:solidFill>
                <a:effectLst/>
                <a:latin typeface="Courier New"/>
                <a:cs typeface="Courier New"/>
              </a:rPr>
              <a:t># Then</a:t>
            </a:r>
            <a:br>
              <a:rPr lang="en-US" sz="1400" dirty="0">
                <a:solidFill>
                  <a:srgbClr val="B22222"/>
                </a:solidFill>
                <a:effectLst/>
                <a:latin typeface="Courier New"/>
                <a:cs typeface="Courier New"/>
              </a:rPr>
            </a:br>
            <a:r>
              <a:rPr lang="en-US" sz="1400" dirty="0">
                <a:solidFill>
                  <a:srgbClr val="000000"/>
                </a:solidFill>
                <a:effectLst/>
                <a:latin typeface="Courier New"/>
                <a:cs typeface="Courier New"/>
              </a:rPr>
              <a:t>    </a:t>
            </a:r>
            <a:r>
              <a:rPr lang="en-US" sz="1400" dirty="0">
                <a:solidFill>
                  <a:srgbClr val="7F007F"/>
                </a:solidFill>
                <a:effectLst/>
                <a:latin typeface="Courier New"/>
                <a:cs typeface="Courier New"/>
              </a:rPr>
              <a:t>assert</a:t>
            </a:r>
            <a:r>
              <a:rPr lang="en-US" sz="1400" dirty="0">
                <a:solidFill>
                  <a:srgbClr val="000000"/>
                </a:solidFill>
                <a:effectLst/>
                <a:latin typeface="Courier New"/>
                <a:cs typeface="Courier New"/>
              </a:rPr>
              <a:t> output == expected</a:t>
            </a:r>
            <a:br>
              <a:rPr lang="en-US" sz="1400" dirty="0">
                <a:solidFill>
                  <a:srgbClr val="000000"/>
                </a:solidFill>
                <a:effectLst/>
                <a:latin typeface="Courier New"/>
                <a:cs typeface="Courier New"/>
              </a:rPr>
            </a:br>
            <a:endParaRPr lang="en-US" sz="1400" dirty="0">
              <a:solidFill>
                <a:srgbClr val="000000"/>
              </a:solidFill>
              <a:effectLst/>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0340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Test special cases and boundary conditions</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100" dirty="0"/>
              <a:t>Code often breaks in corner cases: empty lists, None, </a:t>
            </a:r>
            <a:r>
              <a:rPr lang="en-US" sz="2100" dirty="0" err="1"/>
              <a:t>NaN</a:t>
            </a:r>
            <a:r>
              <a:rPr lang="en-US" sz="2100" dirty="0"/>
              <a:t>, 0.0, lists with repeated elements, non-existing file, …</a:t>
            </a:r>
          </a:p>
          <a:p>
            <a:r>
              <a:rPr lang="en-US" sz="2100" dirty="0"/>
              <a:t>This often involves making design decision: respond to corner case with special behavior, or raise meaningful exception?</a:t>
            </a:r>
          </a:p>
        </p:txBody>
      </p:sp>
      <p:sp>
        <p:nvSpPr>
          <p:cNvPr id="10" name="TextBox 9"/>
          <p:cNvSpPr txBox="1"/>
          <p:nvPr/>
        </p:nvSpPr>
        <p:spPr>
          <a:xfrm>
            <a:off x="2051720" y="2852936"/>
            <a:ext cx="504056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test_lower_empty_string</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7" name="Rectangle 3"/>
          <p:cNvSpPr txBox="1">
            <a:spLocks noChangeArrowheads="1"/>
          </p:cNvSpPr>
          <p:nvPr/>
        </p:nvSpPr>
        <p:spPr>
          <a:xfrm>
            <a:off x="539552" y="5157192"/>
            <a:ext cx="8229600" cy="122413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a:t>Other good corner cases for </a:t>
            </a:r>
            <a:r>
              <a:rPr lang="en-US" sz="2100" dirty="0" err="1"/>
              <a:t>string.lower</a:t>
            </a:r>
            <a:r>
              <a:rPr lang="en-US" sz="2100" dirty="0"/>
              <a:t>(): </a:t>
            </a:r>
          </a:p>
          <a:p>
            <a:pPr lvl="1"/>
            <a:r>
              <a:rPr lang="en-US" sz="1900" dirty="0"/>
              <a:t>‘do-nothing case’:   </a:t>
            </a:r>
            <a:r>
              <a:rPr lang="en-US" sz="1900" dirty="0">
                <a:latin typeface="Courier New"/>
                <a:cs typeface="Courier New"/>
              </a:rPr>
              <a:t>string = 'hi'</a:t>
            </a:r>
          </a:p>
          <a:p>
            <a:pPr lvl="1"/>
            <a:r>
              <a:rPr lang="en-US" sz="1900" dirty="0"/>
              <a:t>symbols:                </a:t>
            </a:r>
            <a:r>
              <a:rPr lang="en-US" sz="1900" dirty="0">
                <a:latin typeface="Courier New"/>
                <a:cs typeface="Courier New"/>
              </a:rPr>
              <a:t>string = '123 (!'</a:t>
            </a:r>
          </a:p>
          <a:p>
            <a:pPr lvl="1"/>
            <a:endParaRPr lang="en-US" sz="1900"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0078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Common testing pattern</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400" dirty="0"/>
              <a:t>Often these cases are collected in a single test:</a:t>
            </a:r>
            <a:endParaRPr lang="en-US" sz="2100" dirty="0"/>
          </a:p>
        </p:txBody>
      </p:sp>
      <p:sp>
        <p:nvSpPr>
          <p:cNvPr id="10" name="TextBox 9"/>
          <p:cNvSpPr txBox="1"/>
          <p:nvPr/>
        </p:nvSpPr>
        <p:spPr>
          <a:xfrm>
            <a:off x="971600" y="2276872"/>
            <a:ext cx="7162800" cy="3323987"/>
          </a:xfrm>
          <a:prstGeom prst="rect">
            <a:avLst/>
          </a:prstGeom>
          <a:noFill/>
        </p:spPr>
        <p:txBody>
          <a:bodyPr wrap="square" rtlCol="0">
            <a:spAutoFit/>
          </a:bodyPr>
          <a:lstStyle/>
          <a:p>
            <a:r>
              <a:rPr lang="pl-PL" sz="1400" dirty="0">
                <a:solidFill>
                  <a:srgbClr val="7F007F"/>
                </a:solidFill>
                <a:effectLst/>
                <a:latin typeface="Courier New"/>
                <a:cs typeface="Courier New"/>
              </a:rPr>
              <a:t>def</a:t>
            </a:r>
            <a:r>
              <a:rPr lang="pl-PL" sz="1400" dirty="0">
                <a:solidFill>
                  <a:srgbClr val="000000"/>
                </a:solidFill>
                <a:effectLst/>
                <a:latin typeface="Courier New"/>
                <a:cs typeface="Courier New"/>
              </a:rPr>
              <a:t> </a:t>
            </a:r>
            <a:r>
              <a:rPr lang="pl-PL" sz="1400" dirty="0" err="1">
                <a:solidFill>
                  <a:srgbClr val="0000FF"/>
                </a:solidFill>
                <a:effectLst/>
                <a:latin typeface="Courier New"/>
                <a:cs typeface="Courier New"/>
              </a:rPr>
              <a:t>test_lower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Given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Each</a:t>
            </a:r>
            <a:r>
              <a:rPr lang="pl-PL" sz="1400" dirty="0">
                <a:solidFill>
                  <a:srgbClr val="B22222"/>
                </a:solidFill>
                <a:effectLst/>
                <a:latin typeface="Courier New"/>
                <a:cs typeface="Courier New"/>
              </a:rPr>
              <a:t> test </a:t>
            </a:r>
            <a:r>
              <a:rPr lang="pl-PL" sz="1400" dirty="0" err="1">
                <a:solidFill>
                  <a:srgbClr val="B22222"/>
                </a:solidFill>
                <a:effectLst/>
                <a:latin typeface="Courier New"/>
                <a:cs typeface="Courier New"/>
              </a:rPr>
              <a:t>case</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is</a:t>
            </a:r>
            <a:r>
              <a:rPr lang="pl-PL" sz="1400" dirty="0">
                <a:solidFill>
                  <a:srgbClr val="B22222"/>
                </a:solidFill>
                <a:effectLst/>
                <a:latin typeface="Courier New"/>
                <a:cs typeface="Courier New"/>
              </a:rPr>
              <a:t> a </a:t>
            </a:r>
            <a:r>
              <a:rPr lang="pl-PL" sz="1400" dirty="0" err="1">
                <a:solidFill>
                  <a:srgbClr val="B22222"/>
                </a:solidFill>
                <a:effectLst/>
                <a:latin typeface="Courier New"/>
                <a:cs typeface="Courier New"/>
              </a:rPr>
              <a:t>tuple</a:t>
            </a:r>
            <a:r>
              <a:rPr lang="pl-PL" sz="1400" dirty="0">
                <a:solidFill>
                  <a:srgbClr val="B22222"/>
                </a:solidFill>
                <a:effectLst/>
                <a:latin typeface="Courier New"/>
                <a:cs typeface="Courier New"/>
              </a:rPr>
              <a:t> of (</a:t>
            </a:r>
            <a:r>
              <a:rPr lang="pl-PL" sz="1400" dirty="0" err="1">
                <a:solidFill>
                  <a:srgbClr val="B22222"/>
                </a:solidFill>
                <a:effectLst/>
                <a:latin typeface="Courier New"/>
                <a:cs typeface="Courier New"/>
              </a:rPr>
              <a:t>input</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expected_result</a:t>
            </a:r>
            <a:r>
              <a:rPr lang="pl-PL" sz="1400" dirty="0">
                <a:solidFill>
                  <a:srgbClr val="B22222"/>
                </a:solidFill>
                <a:effectLst/>
                <a:latin typeface="Courier New"/>
                <a:cs typeface="Courier New"/>
              </a:rPr>
              <a:t>)</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 = [(</a:t>
            </a:r>
            <a:r>
              <a:rPr lang="pl-PL" sz="1400" dirty="0">
                <a:solidFill>
                  <a:srgbClr val="8B2252"/>
                </a:solidFill>
                <a:effectLst/>
                <a:latin typeface="Courier New"/>
                <a:cs typeface="Courier New"/>
              </a:rPr>
              <a:t>'</a:t>
            </a:r>
            <a:r>
              <a:rPr lang="pl-PL" sz="1400" dirty="0" err="1">
                <a:solidFill>
                  <a:srgbClr val="8B2252"/>
                </a:solidFill>
                <a:effectLst/>
                <a:latin typeface="Courier New"/>
                <a:cs typeface="Courier New"/>
              </a:rPr>
              <a:t>HeLlO</a:t>
            </a:r>
            <a:r>
              <a:rPr lang="pl-PL" sz="1400" dirty="0">
                <a:solidFill>
                  <a:srgbClr val="8B2252"/>
                </a:solidFill>
                <a:effectLst/>
                <a:latin typeface="Courier New"/>
                <a:cs typeface="Courier New"/>
              </a:rPr>
              <a:t>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'hello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for</a:t>
            </a:r>
            <a:r>
              <a:rPr lang="pl-PL" sz="1400" dirty="0">
                <a:solidFill>
                  <a:srgbClr val="000000"/>
                </a:solidFill>
                <a:effectLst/>
                <a:latin typeface="Courier New"/>
                <a:cs typeface="Courier New"/>
              </a:rPr>
              <a:t> string, </a:t>
            </a:r>
            <a:r>
              <a:rPr lang="pl-PL" sz="1400" dirty="0" err="1">
                <a:solidFill>
                  <a:srgbClr val="000000"/>
                </a:solidFill>
                <a:effectLst/>
                <a:latin typeface="Courier New"/>
                <a:cs typeface="Courier New"/>
              </a:rPr>
              <a:t>expected</a:t>
            </a: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in</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When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string.lower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Then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7F007F"/>
                </a:solidFill>
                <a:effectLst/>
                <a:latin typeface="Courier New"/>
                <a:cs typeface="Courier New"/>
              </a:rPr>
              <a:t>assert</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expected</a:t>
            </a:r>
            <a:br>
              <a:rPr lang="pl-PL" sz="1400" dirty="0">
                <a:solidFill>
                  <a:srgbClr val="000000"/>
                </a:solidFill>
                <a:effectLst/>
                <a:latin typeface="Courier New"/>
                <a:cs typeface="Courier New"/>
              </a:rPr>
            </a:br>
            <a:endParaRPr lang="pl-PL" sz="1400" dirty="0">
              <a:solidFill>
                <a:srgbClr val="000000"/>
              </a:solidFill>
              <a:effectLst/>
              <a:latin typeface="Courier New"/>
              <a:cs typeface="Courier New"/>
            </a:endParaRPr>
          </a:p>
          <a:p>
            <a:endParaRPr lang="en-US" sz="1400" dirty="0">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08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993776"/>
          </a:xfrm>
        </p:spPr>
        <p:txBody>
          <a:bodyPr/>
          <a:lstStyle/>
          <a:p>
            <a:r>
              <a:rPr lang="en-DE" dirty="0"/>
              <a:t>Sometimes you want to run the same test multiple times with different values</a:t>
            </a:r>
          </a:p>
          <a:p>
            <a:r>
              <a:rPr lang="en-GB" dirty="0"/>
              <a:t>Option 1: for loop in your test</a:t>
            </a:r>
          </a:p>
          <a:p>
            <a:r>
              <a:rPr lang="en-GB" dirty="0"/>
              <a:t>Option 2: parametrize</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7" name="TextBox 6">
            <a:extLst>
              <a:ext uri="{FF2B5EF4-FFF2-40B4-BE49-F238E27FC236}">
                <a16:creationId xmlns:a16="http://schemas.microsoft.com/office/drawing/2014/main" id="{58E81919-2DDE-AF42-9689-4F177E2C3EEA}"/>
              </a:ext>
            </a:extLst>
          </p:cNvPr>
          <p:cNvSpPr txBox="1"/>
          <p:nvPr/>
        </p:nvSpPr>
        <p:spPr>
          <a:xfrm>
            <a:off x="700587" y="3645025"/>
            <a:ext cx="7742825" cy="1200329"/>
          </a:xfrm>
          <a:prstGeom prst="rect">
            <a:avLst/>
          </a:prstGeom>
          <a:noFill/>
        </p:spPr>
        <p:txBody>
          <a:bodyPr wrap="none" rtlCol="0">
            <a:spAutoFit/>
          </a:bodyPr>
          <a:lstStyle/>
          <a:p>
            <a:r>
              <a:rPr lang="en-GB" b="1" dirty="0">
                <a:solidFill>
                  <a:srgbClr val="555555"/>
                </a:solidFill>
                <a:latin typeface="Courier New" panose="02070309020205020404" pitchFamily="49" charset="0"/>
                <a:cs typeface="Courier New" panose="02070309020205020404" pitchFamily="49" charset="0"/>
              </a:rPr>
              <a:t>@</a:t>
            </a:r>
            <a:r>
              <a:rPr lang="en-GB" b="1" dirty="0" err="1">
                <a:solidFill>
                  <a:srgbClr val="555555"/>
                </a:solidFill>
                <a:latin typeface="Courier New" panose="02070309020205020404" pitchFamily="49" charset="0"/>
                <a:cs typeface="Courier New" panose="02070309020205020404" pitchFamily="49" charset="0"/>
              </a:rPr>
              <a:t>pytest.mark.parametrize</a:t>
            </a:r>
            <a:r>
              <a:rPr lang="en-GB" dirty="0">
                <a:latin typeface="Courier New" panose="02070309020205020404" pitchFamily="49" charset="0"/>
                <a:cs typeface="Courier New" panose="02070309020205020404" pitchFamily="49" charset="0"/>
              </a:rPr>
              <a:t>("a", [</a:t>
            </a:r>
            <a:r>
              <a:rPr lang="en-GB" dirty="0">
                <a:solidFill>
                  <a:srgbClr val="0000DD"/>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2</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3</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4</a:t>
            </a:r>
            <a:r>
              <a:rPr lang="en-GB" dirty="0">
                <a:latin typeface="Courier New" panose="02070309020205020404" pitchFamily="49" charset="0"/>
                <a:cs typeface="Courier New" panose="02070309020205020404" pitchFamily="49" charset="0"/>
              </a:rPr>
              <a:t>]) </a:t>
            </a:r>
          </a:p>
          <a:p>
            <a:r>
              <a:rPr lang="en-GB" b="1" dirty="0">
                <a:solidFill>
                  <a:srgbClr val="008800"/>
                </a:solidFill>
                <a:latin typeface="Courier New" panose="02070309020205020404" pitchFamily="49" charset="0"/>
                <a:cs typeface="Courier New" panose="02070309020205020404" pitchFamily="49" charset="0"/>
              </a:rPr>
              <a:t>def</a:t>
            </a:r>
            <a:r>
              <a:rPr lang="en-GB" b="1" dirty="0">
                <a:latin typeface="Courier New" panose="02070309020205020404" pitchFamily="49" charset="0"/>
                <a:cs typeface="Courier New" panose="02070309020205020404" pitchFamily="49" charset="0"/>
              </a:rPr>
              <a:t> </a:t>
            </a:r>
            <a:r>
              <a:rPr lang="en-GB" b="1" dirty="0" err="1">
                <a:solidFill>
                  <a:srgbClr val="0066BB"/>
                </a:solidFill>
                <a:latin typeface="Courier New" panose="02070309020205020404" pitchFamily="49" charset="0"/>
                <a:cs typeface="Courier New" panose="02070309020205020404" pitchFamily="49" charset="0"/>
              </a:rPr>
              <a:t>test_addition_increases</a:t>
            </a:r>
            <a:r>
              <a:rPr lang="en-GB" dirty="0">
                <a:latin typeface="Courier New" panose="02070309020205020404" pitchFamily="49" charset="0"/>
                <a:cs typeface="Courier New" panose="02070309020205020404" pitchFamily="49" charset="0"/>
              </a:rPr>
              <a:t>(a): </a:t>
            </a:r>
          </a:p>
          <a:p>
            <a:r>
              <a:rPr lang="en-GB" dirty="0">
                <a:solidFill>
                  <a:srgbClr val="008800"/>
                </a:solidFill>
                <a:latin typeface="Courier New" panose="02070309020205020404" pitchFamily="49" charset="0"/>
                <a:cs typeface="Courier New" panose="02070309020205020404" pitchFamily="49" charset="0"/>
              </a:rPr>
              <a:t>	</a:t>
            </a:r>
            <a:r>
              <a:rPr lang="en-GB" b="1" dirty="0">
                <a:solidFill>
                  <a:srgbClr val="008800"/>
                </a:solidFill>
                <a:latin typeface="Courier New" panose="02070309020205020404" pitchFamily="49" charset="0"/>
                <a:cs typeface="Courier New" panose="02070309020205020404" pitchFamily="49" charset="0"/>
              </a:rPr>
              <a:t>assert</a:t>
            </a:r>
            <a:r>
              <a:rPr lang="en-GB" dirty="0">
                <a:latin typeface="Courier New" panose="02070309020205020404" pitchFamily="49" charset="0"/>
                <a:cs typeface="Courier New" panose="02070309020205020404" pitchFamily="49" charset="0"/>
              </a:rPr>
              <a:t> </a:t>
            </a:r>
            <a:r>
              <a:rPr lang="en-GB" dirty="0">
                <a:solidFill>
                  <a:srgbClr val="0000DD"/>
                </a:solidFill>
                <a:latin typeface="Courier New" panose="02070309020205020404" pitchFamily="49" charset="0"/>
                <a:cs typeface="Courier New" panose="02070309020205020404" pitchFamily="49" charset="0"/>
              </a:rPr>
              <a:t>5</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a:t>
            </a:r>
            <a:r>
              <a:rPr lang="en-GB" dirty="0">
                <a:solidFill>
                  <a:srgbClr val="333333"/>
                </a:solidFill>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a</a:t>
            </a:r>
            <a:endParaRPr lang="en-GB"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99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C58F-E090-D34D-85F4-0A7380E0CEC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53185C21-F79C-E449-A60A-2B23A19C4CE5}"/>
              </a:ext>
            </a:extLst>
          </p:cNvPr>
          <p:cNvSpPr>
            <a:spLocks noGrp="1"/>
          </p:cNvSpPr>
          <p:nvPr>
            <p:ph sz="quarter" idx="1"/>
          </p:nvPr>
        </p:nvSpPr>
        <p:spPr>
          <a:xfrm>
            <a:off x="457200" y="1219200"/>
            <a:ext cx="8229600" cy="990600"/>
          </a:xfrm>
        </p:spPr>
        <p:txBody>
          <a:bodyPr/>
          <a:lstStyle/>
          <a:p>
            <a:r>
              <a:rPr lang="en-DE" dirty="0"/>
              <a:t>… is also useful when you want to test different cases and their outcomes!</a:t>
            </a:r>
          </a:p>
        </p:txBody>
      </p:sp>
      <p:sp>
        <p:nvSpPr>
          <p:cNvPr id="4" name="Date Placeholder 3">
            <a:extLst>
              <a:ext uri="{FF2B5EF4-FFF2-40B4-BE49-F238E27FC236}">
                <a16:creationId xmlns:a16="http://schemas.microsoft.com/office/drawing/2014/main" id="{37E2CDE8-4AD6-914B-AEE9-DA0E40FD163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5A6C6E4-EB1C-F64A-947A-925A661434EA}"/>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0113DD6C-E1D1-F34C-BC47-6E4C8852B03D}"/>
              </a:ext>
            </a:extLst>
          </p:cNvPr>
          <p:cNvSpPr txBox="1"/>
          <p:nvPr/>
        </p:nvSpPr>
        <p:spPr>
          <a:xfrm>
            <a:off x="323528" y="2636913"/>
            <a:ext cx="8712968" cy="2308324"/>
          </a:xfrm>
          <a:prstGeom prst="rect">
            <a:avLst/>
          </a:prstGeom>
          <a:noFill/>
        </p:spPr>
        <p:txBody>
          <a:bodyPr wrap="square" rtlCol="0">
            <a:spAutoFit/>
          </a:bodyPr>
          <a:lstStyle/>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pytest.mark.parametrize</a:t>
            </a:r>
            <a:r>
              <a:rPr lang="en-GB" sz="1600" dirty="0">
                <a:latin typeface="Courier New" panose="02070309020205020404" pitchFamily="49" charset="0"/>
                <a:cs typeface="Courier New" panose="02070309020205020404" pitchFamily="49" charset="0"/>
              </a:rPr>
              <a:t>("string, expected",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HeLlO</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wOrld</a:t>
            </a:r>
            <a:r>
              <a:rPr lang="en-GB" sz="1600" dirty="0">
                <a:latin typeface="Courier New" panose="02070309020205020404" pitchFamily="49" charset="0"/>
                <a:cs typeface="Courier New" panose="02070309020205020404" pitchFamily="49" charset="0"/>
              </a:rPr>
              <a:t>', 'hello world’), </a:t>
            </a:r>
          </a:p>
          <a:p>
            <a:r>
              <a:rPr lang="en-GB" sz="1600" dirty="0">
                <a:latin typeface="Courier New" panose="02070309020205020404" pitchFamily="49" charset="0"/>
                <a:cs typeface="Courier New" panose="02070309020205020404" pitchFamily="49" charset="0"/>
              </a:rPr>
              <a:t>			    ('hi', 'hi’), </a:t>
            </a:r>
          </a:p>
          <a:p>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test_lower</a:t>
            </a:r>
            <a:r>
              <a:rPr lang="en-GB" sz="1600" dirty="0">
                <a:latin typeface="Courier New" panose="02070309020205020404" pitchFamily="49" charset="0"/>
                <a:cs typeface="Courier New" panose="02070309020205020404" pitchFamily="49" charset="0"/>
              </a:rPr>
              <a:t>(string, expected): </a:t>
            </a:r>
          </a:p>
          <a:p>
            <a:r>
              <a:rPr lang="en-GB" sz="1600" dirty="0">
                <a:solidFill>
                  <a:srgbClr val="888888"/>
                </a:solidFill>
                <a:latin typeface="Courier New" panose="02070309020205020404" pitchFamily="49" charset="0"/>
                <a:cs typeface="Courier New" panose="02070309020205020404" pitchFamily="49" charset="0"/>
              </a:rPr>
              <a:t>	# When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string</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lower</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 Then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assert</a:t>
            </a: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expected</a:t>
            </a:r>
            <a:endParaRPr lang="en-D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18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51317</TotalTime>
  <Words>3086</Words>
  <Application>Microsoft Macintosh PowerPoint</Application>
  <PresentationFormat>On-screen Show (4:3)</PresentationFormat>
  <Paragraphs>327</Paragraphs>
  <Slides>37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Courier New</vt:lpstr>
      <vt:lpstr>Gill Sans MT</vt:lpstr>
      <vt:lpstr>Wingdings</vt:lpstr>
      <vt:lpstr>Wingdings 3</vt:lpstr>
      <vt:lpstr>Origin</vt:lpstr>
      <vt:lpstr>Testing scientific code, Part II Because you’re worth it</vt:lpstr>
      <vt:lpstr>PowerPoint Presentation</vt:lpstr>
      <vt:lpstr>What a good test looks like</vt:lpstr>
      <vt:lpstr>Basic structure of test</vt:lpstr>
      <vt:lpstr>Test simple but general cases</vt:lpstr>
      <vt:lpstr>Test special cases and boundary conditions</vt:lpstr>
      <vt:lpstr>Common testing pattern</vt:lpstr>
      <vt:lpstr>Parametrize</vt:lpstr>
      <vt:lpstr>Parametrize</vt:lpstr>
      <vt:lpstr>Excursion: Logistic Map</vt:lpstr>
      <vt:lpstr>Excursion: Logistic Map</vt:lpstr>
      <vt:lpstr>Excursion: Logistic Map</vt:lpstr>
      <vt:lpstr>Hands-on!</vt:lpstr>
      <vt:lpstr>Marking tests (xfail)</vt:lpstr>
      <vt:lpstr>Marking tests (skip)</vt:lpstr>
      <vt:lpstr>Marking tests with custom markers</vt:lpstr>
      <vt:lpstr>PowerPoint Presentation</vt:lpstr>
      <vt:lpstr>Strategies for testing learning algorithms</vt:lpstr>
      <vt:lpstr>Other common cases</vt:lpstr>
      <vt:lpstr>Numerical fuzzing</vt:lpstr>
      <vt:lpstr>Numerical fuzzing example</vt:lpstr>
      <vt:lpstr>Hands On!</vt:lpstr>
      <vt:lpstr>Random Seeds and Reproducibility</vt:lpstr>
      <vt:lpstr>A Pytest Solution</vt:lpstr>
      <vt:lpstr>Pytest</vt:lpstr>
      <vt:lpstr>Fixtures (minimal solution)</vt:lpstr>
      <vt:lpstr>Fixtures (real solution)</vt:lpstr>
      <vt:lpstr>Hands On!</vt:lpstr>
      <vt:lpstr>Excursion: Logistic Equation</vt:lpstr>
      <vt:lpstr>Excursion: Logistic Equation</vt:lpstr>
      <vt:lpstr>Excursion: Logistic Equation</vt:lpstr>
      <vt:lpstr>Hands on!</vt:lpstr>
      <vt:lpstr>Testing is good for your self-esteem</vt:lpstr>
      <vt:lpstr>Final thoughts</vt:lpstr>
      <vt:lpstr>Recommended reading</vt:lpstr>
      <vt:lpstr>Thank you!</vt:lpstr>
      <vt:lpstr>PowerPoint Presentation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Berkes</dc:creator>
  <cp:lastModifiedBy>Lisa Schwetlick</cp:lastModifiedBy>
  <cp:revision>994</cp:revision>
  <cp:lastPrinted>2018-09-04T04:56:03Z</cp:lastPrinted>
  <dcterms:created xsi:type="dcterms:W3CDTF">2010-10-01T16:09:12Z</dcterms:created>
  <dcterms:modified xsi:type="dcterms:W3CDTF">2022-08-24T17:42:27Z</dcterms:modified>
</cp:coreProperties>
</file>