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514" r:id="rId2"/>
    <p:sldId id="518" r:id="rId3"/>
    <p:sldId id="549" r:id="rId4"/>
    <p:sldId id="521" r:id="rId5"/>
    <p:sldId id="524" r:id="rId6"/>
    <p:sldId id="525" r:id="rId7"/>
    <p:sldId id="522" r:id="rId8"/>
    <p:sldId id="523" r:id="rId9"/>
    <p:sldId id="527" r:id="rId10"/>
    <p:sldId id="526" r:id="rId11"/>
    <p:sldId id="550" r:id="rId12"/>
    <p:sldId id="551" r:id="rId13"/>
    <p:sldId id="532" r:id="rId14"/>
    <p:sldId id="536" r:id="rId15"/>
    <p:sldId id="53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14"/>
            <p14:sldId id="518"/>
            <p14:sldId id="549"/>
            <p14:sldId id="521"/>
            <p14:sldId id="524"/>
            <p14:sldId id="525"/>
            <p14:sldId id="522"/>
            <p14:sldId id="523"/>
            <p14:sldId id="527"/>
            <p14:sldId id="526"/>
            <p14:sldId id="550"/>
            <p14:sldId id="551"/>
            <p14:sldId id="532"/>
            <p14:sldId id="536"/>
            <p14:sldId id="5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984" autoAdjust="0"/>
    <p:restoredTop sz="94878" autoAdjust="0"/>
  </p:normalViewPr>
  <p:slideViewPr>
    <p:cSldViewPr>
      <p:cViewPr>
        <p:scale>
          <a:sx n="165" d="100"/>
          <a:sy n="165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0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23/08/17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can I enforce the signature in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5469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Mock calls with side effects:</a:t>
            </a:r>
            <a:endParaRPr lang="en-US" sz="2200" dirty="0">
              <a:solidFill>
                <a:srgbClr val="000000"/>
              </a:solidFill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FF7700"/>
                </a:solidFill>
                <a:latin typeface="Courier New"/>
                <a:cs typeface="Courier New"/>
              </a:rPr>
              <a:t>lambda</a:t>
            </a:r>
            <a:r>
              <a:rPr lang="en-US" sz="1600" dirty="0">
                <a:latin typeface="Courier New"/>
                <a:cs typeface="Courier New"/>
              </a:rPr>
              <a:t> x: </a:t>
            </a:r>
            <a:r>
              <a:rPr lang="en-US" sz="1600" dirty="0" err="1">
                <a:latin typeface="Courier New"/>
                <a:cs typeface="Courier New"/>
              </a:rPr>
              <a:t>x.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Raising exceptions: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483D8B"/>
                </a:solidFill>
                <a:latin typeface="Courier New"/>
                <a:cs typeface="Courier New"/>
              </a:rPr>
              <a:t>Noooo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  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Noooo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 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use mock!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unittest.mock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Mock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test_send_report_success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 = 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send_report(0.6,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pos_args, kw_args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pos_args[0]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smtp.reset_mock()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send_report(0.4,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args, kwargs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time, Mock objects are not created from scratch. Rather, one momentarily substitute an object with a mock.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patch</a:t>
            </a:r>
            <a:r>
              <a:rPr lang="en-US" dirty="0"/>
              <a:t> </a:t>
            </a:r>
            <a:r>
              <a:rPr lang="en-US" dirty="0" smtClean="0"/>
              <a:t>context manager is </a:t>
            </a:r>
            <a:r>
              <a:rPr lang="en-US" dirty="0"/>
              <a:t>used for patching objects only within </a:t>
            </a:r>
            <a:r>
              <a:rPr lang="en-US" dirty="0" smtClean="0"/>
              <a:t>a block of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/>
                <a:cs typeface="Courier New"/>
              </a:rPr>
              <a:t>with </a:t>
            </a:r>
            <a:r>
              <a:rPr lang="en-US" sz="1800" dirty="0" err="1">
                <a:latin typeface="Courier New"/>
                <a:cs typeface="Courier New"/>
              </a:rPr>
              <a:t>mock.patch</a:t>
            </a:r>
            <a:r>
              <a:rPr lang="en-US" sz="1800" dirty="0" smtClean="0">
                <a:latin typeface="Courier New"/>
                <a:cs typeface="Courier New"/>
              </a:rPr>
              <a:t>('my_module.</a:t>
            </a:r>
            <a:r>
              <a:rPr lang="en-US" sz="1800" dirty="0" err="1" smtClean="0">
                <a:latin typeface="Courier New"/>
                <a:cs typeface="Courier New"/>
              </a:rPr>
              <a:t>MyObject</a:t>
            </a:r>
            <a:r>
              <a:rPr lang="en-US" sz="1800" dirty="0" smtClean="0">
                <a:latin typeface="Courier New"/>
                <a:cs typeface="Courier New"/>
              </a:rPr>
              <a:t>'):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patched with a Mock object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restored to normal</a:t>
            </a:r>
            <a:endParaRPr lang="en-US" sz="3200" dirty="0" smtClean="0"/>
          </a:p>
          <a:p>
            <a:r>
              <a:rPr lang="en-US" dirty="0"/>
              <a:t>It automatically handle the </a:t>
            </a:r>
            <a:r>
              <a:rPr lang="en-US" dirty="0" smtClean="0"/>
              <a:t>un-patching </a:t>
            </a:r>
            <a:r>
              <a:rPr lang="en-US" dirty="0"/>
              <a:t>for you, even if exceptions are </a:t>
            </a:r>
            <a:r>
              <a:rPr lang="en-US" dirty="0" smtClean="0"/>
              <a:t>raised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Expensive telescope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Timed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Mock object</a:t>
            </a:r>
            <a:r>
              <a:rPr lang="en-US" dirty="0"/>
              <a:t>: object that mimics the behavior of a real object, but doesn’t actually do much </a:t>
            </a:r>
            <a:endParaRPr lang="en-US" dirty="0" smtClean="0"/>
          </a:p>
          <a:p>
            <a:r>
              <a:rPr lang="en-US" dirty="0" smtClean="0"/>
              <a:t>Main reasons to use mocking:</a:t>
            </a:r>
          </a:p>
          <a:p>
            <a:pPr lvl="1"/>
            <a:r>
              <a:rPr lang="en-US" dirty="0" smtClean="0"/>
              <a:t>Code would have undesired side effect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ommit to central database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 to Twitter</a:t>
            </a:r>
          </a:p>
          <a:p>
            <a:pPr lvl="2"/>
            <a:r>
              <a:rPr lang="en-US" dirty="0"/>
              <a:t>Take a very long time to complete</a:t>
            </a:r>
            <a:endParaRPr lang="en-US" dirty="0" smtClean="0"/>
          </a:p>
          <a:p>
            <a:pPr lvl="1"/>
            <a:r>
              <a:rPr lang="en-US" dirty="0"/>
              <a:t>Results depends on things we don’t control</a:t>
            </a:r>
            <a:endParaRPr lang="en-US" dirty="0" smtClean="0"/>
          </a:p>
          <a:p>
            <a:pPr lvl="2"/>
            <a:r>
              <a:rPr lang="en-US" dirty="0"/>
              <a:t>E.g. c</a:t>
            </a:r>
            <a:r>
              <a:rPr lang="en-US" dirty="0" smtClean="0"/>
              <a:t>urrent time, or temperature</a:t>
            </a:r>
          </a:p>
          <a:p>
            <a:r>
              <a:rPr lang="en-US" dirty="0"/>
              <a:t>Python3 ships with a </a:t>
            </a:r>
            <a:r>
              <a:rPr lang="en-US" dirty="0">
                <a:latin typeface="Courier New"/>
                <a:cs typeface="Courier New"/>
              </a:rPr>
              <a:t>unittest.mock</a:t>
            </a:r>
            <a:r>
              <a:rPr lang="en-US" dirty="0"/>
              <a:t> package, on Python2 you need to </a:t>
            </a:r>
            <a:r>
              <a:rPr lang="en-US" dirty="0">
                <a:latin typeface="Courier New"/>
                <a:cs typeface="Courier New"/>
              </a:rPr>
              <a:t>pip install mock</a:t>
            </a:r>
            <a:endParaRPr lang="en-US" dirty="0" smtClean="0">
              <a:latin typeface="Courier New"/>
              <a:cs typeface="Courier New"/>
            </a:endParaRPr>
          </a:p>
          <a:p>
            <a:pPr marL="59436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60208"/>
          </a:xfrm>
        </p:spPr>
        <p:txBody>
          <a:bodyPr>
            <a:normAutofit/>
          </a:bodyPr>
          <a:lstStyle/>
          <a:p>
            <a:r>
              <a:rPr lang="en-US" dirty="0" smtClean="0"/>
              <a:t>The superstar of the library, </a:t>
            </a:r>
            <a:r>
              <a:rPr lang="en-US" dirty="0" smtClean="0">
                <a:latin typeface="Courier New"/>
                <a:cs typeface="Courier New"/>
              </a:rPr>
              <a:t>Mock</a:t>
            </a:r>
            <a:r>
              <a:rPr lang="en-US" dirty="0" smtClean="0"/>
              <a:t>, </a:t>
            </a:r>
            <a:r>
              <a:rPr lang="en-US" dirty="0"/>
              <a:t>absorbs </a:t>
            </a:r>
            <a:r>
              <a:rPr lang="en-US" dirty="0" smtClean="0"/>
              <a:t>everything you throw at it: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from</a:t>
            </a:r>
            <a:r>
              <a:rPr lang="en-US" sz="1800" dirty="0">
                <a:latin typeface="Courier New"/>
                <a:cs typeface="Courier New"/>
              </a:rPr>
              <a:t> unittest.mock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latin typeface="Courier New"/>
                <a:cs typeface="Courier New"/>
              </a:rPr>
              <a:t> Mock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mock = Mock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mock.x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'24379952'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whatever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>, key=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mock.whatever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()'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'24470128'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are recorded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call_count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call_args_list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, 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)]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testing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assert_called_once_with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to be called once.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times.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Actual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assert_any_call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Mimicking an existing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smtplib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 = Mock(spec=SMTP)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isinstance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(mock_smtp, 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True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mock_smtp.&lt;TAB&gt;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mock_smtp.assert_any_call         mock_smtp.attach_mock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mock_smtp.assert_called_once_with mock_smtp.auth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mock_smtp.assert_called_with      mock_smtp.auth_cram_md5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mock_smtp.assert_has_calls        mock_smtp.auth_login        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mock_smtp.assert_not_called       mock_smtp.auth_plain            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                  ...    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Mimicking an existing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---------------------------------------------------------------------------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        Traceback (most recent call last)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&lt;ipython-input-17-4856e93b6e10&gt;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&lt;module&gt;()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----&gt; 1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/Users/pberkes/miniconda3/envs/gnode/lib/python3.5/unittest/mock.py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__getattr__(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576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None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577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_all_magics: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--&gt; 578    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"Mock object has no attribute %r"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%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579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_is_magic(name):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580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 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object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has no attribute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'bogus’</a:t>
            </a: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return_value </a:t>
            </a:r>
            <a:r>
              <a:rPr lang="en-US" sz="2900" dirty="0">
                <a:latin typeface="+mj-lt"/>
                <a:cs typeface="Courier New"/>
              </a:rPr>
              <a:t>for a single return value:</a:t>
            </a: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mock=Mock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err="1" smtClean="0">
                <a:latin typeface="Courier New"/>
                <a:cs typeface="Courier New"/>
              </a:rPr>
              <a:t>.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return_value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>
                <a:latin typeface="Courier New"/>
                <a:cs typeface="Courier New"/>
              </a:rPr>
              <a:t>= 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32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latin typeface="Courier New"/>
                <a:cs typeface="Courier New"/>
              </a:rPr>
              <a:t>one=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2600" dirty="0">
                <a:latin typeface="Courier New"/>
                <a:cs typeface="Courier New"/>
              </a:rPr>
              <a:t>, two=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side_effect </a:t>
            </a:r>
            <a:r>
              <a:rPr lang="en-US" sz="2900" dirty="0">
                <a:cs typeface="Courier New"/>
              </a:rPr>
              <a:t>for a list of return values, one per call: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err="1" smtClean="0">
                <a:latin typeface="Courier New"/>
                <a:cs typeface="Courier New"/>
              </a:rPr>
              <a:t>.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2500" dirty="0" smtClean="0">
                <a:latin typeface="Courier New"/>
                <a:cs typeface="Courier New"/>
              </a:rPr>
              <a:t> </a:t>
            </a:r>
            <a:r>
              <a:rPr lang="en-US" sz="2500" dirty="0">
                <a:latin typeface="Courier New"/>
                <a:cs typeface="Courier New"/>
              </a:rPr>
              <a:t>=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>
                <a:latin typeface="Courier New"/>
                <a:cs typeface="Courier New"/>
              </a:rPr>
              <a:t>Traceback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latin typeface="Courier New"/>
                <a:cs typeface="Courier New"/>
              </a:rPr>
              <a:t>most recent call last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>:</a:t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StopIteration</a:t>
            </a:r>
            <a:endParaRPr lang="en-US" sz="25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37241</TotalTime>
  <Words>409</Words>
  <Application>Microsoft Macintosh PowerPoint</Application>
  <PresentationFormat>On-screen Show (4:3)</PresentationFormat>
  <Paragraphs>87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PowerPoint Presentation</vt:lpstr>
      <vt:lpstr>Mock objects for testing</vt:lpstr>
      <vt:lpstr>Example: how do we test this function?</vt:lpstr>
      <vt:lpstr>The Mock object</vt:lpstr>
      <vt:lpstr>Interactions are recorded</vt:lpstr>
      <vt:lpstr>Support for testing</vt:lpstr>
      <vt:lpstr>Mimicking an existing class</vt:lpstr>
      <vt:lpstr>Mimicking an existing class</vt:lpstr>
      <vt:lpstr>Returning values</vt:lpstr>
      <vt:lpstr>Side effects</vt:lpstr>
      <vt:lpstr>Example: how do we test this function?</vt:lpstr>
      <vt:lpstr>Example: use mock!</vt:lpstr>
      <vt:lpstr>Patches</vt:lpstr>
      <vt:lpstr>Demo</vt:lpstr>
      <vt:lpstr>Hands-on!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986</cp:revision>
  <cp:lastPrinted>2014-09-08T15:57:01Z</cp:lastPrinted>
  <dcterms:created xsi:type="dcterms:W3CDTF">2010-10-01T16:09:12Z</dcterms:created>
  <dcterms:modified xsi:type="dcterms:W3CDTF">2017-08-23T18:38:26Z</dcterms:modified>
</cp:coreProperties>
</file>