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576" r:id="rId2"/>
    <p:sldId id="580" r:id="rId3"/>
    <p:sldId id="597" r:id="rId4"/>
    <p:sldId id="660" r:id="rId5"/>
    <p:sldId id="605" r:id="rId6"/>
    <p:sldId id="604" r:id="rId7"/>
    <p:sldId id="611" r:id="rId8"/>
    <p:sldId id="608" r:id="rId9"/>
    <p:sldId id="634" r:id="rId10"/>
    <p:sldId id="636" r:id="rId11"/>
    <p:sldId id="635" r:id="rId12"/>
    <p:sldId id="612" r:id="rId13"/>
    <p:sldId id="613" r:id="rId14"/>
    <p:sldId id="639" r:id="rId15"/>
    <p:sldId id="615" r:id="rId16"/>
    <p:sldId id="614" r:id="rId17"/>
    <p:sldId id="640" r:id="rId18"/>
    <p:sldId id="616" r:id="rId19"/>
    <p:sldId id="631" r:id="rId20"/>
    <p:sldId id="618" r:id="rId21"/>
    <p:sldId id="619" r:id="rId22"/>
    <p:sldId id="620" r:id="rId23"/>
    <p:sldId id="598" r:id="rId24"/>
    <p:sldId id="630" r:id="rId25"/>
    <p:sldId id="621" r:id="rId26"/>
    <p:sldId id="627" r:id="rId27"/>
    <p:sldId id="661" r:id="rId2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576"/>
            <p14:sldId id="580"/>
            <p14:sldId id="597"/>
            <p14:sldId id="660"/>
            <p14:sldId id="605"/>
            <p14:sldId id="604"/>
            <p14:sldId id="611"/>
            <p14:sldId id="608"/>
            <p14:sldId id="634"/>
            <p14:sldId id="636"/>
            <p14:sldId id="635"/>
            <p14:sldId id="612"/>
            <p14:sldId id="613"/>
            <p14:sldId id="639"/>
            <p14:sldId id="615"/>
            <p14:sldId id="614"/>
            <p14:sldId id="640"/>
            <p14:sldId id="616"/>
            <p14:sldId id="631"/>
            <p14:sldId id="618"/>
            <p14:sldId id="619"/>
            <p14:sldId id="620"/>
            <p14:sldId id="598"/>
            <p14:sldId id="630"/>
            <p14:sldId id="621"/>
            <p14:sldId id="627"/>
            <p14:sldId id="6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D0D5"/>
    <a:srgbClr val="56D72C"/>
    <a:srgbClr val="FF8CD8"/>
    <a:srgbClr val="FF8B00"/>
    <a:srgbClr val="E3F1D9"/>
    <a:srgbClr val="0092FF"/>
    <a:srgbClr val="1F45FF"/>
    <a:srgbClr val="D2CC00"/>
    <a:srgbClr val="D9D08E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682" autoAdjust="0"/>
    <p:restoredTop sz="97097" autoAdjust="0"/>
  </p:normalViewPr>
  <p:slideViewPr>
    <p:cSldViewPr>
      <p:cViewPr varScale="1">
        <p:scale>
          <a:sx n="150" d="100"/>
          <a:sy n="150" d="100"/>
        </p:scale>
        <p:origin x="16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200" d="100"/>
        <a:sy n="20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Numpy</a:t>
            </a:r>
            <a:r>
              <a:rPr lang="en-US" dirty="0"/>
              <a:t>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0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1,2 examples and the notebook with the rules/ their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for an exercise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32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`</a:t>
            </a:r>
          </a:p>
          <a:p>
            <a:endParaRPr lang="en-GB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a = x[::2, 3]</a:t>
            </a:r>
          </a:p>
          <a:p>
            <a:r>
              <a:rPr lang="en-GB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a.sum</a:t>
            </a:r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()</a:t>
            </a:r>
          </a:p>
          <a:p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start_memory_pos</a:t>
            </a:r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en-GB" dirty="0" err="1">
                <a:solidFill>
                  <a:srgbClr val="2892FF"/>
                </a:solidFill>
                <a:effectLst/>
                <a:latin typeface="Helvetica Neue" panose="02000503000000020004" pitchFamily="2" charset="0"/>
              </a:rPr>
              <a:t>a.data</a:t>
            </a:r>
            <a:endParaRPr lang="en-GB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GB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a.dtype</a:t>
            </a:r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sum = 0</a:t>
            </a:r>
          </a:p>
          <a:p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for </a:t>
            </a:r>
            <a:r>
              <a:rPr lang="en-GB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a.shape</a:t>
            </a:r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[0]:</a:t>
            </a:r>
          </a:p>
          <a:p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   for j in </a:t>
            </a:r>
            <a:r>
              <a:rPr lang="en-GB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a.shape</a:t>
            </a:r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[1]:</a:t>
            </a:r>
          </a:p>
          <a:p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      </a:t>
            </a:r>
            <a:r>
              <a:rPr lang="en-GB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memory_pos</a:t>
            </a:r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en-GB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start_memory_pos</a:t>
            </a:r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+ </a:t>
            </a:r>
            <a:r>
              <a:rPr lang="en-GB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a.strides</a:t>
            </a:r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[0] * </a:t>
            </a:r>
            <a:r>
              <a:rPr lang="en-GB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+ </a:t>
            </a:r>
            <a:r>
              <a:rPr lang="en-GB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a.strides</a:t>
            </a:r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[1] * j</a:t>
            </a:r>
          </a:p>
          <a:p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      sum += </a:t>
            </a:r>
            <a:r>
              <a:rPr lang="en-GB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cast_to</a:t>
            </a:r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en-GB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memory_pos</a:t>
            </a:r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a.dtype</a:t>
            </a:r>
            <a: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9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slide for commands that can be used to avoid for loops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Each element in a different memory page </a:t>
            </a:r>
            <a:r>
              <a:rPr lang="en-US" dirty="0">
                <a:sym typeface="Wingdings" pitchFamily="2" charset="2"/>
              </a:rPr>
              <a:t> slice every time you need to look at a different memory page </a:t>
            </a:r>
          </a:p>
          <a:p>
            <a:r>
              <a:rPr lang="en-US" dirty="0">
                <a:sym typeface="Wingdings" pitchFamily="2" charset="2"/>
              </a:rPr>
              <a:t>100 different operations on the same slice, it’s better to copy to avoid reading many memory pages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Strides larger than the memory page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Speed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Not only efficient storage of data but also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Numpy</a:t>
            </a:r>
            <a:r>
              <a:rPr lang="en-US" dirty="0"/>
              <a:t> package comes with a efficient operations on the data done efficiently in C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Option (usually forced, when using NumPy) to operate on entire arrays rather than on their individual elements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learned in </a:t>
            </a:r>
            <a:r>
              <a:rPr lang="en-US" dirty="0" err="1"/>
              <a:t>Tiziano’s</a:t>
            </a:r>
            <a:r>
              <a:rPr lang="en-US" dirty="0"/>
              <a:t> lecture, the memory block stays the same. What changes?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Metadata </a:t>
            </a:r>
            <a:r>
              <a:rPr lang="en-US" dirty="0">
                <a:sym typeface="Wingdings" pitchFamily="2" charset="2"/>
              </a:rPr>
              <a:t> how to interpret the block of memory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7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learned in </a:t>
            </a:r>
            <a:r>
              <a:rPr lang="en-US" dirty="0" err="1"/>
              <a:t>Tiziano’s</a:t>
            </a:r>
            <a:r>
              <a:rPr lang="en-US" dirty="0"/>
              <a:t> lecture, the memory block stays the same. What changes?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0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H"/>
              <a:t>The same memory block can be interpreted in many ways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that means that there are operations that cost nothing because they only change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ym typeface="Wingdings" pitchFamily="2" charset="2"/>
              </a:rPr>
              <a:t>Numpy</a:t>
            </a:r>
            <a:r>
              <a:rPr lang="en-US" dirty="0">
                <a:sym typeface="Wingdings" pitchFamily="2" charset="2"/>
              </a:rPr>
              <a:t> view and operations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can only change the metadata  return a view (introduce new concept)</a:t>
            </a:r>
            <a:endParaRPr lang="en-CH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4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 – delete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1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case, when one of the strides is 0 </a:t>
            </a:r>
            <a:r>
              <a:rPr lang="en-US" dirty="0">
                <a:sym typeface="Wingdings" pitchFamily="2" charset="2"/>
              </a:rPr>
              <a:t> duplicates without occupying more memory</a:t>
            </a:r>
            <a:endParaRPr lang="en-US" dirty="0"/>
          </a:p>
          <a:p>
            <a:r>
              <a:rPr lang="en-US" dirty="0"/>
              <a:t>Transition, other operations that can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7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Stride == 0 </a:t>
            </a:r>
            <a:r>
              <a:rPr lang="en-US" dirty="0">
                <a:sym typeface="Wingdings" pitchFamily="2" charset="2"/>
              </a:rPr>
              <a:t> then we are not actually moving in memory, same memory, we are looping over the same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E0D4-3906-5E84-9A66-DB37BEBD6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7B22A-8A05-AD52-8CD6-5F2450701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85C7-A8EA-280C-CFBA-89A4A20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C72EE-FDE1-C1F3-4957-207508BA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E409-FF3D-5A1F-DCB8-2A1521C6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998-4DFB-949C-9946-44ABA06D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F8318-8086-2300-EBA3-6BD9655B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3218-1C1C-8ECD-A72E-EED3A3D7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8D7D-503F-65D1-2659-739E6A18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39E4B-F73D-F0A8-9E9B-E60A9F31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20345-524B-8751-BCE7-58AFCFD2B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C1A7-E700-E428-197C-BDCDADD7C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8320-916C-734C-F2BE-F0C29D85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D22D-995A-2177-AEFB-2B97C718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E489E-1D46-1DD9-1A3C-47EC27CC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8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289-AB40-9846-F843-B9633204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29219"/>
            <a:ext cx="11377264" cy="903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DB23-192C-438B-D8F3-D8A1D259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A9C4-05FD-10D3-FE4B-76DC2AFF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A97E-49EC-5507-F31A-8468F501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0223-066B-A525-B45F-4A4427D4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91EF-8D9D-352A-F2A6-BD286123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76055-D9A9-9CE9-1AA6-7B4562B1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7972-6FA4-CF11-473A-DD997E31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CE54-DDB9-AF26-27D0-3987F176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0F92-78DB-2A78-9A43-9F2F501A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131E-9D33-D5F2-A451-A9FAA49A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941E-A496-3834-EA97-689CF2086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04C0-AB24-E0A9-4DDF-255BC424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237F5-1F8D-43F2-27CB-3E0D3050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62D06-9CA1-5B96-505F-4EC2B747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61F3-6C74-C343-9F66-2607C7CD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A5BB-68A9-92ED-B0E4-AD639F1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59D9A-BCC6-4F00-12E7-FC7B9816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AE4DE-A60C-1E47-B575-073B1493F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32752-23D6-3CDD-042B-A0DA0A60B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EF0C3-AE4A-AC37-F13D-6EA3B422D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ED2CC-8C47-56B3-0219-30A82DB4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62C63-AE32-D166-FDFA-942C7FAB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C64B2-A0A4-B777-5580-EB5CAFB9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62AF-FB55-10D2-20BC-6ED7F2F3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77EB3-EC84-48C9-39A4-AE836F3A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C5FB1-8638-CA18-69ED-E51801C8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BA662-99E8-5C9E-0EE1-72A62BD3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3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510B7-9A36-B2EE-F43B-2E6DADD6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A99F-D0DE-3DFF-8075-E31B2075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4033-CFD7-5273-4BFF-CFEA173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2616-2FB4-0349-153A-78EC93B3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301E-B075-A49D-41D1-7B2E7866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03C4-83F2-7123-E293-EC7B61AF6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3B7A2-3957-6F98-E6EB-6478DC36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A7F2-AE66-8BB8-9043-2077AF0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2501-2BAE-5ADC-8E80-7988963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30D7-5025-56CE-7573-AB28A2D3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5BA7C-0CB7-CD9E-9918-BBB143F04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6F301-A243-6206-7894-FDA327B67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103FE-41C2-E0C4-9695-65B17122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BF643-E0F9-EDBB-B372-4995A013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E0D1-EBAD-C691-0DD4-170EF4A8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4ECE4-3DA8-E41F-11D2-43FCEDC7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29219"/>
            <a:ext cx="11305256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490D-9724-58BB-AD71-515B6AB1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A2D-647B-C07A-70E3-1B633820B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43BC-648B-7077-AF70-1F5B996D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D780-2E37-97CA-6F6B-10CB932FD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akevdp.github.io/PythonDataScienceHandbook/02.05-computation-on-arrays-broadcast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8EA9-22F5-16DF-63A1-0180EF71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920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CH" sz="5400" dirty="0"/>
              <a:t>NUMPY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2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D6FB-C8AD-17CF-5068-8153A4D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F7A8-07FD-01B3-8F1C-10C73D19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5121-DC15-2365-17CE-AD98CE9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552-0A7B-9DD1-193A-C7D6508817B4}"/>
              </a:ext>
            </a:extLst>
          </p:cNvPr>
          <p:cNvSpPr txBox="1"/>
          <p:nvPr/>
        </p:nvSpPr>
        <p:spPr>
          <a:xfrm>
            <a:off x="5111030" y="947470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NumPy view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6B62287-E67C-2C74-3A19-9D8E6CF1DB91}"/>
              </a:ext>
            </a:extLst>
          </p:cNvPr>
          <p:cNvGraphicFramePr>
            <a:graphicFrameLocks noGrp="1"/>
          </p:cNvGraphicFramePr>
          <p:nvPr/>
        </p:nvGraphicFramePr>
        <p:xfrm>
          <a:off x="4151783" y="3099443"/>
          <a:ext cx="3960441" cy="36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8F80FFA-0FD8-C324-C70B-68DE96C1AA21}"/>
              </a:ext>
            </a:extLst>
          </p:cNvPr>
          <p:cNvGraphicFramePr>
            <a:graphicFrameLocks noGrp="1"/>
          </p:cNvGraphicFramePr>
          <p:nvPr/>
        </p:nvGraphicFramePr>
        <p:xfrm>
          <a:off x="5696000" y="5741960"/>
          <a:ext cx="872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4505C8B-8025-3215-E7F9-640875EEE956}"/>
              </a:ext>
            </a:extLst>
          </p:cNvPr>
          <p:cNvGraphicFramePr>
            <a:graphicFrameLocks noGrp="1"/>
          </p:cNvGraphicFramePr>
          <p:nvPr/>
        </p:nvGraphicFramePr>
        <p:xfrm>
          <a:off x="5477999" y="4054841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D3D8BA-EBB7-5E06-1F25-52D53C4C4501}"/>
              </a:ext>
            </a:extLst>
          </p:cNvPr>
          <p:cNvGraphicFramePr>
            <a:graphicFrameLocks noGrp="1"/>
          </p:cNvGraphicFramePr>
          <p:nvPr/>
        </p:nvGraphicFramePr>
        <p:xfrm>
          <a:off x="5477999" y="1412325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2230A15-A97F-5E02-4B4D-5BEFE76CC04C}"/>
              </a:ext>
            </a:extLst>
          </p:cNvPr>
          <p:cNvGraphicFramePr>
            <a:graphicFrameLocks noGrp="1"/>
          </p:cNvGraphicFramePr>
          <p:nvPr/>
        </p:nvGraphicFramePr>
        <p:xfrm>
          <a:off x="4021289" y="474018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ACBACB7-E568-DAF1-3534-42BC9CA3C745}"/>
              </a:ext>
            </a:extLst>
          </p:cNvPr>
          <p:cNvSpPr txBox="1"/>
          <p:nvPr/>
        </p:nvSpPr>
        <p:spPr>
          <a:xfrm>
            <a:off x="5252624" y="43809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9EA38-61F4-DE39-6743-E7E35518A587}"/>
              </a:ext>
            </a:extLst>
          </p:cNvPr>
          <p:cNvSpPr txBox="1"/>
          <p:nvPr/>
        </p:nvSpPr>
        <p:spPr>
          <a:xfrm>
            <a:off x="541864" y="3055114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x.ravel()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70E2A-DC9C-B836-0F1D-D65C1DF4BEAD}"/>
              </a:ext>
            </a:extLst>
          </p:cNvPr>
          <p:cNvSpPr txBox="1"/>
          <p:nvPr/>
        </p:nvSpPr>
        <p:spPr>
          <a:xfrm>
            <a:off x="974520" y="947470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2AA83-82E0-FF00-14CA-2EF66F27336E}"/>
              </a:ext>
            </a:extLst>
          </p:cNvPr>
          <p:cNvSpPr txBox="1"/>
          <p:nvPr/>
        </p:nvSpPr>
        <p:spPr>
          <a:xfrm>
            <a:off x="541864" y="4322177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DE99C-D596-A556-D2D0-76CC8FCBBBDA}"/>
              </a:ext>
            </a:extLst>
          </p:cNvPr>
          <p:cNvSpPr txBox="1"/>
          <p:nvPr/>
        </p:nvSpPr>
        <p:spPr>
          <a:xfrm>
            <a:off x="541864" y="5589240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x[::2, ::2]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C64E7-4B03-82D6-6BBA-C34899D79F74}"/>
              </a:ext>
            </a:extLst>
          </p:cNvPr>
          <p:cNvSpPr txBox="1"/>
          <p:nvPr/>
        </p:nvSpPr>
        <p:spPr>
          <a:xfrm>
            <a:off x="541864" y="178805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E0BBF-9504-89D8-4F77-1EEE40F0B9A0}"/>
              </a:ext>
            </a:extLst>
          </p:cNvPr>
          <p:cNvSpPr txBox="1"/>
          <p:nvPr/>
        </p:nvSpPr>
        <p:spPr>
          <a:xfrm>
            <a:off x="344324" y="224825"/>
            <a:ext cx="32046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The same memory block can be interpreted in many ways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3AA8D-670E-7681-9CE4-6600C87654D4}"/>
              </a:ext>
            </a:extLst>
          </p:cNvPr>
          <p:cNvSpPr txBox="1"/>
          <p:nvPr/>
        </p:nvSpPr>
        <p:spPr>
          <a:xfrm>
            <a:off x="8610600" y="1465190"/>
            <a:ext cx="2706232" cy="369332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changing?</a:t>
            </a:r>
            <a:endParaRPr lang="en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5D381-9D4D-083D-876D-3023B61E8586}"/>
              </a:ext>
            </a:extLst>
          </p:cNvPr>
          <p:cNvSpPr txBox="1"/>
          <p:nvPr/>
        </p:nvSpPr>
        <p:spPr>
          <a:xfrm>
            <a:off x="8361411" y="2685782"/>
            <a:ext cx="32046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the metadata</a:t>
            </a:r>
            <a:endParaRPr lang="en-CH" dirty="0"/>
          </a:p>
        </p:txBody>
      </p:sp>
      <p:pic>
        <p:nvPicPr>
          <p:cNvPr id="1026" name="Picture 2" descr="Data vs Metadata - do you know the difference? - Dataedo Blog">
            <a:extLst>
              <a:ext uri="{FF2B5EF4-FFF2-40B4-BE49-F238E27FC236}">
                <a16:creationId xmlns:a16="http://schemas.microsoft.com/office/drawing/2014/main" id="{25AA203C-263B-BA55-BA87-74CF6BD7B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12314" r="15744" b="17622"/>
          <a:stretch/>
        </p:blipFill>
        <p:spPr bwMode="auto">
          <a:xfrm>
            <a:off x="7849561" y="4054841"/>
            <a:ext cx="4228309" cy="226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2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D6FB-C8AD-17CF-5068-8153A4D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F7A8-07FD-01B3-8F1C-10C73D19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5121-DC15-2365-17CE-AD98CE9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8DAAEE-3D72-DB97-6FCB-CF0028D4547A}"/>
              </a:ext>
            </a:extLst>
          </p:cNvPr>
          <p:cNvGraphicFramePr>
            <a:graphicFrameLocks noGrp="1"/>
          </p:cNvGraphicFramePr>
          <p:nvPr/>
        </p:nvGraphicFramePr>
        <p:xfrm>
          <a:off x="8839640" y="2794577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(9,)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4FD552-0A7B-9DD1-193A-C7D6508817B4}"/>
              </a:ext>
            </a:extLst>
          </p:cNvPr>
          <p:cNvSpPr txBox="1"/>
          <p:nvPr/>
        </p:nvSpPr>
        <p:spPr>
          <a:xfrm>
            <a:off x="5111030" y="947470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NumPy 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F6B14-41B0-B106-35F4-510A1327395D}"/>
              </a:ext>
            </a:extLst>
          </p:cNvPr>
          <p:cNvSpPr txBox="1"/>
          <p:nvPr/>
        </p:nvSpPr>
        <p:spPr>
          <a:xfrm>
            <a:off x="8688288" y="94747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6B62287-E67C-2C74-3A19-9D8E6CF1DB91}"/>
              </a:ext>
            </a:extLst>
          </p:cNvPr>
          <p:cNvGraphicFramePr>
            <a:graphicFrameLocks noGrp="1"/>
          </p:cNvGraphicFramePr>
          <p:nvPr/>
        </p:nvGraphicFramePr>
        <p:xfrm>
          <a:off x="4151783" y="3099443"/>
          <a:ext cx="3960441" cy="36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F419449-6855-A177-1524-AC4B2CBC447A}"/>
              </a:ext>
            </a:extLst>
          </p:cNvPr>
          <p:cNvGraphicFramePr>
            <a:graphicFrameLocks noGrp="1"/>
          </p:cNvGraphicFramePr>
          <p:nvPr/>
        </p:nvGraphicFramePr>
        <p:xfrm>
          <a:off x="8839640" y="5559080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(48, 16)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8F80FFA-0FD8-C324-C70B-68DE96C1AA21}"/>
              </a:ext>
            </a:extLst>
          </p:cNvPr>
          <p:cNvGraphicFramePr>
            <a:graphicFrameLocks noGrp="1"/>
          </p:cNvGraphicFramePr>
          <p:nvPr/>
        </p:nvGraphicFramePr>
        <p:xfrm>
          <a:off x="5696000" y="5741960"/>
          <a:ext cx="872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9DE7A3B-C859-BBBE-52A0-4252A19B1A9C}"/>
              </a:ext>
            </a:extLst>
          </p:cNvPr>
          <p:cNvGraphicFramePr>
            <a:graphicFrameLocks noGrp="1"/>
          </p:cNvGraphicFramePr>
          <p:nvPr/>
        </p:nvGraphicFramePr>
        <p:xfrm>
          <a:off x="8839640" y="4176829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4505C8B-8025-3215-E7F9-640875EEE956}"/>
              </a:ext>
            </a:extLst>
          </p:cNvPr>
          <p:cNvGraphicFramePr>
            <a:graphicFrameLocks noGrp="1"/>
          </p:cNvGraphicFramePr>
          <p:nvPr/>
        </p:nvGraphicFramePr>
        <p:xfrm>
          <a:off x="5477999" y="4054841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7A8977-3393-544F-C195-A44EEBC79DE7}"/>
              </a:ext>
            </a:extLst>
          </p:cNvPr>
          <p:cNvGraphicFramePr>
            <a:graphicFrameLocks noGrp="1"/>
          </p:cNvGraphicFramePr>
          <p:nvPr/>
        </p:nvGraphicFramePr>
        <p:xfrm>
          <a:off x="8839640" y="1412325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D3D8BA-EBB7-5E06-1F25-52D53C4C4501}"/>
              </a:ext>
            </a:extLst>
          </p:cNvPr>
          <p:cNvGraphicFramePr>
            <a:graphicFrameLocks noGrp="1"/>
          </p:cNvGraphicFramePr>
          <p:nvPr/>
        </p:nvGraphicFramePr>
        <p:xfrm>
          <a:off x="5477999" y="1412325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2230A15-A97F-5E02-4B4D-5BEFE76CC04C}"/>
              </a:ext>
            </a:extLst>
          </p:cNvPr>
          <p:cNvGraphicFramePr>
            <a:graphicFrameLocks noGrp="1"/>
          </p:cNvGraphicFramePr>
          <p:nvPr/>
        </p:nvGraphicFramePr>
        <p:xfrm>
          <a:off x="680956" y="381262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ACBACB7-E568-DAF1-3534-42BC9CA3C745}"/>
              </a:ext>
            </a:extLst>
          </p:cNvPr>
          <p:cNvSpPr txBox="1"/>
          <p:nvPr/>
        </p:nvSpPr>
        <p:spPr>
          <a:xfrm>
            <a:off x="529604" y="-48947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1F4A8B-E820-FC72-CB0A-04806BA12870}"/>
              </a:ext>
            </a:extLst>
          </p:cNvPr>
          <p:cNvSpPr txBox="1"/>
          <p:nvPr/>
        </p:nvSpPr>
        <p:spPr>
          <a:xfrm>
            <a:off x="5807968" y="178485"/>
            <a:ext cx="489654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/>
              <a:t>Whic</a:t>
            </a:r>
            <a:r>
              <a:rPr lang="en-US" dirty="0"/>
              <a:t>h</a:t>
            </a:r>
            <a:r>
              <a:rPr lang="en-CH" dirty="0"/>
              <a:t> is why some NumPy operations are super efficient, O(</a:t>
            </a:r>
            <a:r>
              <a:rPr lang="en-CH"/>
              <a:t>1)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9EA38-61F4-DE39-6743-E7E35518A587}"/>
              </a:ext>
            </a:extLst>
          </p:cNvPr>
          <p:cNvSpPr txBox="1"/>
          <p:nvPr/>
        </p:nvSpPr>
        <p:spPr>
          <a:xfrm>
            <a:off x="541864" y="3055114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x.ravel()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70E2A-DC9C-B836-0F1D-D65C1DF4BEAD}"/>
              </a:ext>
            </a:extLst>
          </p:cNvPr>
          <p:cNvSpPr txBox="1"/>
          <p:nvPr/>
        </p:nvSpPr>
        <p:spPr>
          <a:xfrm>
            <a:off x="974520" y="947470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2AA83-82E0-FF00-14CA-2EF66F27336E}"/>
              </a:ext>
            </a:extLst>
          </p:cNvPr>
          <p:cNvSpPr txBox="1"/>
          <p:nvPr/>
        </p:nvSpPr>
        <p:spPr>
          <a:xfrm>
            <a:off x="541864" y="4322177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DE99C-D596-A556-D2D0-76CC8FCBBBDA}"/>
              </a:ext>
            </a:extLst>
          </p:cNvPr>
          <p:cNvSpPr txBox="1"/>
          <p:nvPr/>
        </p:nvSpPr>
        <p:spPr>
          <a:xfrm>
            <a:off x="541864" y="5589240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x[::2, ::2]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C64E7-4B03-82D6-6BBA-C34899D79F74}"/>
              </a:ext>
            </a:extLst>
          </p:cNvPr>
          <p:cNvSpPr txBox="1"/>
          <p:nvPr/>
        </p:nvSpPr>
        <p:spPr>
          <a:xfrm>
            <a:off x="541864" y="178805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6564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4AE307-6596-268A-2A31-A47577C0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3200" b="1" dirty="0"/>
              <a:t>NumPy: View or copy?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A2F60-7666-88D8-76E0-BC5928FF0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/>
          <a:lstStyle/>
          <a:p>
            <a:pPr marL="0" indent="0">
              <a:buNone/>
            </a:pPr>
            <a:r>
              <a:rPr lang="en-CH" dirty="0"/>
              <a:t>Takeaway messages:</a:t>
            </a:r>
            <a:endParaRPr lang="en-CH" sz="2800" dirty="0"/>
          </a:p>
          <a:p>
            <a:r>
              <a:rPr lang="en-CH" sz="2800" dirty="0"/>
              <a:t>NumPy always does the most efficient thing</a:t>
            </a:r>
          </a:p>
          <a:p>
            <a:r>
              <a:rPr lang="en-CH" sz="2800" dirty="0"/>
              <a:t>Operations that only change the metadata return a </a:t>
            </a:r>
            <a:r>
              <a:rPr lang="en-CH" sz="2800" b="1" dirty="0"/>
              <a:t>view</a:t>
            </a:r>
            <a:r>
              <a:rPr lang="en-CH" sz="2800" dirty="0"/>
              <a:t>, otherwise a new memory block needs to be allocated and they return a </a:t>
            </a:r>
            <a:r>
              <a:rPr lang="en-CH" sz="2800" b="1" dirty="0"/>
              <a:t>copy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011F-2444-C1BE-24A4-71B89423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13AD6-F54C-BE79-044A-53207775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38DCC-BE83-D899-4534-FB96CB63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C81119-ED73-733B-3978-D12B1E337E42}"/>
              </a:ext>
            </a:extLst>
          </p:cNvPr>
          <p:cNvSpPr/>
          <p:nvPr/>
        </p:nvSpPr>
        <p:spPr>
          <a:xfrm>
            <a:off x="7430532" y="206565"/>
            <a:ext cx="4539047" cy="99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97A5B85-BCE7-8C41-A5D6-C2BE068CA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1198" y="232081"/>
            <a:ext cx="710164" cy="631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5BC215-9E45-A266-9F8E-9B24FC9CA460}"/>
              </a:ext>
            </a:extLst>
          </p:cNvPr>
          <p:cNvSpPr txBox="1"/>
          <p:nvPr/>
        </p:nvSpPr>
        <p:spPr>
          <a:xfrm>
            <a:off x="8163696" y="225202"/>
            <a:ext cx="177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 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AC0F3-0576-7F86-9777-7C36B1E2635F}"/>
              </a:ext>
            </a:extLst>
          </p:cNvPr>
          <p:cNvSpPr txBox="1"/>
          <p:nvPr/>
        </p:nvSpPr>
        <p:spPr>
          <a:xfrm>
            <a:off x="8302028" y="542883"/>
            <a:ext cx="3482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DE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otebooks/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020_numpy/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010_views_and_copies.ipynb</a:t>
            </a:r>
            <a:endParaRPr lang="en-DE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5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AC9A-798C-F966-D4D8-FB586EE0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832410"/>
            <a:ext cx="5605143" cy="903635"/>
          </a:xfrm>
        </p:spPr>
        <p:txBody>
          <a:bodyPr>
            <a:normAutofit fontScale="90000"/>
          </a:bodyPr>
          <a:lstStyle/>
          <a:p>
            <a:r>
              <a:rPr lang="en-CH" sz="3200" dirty="0"/>
              <a:t>View or copy? If view, how is the metadata changed?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8F8D0-F2B7-A981-88E5-560B1839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588E-18C5-5CE3-2136-3F9CE416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F1AB-84C9-7A9A-FD61-69F7F70F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DC777-961D-8D62-FFF4-2399BD74951A}"/>
              </a:ext>
            </a:extLst>
          </p:cNvPr>
          <p:cNvSpPr txBox="1"/>
          <p:nvPr/>
        </p:nvSpPr>
        <p:spPr>
          <a:xfrm>
            <a:off x="804019" y="2418695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0FA2B9-7293-78FF-36A0-B4AA9C46B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68234"/>
              </p:ext>
            </p:extLst>
          </p:nvPr>
        </p:nvGraphicFramePr>
        <p:xfrm>
          <a:off x="983432" y="2880360"/>
          <a:ext cx="15853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48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96348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96348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396348">
                  <a:extLst>
                    <a:ext uri="{9D8B030D-6E8A-4147-A177-3AD203B41FA5}">
                      <a16:colId xmlns:a16="http://schemas.microsoft.com/office/drawing/2014/main" val="20562916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0709A8-6084-9642-BC81-B893279FF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99450"/>
              </p:ext>
            </p:extLst>
          </p:nvPr>
        </p:nvGraphicFramePr>
        <p:xfrm>
          <a:off x="3431704" y="204279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75782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4374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View?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70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x[::2, :]</a:t>
                      </a:r>
                      <a:endParaRPr lang="en-CH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99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x[1, :]</a:t>
                      </a:r>
                      <a:endParaRPr lang="en-CH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43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x[1]</a:t>
                      </a:r>
                      <a:endParaRPr lang="en-CH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075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x[[1, 2, 0], [1, 1, 2]]</a:t>
                      </a:r>
                      <a:endParaRPr lang="en-CH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385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x[[0, 2], :]</a:t>
                      </a:r>
                      <a:endParaRPr lang="en-CH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868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x.reshape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((6, 2))</a:t>
                      </a:r>
                      <a:endParaRPr lang="en-CH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26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x.ravel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CH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901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x.T.ravel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CH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45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x[(x % 2) == 1]</a:t>
                      </a:r>
                      <a:endParaRPr lang="en-CH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85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= x + 2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16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=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np.sort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axis=1)</a:t>
                      </a:r>
                      <a:endParaRPr lang="en-CH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6229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C1CBACE-2A6B-B2F1-95D8-26030155456D}"/>
              </a:ext>
            </a:extLst>
          </p:cNvPr>
          <p:cNvSpPr/>
          <p:nvPr/>
        </p:nvSpPr>
        <p:spPr>
          <a:xfrm>
            <a:off x="7428258" y="205950"/>
            <a:ext cx="4539047" cy="9901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95ADE-9CB1-562F-5BBD-0ED393CD579C}"/>
              </a:ext>
            </a:extLst>
          </p:cNvPr>
          <p:cNvSpPr txBox="1"/>
          <p:nvPr/>
        </p:nvSpPr>
        <p:spPr>
          <a:xfrm>
            <a:off x="7930760" y="224587"/>
            <a:ext cx="177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808C940-4845-E46E-890B-081C1531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4831" y="274016"/>
            <a:ext cx="694459" cy="5555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4570BD-B41C-9F99-3562-197F6FF152B4}"/>
              </a:ext>
            </a:extLst>
          </p:cNvPr>
          <p:cNvSpPr txBox="1"/>
          <p:nvPr/>
        </p:nvSpPr>
        <p:spPr>
          <a:xfrm>
            <a:off x="8302028" y="542883"/>
            <a:ext cx="3482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view_or_copy</a:t>
            </a:r>
            <a:endParaRPr lang="en-DE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38940427-39DD-3B25-6C08-2E067069A7A4}"/>
              </a:ext>
            </a:extLst>
          </p:cNvPr>
          <p:cNvSpPr txBox="1">
            <a:spLocks/>
          </p:cNvSpPr>
          <p:nvPr/>
        </p:nvSpPr>
        <p:spPr>
          <a:xfrm>
            <a:off x="346841" y="365126"/>
            <a:ext cx="11487807" cy="95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Hands-on</a:t>
            </a:r>
            <a:br>
              <a:rPr lang="en-US" b="1"/>
            </a:b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300185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528C-A31D-246B-1C01-FDD20D3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</a:t>
            </a:r>
            <a:r>
              <a:rPr lang="en-US" dirty="0" err="1"/>
              <a:t>Ufuncs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871E19-9854-10E7-1B47-ABC29260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Unitary</a:t>
            </a:r>
          </a:p>
          <a:p>
            <a:r>
              <a:rPr lang="en-US" dirty="0"/>
              <a:t>Binary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/>
              <a:t>Broadcasting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dirty="0">
                <a:hlinkClick r:id="rId2"/>
              </a:rPr>
              <a:t>https://jakevdp.github.io/PythonDataScienceHandbook/02.05-computation-on-arrays-broadcasting.html</a:t>
            </a:r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DD3CF-1EC9-516B-7C8C-D9E68E1E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3915B-D097-0177-B22D-98000553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041CE-2A79-586D-1640-AC6F9AE1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4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2DD6-C920-E1FE-C068-F768A5EE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A special kind of view: broadcasting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DF12-06EB-9312-DC83-F996C01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24F1-398C-CC3B-7BB2-EDAA1FE7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8E9B-8A89-17D1-EC56-826716D3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E712A3-7C5F-95BF-C449-C58520B24DA1}"/>
              </a:ext>
            </a:extLst>
          </p:cNvPr>
          <p:cNvGraphicFramePr>
            <a:graphicFrameLocks noGrp="1"/>
          </p:cNvGraphicFramePr>
          <p:nvPr/>
        </p:nvGraphicFramePr>
        <p:xfrm>
          <a:off x="702736" y="2066563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CF49B2-B915-2D95-E7EA-214C85CA92E9}"/>
              </a:ext>
            </a:extLst>
          </p:cNvPr>
          <p:cNvSpPr txBox="1"/>
          <p:nvPr/>
        </p:nvSpPr>
        <p:spPr>
          <a:xfrm>
            <a:off x="551384" y="163635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AF327-4C3F-834D-7F73-DF0475B9FF8A}"/>
              </a:ext>
            </a:extLst>
          </p:cNvPr>
          <p:cNvSpPr txBox="1"/>
          <p:nvPr/>
        </p:nvSpPr>
        <p:spPr>
          <a:xfrm>
            <a:off x="551384" y="28141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3BA45C-926B-FC5F-43C6-290AB7975191}"/>
              </a:ext>
            </a:extLst>
          </p:cNvPr>
          <p:cNvGraphicFramePr>
            <a:graphicFrameLocks noGrp="1"/>
          </p:cNvGraphicFramePr>
          <p:nvPr/>
        </p:nvGraphicFramePr>
        <p:xfrm>
          <a:off x="711754" y="321297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H" sz="12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6E1D6E-6F6F-A923-EDDF-D539216A2233}"/>
              </a:ext>
            </a:extLst>
          </p:cNvPr>
          <p:cNvSpPr txBox="1"/>
          <p:nvPr/>
        </p:nvSpPr>
        <p:spPr>
          <a:xfrm>
            <a:off x="3436381" y="4755470"/>
            <a:ext cx="21602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 stride of 0 means that for each new row, we don’t move in 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92519-A75A-D272-C8F7-75F25248F9C8}"/>
              </a:ext>
            </a:extLst>
          </p:cNvPr>
          <p:cNvCxnSpPr>
            <a:cxnSpLocks/>
          </p:cNvCxnSpPr>
          <p:nvPr/>
        </p:nvCxnSpPr>
        <p:spPr>
          <a:xfrm flipH="1" flipV="1">
            <a:off x="1991544" y="4252156"/>
            <a:ext cx="1305498" cy="90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A252FC-E0B1-4368-3A6E-FE28B3D06003}"/>
              </a:ext>
            </a:extLst>
          </p:cNvPr>
          <p:cNvSpPr txBox="1"/>
          <p:nvPr/>
        </p:nvSpPr>
        <p:spPr>
          <a:xfrm>
            <a:off x="3423233" y="3157010"/>
            <a:ext cx="216024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The shape says we have 4 rows and 9 columns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749E5-8307-4B4E-FF50-B8CEAE920A45}"/>
              </a:ext>
            </a:extLst>
          </p:cNvPr>
          <p:cNvCxnSpPr>
            <a:cxnSpLocks/>
          </p:cNvCxnSpPr>
          <p:nvPr/>
        </p:nvCxnSpPr>
        <p:spPr>
          <a:xfrm flipH="1">
            <a:off x="2495601" y="3573276"/>
            <a:ext cx="792087" cy="26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2DD6-C920-E1FE-C068-F768A5EE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A special kind of view: broadcasting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DF12-06EB-9312-DC83-F996C01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24F1-398C-CC3B-7BB2-EDAA1FE7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8E9B-8A89-17D1-EC56-826716D3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E712A3-7C5F-95BF-C449-C58520B2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31670"/>
              </p:ext>
            </p:extLst>
          </p:nvPr>
        </p:nvGraphicFramePr>
        <p:xfrm>
          <a:off x="702736" y="2066563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CF49B2-B915-2D95-E7EA-214C85CA92E9}"/>
              </a:ext>
            </a:extLst>
          </p:cNvPr>
          <p:cNvSpPr txBox="1"/>
          <p:nvPr/>
        </p:nvSpPr>
        <p:spPr>
          <a:xfrm>
            <a:off x="551384" y="163635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B7D1-A221-0B2A-E14C-D8F12C149CFF}"/>
              </a:ext>
            </a:extLst>
          </p:cNvPr>
          <p:cNvSpPr txBox="1"/>
          <p:nvPr/>
        </p:nvSpPr>
        <p:spPr>
          <a:xfrm>
            <a:off x="6879070" y="2707475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NumPy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AF327-4C3F-834D-7F73-DF0475B9FF8A}"/>
              </a:ext>
            </a:extLst>
          </p:cNvPr>
          <p:cNvSpPr txBox="1"/>
          <p:nvPr/>
        </p:nvSpPr>
        <p:spPr>
          <a:xfrm>
            <a:off x="551384" y="28141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3BA45C-926B-FC5F-43C6-290AB7975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00919"/>
              </p:ext>
            </p:extLst>
          </p:nvPr>
        </p:nvGraphicFramePr>
        <p:xfrm>
          <a:off x="711754" y="321297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H" sz="12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92FBA3-7A74-D79E-0BDC-7F5F938E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05785"/>
              </p:ext>
            </p:extLst>
          </p:nvPr>
        </p:nvGraphicFramePr>
        <p:xfrm>
          <a:off x="7032104" y="3105596"/>
          <a:ext cx="3960441" cy="146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66856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45982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079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6E1D6E-6F6F-A923-EDDF-D539216A2233}"/>
              </a:ext>
            </a:extLst>
          </p:cNvPr>
          <p:cNvSpPr txBox="1"/>
          <p:nvPr/>
        </p:nvSpPr>
        <p:spPr>
          <a:xfrm>
            <a:off x="3436381" y="4755470"/>
            <a:ext cx="21602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 stride of 0 means that for each new row, we don’t move in 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92519-A75A-D272-C8F7-75F25248F9C8}"/>
              </a:ext>
            </a:extLst>
          </p:cNvPr>
          <p:cNvCxnSpPr>
            <a:cxnSpLocks/>
          </p:cNvCxnSpPr>
          <p:nvPr/>
        </p:nvCxnSpPr>
        <p:spPr>
          <a:xfrm flipH="1" flipV="1">
            <a:off x="1991544" y="4252156"/>
            <a:ext cx="1305498" cy="90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204848-80F2-B48D-89AB-842A91188B62}"/>
              </a:ext>
            </a:extLst>
          </p:cNvPr>
          <p:cNvSpPr txBox="1"/>
          <p:nvPr/>
        </p:nvSpPr>
        <p:spPr>
          <a:xfrm>
            <a:off x="7356140" y="1539761"/>
            <a:ext cx="33123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As a result, we obtain a view with duplicated rows, without using extra memory!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A252FC-E0B1-4368-3A6E-FE28B3D06003}"/>
              </a:ext>
            </a:extLst>
          </p:cNvPr>
          <p:cNvSpPr txBox="1"/>
          <p:nvPr/>
        </p:nvSpPr>
        <p:spPr>
          <a:xfrm>
            <a:off x="3423233" y="3157010"/>
            <a:ext cx="216024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The shape says we have 4 rows and 9 columns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749E5-8307-4B4E-FF50-B8CEAE920A45}"/>
              </a:ext>
            </a:extLst>
          </p:cNvPr>
          <p:cNvCxnSpPr>
            <a:cxnSpLocks/>
          </p:cNvCxnSpPr>
          <p:nvPr/>
        </p:nvCxnSpPr>
        <p:spPr>
          <a:xfrm flipH="1">
            <a:off x="2495601" y="3573276"/>
            <a:ext cx="792087" cy="26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4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8394-9297-BF78-899E-FE0EA9DA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Rules of Broadcasting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2925-017E-7905-790B-D8717459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Broadcasting in NumPy follows a strict set of rules to determine the interaction between the two arrays: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Rule 1: If the two arrays differ in their number of dimensions, the shape of the one with fewer dimensions is </a:t>
            </a:r>
            <a:r>
              <a:rPr lang="en-GB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padded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with ones on its leading (left) side.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Rule 2: If the shape of the two arrays does not match in any dimension, the array with shape equal to 1 in that dimension is stretched to match the other shape.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Rule 3: If in any dimension the sizes disagree and neither is equal to 1, an error is raised.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To make these rules clear, let's consider a few examples in detail.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990E-948E-E164-8594-ED9EA46A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6BAE-E183-D8A4-CE69-82763C05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970B4-1A31-0DC3-04E0-C7A07ABF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18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BD02-7C20-12F9-0AFB-53BAE945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3200" dirty="0"/>
              <a:t>NumPy uses broadcasting to perform operation on arrays of different shape without having to allocate extra memory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52CC2-0941-E9CE-504A-0F4B7CEC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7A8CB-4D9B-9928-9179-8C537E85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ABB5A-C0CE-BC34-F20C-75138EEC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53870-83B1-F30C-3A37-E710F4DB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590682"/>
            <a:ext cx="5241304" cy="3189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09D46-A6A5-2595-B161-7D031D4EC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75" t="3011" r="23610" b="3011"/>
          <a:stretch/>
        </p:blipFill>
        <p:spPr>
          <a:xfrm>
            <a:off x="6888088" y="2513836"/>
            <a:ext cx="4114800" cy="33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2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10E5-2E30-B67C-4E2F-AE911FF0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1FE4-B033-FBFF-5DD8-3448C152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67D4B-52E1-01BA-BBA7-33B7E645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68D3-00EA-478B-1B67-07868C1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51C89-FB98-09E0-2755-C93D0671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6E507-A28F-2BC9-EA01-7F8A7C36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7494"/>
            <a:ext cx="7772400" cy="58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61C3-253D-4911-2181-3AC8F0AB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NumPy – huh, yeah – what’s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1C84-20FA-B23B-2123-8BEE6595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CH"/>
              <a:t>ntroduce</a:t>
            </a:r>
            <a:r>
              <a:rPr lang="en-US" dirty="0"/>
              <a:t>s</a:t>
            </a:r>
            <a:r>
              <a:rPr lang="en-CH"/>
              <a:t> </a:t>
            </a:r>
            <a:r>
              <a:rPr lang="en-CH" dirty="0"/>
              <a:t>new data structure: </a:t>
            </a:r>
            <a:br>
              <a:rPr lang="en-CH" dirty="0"/>
            </a:br>
            <a:r>
              <a:rPr lang="en-CH" b="1" dirty="0"/>
              <a:t>the array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An array could be represented as </a:t>
            </a:r>
            <a:r>
              <a:rPr lang="en-CH"/>
              <a:t>a list-of-lists</a:t>
            </a:r>
            <a:endParaRPr lang="en-CH" dirty="0"/>
          </a:p>
          <a:p>
            <a:r>
              <a:rPr lang="en-US" dirty="0">
                <a:highlight>
                  <a:srgbClr val="F0D0D5"/>
                </a:highlight>
              </a:rPr>
              <a:t>W</a:t>
            </a:r>
            <a:r>
              <a:rPr lang="en-CH">
                <a:highlight>
                  <a:srgbClr val="F0D0D5"/>
                </a:highlight>
              </a:rPr>
              <a:t>hy </a:t>
            </a:r>
            <a:r>
              <a:rPr lang="en-CH" dirty="0">
                <a:highlight>
                  <a:srgbClr val="F0D0D5"/>
                </a:highlight>
              </a:rPr>
              <a:t>are NumPy arrays better than a </a:t>
            </a:r>
            <a:r>
              <a:rPr lang="en-CH">
                <a:highlight>
                  <a:srgbClr val="F0D0D5"/>
                </a:highlight>
              </a:rPr>
              <a:t>list-of-lists?</a:t>
            </a:r>
            <a:endParaRPr lang="en-US" dirty="0">
              <a:highlight>
                <a:srgbClr val="F0D0D5"/>
              </a:highlight>
            </a:endParaRPr>
          </a:p>
          <a:p>
            <a:pPr marL="0" indent="0">
              <a:buNone/>
            </a:pPr>
            <a:r>
              <a:rPr lang="en-US" dirty="0"/>
              <a:t>		**</a:t>
            </a:r>
            <a:r>
              <a:rPr lang="en-CH"/>
              <a:t>Tiziano’s class</a:t>
            </a:r>
            <a:r>
              <a:rPr lang="en-US" dirty="0"/>
              <a:t>**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E263-5C15-46FF-E275-6905F306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990E-3860-5999-FCB3-A2707E60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34BC-09C4-A642-ADE5-7C56A2AE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3B12A-21CC-F3B3-E2CE-FFC1D9026ACD}"/>
              </a:ext>
            </a:extLst>
          </p:cNvPr>
          <p:cNvSpPr txBox="1"/>
          <p:nvPr/>
        </p:nvSpPr>
        <p:spPr>
          <a:xfrm>
            <a:off x="2531604" y="2780928"/>
            <a:ext cx="712879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CH" sz="2800" dirty="0"/>
              <a:t>An array is a regular, N-dimensional grid of data of the same type, typically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233948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8EA9-22F5-16DF-63A1-0180EF71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920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CH" sz="5400" dirty="0"/>
              <a:t>NumPy’s speed efficiency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3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FFE4-F754-E607-E5FD-5C894BB7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For loops in 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6572F-4C1F-3868-EF42-DFBB27BD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Show how a numpy operation can be executed very fast in C</a:t>
            </a:r>
          </a:p>
          <a:p>
            <a:pPr lvl="1"/>
            <a:r>
              <a:rPr lang="en-CH" dirty="0"/>
              <a:t>Related to memory: the data is of a C numerical type, and the layout is regular in memory. A C loop can jump from one memory location to the next by moving by “strides” bytes and accumulating the result</a:t>
            </a:r>
          </a:p>
          <a:p>
            <a:r>
              <a:rPr lang="en-CH" dirty="0"/>
              <a:t>To get that performance, one needs to vectorize! it’s important to avoid for-loops at all costs</a:t>
            </a:r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Question: How is efficiency of Python vs C in the Big-O sense?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ECA80-691B-3CB3-BD9F-3EFF2E44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A8D89-9A90-C092-4335-C3B5C99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D5716-873A-C02F-4631-3E728546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2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884D-A7FF-C403-B389-C859FDBA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Here list useful NumPy functions that help vectorize for-loop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B313-07FA-35B3-99B9-3265A843DEA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CH" dirty="0"/>
              <a:t>VM</a:t>
            </a:r>
          </a:p>
          <a:p>
            <a:r>
              <a:rPr lang="en-CH" dirty="0"/>
              <a:t>Make a reference slide with useful things to vectorize for-loops</a:t>
            </a:r>
          </a:p>
          <a:p>
            <a:pPr lvl="1"/>
            <a:r>
              <a:rPr lang="en-CH" dirty="0"/>
              <a:t>broadcasting</a:t>
            </a:r>
          </a:p>
          <a:p>
            <a:pPr lvl="1"/>
            <a:r>
              <a:rPr lang="en-CH" dirty="0"/>
              <a:t>mgrid</a:t>
            </a:r>
          </a:p>
          <a:p>
            <a:pPr lvl="1"/>
            <a:r>
              <a:rPr lang="en-CH" dirty="0"/>
              <a:t>…</a:t>
            </a:r>
          </a:p>
          <a:p>
            <a:r>
              <a:rPr lang="en-CH" dirty="0"/>
              <a:t>Find a couple of nice examples where complicated for-loop code is nicely vectorized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275D-F5DF-2E00-4F5A-CA3F3F24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35C8-DC09-8CDC-7F0E-6F41BA32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B24B-028B-869F-7282-26C924E9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72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D41E-F141-90CD-ED72-B4C08C75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Exercise: give python code with for-loops and ask them to vectorize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F5686-8E8F-B101-6824-2FF98860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30574-D0D8-B11F-5E0C-19C345FB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A3F0D-6B83-B946-DB67-646A1DFF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423B9-6269-629B-A552-F90236A37339}"/>
              </a:ext>
            </a:extLst>
          </p:cNvPr>
          <p:cNvSpPr txBox="1"/>
          <p:nvPr/>
        </p:nvSpPr>
        <p:spPr>
          <a:xfrm>
            <a:off x="3619893" y="2969443"/>
            <a:ext cx="385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proposal for exercise: </a:t>
            </a:r>
            <a:r>
              <a:rPr lang="en-US" dirty="0" err="1"/>
              <a:t>numpy_vectorize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20234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9EFB-EF60-00A6-6E9A-335ED63E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Hands on: Connecting the dots with the computer architecture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10B1F-A140-F84A-BE2B-DC0896E25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want to compute the sum of all elements of a sliced array,</a:t>
            </a:r>
            <a:br>
              <a:rPr lang="en-CH" dirty="0"/>
            </a:br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x[::step_i, ::step_j].sum()</a:t>
            </a:r>
            <a:b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CH" dirty="0"/>
            </a:br>
            <a:r>
              <a:rPr lang="en-CH" dirty="0"/>
              <a:t>Discuss the memory and speed efficiency of this expression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  <a:p>
            <a:r>
              <a:rPr lang="en-CH" dirty="0"/>
              <a:t>Think about Verjinia and Tiziano’s architecture class</a:t>
            </a:r>
          </a:p>
          <a:p>
            <a:r>
              <a:rPr lang="en-CH" dirty="0"/>
              <a:t>Is there any scenario where creating a copy of the sliced array could improve efficiency?</a:t>
            </a:r>
            <a:br>
              <a:rPr lang="en-CH" dirty="0"/>
            </a:br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x[::step_i, ::step_j].copy().sum()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1517D-7F5A-CD5A-955D-7356A220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AE2F-CC09-3ABC-0585-2539BAB1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98CC-6D2B-123E-3420-B2FDD184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7BF90-BEF2-55B8-6CD5-205FF06058A2}"/>
              </a:ext>
            </a:extLst>
          </p:cNvPr>
          <p:cNvSpPr txBox="1"/>
          <p:nvPr/>
        </p:nvSpPr>
        <p:spPr>
          <a:xfrm>
            <a:off x="4871864" y="2274838"/>
            <a:ext cx="3373121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see </a:t>
            </a:r>
            <a:r>
              <a:rPr lang="en-US" dirty="0" err="1"/>
              <a:t>when_copying_is_convenient</a:t>
            </a:r>
            <a:r>
              <a:rPr lang="en-CH" dirty="0"/>
              <a:t> notebook</a:t>
            </a: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Keep this slide only if we can find a realistic case where this is useful, i.e. one where we don’t do</a:t>
            </a:r>
          </a:p>
          <a:p>
            <a:r>
              <a:rPr lang="en-CH" dirty="0"/>
              <a:t>s.sum() for 1000 times</a:t>
            </a:r>
          </a:p>
        </p:txBody>
      </p:sp>
    </p:spTree>
    <p:extLst>
      <p:ext uri="{BB962C8B-B14F-4D97-AF65-F5344CB8AC3E}">
        <p14:creationId xmlns:p14="http://schemas.microsoft.com/office/powerpoint/2010/main" val="359953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8EA9-22F5-16DF-63A1-0180EF71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3600" dirty="0"/>
              <a:t>Beyond memory (briefly, optional, probably skip)</a:t>
            </a:r>
            <a:endParaRPr lang="en-CH" sz="5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3508C-8BCE-D253-FEF0-401A23459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Use memmap with NumPy (keep large array data on disk) </a:t>
            </a:r>
          </a:p>
          <a:p>
            <a:r>
              <a:rPr lang="en-CH" dirty="0"/>
              <a:t>HFD-5 (keep large array data on disk , block-order, example from geophysics project)</a:t>
            </a:r>
          </a:p>
          <a:p>
            <a:r>
              <a:rPr lang="en-CH" dirty="0"/>
              <a:t>blosc (compressed data) -&gt; maybe do not present, never seen anyone use 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7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8EA9-22F5-16DF-63A1-0180EF71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920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CH" sz="5400" dirty="0"/>
              <a:t>COMING UP NEXT: Tabular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5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0BA9E-8EA0-7309-2EFF-C1651DFF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E655B-428A-127D-9EF1-F069E5C1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61FDD-D194-5830-E790-FD61D92F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9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5269-250F-CA77-A77A-988130C5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Efficien</a:t>
            </a:r>
            <a:r>
              <a:rPr lang="en-US" dirty="0"/>
              <a:t>cy of </a:t>
            </a:r>
            <a:r>
              <a:rPr lang="en-CH"/>
              <a:t>NumPy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1076-D34C-4F4C-D69C-2AF0000E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7086599" cy="4692179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CH" b="1"/>
              <a:t>Memory</a:t>
            </a:r>
            <a:r>
              <a:rPr lang="en-CH"/>
              <a:t>: </a:t>
            </a:r>
            <a:endParaRPr lang="en-US" dirty="0"/>
          </a:p>
          <a:p>
            <a:pPr lvl="1"/>
            <a:r>
              <a:rPr lang="en-CH"/>
              <a:t>data </a:t>
            </a:r>
            <a:r>
              <a:rPr lang="en-CH" dirty="0"/>
              <a:t>occupies the minimum amount of </a:t>
            </a:r>
            <a:r>
              <a:rPr lang="en-CH"/>
              <a:t>memory required</a:t>
            </a:r>
            <a:endParaRPr lang="en-US" dirty="0"/>
          </a:p>
          <a:p>
            <a:pPr lvl="1"/>
            <a:r>
              <a:rPr lang="en-CH"/>
              <a:t>some </a:t>
            </a:r>
            <a:r>
              <a:rPr lang="en-CH" dirty="0"/>
              <a:t>operations can be done without touching the memory at </a:t>
            </a:r>
            <a:r>
              <a:rPr lang="en-CH"/>
              <a:t>all!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61D-1AE6-D55D-6EE0-7758D3C3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07C3-4A93-3DA8-17F8-4F4BCC84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74BF-43FF-BAAE-4D35-FA511B15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D2CDA5-89B4-232E-19E0-7BA2B869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37" r="4105"/>
          <a:stretch/>
        </p:blipFill>
        <p:spPr>
          <a:xfrm>
            <a:off x="7924799" y="1880195"/>
            <a:ext cx="4114801" cy="1719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978A5-77A3-F338-29DE-C21756449E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2" r="74875" b="16220"/>
          <a:stretch/>
        </p:blipFill>
        <p:spPr>
          <a:xfrm>
            <a:off x="9183706" y="305625"/>
            <a:ext cx="1825587" cy="1926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E0F09D-6293-196E-B1B7-B034482E3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891" y="3385777"/>
            <a:ext cx="4762509" cy="29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9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5269-250F-CA77-A77A-988130C5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Efficien</a:t>
            </a:r>
            <a:r>
              <a:rPr lang="en-US" dirty="0"/>
              <a:t>cy of </a:t>
            </a:r>
            <a:r>
              <a:rPr lang="en-CH"/>
              <a:t>NumPy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1076-D34C-4F4C-D69C-2AF0000E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7086599" cy="4692179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CH" b="1"/>
              <a:t>Memory</a:t>
            </a:r>
            <a:r>
              <a:rPr lang="en-CH"/>
              <a:t>: </a:t>
            </a:r>
            <a:endParaRPr lang="en-US" dirty="0"/>
          </a:p>
          <a:p>
            <a:pPr lvl="1"/>
            <a:r>
              <a:rPr lang="en-CH"/>
              <a:t>data </a:t>
            </a:r>
            <a:r>
              <a:rPr lang="en-CH" dirty="0"/>
              <a:t>occupies the minimum amount of </a:t>
            </a:r>
            <a:r>
              <a:rPr lang="en-CH"/>
              <a:t>memory required</a:t>
            </a:r>
            <a:endParaRPr lang="en-US" dirty="0"/>
          </a:p>
          <a:p>
            <a:pPr lvl="1"/>
            <a:r>
              <a:rPr lang="en-CH"/>
              <a:t>some </a:t>
            </a:r>
            <a:r>
              <a:rPr lang="en-CH" dirty="0"/>
              <a:t>operations can be done without touching the memory at all!</a:t>
            </a:r>
          </a:p>
          <a:p>
            <a:pPr marL="457200" indent="-457200">
              <a:buAutoNum type="arabicParenR"/>
            </a:pPr>
            <a:r>
              <a:rPr lang="en-US" b="1" dirty="0"/>
              <a:t>Speed</a:t>
            </a:r>
            <a:r>
              <a:rPr lang="en-CH"/>
              <a:t>: </a:t>
            </a:r>
            <a:endParaRPr lang="en-US" dirty="0"/>
          </a:p>
          <a:p>
            <a:pPr lvl="1"/>
            <a:r>
              <a:rPr lang="en-CH"/>
              <a:t>Many </a:t>
            </a:r>
            <a:r>
              <a:rPr lang="en-CH" dirty="0"/>
              <a:t>operations can be done very efficiently </a:t>
            </a:r>
            <a:r>
              <a:rPr lang="en-CH"/>
              <a:t>in C</a:t>
            </a:r>
            <a:r>
              <a:rPr lang="en-US" dirty="0"/>
              <a:t>. </a:t>
            </a:r>
            <a:r>
              <a:rPr lang="en-CH"/>
              <a:t>For </a:t>
            </a:r>
            <a:r>
              <a:rPr lang="en-CH" dirty="0"/>
              <a:t>this to be useful, we need to avoid Python for-loops at all costs</a:t>
            </a:r>
            <a:r>
              <a:rPr lang="en-CH"/>
              <a:t>! </a:t>
            </a:r>
            <a:endParaRPr lang="en-US" dirty="0"/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operating on entire arrays rather than their individual elements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CH"/>
              <a:t>“</a:t>
            </a:r>
            <a:r>
              <a:rPr lang="en-CH" dirty="0"/>
              <a:t>vectorize” </a:t>
            </a:r>
            <a:r>
              <a:rPr lang="en-CH"/>
              <a:t>the code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61D-1AE6-D55D-6EE0-7758D3C3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07C3-4A93-3DA8-17F8-4F4BCC84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74BF-43FF-BAAE-4D35-FA511B15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1EE9AE-67CD-A43B-936B-969D08920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01" t="10209" r="8000" b="9501"/>
          <a:stretch/>
        </p:blipFill>
        <p:spPr>
          <a:xfrm>
            <a:off x="8472264" y="3725160"/>
            <a:ext cx="3528392" cy="2577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2CDA5-89B4-232E-19E0-7BA2B86965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37" r="4105"/>
          <a:stretch/>
        </p:blipFill>
        <p:spPr>
          <a:xfrm>
            <a:off x="7924799" y="1880195"/>
            <a:ext cx="4114801" cy="1719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978A5-77A3-F338-29DE-C21756449E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2" r="74875" b="16220"/>
          <a:stretch/>
        </p:blipFill>
        <p:spPr>
          <a:xfrm>
            <a:off x="9183706" y="305625"/>
            <a:ext cx="1825587" cy="192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7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8EA9-22F5-16DF-63A1-0180EF71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920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CH" sz="5400" dirty="0"/>
              <a:t>NumPy’s memory efficiency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D6FB-C8AD-17CF-5068-8153A4D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F7A8-07FD-01B3-8F1C-10C73D19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5121-DC15-2365-17CE-AD98CE9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768E1-3389-FE24-343C-D1A5760ED79E}"/>
              </a:ext>
            </a:extLst>
          </p:cNvPr>
          <p:cNvSpPr txBox="1"/>
          <p:nvPr/>
        </p:nvSpPr>
        <p:spPr>
          <a:xfrm>
            <a:off x="6873692" y="703545"/>
            <a:ext cx="237626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The array data is stored in a contiguous memory block, using native data types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C027001-4640-7562-1B6A-6239F78D7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91679"/>
              </p:ext>
            </p:extLst>
          </p:nvPr>
        </p:nvGraphicFramePr>
        <p:xfrm>
          <a:off x="911424" y="1052736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37DD10C-3EC8-BB57-BACE-3BE7D2304643}"/>
              </a:ext>
            </a:extLst>
          </p:cNvPr>
          <p:cNvSpPr txBox="1"/>
          <p:nvPr/>
        </p:nvSpPr>
        <p:spPr>
          <a:xfrm>
            <a:off x="551384" y="15261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6DAE04-FE39-7DF4-73FA-EC0C30FC9EBB}"/>
              </a:ext>
            </a:extLst>
          </p:cNvPr>
          <p:cNvSpPr txBox="1"/>
          <p:nvPr/>
        </p:nvSpPr>
        <p:spPr>
          <a:xfrm>
            <a:off x="839415" y="6313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</p:spTree>
    <p:extLst>
      <p:ext uri="{BB962C8B-B14F-4D97-AF65-F5344CB8AC3E}">
        <p14:creationId xmlns:p14="http://schemas.microsoft.com/office/powerpoint/2010/main" val="391589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D6FB-C8AD-17CF-5068-8153A4D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F7A8-07FD-01B3-8F1C-10C73D19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5121-DC15-2365-17CE-AD98CE9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768E1-3389-FE24-343C-D1A5760ED79E}"/>
              </a:ext>
            </a:extLst>
          </p:cNvPr>
          <p:cNvSpPr txBox="1"/>
          <p:nvPr/>
        </p:nvSpPr>
        <p:spPr>
          <a:xfrm>
            <a:off x="7054027" y="816010"/>
            <a:ext cx="237626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Metadata tells NumPy how to interpret the memory block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77BC9B-D5C4-51BB-634B-8AACCB3DB74D}"/>
              </a:ext>
            </a:extLst>
          </p:cNvPr>
          <p:cNvGraphicFramePr>
            <a:graphicFrameLocks noGrp="1"/>
          </p:cNvGraphicFramePr>
          <p:nvPr/>
        </p:nvGraphicFramePr>
        <p:xfrm>
          <a:off x="911424" y="1052736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631CD9A-523A-9094-3367-FF8159A176C9}"/>
              </a:ext>
            </a:extLst>
          </p:cNvPr>
          <p:cNvSpPr txBox="1"/>
          <p:nvPr/>
        </p:nvSpPr>
        <p:spPr>
          <a:xfrm>
            <a:off x="551384" y="152618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99E9D-3EF9-4505-515A-DDD5785706D6}"/>
              </a:ext>
            </a:extLst>
          </p:cNvPr>
          <p:cNvSpPr txBox="1"/>
          <p:nvPr/>
        </p:nvSpPr>
        <p:spPr>
          <a:xfrm>
            <a:off x="839415" y="6313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3FAB869-7F9F-DE79-4688-406EE3EE0CB4}"/>
              </a:ext>
            </a:extLst>
          </p:cNvPr>
          <p:cNvSpPr/>
          <p:nvPr/>
        </p:nvSpPr>
        <p:spPr>
          <a:xfrm rot="16200000">
            <a:off x="1499645" y="1578896"/>
            <a:ext cx="248369" cy="14356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68FE8-43DE-B495-4675-023AEF015B66}"/>
              </a:ext>
            </a:extLst>
          </p:cNvPr>
          <p:cNvSpPr txBox="1"/>
          <p:nvPr/>
        </p:nvSpPr>
        <p:spPr>
          <a:xfrm>
            <a:off x="1086471" y="2354903"/>
            <a:ext cx="137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24 bytes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0F60CC-8EBA-1CC9-A423-8C5075CBA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20606"/>
              </p:ext>
            </p:extLst>
          </p:nvPr>
        </p:nvGraphicFramePr>
        <p:xfrm>
          <a:off x="2397783" y="3543200"/>
          <a:ext cx="3127896" cy="15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8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8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382536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70819C9-2FAC-62A5-32EF-EEB48037C604}"/>
              </a:ext>
            </a:extLst>
          </p:cNvPr>
          <p:cNvSpPr txBox="1"/>
          <p:nvPr/>
        </p:nvSpPr>
        <p:spPr>
          <a:xfrm>
            <a:off x="2325775" y="31368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</p:spTree>
    <p:extLst>
      <p:ext uri="{BB962C8B-B14F-4D97-AF65-F5344CB8AC3E}">
        <p14:creationId xmlns:p14="http://schemas.microsoft.com/office/powerpoint/2010/main" val="80061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D6FB-C8AD-17CF-5068-8153A4D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F7A8-07FD-01B3-8F1C-10C73D19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5121-DC15-2365-17CE-AD98CE9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768E1-3389-FE24-343C-D1A5760ED79E}"/>
              </a:ext>
            </a:extLst>
          </p:cNvPr>
          <p:cNvSpPr txBox="1"/>
          <p:nvPr/>
        </p:nvSpPr>
        <p:spPr>
          <a:xfrm>
            <a:off x="7054027" y="816010"/>
            <a:ext cx="237626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Metadata tells NumPy how to interpret the memory block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77BC9B-D5C4-51BB-634B-8AACCB3D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4271"/>
              </p:ext>
            </p:extLst>
          </p:nvPr>
        </p:nvGraphicFramePr>
        <p:xfrm>
          <a:off x="911424" y="1052736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631CD9A-523A-9094-3367-FF8159A176C9}"/>
              </a:ext>
            </a:extLst>
          </p:cNvPr>
          <p:cNvSpPr txBox="1"/>
          <p:nvPr/>
        </p:nvSpPr>
        <p:spPr>
          <a:xfrm>
            <a:off x="551384" y="152618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3B5EB4-6273-66D6-FC27-C21A9DFDA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64178"/>
              </p:ext>
            </p:extLst>
          </p:nvPr>
        </p:nvGraphicFramePr>
        <p:xfrm>
          <a:off x="2397783" y="3543200"/>
          <a:ext cx="3127896" cy="15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8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8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382536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699E9D-3EF9-4505-515A-DDD5785706D6}"/>
              </a:ext>
            </a:extLst>
          </p:cNvPr>
          <p:cNvSpPr txBox="1"/>
          <p:nvPr/>
        </p:nvSpPr>
        <p:spPr>
          <a:xfrm>
            <a:off x="839415" y="6313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3FAB869-7F9F-DE79-4688-406EE3EE0CB4}"/>
              </a:ext>
            </a:extLst>
          </p:cNvPr>
          <p:cNvSpPr/>
          <p:nvPr/>
        </p:nvSpPr>
        <p:spPr>
          <a:xfrm rot="16200000">
            <a:off x="1499645" y="1578896"/>
            <a:ext cx="248369" cy="14356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68FE8-43DE-B495-4675-023AEF015B66}"/>
              </a:ext>
            </a:extLst>
          </p:cNvPr>
          <p:cNvSpPr txBox="1"/>
          <p:nvPr/>
        </p:nvSpPr>
        <p:spPr>
          <a:xfrm>
            <a:off x="1086471" y="2354903"/>
            <a:ext cx="137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24 bytes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0B3F010-D4A7-47CF-4DAF-66EC2B6A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63084"/>
              </p:ext>
            </p:extLst>
          </p:nvPr>
        </p:nvGraphicFramePr>
        <p:xfrm>
          <a:off x="6749170" y="3543200"/>
          <a:ext cx="1892745" cy="15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1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AC2FAF-FE4B-C385-F712-830824B8B20A}"/>
              </a:ext>
            </a:extLst>
          </p:cNvPr>
          <p:cNvSpPr txBox="1"/>
          <p:nvPr/>
        </p:nvSpPr>
        <p:spPr>
          <a:xfrm>
            <a:off x="6687429" y="313682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NumPy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06BCB-584F-C7C7-AFC1-04E62C9E1124}"/>
              </a:ext>
            </a:extLst>
          </p:cNvPr>
          <p:cNvSpPr txBox="1"/>
          <p:nvPr/>
        </p:nvSpPr>
        <p:spPr>
          <a:xfrm>
            <a:off x="2325775" y="31368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</p:spTree>
    <p:extLst>
      <p:ext uri="{BB962C8B-B14F-4D97-AF65-F5344CB8AC3E}">
        <p14:creationId xmlns:p14="http://schemas.microsoft.com/office/powerpoint/2010/main" val="254084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D6FB-C8AD-17CF-5068-8153A4D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F7A8-07FD-01B3-8F1C-10C73D19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5121-DC15-2365-17CE-AD98CE9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552-0A7B-9DD1-193A-C7D6508817B4}"/>
              </a:ext>
            </a:extLst>
          </p:cNvPr>
          <p:cNvSpPr txBox="1"/>
          <p:nvPr/>
        </p:nvSpPr>
        <p:spPr>
          <a:xfrm>
            <a:off x="5111030" y="947470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NumPy view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6B62287-E67C-2C74-3A19-9D8E6CF1D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45462"/>
              </p:ext>
            </p:extLst>
          </p:nvPr>
        </p:nvGraphicFramePr>
        <p:xfrm>
          <a:off x="4151783" y="3099443"/>
          <a:ext cx="3960441" cy="36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8F80FFA-0FD8-C324-C70B-68DE96C1A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97450"/>
              </p:ext>
            </p:extLst>
          </p:nvPr>
        </p:nvGraphicFramePr>
        <p:xfrm>
          <a:off x="5696000" y="5741960"/>
          <a:ext cx="872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4505C8B-8025-3215-E7F9-640875EEE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61090"/>
              </p:ext>
            </p:extLst>
          </p:nvPr>
        </p:nvGraphicFramePr>
        <p:xfrm>
          <a:off x="5477999" y="4054841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D3D8BA-EBB7-5E06-1F25-52D53C4C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40396"/>
              </p:ext>
            </p:extLst>
          </p:nvPr>
        </p:nvGraphicFramePr>
        <p:xfrm>
          <a:off x="5477999" y="1412325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2230A15-A97F-5E02-4B4D-5BEFE76CC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6731"/>
              </p:ext>
            </p:extLst>
          </p:nvPr>
        </p:nvGraphicFramePr>
        <p:xfrm>
          <a:off x="4021289" y="474018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ACBACB7-E568-DAF1-3534-42BC9CA3C745}"/>
              </a:ext>
            </a:extLst>
          </p:cNvPr>
          <p:cNvSpPr txBox="1"/>
          <p:nvPr/>
        </p:nvSpPr>
        <p:spPr>
          <a:xfrm>
            <a:off x="5252624" y="43809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9EA38-61F4-DE39-6743-E7E35518A587}"/>
              </a:ext>
            </a:extLst>
          </p:cNvPr>
          <p:cNvSpPr txBox="1"/>
          <p:nvPr/>
        </p:nvSpPr>
        <p:spPr>
          <a:xfrm>
            <a:off x="541864" y="3055114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x.ravel()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70E2A-DC9C-B836-0F1D-D65C1DF4BEAD}"/>
              </a:ext>
            </a:extLst>
          </p:cNvPr>
          <p:cNvSpPr txBox="1"/>
          <p:nvPr/>
        </p:nvSpPr>
        <p:spPr>
          <a:xfrm>
            <a:off x="974520" y="947470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2AA83-82E0-FF00-14CA-2EF66F27336E}"/>
              </a:ext>
            </a:extLst>
          </p:cNvPr>
          <p:cNvSpPr txBox="1"/>
          <p:nvPr/>
        </p:nvSpPr>
        <p:spPr>
          <a:xfrm>
            <a:off x="541864" y="4322177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DE99C-D596-A556-D2D0-76CC8FCBBBDA}"/>
              </a:ext>
            </a:extLst>
          </p:cNvPr>
          <p:cNvSpPr txBox="1"/>
          <p:nvPr/>
        </p:nvSpPr>
        <p:spPr>
          <a:xfrm>
            <a:off x="541864" y="5589240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x[::2, ::2]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C64E7-4B03-82D6-6BBA-C34899D79F74}"/>
              </a:ext>
            </a:extLst>
          </p:cNvPr>
          <p:cNvSpPr txBox="1"/>
          <p:nvPr/>
        </p:nvSpPr>
        <p:spPr>
          <a:xfrm>
            <a:off x="541864" y="178805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E0BBF-9504-89D8-4F77-1EEE40F0B9A0}"/>
              </a:ext>
            </a:extLst>
          </p:cNvPr>
          <p:cNvSpPr txBox="1"/>
          <p:nvPr/>
        </p:nvSpPr>
        <p:spPr>
          <a:xfrm>
            <a:off x="344324" y="224825"/>
            <a:ext cx="32046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The same memory block can be interpreted in many ways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FDEF0-01D9-B3EB-4081-9F8C787C2749}"/>
              </a:ext>
            </a:extLst>
          </p:cNvPr>
          <p:cNvSpPr txBox="1"/>
          <p:nvPr/>
        </p:nvSpPr>
        <p:spPr>
          <a:xfrm>
            <a:off x="8610600" y="1465190"/>
            <a:ext cx="2706232" cy="369332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changing?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5058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100508</TotalTime>
  <Words>2212</Words>
  <Application>Microsoft Macintosh PowerPoint</Application>
  <PresentationFormat>Widescreen</PresentationFormat>
  <Paragraphs>570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Harding</vt:lpstr>
      <vt:lpstr>Helvetica Neue</vt:lpstr>
      <vt:lpstr>Source Sans Pro</vt:lpstr>
      <vt:lpstr>Wingdings</vt:lpstr>
      <vt:lpstr>Office Theme</vt:lpstr>
      <vt:lpstr>NUMPY</vt:lpstr>
      <vt:lpstr>NumPy – huh, yeah – what’s it good for?</vt:lpstr>
      <vt:lpstr>Efficiency of NumPy</vt:lpstr>
      <vt:lpstr>Efficiency of NumPy</vt:lpstr>
      <vt:lpstr>NumPy’s memory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NumPy: View or copy?</vt:lpstr>
      <vt:lpstr>View or copy? If view, how is the metadata changed?</vt:lpstr>
      <vt:lpstr>Numpy – Ufuncs </vt:lpstr>
      <vt:lpstr>A special kind of view: broadcasting operations</vt:lpstr>
      <vt:lpstr>A special kind of view: broadcasting operations</vt:lpstr>
      <vt:lpstr>Rules of Broadcasting</vt:lpstr>
      <vt:lpstr>NumPy uses broadcasting to perform operation on arrays of different shape without having to allocate extra memory</vt:lpstr>
      <vt:lpstr>PowerPoint Presentation</vt:lpstr>
      <vt:lpstr>NumPy’s speed efficiency</vt:lpstr>
      <vt:lpstr>For loops in C</vt:lpstr>
      <vt:lpstr>Here list useful NumPy functions that help vectorize for-loop code</vt:lpstr>
      <vt:lpstr>Exercise: give python code with for-loops and ask them to vectorize</vt:lpstr>
      <vt:lpstr>Hands on: Connecting the dots with the computer architecture class</vt:lpstr>
      <vt:lpstr>Beyond memory (briefly, optional, probably skip)</vt:lpstr>
      <vt:lpstr>COMING UP NEXT: Tabular data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1420</cp:revision>
  <cp:lastPrinted>2017-08-28T05:46:03Z</cp:lastPrinted>
  <dcterms:created xsi:type="dcterms:W3CDTF">2010-10-01T16:09:12Z</dcterms:created>
  <dcterms:modified xsi:type="dcterms:W3CDTF">2024-08-20T14:52:56Z</dcterms:modified>
</cp:coreProperties>
</file>