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73" r:id="rId2"/>
    <p:sldId id="316" r:id="rId3"/>
    <p:sldId id="314" r:id="rId4"/>
    <p:sldId id="317" r:id="rId5"/>
    <p:sldId id="315" r:id="rId6"/>
    <p:sldId id="306" r:id="rId7"/>
    <p:sldId id="318" r:id="rId8"/>
    <p:sldId id="308" r:id="rId9"/>
    <p:sldId id="312" r:id="rId10"/>
    <p:sldId id="329" r:id="rId11"/>
    <p:sldId id="324" r:id="rId12"/>
    <p:sldId id="323" r:id="rId13"/>
    <p:sldId id="313" r:id="rId14"/>
    <p:sldId id="319" r:id="rId15"/>
    <p:sldId id="325" r:id="rId16"/>
    <p:sldId id="326" r:id="rId17"/>
    <p:sldId id="327" r:id="rId18"/>
    <p:sldId id="320" r:id="rId19"/>
    <p:sldId id="322" r:id="rId20"/>
    <p:sldId id="476" r:id="rId21"/>
    <p:sldId id="288" r:id="rId22"/>
    <p:sldId id="328" r:id="rId23"/>
    <p:sldId id="307" r:id="rId24"/>
    <p:sldId id="321" r:id="rId25"/>
    <p:sldId id="298" r:id="rId2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16"/>
            <p14:sldId id="314"/>
            <p14:sldId id="317"/>
            <p14:sldId id="315"/>
            <p14:sldId id="306"/>
            <p14:sldId id="318"/>
            <p14:sldId id="308"/>
            <p14:sldId id="312"/>
            <p14:sldId id="329"/>
            <p14:sldId id="324"/>
            <p14:sldId id="323"/>
            <p14:sldId id="313"/>
            <p14:sldId id="319"/>
            <p14:sldId id="325"/>
            <p14:sldId id="326"/>
            <p14:sldId id="327"/>
            <p14:sldId id="320"/>
            <p14:sldId id="322"/>
            <p14:sldId id="476"/>
            <p14:sldId id="288"/>
            <p14:sldId id="328"/>
            <p14:sldId id="307"/>
            <p14:sldId id="321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93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 autoAdjust="0"/>
    <p:restoredTop sz="93741" autoAdjust="0"/>
  </p:normalViewPr>
  <p:slideViewPr>
    <p:cSldViewPr>
      <p:cViewPr varScale="1">
        <p:scale>
          <a:sx n="120" d="100"/>
          <a:sy n="120" d="100"/>
        </p:scale>
        <p:origin x="48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Continuous integration originally meant the programming practice merging the code of multiple contributor often, multiple times a day. Before git, that was a a big problem, and it could even be some person’s job to do the merges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2428-D064-4D26-903C-787E6E9BD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EAB03-A4D3-0B6C-EAC3-DDEC07A23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A0C6-F887-5E4F-1779-832FC6B6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86AE-0FD8-F124-1932-3B132C87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5C91-4FF2-EC55-89E3-9570D932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5986-966B-9454-9DA3-8D3FAB01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72BF6-2D14-4BA4-3A19-7056B5572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9736-4F1E-1859-9ED9-C50D5023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BBDB-42FD-346F-3A12-BACA4B73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5BF8-561D-BD52-461A-BD105EAD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7DADE-4588-53DD-44AF-698AD64DA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11096-5632-0D00-943C-B5A9EA2CF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6AF7-0A7A-72E9-2C5B-0C7AE6E5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40AD-E597-66FB-F3FA-3DD5F853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31D6-F305-DFC9-910A-55BABE7D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8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CB8A-3F5E-8F2A-9B28-BC341914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F64A-46E1-B61F-67EE-97DC2C5E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45078-5683-BC6D-6E81-836C4438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7271-4F6C-3790-7BE7-D4938ADC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4F1A3-5B36-E2F6-E6AA-EF31D669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468A-AC54-B628-8AA7-706CE795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E0C24-DE8E-AF0E-1DA4-9443CFC4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37BFD-9F4E-6805-F977-51F089E3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538A-B262-729C-1159-299A6AD2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77DA-C93B-D754-DACE-19B3A7BC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9087-770E-503F-8A38-3CBFD7F9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196A-BF4B-7CB6-FDF6-A4C643AD1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A676E-C0AA-D429-5C85-EC89A80BA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2C2E9-C346-7A35-12DB-79B90402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5587C-BADE-5A78-CDD3-9EB083B0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DC98-5931-37F6-ED0F-36C39E8F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801-8018-4845-81F3-B3179F86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E66C-4098-F305-5210-BDE8D497B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315FB-8747-7387-D937-3668F7B4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B0F64-E95B-0BC5-C38B-B98E34B6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007B1-713B-C540-A118-48A557F01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BCB77-139B-BEA6-738C-0DA58095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7D20F-35CB-D6E8-E6F0-279952A9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E511F-7BE1-650D-2A5F-A350A37A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E4DC-D5E4-A0C7-AD78-8870D10C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3E7BE-A840-0EAE-C5DB-FEC475B2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CC32-33C3-F6CF-4BC6-D42B94B1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B53F5-D46C-F5E2-BD2F-F10C029C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EC84C-EF87-5F1A-CE4E-19DB42CE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E7904-8555-0759-50C2-2161DBC0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823B-9FAD-3B68-ED96-25D6FF0C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CC79-F839-BFE1-CF75-BA1045A7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7B9-ACE2-6FDE-4585-04A17A57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F4F32-9480-6DFE-47AA-DCE4C6AF9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8C4CE-5D8C-6AA7-AF84-EA8FD1BC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75546-D6ED-7EA2-D8FA-5C3FECA4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00734-AA31-204A-FD8D-57D4F027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863C-5D24-B328-F889-A0580BEB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35685-DF64-404F-8D82-86B84977C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D7D-E745-D763-53BE-87D5912C4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CE0A6-C775-107F-92FD-B4B84329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26F30-E569-2AA0-18C3-A484DD0A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2996C-7600-C9A4-5D3A-A89628BB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7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9A551-7C95-6C02-30C4-6C55BDB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43160-898D-EDC2-FB98-73AA16153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1203-E804-0A12-3D40-DF6CFD5CA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8AF4-B1AA-C254-85DD-6A14EB105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D3A5-04DA-8240-5879-C4607AF68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pull_request" TargetMode="External"/><Relationship Id="rId2" Type="http://schemas.openxmlformats.org/officeDocument/2006/relationships/hyperlink" Target="https://docs.github.com/en/actions/learn-github-actions/introduction-to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?type=ac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actions/setup-python" TargetMode="External"/><Relationship Id="rId2" Type="http://schemas.openxmlformats.org/officeDocument/2006/relationships/hyperlink" Target="https://docs.github.com/en/actions/using-github-hosted-runners/about-github-hosted-runners#supported-runners-and-hardware-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reference/encrypted-secret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532" y="2202678"/>
            <a:ext cx="8424936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5660" y="3861048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Lisa </a:t>
            </a:r>
            <a:r>
              <a:rPr lang="en-GB" sz="2800" dirty="0" err="1"/>
              <a:t>Schwetlick</a:t>
            </a:r>
            <a:r>
              <a:rPr lang="en-GB" sz="2800" dirty="0"/>
              <a:t> and Pietro Berkes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157-4CBF-1945-A0D6-4ACAD778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Github 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74B6E-928C-724A-84B7-6BF823057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82" y="2204864"/>
            <a:ext cx="10515600" cy="29666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FAB5-423B-1D41-B2C5-C1A2600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6CB0-9AB6-CE4F-B8E4-260EF8D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7D8F0-C925-F65D-6DC0-6D9ED599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36525"/>
            <a:ext cx="11593288" cy="1060227"/>
          </a:xfrm>
        </p:spPr>
        <p:txBody>
          <a:bodyPr>
            <a:noAutofit/>
          </a:bodyPr>
          <a:lstStyle/>
          <a:p>
            <a:r>
              <a:rPr lang="en-CH" sz="3600" dirty="0"/>
              <a:t>GitHub config file: Example</a:t>
            </a:r>
            <a:br>
              <a:rPr lang="en-CH" sz="3600" dirty="0"/>
            </a:br>
            <a:r>
              <a:rPr lang="en-CH" sz="3600" dirty="0"/>
              <a:t>Run tests every time a PR is opened or a commit is pushed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13081-9E83-A44C-B226-BAAABE3F5163}"/>
              </a:ext>
            </a:extLst>
          </p:cNvPr>
          <p:cNvSpPr txBox="1"/>
          <p:nvPr/>
        </p:nvSpPr>
        <p:spPr>
          <a:xfrm>
            <a:off x="325552" y="1196752"/>
            <a:ext cx="994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The configuration file is saved somewhere in </a:t>
            </a:r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.github/worflows/config-name.yml</a:t>
            </a:r>
            <a:endParaRPr lang="en-CH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6F0D02-1798-AD2A-8794-0F0478179692}"/>
              </a:ext>
            </a:extLst>
          </p:cNvPr>
          <p:cNvGrpSpPr/>
          <p:nvPr/>
        </p:nvGrpSpPr>
        <p:grpSpPr>
          <a:xfrm>
            <a:off x="2377856" y="1719247"/>
            <a:ext cx="7832944" cy="4662081"/>
            <a:chOff x="2377856" y="1852611"/>
            <a:chExt cx="7832944" cy="46620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9B175-DFD8-C646-8C37-ABD922326EAB}"/>
                </a:ext>
              </a:extLst>
            </p:cNvPr>
            <p:cNvSpPr txBox="1"/>
            <p:nvPr/>
          </p:nvSpPr>
          <p:spPr>
            <a:xfrm>
              <a:off x="2377857" y="1852611"/>
              <a:ext cx="4358886" cy="440120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name: Run all the tests for PRs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on: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[push, pull_request]</a:t>
              </a:r>
            </a:p>
            <a:p>
              <a:endParaRPr lang="en-US" sz="1400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jobs: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run-tests: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runs-on: ubuntu-latest</a:t>
              </a:r>
            </a:p>
            <a:p>
              <a:endParaRPr lang="en-US" sz="1400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steps: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uses: actions/checkout@v2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name: Set up Python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uses: actions/setup-python@v2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with: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  python-version: 3.9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name: Install dependencies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run: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  python -m pip install pytest numpy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name: Test with pytest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run: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  pytest -sv hands_on/pyanno_voting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801947-E24A-D048-B9D9-DAE8729A7778}"/>
                </a:ext>
              </a:extLst>
            </p:cNvPr>
            <p:cNvSpPr/>
            <p:nvPr/>
          </p:nvSpPr>
          <p:spPr>
            <a:xfrm>
              <a:off x="2377856" y="2141666"/>
              <a:ext cx="7832943" cy="529206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978976-BAFF-FA49-B539-F30FEBD8ADB6}"/>
                </a:ext>
              </a:extLst>
            </p:cNvPr>
            <p:cNvSpPr txBox="1"/>
            <p:nvPr/>
          </p:nvSpPr>
          <p:spPr>
            <a:xfrm>
              <a:off x="7015513" y="2093046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Specifies the events that trigger the jobs below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B4318B-84F3-454E-8135-8D505AF389B5}"/>
                </a:ext>
              </a:extLst>
            </p:cNvPr>
            <p:cNvSpPr/>
            <p:nvPr/>
          </p:nvSpPr>
          <p:spPr>
            <a:xfrm>
              <a:off x="2377856" y="3142741"/>
              <a:ext cx="7832943" cy="495426"/>
            </a:xfrm>
            <a:prstGeom prst="rect">
              <a:avLst/>
            </a:prstGeom>
            <a:solidFill>
              <a:srgbClr val="FF93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E61C67-6E7D-BC49-BF75-750DF40DCBC6}"/>
                </a:ext>
              </a:extLst>
            </p:cNvPr>
            <p:cNvSpPr txBox="1"/>
            <p:nvPr/>
          </p:nvSpPr>
          <p:spPr>
            <a:xfrm>
              <a:off x="7037071" y="3092825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The type of virtual machine used to run the workflow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632AD0-4DDD-EF4B-AB97-4738A1232939}"/>
                </a:ext>
              </a:extLst>
            </p:cNvPr>
            <p:cNvSpPr/>
            <p:nvPr/>
          </p:nvSpPr>
          <p:spPr>
            <a:xfrm>
              <a:off x="2377857" y="3810464"/>
              <a:ext cx="7832943" cy="171781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23B4AD-B136-F14B-879D-415CA5BBE3D0}"/>
                </a:ext>
              </a:extLst>
            </p:cNvPr>
            <p:cNvSpPr txBox="1"/>
            <p:nvPr/>
          </p:nvSpPr>
          <p:spPr>
            <a:xfrm>
              <a:off x="7037071" y="3825503"/>
              <a:ext cx="31683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Multiple steps are used to set up the environment so that we can run the tests.</a:t>
              </a:r>
              <a:br>
                <a:rPr lang="en-CH" sz="1600" dirty="0"/>
              </a:br>
              <a:r>
                <a:rPr lang="en-CH" sz="1600" dirty="0"/>
                <a:t>Notice the use of community actions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2E6A0F-3DAE-4E4D-B6DE-2204DEFEA814}"/>
                </a:ext>
              </a:extLst>
            </p:cNvPr>
            <p:cNvSpPr/>
            <p:nvPr/>
          </p:nvSpPr>
          <p:spPr>
            <a:xfrm>
              <a:off x="2377857" y="5967245"/>
              <a:ext cx="7832943" cy="483036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661346-B527-5749-86F7-0FEC00E7A812}"/>
                </a:ext>
              </a:extLst>
            </p:cNvPr>
            <p:cNvSpPr txBox="1"/>
            <p:nvPr/>
          </p:nvSpPr>
          <p:spPr>
            <a:xfrm>
              <a:off x="7032104" y="5929917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The command that we wanted to execute all along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9C21E-CCA4-E3B4-8E9D-1EA9E924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Introduction: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https://docs.github.com/en/actions/learn-github-actions/introduction-to-github-actions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Events that can trigger actions, and their config options: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https://docs.github.com/en/actions/reference/events-that-trigger-workflows#pull_request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Catalog of community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https://github.com/marketplace?type=actions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3B10-0263-0C7B-53B4-EA5BA06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Add a CI pipeline to your logistic function project!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In your local version of the project make a folder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/workflows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 a file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run_test_on_push.yml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Write your configuration file to r</a:t>
            </a:r>
            <a:r>
              <a:rPr lang="en-US" dirty="0"/>
              <a:t>un the tests every time someone pushes some commits or every time someone creates a pull request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Commit and push the changes to GitHub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Check the actions tab of your GitHub repo to see if it worked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Bonus: check the GitHub actions documentation and modify the configuration file so that the tasks run only for pushes and PRs against the branch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DC04-C5C7-9BD7-DEF9-F21C467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32C02-C830-234A-8ED4-85FE0FEAB2F7}"/>
              </a:ext>
            </a:extLst>
          </p:cNvPr>
          <p:cNvSpPr/>
          <p:nvPr/>
        </p:nvSpPr>
        <p:spPr>
          <a:xfrm>
            <a:off x="152400" y="188640"/>
            <a:ext cx="11848256" cy="6532835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FB0-00D9-3449-A581-B95EB9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0115-7748-1C4C-80AE-D0F5CFAA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If your project supports multiple OSes, Python versions, and library version, you might want to run our tests on all the combinations of those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2A1-114C-5744-9DE0-127FD30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B6C8-482F-5947-8272-E27CA2AA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5FDC-E135-6F4A-AB07-19A1888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2564905"/>
            <a:ext cx="7056784" cy="350163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BA03D-98AD-5748-1F40-DECF3A53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GitHub Actions workflow with matrix 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2351947" y="1164135"/>
            <a:ext cx="4772460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Name: Run all the tests for PRs, with OS/Python matrix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on: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[push, pull_request]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jobs: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run-tests: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runs-on: ${{ matrix.os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strategy: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matrix: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os: [ubuntu-latest, macos-latest]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[3.8, 3.9]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steps: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uses: actions/checkout@v2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Set up Python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uses: actions/setup-python@v2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with: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Install dependencies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 -m pip install pytest numpy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Test with pytest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pytest -sv hands_on/pyanno_votin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2350923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74184-3346-1D41-BC5F-66E64EAB2FBC}"/>
              </a:ext>
            </a:extLst>
          </p:cNvPr>
          <p:cNvSpPr txBox="1"/>
          <p:nvPr/>
        </p:nvSpPr>
        <p:spPr>
          <a:xfrm>
            <a:off x="6600056" y="2780929"/>
            <a:ext cx="357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strategy/matrix section specifies lists of parameters. The workflow is run for all combinations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F9B36-5BBC-8E3E-7D9A-A79FA4B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1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/>
              <a:t>GitHub Actions workflow with matrix config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2351947" y="1164135"/>
            <a:ext cx="4772460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Name: Run all the tests for PRs, with OS/Python matrix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on: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[push, pull_request]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jobs: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run-tests: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runs-on: ${{ matrix.os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strategy: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matrix: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os: [ubuntu-latest, macos-latest]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[3.8, 3.9]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steps: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uses: actions/checkout@v2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Set up Python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uses: actions/setup-python@v2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with: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Install dependencies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 -m pip install pytest numpy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Test with pytest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pytest -sv hands_on/pyanno_votin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2377856" y="2477377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2350923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ADB4-9113-B542-892F-AD58810595B1}"/>
              </a:ext>
            </a:extLst>
          </p:cNvPr>
          <p:cNvSpPr/>
          <p:nvPr/>
        </p:nvSpPr>
        <p:spPr>
          <a:xfrm>
            <a:off x="2344682" y="4663071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5CE2-DB49-B641-81FC-6501DDD12FD7}"/>
              </a:ext>
            </a:extLst>
          </p:cNvPr>
          <p:cNvSpPr/>
          <p:nvPr/>
        </p:nvSpPr>
        <p:spPr>
          <a:xfrm>
            <a:off x="2377856" y="4140868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83D7C-5E2B-DA4F-A3D4-DE8F1A54ED65}"/>
              </a:ext>
            </a:extLst>
          </p:cNvPr>
          <p:cNvSpPr txBox="1"/>
          <p:nvPr/>
        </p:nvSpPr>
        <p:spPr>
          <a:xfrm>
            <a:off x="6633230" y="2093289"/>
            <a:ext cx="35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This is how we refer to the matrix parameters in the config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1B05B-1D42-1EE8-2B16-827CD3BD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machines available on GitHub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https://docs.github.com/en/actions/using-github-hosted-runners/about-github-hosted-runners#supported-runners-and-hardware-resources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setup-python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community action, all available Python flavors and versions: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https://github.com/marketplace/actions/setup-python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1B90-0CF8-18DE-6D32-3B65F6DE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your git actions configuration file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run_test_on_push.yml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to r</a:t>
            </a:r>
            <a:r>
              <a:rPr lang="en-US" dirty="0"/>
              <a:t>un the testing workflow on Python 3.7, 3.8, 3.9, and on Linux and Windows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6BCF9-5081-0ECF-8F72-47C0DD17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B4771-8822-7D60-1E3A-7E080EDDDE5B}"/>
              </a:ext>
            </a:extLst>
          </p:cNvPr>
          <p:cNvSpPr/>
          <p:nvPr/>
        </p:nvSpPr>
        <p:spPr>
          <a:xfrm>
            <a:off x="152400" y="188640"/>
            <a:ext cx="11848256" cy="6532835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7B9-B500-6A48-B3AA-7D5C6DC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44F-BEF5-0B46-9B81-355BEB76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It takes a bit of time to set up and debug a Continuous Integration workflow, but it’s a good investment that can save you a lot </a:t>
            </a:r>
            <a:r>
              <a:rPr lang="en-CH"/>
              <a:t>of time later on!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C7-B59B-1048-A802-78F6FA6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DB5F-4A03-CA44-A54B-D5F34E3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7" name="Picture 6" descr="A picture containing metalware, gear, white&#10;&#10;Description automatically generated">
            <a:extLst>
              <a:ext uri="{FF2B5EF4-FFF2-40B4-BE49-F238E27FC236}">
                <a16:creationId xmlns:a16="http://schemas.microsoft.com/office/drawing/2014/main" id="{1C8CF780-D6FA-BB4C-A576-417D7774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81585" y="3157241"/>
            <a:ext cx="3830908" cy="25673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DE8BE-6A16-9CF5-AAB2-D916CF91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without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19DE0-5F67-1746-9159-5DDB1C4C03CA}"/>
              </a:ext>
            </a:extLst>
          </p:cNvPr>
          <p:cNvSpPr/>
          <p:nvPr/>
        </p:nvSpPr>
        <p:spPr>
          <a:xfrm>
            <a:off x="983432" y="4398262"/>
            <a:ext cx="1079396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2400" dirty="0">
                <a:latin typeface="+mn-lt"/>
              </a:rPr>
              <a:t>Potential issues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The tests might pass on one machine and/or the other, but not in a third-party environment (versions, OS, etc.)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ensure that the software works on all the supported combinations of versions / OSs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create and upload artifacts like binary packages, documentation, etc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FC7664-635F-E842-8D8C-22F2EAE1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196752"/>
            <a:ext cx="7200800" cy="31817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10C84-24D3-716E-1EB5-1CBCED4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reading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77" y="2132856"/>
            <a:ext cx="2273475" cy="29523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B0F3-FEA9-0348-6B4A-F74170B4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81200" y="2708920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6000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77564-7B7F-A6B5-E504-FD7CCE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672176"/>
          </a:xfrm>
        </p:spPr>
        <p:txBody>
          <a:bodyPr>
            <a:normAutofit/>
          </a:bodyPr>
          <a:lstStyle/>
          <a:p>
            <a:r>
              <a:rPr lang="en-CH" dirty="0"/>
              <a:t>Some tasks require “secrets” like usernames and passwords, for instance to upload </a:t>
            </a:r>
            <a:r>
              <a:rPr lang="en-CH"/>
              <a:t>the documentat</a:t>
            </a:r>
            <a:r>
              <a:rPr lang="de-DE" dirty="0"/>
              <a:t>i</a:t>
            </a:r>
            <a:r>
              <a:rPr lang="en-CH"/>
              <a:t>on </a:t>
            </a:r>
            <a:r>
              <a:rPr lang="de-DE" dirty="0" err="1"/>
              <a:t>to</a:t>
            </a:r>
            <a:r>
              <a:rPr lang="en-CH"/>
              <a:t> a</a:t>
            </a:r>
            <a:r>
              <a:rPr lang="de-DE" dirty="0"/>
              <a:t> remote</a:t>
            </a:r>
            <a:r>
              <a:rPr lang="en-CH"/>
              <a:t> machine</a:t>
            </a:r>
            <a:r>
              <a:rPr lang="de-DE" dirty="0"/>
              <a:t>.</a:t>
            </a:r>
            <a:endParaRPr lang="en-CH" dirty="0"/>
          </a:p>
          <a:p>
            <a:r>
              <a:rPr lang="en-CH" dirty="0"/>
              <a:t>Do not push passwords and other sensitive information to a repository, not even a private one! Each CI system has a way to deal with secret safely.</a:t>
            </a:r>
          </a:p>
          <a:p>
            <a:pPr marL="0" indent="0">
              <a:buNone/>
            </a:pP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FC4-FB33-C24C-BE84-E41EB47EB5E5}"/>
              </a:ext>
            </a:extLst>
          </p:cNvPr>
          <p:cNvGrpSpPr/>
          <p:nvPr/>
        </p:nvGrpSpPr>
        <p:grpSpPr>
          <a:xfrm rot="1160388">
            <a:off x="6843971" y="4898592"/>
            <a:ext cx="3888432" cy="830997"/>
            <a:chOff x="3707904" y="4221088"/>
            <a:chExt cx="3888432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E5C25-B2A5-FB48-9C9B-A89D949AD63A}"/>
                </a:ext>
              </a:extLst>
            </p:cNvPr>
            <p:cNvSpPr txBox="1"/>
            <p:nvPr/>
          </p:nvSpPr>
          <p:spPr>
            <a:xfrm>
              <a:off x="3779912" y="4221088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4800" dirty="0">
                  <a:solidFill>
                    <a:srgbClr val="C00000"/>
                  </a:solidFill>
                  <a:latin typeface="Stencil" pitchFamily="82" charset="77"/>
                </a:rPr>
                <a:t>Top Secret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C9EA66-636A-E14D-9656-3A6078382092}"/>
                </a:ext>
              </a:extLst>
            </p:cNvPr>
            <p:cNvSpPr/>
            <p:nvPr/>
          </p:nvSpPr>
          <p:spPr>
            <a:xfrm>
              <a:off x="3707904" y="4221088"/>
              <a:ext cx="3816424" cy="830997"/>
            </a:xfrm>
            <a:prstGeom prst="rect">
              <a:avLst/>
            </a:prstGeom>
            <a:noFill/>
            <a:ln w="69850">
              <a:solidFill>
                <a:srgbClr val="C00000"/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816424"/>
                        <a:gd name="connsiteY0" fmla="*/ 0 h 830997"/>
                        <a:gd name="connsiteX1" fmla="*/ 507039 w 3816424"/>
                        <a:gd name="connsiteY1" fmla="*/ 0 h 830997"/>
                        <a:gd name="connsiteX2" fmla="*/ 937750 w 3816424"/>
                        <a:gd name="connsiteY2" fmla="*/ 0 h 830997"/>
                        <a:gd name="connsiteX3" fmla="*/ 1559282 w 3816424"/>
                        <a:gd name="connsiteY3" fmla="*/ 0 h 830997"/>
                        <a:gd name="connsiteX4" fmla="*/ 2066321 w 3816424"/>
                        <a:gd name="connsiteY4" fmla="*/ 0 h 830997"/>
                        <a:gd name="connsiteX5" fmla="*/ 2573360 w 3816424"/>
                        <a:gd name="connsiteY5" fmla="*/ 0 h 830997"/>
                        <a:gd name="connsiteX6" fmla="*/ 3194892 w 3816424"/>
                        <a:gd name="connsiteY6" fmla="*/ 0 h 830997"/>
                        <a:gd name="connsiteX7" fmla="*/ 3816424 w 3816424"/>
                        <a:gd name="connsiteY7" fmla="*/ 0 h 830997"/>
                        <a:gd name="connsiteX8" fmla="*/ 3816424 w 3816424"/>
                        <a:gd name="connsiteY8" fmla="*/ 432118 h 830997"/>
                        <a:gd name="connsiteX9" fmla="*/ 3816424 w 3816424"/>
                        <a:gd name="connsiteY9" fmla="*/ 830997 h 830997"/>
                        <a:gd name="connsiteX10" fmla="*/ 3347549 w 3816424"/>
                        <a:gd name="connsiteY10" fmla="*/ 830997 h 830997"/>
                        <a:gd name="connsiteX11" fmla="*/ 2802346 w 3816424"/>
                        <a:gd name="connsiteY11" fmla="*/ 830997 h 830997"/>
                        <a:gd name="connsiteX12" fmla="*/ 2295306 w 3816424"/>
                        <a:gd name="connsiteY12" fmla="*/ 830997 h 830997"/>
                        <a:gd name="connsiteX13" fmla="*/ 1673775 w 3816424"/>
                        <a:gd name="connsiteY13" fmla="*/ 830997 h 830997"/>
                        <a:gd name="connsiteX14" fmla="*/ 1052243 w 3816424"/>
                        <a:gd name="connsiteY14" fmla="*/ 830997 h 830997"/>
                        <a:gd name="connsiteX15" fmla="*/ 583368 w 3816424"/>
                        <a:gd name="connsiteY15" fmla="*/ 830997 h 830997"/>
                        <a:gd name="connsiteX16" fmla="*/ 0 w 3816424"/>
                        <a:gd name="connsiteY16" fmla="*/ 830997 h 830997"/>
                        <a:gd name="connsiteX17" fmla="*/ 0 w 3816424"/>
                        <a:gd name="connsiteY17" fmla="*/ 398879 h 830997"/>
                        <a:gd name="connsiteX18" fmla="*/ 0 w 3816424"/>
                        <a:gd name="connsiteY18" fmla="*/ 0 h 83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816424" h="830997" extrusionOk="0">
                          <a:moveTo>
                            <a:pt x="0" y="0"/>
                          </a:moveTo>
                          <a:cubicBezTo>
                            <a:pt x="221687" y="-21605"/>
                            <a:pt x="272516" y="51183"/>
                            <a:pt x="507039" y="0"/>
                          </a:cubicBezTo>
                          <a:cubicBezTo>
                            <a:pt x="741562" y="-51183"/>
                            <a:pt x="818512" y="6247"/>
                            <a:pt x="937750" y="0"/>
                          </a:cubicBezTo>
                          <a:cubicBezTo>
                            <a:pt x="1056988" y="-6247"/>
                            <a:pt x="1308851" y="53192"/>
                            <a:pt x="1559282" y="0"/>
                          </a:cubicBezTo>
                          <a:cubicBezTo>
                            <a:pt x="1809713" y="-53192"/>
                            <a:pt x="1856140" y="41994"/>
                            <a:pt x="2066321" y="0"/>
                          </a:cubicBezTo>
                          <a:cubicBezTo>
                            <a:pt x="2276502" y="-41994"/>
                            <a:pt x="2412693" y="5266"/>
                            <a:pt x="2573360" y="0"/>
                          </a:cubicBezTo>
                          <a:cubicBezTo>
                            <a:pt x="2734027" y="-5266"/>
                            <a:pt x="2929800" y="64887"/>
                            <a:pt x="3194892" y="0"/>
                          </a:cubicBezTo>
                          <a:cubicBezTo>
                            <a:pt x="3459984" y="-64887"/>
                            <a:pt x="3544325" y="59747"/>
                            <a:pt x="3816424" y="0"/>
                          </a:cubicBezTo>
                          <a:cubicBezTo>
                            <a:pt x="3821334" y="91743"/>
                            <a:pt x="3810918" y="224361"/>
                            <a:pt x="3816424" y="432118"/>
                          </a:cubicBezTo>
                          <a:cubicBezTo>
                            <a:pt x="3821930" y="639875"/>
                            <a:pt x="3815446" y="668997"/>
                            <a:pt x="3816424" y="830997"/>
                          </a:cubicBezTo>
                          <a:cubicBezTo>
                            <a:pt x="3647509" y="847914"/>
                            <a:pt x="3538097" y="802039"/>
                            <a:pt x="3347549" y="830997"/>
                          </a:cubicBezTo>
                          <a:cubicBezTo>
                            <a:pt x="3157002" y="859955"/>
                            <a:pt x="3028301" y="817815"/>
                            <a:pt x="2802346" y="830997"/>
                          </a:cubicBezTo>
                          <a:cubicBezTo>
                            <a:pt x="2576391" y="844179"/>
                            <a:pt x="2499141" y="787605"/>
                            <a:pt x="2295306" y="830997"/>
                          </a:cubicBezTo>
                          <a:cubicBezTo>
                            <a:pt x="2091471" y="874389"/>
                            <a:pt x="1894473" y="782883"/>
                            <a:pt x="1673775" y="830997"/>
                          </a:cubicBezTo>
                          <a:cubicBezTo>
                            <a:pt x="1453077" y="879111"/>
                            <a:pt x="1303123" y="787064"/>
                            <a:pt x="1052243" y="830997"/>
                          </a:cubicBezTo>
                          <a:cubicBezTo>
                            <a:pt x="801363" y="874930"/>
                            <a:pt x="698965" y="826516"/>
                            <a:pt x="583368" y="830997"/>
                          </a:cubicBezTo>
                          <a:cubicBezTo>
                            <a:pt x="467772" y="835478"/>
                            <a:pt x="282862" y="807656"/>
                            <a:pt x="0" y="830997"/>
                          </a:cubicBezTo>
                          <a:cubicBezTo>
                            <a:pt x="-32050" y="724287"/>
                            <a:pt x="46237" y="606371"/>
                            <a:pt x="0" y="398879"/>
                          </a:cubicBezTo>
                          <a:cubicBezTo>
                            <a:pt x="-46237" y="191387"/>
                            <a:pt x="42725" y="18555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6CB7-7106-F283-970D-98E5E27E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4744184"/>
          </a:xfrm>
        </p:spPr>
        <p:txBody>
          <a:bodyPr>
            <a:normAutofit/>
          </a:bodyPr>
          <a:lstStyle/>
          <a:p>
            <a:r>
              <a:rPr lang="en-CH"/>
              <a:t>Secrets </a:t>
            </a:r>
            <a:r>
              <a:rPr lang="en-CH" dirty="0"/>
              <a:t>in GitHub actions can be added </a:t>
            </a:r>
            <a:r>
              <a:rPr lang="en-CH"/>
              <a:t>under </a:t>
            </a:r>
            <a:br>
              <a:rPr lang="de-DE" dirty="0"/>
            </a:b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Settings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r>
              <a:rPr lang="en-CH" dirty="0"/>
              <a:t>.  The secret is stored encrypted by GitHub, and decrypted at the moment of running the workflow</a:t>
            </a:r>
          </a:p>
          <a:p>
            <a:r>
              <a:rPr lang="en-CH" dirty="0"/>
              <a:t>Secrets can then be referred to in the workflow as</a:t>
            </a: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D76E-090E-DD4A-92D3-5E3DA42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789040"/>
            <a:ext cx="5643482" cy="18002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72150-F1C8-D16D-5401-B703854D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DF41-0FBB-5548-8206-29D15F1E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Examples </a:t>
            </a:r>
            <a:r>
              <a:rPr lang="en-CH" dirty="0"/>
              <a:t>of handling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7C3-32BF-C441-8A6B-23796F78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318720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Details available at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https://docs.github.com/en/actions/reference/encrypted-secrets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6383-63B8-0F40-A2F9-3C91907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1BB0-4A2A-6C47-9EAA-F64406BF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746D5-6BF5-384F-93EB-C12A9E07EB20}"/>
              </a:ext>
            </a:extLst>
          </p:cNvPr>
          <p:cNvSpPr txBox="1"/>
          <p:nvPr/>
        </p:nvSpPr>
        <p:spPr>
          <a:xfrm>
            <a:off x="1981200" y="1268760"/>
            <a:ext cx="656307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Reveal a secret when the repository is tagged as something starting by secret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push: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'secret*'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reveal-secret: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shell: bash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env: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SECRET_MSG: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secrets.TOP_SECRET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The secret is "$SECRET_MSG"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[ "$SECRET_MSG" = 'do not tell anyone' ]; 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echo matches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EEE8A-D92F-4E52-5C1B-81AA2CFE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73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DCCF7-2560-B7FD-A1B3-CA321B59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ing High Res Stock Images | Shutterstock">
            <a:extLst>
              <a:ext uri="{FF2B5EF4-FFF2-40B4-BE49-F238E27FC236}">
                <a16:creationId xmlns:a16="http://schemas.microsoft.com/office/drawing/2014/main" id="{1505F79C-DCC1-CB40-ADC0-DDC55C7A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0" y="579472"/>
            <a:ext cx="9147626" cy="577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7104-B515-8845-8810-9CB3E2A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ED8E0-5C7A-D748-8472-ACBA1C94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Continuous Integration is a set of tools and practices to make sure that a project with many contributors (&gt;= 1) runs smoothly</a:t>
            </a:r>
          </a:p>
          <a:p>
            <a:r>
              <a:rPr lang="en-CH" dirty="0"/>
              <a:t>One goal is to automatize the non-coding tasks: </a:t>
            </a:r>
            <a:endParaRPr lang="de-DE" dirty="0"/>
          </a:p>
          <a:p>
            <a:pPr lvl="2"/>
            <a:r>
              <a:rPr lang="en-CH" sz="2400" dirty="0"/>
              <a:t>make sure that the tests always pass</a:t>
            </a:r>
            <a:endParaRPr lang="de-DE" sz="2400" dirty="0"/>
          </a:p>
          <a:p>
            <a:pPr lvl="2"/>
            <a:r>
              <a:rPr lang="en-CH" sz="2400" dirty="0"/>
              <a:t>check for style consistency</a:t>
            </a:r>
            <a:endParaRPr lang="de-DE" sz="2400" dirty="0"/>
          </a:p>
          <a:p>
            <a:pPr lvl="2"/>
            <a:r>
              <a:rPr lang="en-CH" sz="2400" dirty="0"/>
              <a:t>build packages for distribution on multiple architectures</a:t>
            </a:r>
            <a:endParaRPr lang="de-DE" sz="2400" dirty="0"/>
          </a:p>
          <a:p>
            <a:pPr lvl="2"/>
            <a:r>
              <a:rPr lang="en-CH" sz="2400" dirty="0"/>
              <a:t>build documentation</a:t>
            </a:r>
          </a:p>
          <a:p>
            <a:pPr marL="594360" lvl="2" indent="0">
              <a:buNone/>
            </a:pPr>
            <a:endParaRPr lang="en-CH" dirty="0"/>
          </a:p>
          <a:p>
            <a:r>
              <a:rPr lang="en-CH" dirty="0"/>
              <a:t>Another goal is to solve the “it works on my machine”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73A7-253A-F544-8F1D-B0EB48B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4441-0F92-4746-83E0-D9DDECD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52AA-5E8E-9C92-F334-5C438A96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Collaborative Development with CI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C17484-7560-D747-BFCF-9E42372C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10" y="1134012"/>
            <a:ext cx="6718140" cy="5222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E86116-63BB-9DDE-5B40-845E8BA6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CI tasks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H" b="1" dirty="0"/>
              <a:t>Event trigger: </a:t>
            </a:r>
            <a:r>
              <a:rPr lang="en-CH" dirty="0"/>
              <a:t>PR is created or a commit is pushed to master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Run all tests for different Python versions </a:t>
            </a:r>
          </a:p>
          <a:p>
            <a:pPr lvl="1"/>
            <a:r>
              <a:rPr lang="en-CH" dirty="0"/>
              <a:t>(Verify code coverage)</a:t>
            </a:r>
          </a:p>
          <a:p>
            <a:pPr lvl="1"/>
            <a:r>
              <a:rPr lang="en-CH" dirty="0"/>
              <a:t>(Check code style)</a:t>
            </a:r>
          </a:p>
          <a:p>
            <a:r>
              <a:rPr lang="en-CH" b="1" dirty="0"/>
              <a:t>Event trigger:  </a:t>
            </a:r>
            <a:r>
              <a:rPr lang="en-CH" dirty="0"/>
              <a:t>Version is bumped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Create binary packages for Linux, Mac, Windows and upload them to a package repository</a:t>
            </a:r>
          </a:p>
          <a:p>
            <a:r>
              <a:rPr lang="en-CH" b="1" dirty="0"/>
              <a:t>Event trigger:</a:t>
            </a:r>
            <a:r>
              <a:rPr lang="en-CH" dirty="0"/>
              <a:t> Repository is tagged in a certain way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Build and publish the documentation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0B556-78E8-5BEC-04F7-DEEB7B6F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7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51" y="1772816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80" y="1243599"/>
            <a:ext cx="1992169" cy="1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43" y="3856392"/>
            <a:ext cx="3168352" cy="1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84D39-E1A8-0C4F-97EA-F7B133658BE6}"/>
              </a:ext>
            </a:extLst>
          </p:cNvPr>
          <p:cNvSpPr txBox="1"/>
          <p:nvPr/>
        </p:nvSpPr>
        <p:spPr>
          <a:xfrm>
            <a:off x="6772088" y="39164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>
                <a:latin typeface="+mn-lt"/>
              </a:rPr>
              <a:t>GitHub </a:t>
            </a:r>
            <a:r>
              <a:rPr lang="de-DE" sz="1800" dirty="0">
                <a:latin typeface="+mn-lt"/>
              </a:rPr>
              <a:t>A</a:t>
            </a:r>
            <a:r>
              <a:rPr lang="en-CH" sz="1800">
                <a:latin typeface="+mn-lt"/>
              </a:rPr>
              <a:t>ctions </a:t>
            </a:r>
            <a:r>
              <a:rPr lang="en-CH" sz="1800" dirty="0">
                <a:latin typeface="+mn-lt"/>
              </a:rPr>
              <a:t>is at the moment the preferred choice for many open source projects. It is very flexible and well integrated with GitHub.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A8264-3CA3-C76C-23D4-D1DF63C5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Actions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D179-DAE0-6E46-ADCE-D39859FCD15C}"/>
              </a:ext>
            </a:extLst>
          </p:cNvPr>
          <p:cNvSpPr txBox="1"/>
          <p:nvPr/>
        </p:nvSpPr>
        <p:spPr>
          <a:xfrm>
            <a:off x="8220128" y="2595513"/>
            <a:ext cx="228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GitHub acts as both the central repository and the CI server, but the rest is the same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415463-8305-1844-AC9E-24F1997C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74" y="1143001"/>
            <a:ext cx="6063950" cy="53823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E97F-E9EE-C00B-7CE0-4D333CE9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An event occurs, it has an associated commit SHA</a:t>
            </a:r>
            <a:br>
              <a:rPr lang="en-CH" dirty="0"/>
            </a:br>
            <a:r>
              <a:rPr lang="en-CH" dirty="0"/>
              <a:t>(e.g., a PR is opened or a commit tag is pushed)</a:t>
            </a:r>
          </a:p>
          <a:p>
            <a:pPr marL="0" indent="0">
              <a:buNone/>
            </a:pP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GitHub searches for config files in </a:t>
            </a:r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.github/workflows </a:t>
            </a:r>
            <a:r>
              <a:rPr lang="en-CH" dirty="0"/>
              <a:t>at that SHA, and looks if there is a trigger that matches the event</a:t>
            </a:r>
            <a:br>
              <a:rPr lang="en-CH" dirty="0"/>
            </a:b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It then creates a virtual machine as specified in the config file and runs the commands listed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A72591-34F8-1346-A0C1-FA32BF9E01FA}"/>
              </a:ext>
            </a:extLst>
          </p:cNvPr>
          <p:cNvSpPr/>
          <p:nvPr/>
        </p:nvSpPr>
        <p:spPr>
          <a:xfrm>
            <a:off x="5663952" y="236688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DB19F76-86CF-6A42-A378-4363121B737B}"/>
              </a:ext>
            </a:extLst>
          </p:cNvPr>
          <p:cNvSpPr/>
          <p:nvPr/>
        </p:nvSpPr>
        <p:spPr>
          <a:xfrm>
            <a:off x="5663952" y="412554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3FAC1A-9BFC-440F-8AC4-C3F27E96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</a:t>
            </a:r>
            <a:r>
              <a:rPr lang="en-CH"/>
              <a:t>failed”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562763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20" y="3920550"/>
            <a:ext cx="5442924" cy="23167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7FFD5-AD05-C0D7-BC0E-E8BF5837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52840</TotalTime>
  <Words>1768</Words>
  <Application>Microsoft Macintosh PowerPoint</Application>
  <PresentationFormat>Widescreen</PresentationFormat>
  <Paragraphs>250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Stencil</vt:lpstr>
      <vt:lpstr>Office Theme</vt:lpstr>
      <vt:lpstr>Continuous Integration Because you’re worth it, continuously</vt:lpstr>
      <vt:lpstr>Collaborative Development without CI</vt:lpstr>
      <vt:lpstr>Continuous Integration</vt:lpstr>
      <vt:lpstr>Collaborative Development with CI</vt:lpstr>
      <vt:lpstr>The CI tasks that you’ll find 95% of the time</vt:lpstr>
      <vt:lpstr>CI options</vt:lpstr>
      <vt:lpstr>Collaborative Development with GitHub Actions</vt:lpstr>
      <vt:lpstr>GitHub Actions basic ideas</vt:lpstr>
      <vt:lpstr>GitHub Actions basic ideas</vt:lpstr>
      <vt:lpstr>Github Actions</vt:lpstr>
      <vt:lpstr>GitHub config file: Example Run tests every time a PR is opened or a commit is pushed</vt:lpstr>
      <vt:lpstr>GitHub Actions reference</vt:lpstr>
      <vt:lpstr>Hands On!</vt:lpstr>
      <vt:lpstr>Matrix configuration</vt:lpstr>
      <vt:lpstr>GitHub Actions workflow with matrix config</vt:lpstr>
      <vt:lpstr>GitHub Actions workflow with matrix config</vt:lpstr>
      <vt:lpstr>GitHub Actions reference</vt:lpstr>
      <vt:lpstr>Hands On!</vt:lpstr>
      <vt:lpstr>Conclusions</vt:lpstr>
      <vt:lpstr>Recommended reading</vt:lpstr>
      <vt:lpstr>Thank you!</vt:lpstr>
      <vt:lpstr>Bonus: Security</vt:lpstr>
      <vt:lpstr>Bonus: Security</vt:lpstr>
      <vt:lpstr>Bonus: Examples of handling secrets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1066</cp:revision>
  <cp:lastPrinted>2018-09-04T04:56:03Z</cp:lastPrinted>
  <dcterms:created xsi:type="dcterms:W3CDTF">2010-10-01T16:09:12Z</dcterms:created>
  <dcterms:modified xsi:type="dcterms:W3CDTF">2023-08-19T14:53:18Z</dcterms:modified>
</cp:coreProperties>
</file>