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73" r:id="rId2"/>
    <p:sldId id="569" r:id="rId3"/>
    <p:sldId id="376" r:id="rId4"/>
    <p:sldId id="548" r:id="rId5"/>
    <p:sldId id="466" r:id="rId6"/>
    <p:sldId id="377" r:id="rId7"/>
    <p:sldId id="420" r:id="rId8"/>
    <p:sldId id="573" r:id="rId9"/>
    <p:sldId id="574" r:id="rId10"/>
    <p:sldId id="403" r:id="rId11"/>
    <p:sldId id="404" r:id="rId12"/>
    <p:sldId id="405" r:id="rId13"/>
    <p:sldId id="411" r:id="rId14"/>
    <p:sldId id="513" r:id="rId15"/>
    <p:sldId id="543" r:id="rId16"/>
    <p:sldId id="263" r:id="rId17"/>
    <p:sldId id="336" r:id="rId18"/>
    <p:sldId id="410" r:id="rId19"/>
    <p:sldId id="415" r:id="rId20"/>
    <p:sldId id="294" r:id="rId21"/>
    <p:sldId id="340" r:id="rId22"/>
    <p:sldId id="387" r:id="rId23"/>
    <p:sldId id="416" r:id="rId24"/>
    <p:sldId id="309" r:id="rId25"/>
    <p:sldId id="460" r:id="rId26"/>
    <p:sldId id="457" r:id="rId27"/>
    <p:sldId id="458" r:id="rId28"/>
    <p:sldId id="570" r:id="rId29"/>
    <p:sldId id="459" r:id="rId30"/>
    <p:sldId id="342" r:id="rId31"/>
    <p:sldId id="379" r:id="rId32"/>
    <p:sldId id="538" r:id="rId33"/>
    <p:sldId id="495" r:id="rId34"/>
    <p:sldId id="347" r:id="rId35"/>
    <p:sldId id="348" r:id="rId36"/>
    <p:sldId id="349" r:id="rId37"/>
    <p:sldId id="350" r:id="rId38"/>
    <p:sldId id="351" r:id="rId39"/>
    <p:sldId id="567" r:id="rId40"/>
    <p:sldId id="317" r:id="rId41"/>
    <p:sldId id="425" r:id="rId42"/>
    <p:sldId id="318" r:id="rId43"/>
    <p:sldId id="319" r:id="rId44"/>
    <p:sldId id="316" r:id="rId45"/>
    <p:sldId id="306" r:id="rId46"/>
    <p:sldId id="469" r:id="rId47"/>
    <p:sldId id="514" r:id="rId48"/>
    <p:sldId id="518" r:id="rId49"/>
    <p:sldId id="549" r:id="rId50"/>
    <p:sldId id="521" r:id="rId51"/>
    <p:sldId id="524" r:id="rId52"/>
    <p:sldId id="525" r:id="rId53"/>
    <p:sldId id="522" r:id="rId54"/>
    <p:sldId id="523" r:id="rId55"/>
    <p:sldId id="527" r:id="rId56"/>
    <p:sldId id="526" r:id="rId57"/>
    <p:sldId id="550" r:id="rId58"/>
    <p:sldId id="551" r:id="rId59"/>
    <p:sldId id="532" r:id="rId60"/>
    <p:sldId id="536" r:id="rId61"/>
    <p:sldId id="537" r:id="rId62"/>
    <p:sldId id="381" r:id="rId63"/>
    <p:sldId id="481" r:id="rId64"/>
    <p:sldId id="430" r:id="rId65"/>
    <p:sldId id="419" r:id="rId66"/>
    <p:sldId id="464" r:id="rId67"/>
    <p:sldId id="358" r:id="rId68"/>
    <p:sldId id="275" r:id="rId69"/>
    <p:sldId id="397" r:id="rId70"/>
    <p:sldId id="453" r:id="rId71"/>
    <p:sldId id="452" r:id="rId72"/>
    <p:sldId id="284" r:id="rId73"/>
    <p:sldId id="454" r:id="rId74"/>
    <p:sldId id="390" r:id="rId75"/>
    <p:sldId id="465" r:id="rId76"/>
    <p:sldId id="493" r:id="rId77"/>
    <p:sldId id="391" r:id="rId78"/>
    <p:sldId id="568" r:id="rId79"/>
    <p:sldId id="571" r:id="rId80"/>
    <p:sldId id="572" r:id="rId81"/>
    <p:sldId id="545" r:id="rId82"/>
    <p:sldId id="544" r:id="rId83"/>
    <p:sldId id="558" r:id="rId84"/>
    <p:sldId id="559" r:id="rId85"/>
    <p:sldId id="561" r:id="rId86"/>
    <p:sldId id="560" r:id="rId87"/>
    <p:sldId id="562" r:id="rId88"/>
    <p:sldId id="552" r:id="rId89"/>
    <p:sldId id="355" r:id="rId90"/>
    <p:sldId id="288" r:id="rId91"/>
    <p:sldId id="298" r:id="rId92"/>
    <p:sldId id="553" r:id="rId93"/>
    <p:sldId id="554" r:id="rId94"/>
    <p:sldId id="555" r:id="rId95"/>
    <p:sldId id="556" r:id="rId96"/>
    <p:sldId id="557" r:id="rId97"/>
    <p:sldId id="566" r:id="rId98"/>
    <p:sldId id="563" r:id="rId99"/>
    <p:sldId id="564" r:id="rId100"/>
    <p:sldId id="565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569"/>
            <p14:sldId id="376"/>
            <p14:sldId id="548"/>
            <p14:sldId id="466"/>
            <p14:sldId id="377"/>
            <p14:sldId id="420"/>
            <p14:sldId id="573"/>
            <p14:sldId id="574"/>
            <p14:sldId id="403"/>
            <p14:sldId id="404"/>
            <p14:sldId id="405"/>
            <p14:sldId id="411"/>
            <p14:sldId id="513"/>
            <p14:sldId id="543"/>
            <p14:sldId id="263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570"/>
            <p14:sldId id="459"/>
            <p14:sldId id="342"/>
            <p14:sldId id="379"/>
            <p14:sldId id="538"/>
            <p14:sldId id="495"/>
            <p14:sldId id="347"/>
            <p14:sldId id="348"/>
            <p14:sldId id="349"/>
            <p14:sldId id="350"/>
            <p14:sldId id="351"/>
            <p14:sldId id="567"/>
            <p14:sldId id="317"/>
            <p14:sldId id="425"/>
            <p14:sldId id="318"/>
            <p14:sldId id="319"/>
            <p14:sldId id="316"/>
            <p14:sldId id="306"/>
            <p14:sldId id="469"/>
            <p14:sldId id="514"/>
            <p14:sldId id="518"/>
            <p14:sldId id="549"/>
            <p14:sldId id="521"/>
            <p14:sldId id="524"/>
            <p14:sldId id="525"/>
            <p14:sldId id="522"/>
            <p14:sldId id="523"/>
            <p14:sldId id="527"/>
            <p14:sldId id="526"/>
            <p14:sldId id="550"/>
            <p14:sldId id="551"/>
            <p14:sldId id="532"/>
            <p14:sldId id="536"/>
            <p14:sldId id="537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568"/>
            <p14:sldId id="571"/>
            <p14:sldId id="572"/>
            <p14:sldId id="545"/>
            <p14:sldId id="544"/>
            <p14:sldId id="558"/>
            <p14:sldId id="559"/>
            <p14:sldId id="561"/>
            <p14:sldId id="560"/>
            <p14:sldId id="562"/>
            <p14:sldId id="552"/>
            <p14:sldId id="355"/>
            <p14:sldId id="288"/>
            <p14:sldId id="298"/>
            <p14:sldId id="553"/>
            <p14:sldId id="554"/>
            <p14:sldId id="555"/>
            <p14:sldId id="556"/>
            <p14:sldId id="557"/>
            <p14:sldId id="566"/>
            <p14:sldId id="563"/>
            <p14:sldId id="564"/>
            <p14:sldId id="5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84" autoAdjust="0"/>
    <p:restoredTop sz="94878" autoAdjust="0"/>
  </p:normalViewPr>
  <p:slideViewPr>
    <p:cSldViewPr>
      <p:cViewPr>
        <p:scale>
          <a:sx n="165" d="100"/>
          <a:sy n="165" d="100"/>
        </p:scale>
        <p:origin x="-15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9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75DD3E-4249-5043-8B5E-6895CBBF6BBF}" type="presOf" srcId="{04BB66AA-DBE2-4BFD-A94E-A31165187E75}" destId="{E3B3E849-56D6-49C5-932E-7B5B0F9F195C}" srcOrd="1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1A1DD10-D8EF-3144-9688-CFCAF952B4C4}" type="presOf" srcId="{EFB1699C-C280-416C-B6B3-B9CB2E52EAA1}" destId="{143F6140-E7F1-4CCF-A9B1-524762512517}" srcOrd="0" destOrd="0" presId="urn:microsoft.com/office/officeart/2005/8/layout/process2"/>
    <dgm:cxn modelId="{756E6E21-BCC5-E549-9E17-D720313CBB15}" type="presOf" srcId="{7764EA43-B182-BC4F-BCDA-333200F918B8}" destId="{66533B70-8731-2345-9B98-5A7A7F80153B}" srcOrd="0" destOrd="0" presId="urn:microsoft.com/office/officeart/2005/8/layout/process2"/>
    <dgm:cxn modelId="{4DDFC4D7-96FF-8E4F-9504-5525856CAE70}" type="presOf" srcId="{CB49FD0C-9B39-4860-B781-669D9FC3FB40}" destId="{B4CC5E68-BD20-49EE-86FA-E08541A3FE12}" srcOrd="0" destOrd="0" presId="urn:microsoft.com/office/officeart/2005/8/layout/process2"/>
    <dgm:cxn modelId="{6F7603B2-44C8-CF4E-B8C6-036CC7C0024A}" type="presOf" srcId="{47AA4630-B738-4650-913F-7378CC40D312}" destId="{7A234B30-A436-41B7-96D9-05CCC2F7ADDC}" srcOrd="0" destOrd="0" presId="urn:microsoft.com/office/officeart/2005/8/layout/process2"/>
    <dgm:cxn modelId="{EF900B53-907F-4F4C-9A99-48A7D089F19D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3F663E8-CDBC-AD42-8445-A68824C7C674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C9026A74-F1DD-E146-9422-19412D77C7FA}" type="presOf" srcId="{04BB66AA-DBE2-4BFD-A94E-A31165187E75}" destId="{E202264D-36A3-408A-9050-7FBD30D2645C}" srcOrd="0" destOrd="0" presId="urn:microsoft.com/office/officeart/2005/8/layout/process2"/>
    <dgm:cxn modelId="{CE2432D2-047D-C84F-BE85-931E49079978}" type="presOf" srcId="{EFB1699C-C280-416C-B6B3-B9CB2E52EAA1}" destId="{B2BEE0C4-D8B2-432A-8CB1-C2162205DCA3}" srcOrd="1" destOrd="0" presId="urn:microsoft.com/office/officeart/2005/8/layout/process2"/>
    <dgm:cxn modelId="{B9ADBC9D-82F2-364C-83D5-7EEEA8E21DB6}" type="presOf" srcId="{96BC0EEB-57F0-4267-86F0-4EA98B40D230}" destId="{C45FEE31-6BF1-4E83-9497-1224D8F07991}" srcOrd="0" destOrd="0" presId="urn:microsoft.com/office/officeart/2005/8/layout/process2"/>
    <dgm:cxn modelId="{8B1827B0-24B7-EE47-8D05-143F23981B45}" type="presOf" srcId="{6CD60870-D228-4E7C-AB37-75604251742A}" destId="{3FA6B472-D1F3-409B-BF18-F1310278CB78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F77116B4-48FE-C046-9571-D046EADCF564}" type="presOf" srcId="{97DB59AD-8506-4A74-BB78-BA533F4FB10F}" destId="{87C32DCB-D7CA-425A-A14D-DC1B34BAA990}" srcOrd="0" destOrd="0" presId="urn:microsoft.com/office/officeart/2005/8/layout/process2"/>
    <dgm:cxn modelId="{30517319-5B3E-7046-A3C3-1D68EF1DF8FA}" type="presOf" srcId="{CB49FD0C-9B39-4860-B781-669D9FC3FB40}" destId="{BD1FA95E-C45B-4671-BBAB-95DCE436E052}" srcOrd="1" destOrd="0" presId="urn:microsoft.com/office/officeart/2005/8/layout/process2"/>
    <dgm:cxn modelId="{1AB2AB05-B303-3045-B6CA-5AF5F3160251}" type="presOf" srcId="{E188BD28-8BF3-DF4E-89B0-D0D9BDDAD858}" destId="{8B185A30-22C7-6840-8D3E-58B36EE38549}" srcOrd="0" destOrd="0" presId="urn:microsoft.com/office/officeart/2005/8/layout/process2"/>
    <dgm:cxn modelId="{96241CD6-9520-EB4C-BA28-DC3B962B07EF}" type="presParOf" srcId="{7A234B30-A436-41B7-96D9-05CCC2F7ADDC}" destId="{8B185A30-22C7-6840-8D3E-58B36EE38549}" srcOrd="0" destOrd="0" presId="urn:microsoft.com/office/officeart/2005/8/layout/process2"/>
    <dgm:cxn modelId="{7A13AEE8-C297-194A-AFAE-7AB2C9D6D9D1}" type="presParOf" srcId="{7A234B30-A436-41B7-96D9-05CCC2F7ADDC}" destId="{66533B70-8731-2345-9B98-5A7A7F80153B}" srcOrd="1" destOrd="0" presId="urn:microsoft.com/office/officeart/2005/8/layout/process2"/>
    <dgm:cxn modelId="{04A16C1F-CFC3-A846-91F4-91FAF9A251DE}" type="presParOf" srcId="{66533B70-8731-2345-9B98-5A7A7F80153B}" destId="{5EB7E61C-215B-AD45-8738-514EF8F5F4E5}" srcOrd="0" destOrd="0" presId="urn:microsoft.com/office/officeart/2005/8/layout/process2"/>
    <dgm:cxn modelId="{5325FAA7-BE92-C245-A4ED-473E8A0CFE68}" type="presParOf" srcId="{7A234B30-A436-41B7-96D9-05CCC2F7ADDC}" destId="{87C32DCB-D7CA-425A-A14D-DC1B34BAA990}" srcOrd="2" destOrd="0" presId="urn:microsoft.com/office/officeart/2005/8/layout/process2"/>
    <dgm:cxn modelId="{B1F0707D-1816-D048-9626-50E53E4F84DB}" type="presParOf" srcId="{7A234B30-A436-41B7-96D9-05CCC2F7ADDC}" destId="{143F6140-E7F1-4CCF-A9B1-524762512517}" srcOrd="3" destOrd="0" presId="urn:microsoft.com/office/officeart/2005/8/layout/process2"/>
    <dgm:cxn modelId="{7B4BB26B-8186-A842-A08A-E18BA3010821}" type="presParOf" srcId="{143F6140-E7F1-4CCF-A9B1-524762512517}" destId="{B2BEE0C4-D8B2-432A-8CB1-C2162205DCA3}" srcOrd="0" destOrd="0" presId="urn:microsoft.com/office/officeart/2005/8/layout/process2"/>
    <dgm:cxn modelId="{68FFCD32-B54D-D545-9925-6CB8259E8303}" type="presParOf" srcId="{7A234B30-A436-41B7-96D9-05CCC2F7ADDC}" destId="{3FA6B472-D1F3-409B-BF18-F1310278CB78}" srcOrd="4" destOrd="0" presId="urn:microsoft.com/office/officeart/2005/8/layout/process2"/>
    <dgm:cxn modelId="{CFFECEC4-7108-3E4D-8E3D-25BB77EA366C}" type="presParOf" srcId="{7A234B30-A436-41B7-96D9-05CCC2F7ADDC}" destId="{E202264D-36A3-408A-9050-7FBD30D2645C}" srcOrd="5" destOrd="0" presId="urn:microsoft.com/office/officeart/2005/8/layout/process2"/>
    <dgm:cxn modelId="{70206499-C766-3D4E-81F5-B8383919E215}" type="presParOf" srcId="{E202264D-36A3-408A-9050-7FBD30D2645C}" destId="{E3B3E849-56D6-49C5-932E-7B5B0F9F195C}" srcOrd="0" destOrd="0" presId="urn:microsoft.com/office/officeart/2005/8/layout/process2"/>
    <dgm:cxn modelId="{112901DC-0E68-E546-A3A6-56C9F389D91E}" type="presParOf" srcId="{7A234B30-A436-41B7-96D9-05CCC2F7ADDC}" destId="{3725F2C1-AA1D-49A3-9D73-9D444D08CE71}" srcOrd="6" destOrd="0" presId="urn:microsoft.com/office/officeart/2005/8/layout/process2"/>
    <dgm:cxn modelId="{DB85BD0F-86D5-D042-BFF9-A7CA511A3033}" type="presParOf" srcId="{7A234B30-A436-41B7-96D9-05CCC2F7ADDC}" destId="{B4CC5E68-BD20-49EE-86FA-E08541A3FE12}" srcOrd="7" destOrd="0" presId="urn:microsoft.com/office/officeart/2005/8/layout/process2"/>
    <dgm:cxn modelId="{073E4FE6-F1F5-6A44-9260-3631F933AF7F}" type="presParOf" srcId="{B4CC5E68-BD20-49EE-86FA-E08541A3FE12}" destId="{BD1FA95E-C45B-4671-BBAB-95DCE436E052}" srcOrd="0" destOrd="0" presId="urn:microsoft.com/office/officeart/2005/8/layout/process2"/>
    <dgm:cxn modelId="{9319FB8B-3BF2-7B4E-8751-EB978FBA3A0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can I enforce the signature in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xkcd.com/1205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Python tools for writing scientific code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Cx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800200" cy="1294403"/>
            <a:chOff x="3275856" y="4797152"/>
            <a:chExt cx="1800200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quickly push update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24321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276872"/>
            <a:ext cx="1869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mock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4116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659012634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5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Warm up your fingers!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Fix the test before: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  <a:p>
            <a:r>
              <a:rPr lang="en-US"/>
              <a:t>Mocking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Packaging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>
                <a:latin typeface="Courier New"/>
                <a:cs typeface="Courier New"/>
              </a:rPr>
              <a:t>test_image_sample_point</a:t>
            </a:r>
            <a:r>
              <a:rPr lang="en-US"/>
              <a:t> in 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mpt/face_tracking/test_dataset.py</a:t>
            </a:r>
            <a:r>
              <a:rPr lang="en-US"/>
              <a:t> to use </a:t>
            </a:r>
            <a:r>
              <a:rPr lang="en-US">
                <a:latin typeface="Courier New"/>
                <a:cs typeface="Courier New"/>
              </a:rPr>
              <a:t>raises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20271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productions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Even better with py.test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better as it shows which test case fails (if any):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pytest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@pytest.mark.parametrize(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"string, expected"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[(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’’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(string, expected, msg):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</a:p>
          <a:p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k-means implementation using TDD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4" y="1460963"/>
            <a:ext cx="4993523" cy="5373216"/>
            <a:chOff x="2267744" y="1460963"/>
            <a:chExt cx="4993523" cy="53732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7744" y="1460963"/>
              <a:ext cx="4993523" cy="537321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25513" y="254574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5976" y="472514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9773" y="3356992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5469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Mock object</a:t>
            </a:r>
            <a:r>
              <a:rPr lang="en-US" dirty="0"/>
              <a:t>: object that mimics the behavior of a real object, but doesn’t actually do much </a:t>
            </a:r>
            <a:endParaRPr lang="en-US" dirty="0" smtClean="0"/>
          </a:p>
          <a:p>
            <a:r>
              <a:rPr lang="en-US" dirty="0" smtClean="0"/>
              <a:t>Main reasons to use mocking:</a:t>
            </a:r>
          </a:p>
          <a:p>
            <a:pPr lvl="1"/>
            <a:r>
              <a:rPr lang="en-US" dirty="0" smtClean="0"/>
              <a:t>Code would have undesired side effect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ommit to central database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 to Twitter</a:t>
            </a:r>
          </a:p>
          <a:p>
            <a:pPr lvl="2"/>
            <a:r>
              <a:rPr lang="en-US" dirty="0"/>
              <a:t>Take a very long time to complete</a:t>
            </a:r>
            <a:endParaRPr lang="en-US" dirty="0" smtClean="0"/>
          </a:p>
          <a:p>
            <a:pPr lvl="1"/>
            <a:r>
              <a:rPr lang="en-US" dirty="0"/>
              <a:t>Results depends on things we don’t control</a:t>
            </a:r>
            <a:endParaRPr lang="en-US" dirty="0" smtClean="0"/>
          </a:p>
          <a:p>
            <a:pPr lvl="2"/>
            <a:r>
              <a:rPr lang="en-US" dirty="0"/>
              <a:t>E.g. c</a:t>
            </a:r>
            <a:r>
              <a:rPr lang="en-US" dirty="0" smtClean="0"/>
              <a:t>urrent time, or temperature</a:t>
            </a:r>
          </a:p>
          <a:p>
            <a:r>
              <a:rPr lang="en-US" dirty="0"/>
              <a:t>Python3 ships with a </a:t>
            </a:r>
            <a:r>
              <a:rPr lang="en-US" dirty="0">
                <a:latin typeface="Courier New"/>
                <a:cs typeface="Courier New"/>
              </a:rPr>
              <a:t>unittest.mock</a:t>
            </a:r>
            <a:r>
              <a:rPr lang="en-US" dirty="0"/>
              <a:t> package, on Python2 you need to </a:t>
            </a:r>
            <a:r>
              <a:rPr lang="en-US" dirty="0">
                <a:latin typeface="Courier New"/>
                <a:cs typeface="Courier New"/>
              </a:rPr>
              <a:t>pip install mock</a:t>
            </a:r>
            <a:endParaRPr lang="en-US" dirty="0" smtClean="0">
              <a:latin typeface="Courier New"/>
              <a:cs typeface="Courier New"/>
            </a:endParaRPr>
          </a:p>
          <a:p>
            <a:pPr marL="59436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Unzip the materials in your favorite directory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r>
              <a:rPr lang="en-US" dirty="0" smtClean="0"/>
              <a:t>The superstar of the library, </a:t>
            </a:r>
            <a:r>
              <a:rPr lang="en-US" dirty="0" smtClean="0">
                <a:latin typeface="Courier New"/>
                <a:cs typeface="Courier New"/>
              </a:rPr>
              <a:t>Mock</a:t>
            </a:r>
            <a:r>
              <a:rPr lang="en-US" dirty="0" smtClean="0"/>
              <a:t>, </a:t>
            </a:r>
            <a:r>
              <a:rPr lang="en-US" dirty="0"/>
              <a:t>absorbs </a:t>
            </a:r>
            <a:r>
              <a:rPr lang="en-US" dirty="0" smtClean="0"/>
              <a:t>everything you throw at it: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800" dirty="0">
                <a:latin typeface="Courier New"/>
                <a:cs typeface="Courier New"/>
              </a:rPr>
              <a:t> unittest.mock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latin typeface="Courier New"/>
                <a:cs typeface="Courier New"/>
              </a:rPr>
              <a:t> Mock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mock = Mock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mock.x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'24379952'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whatever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>, key=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mock.whatever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()'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'24470128'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are recorded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call_count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call_args_list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, 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testing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assert_called_once_with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to be called once.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Actual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assert_any_call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Mimicking an existing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smtplib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 = Mock(spec=SMTP)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isinstance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(mock_smtp, 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True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mock_smtp.&lt;TAB&gt;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mock_smtp.assert_any_call         mock_smtp.attach_mock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mock_smtp.assert_called_once_with mock_smtp.auth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mock_smtp.assert_called_with      mock_smtp.auth_cram_md5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mock_smtp.assert_has_calls        mock_smtp.auth_login        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mock_smtp.assert_not_called       mock_smtp.auth_plain            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                  ...    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Mimicking an existing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---------------------------------------------------------------------------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        Traceback (most recent call last)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&lt;ipython-input-17-4856e93b6e10&gt;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&lt;module&gt;()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----&gt; 1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/Users/pberkes/miniconda3/envs/gnode/lib/python3.5/unittest/mock.py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__getattr__(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576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577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_all_magics: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--&gt; 578    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"Mock object has no attribute %r"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%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579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_is_magic(name):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580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object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has no attribute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'bogus’</a:t>
            </a: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return_value </a:t>
            </a:r>
            <a:r>
              <a:rPr lang="en-US" sz="2900" dirty="0">
                <a:latin typeface="+mj-lt"/>
                <a:cs typeface="Courier New"/>
              </a:rPr>
              <a:t>for a single return value:</a:t>
            </a: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mock=Mock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err="1" smtClean="0">
                <a:latin typeface="Courier New"/>
                <a:cs typeface="Courier New"/>
              </a:rPr>
              <a:t>.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return_value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>
                <a:latin typeface="Courier New"/>
                <a:cs typeface="Courier New"/>
              </a:rPr>
              <a:t>= 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32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latin typeface="Courier New"/>
                <a:cs typeface="Courier New"/>
              </a:rPr>
              <a:t>one=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2600" dirty="0">
                <a:latin typeface="Courier New"/>
                <a:cs typeface="Courier New"/>
              </a:rPr>
              <a:t>, two=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side_effect </a:t>
            </a:r>
            <a:r>
              <a:rPr lang="en-US" sz="2900" dirty="0">
                <a:cs typeface="Courier New"/>
              </a:rPr>
              <a:t>for a list of return values, one per call: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err="1" smtClean="0">
                <a:latin typeface="Courier New"/>
                <a:cs typeface="Courier New"/>
              </a:rPr>
              <a:t>.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2500" dirty="0" smtClean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=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>
                <a:latin typeface="Courier New"/>
                <a:cs typeface="Courier New"/>
              </a:rPr>
              <a:t>Traceback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latin typeface="Courier New"/>
                <a:cs typeface="Courier New"/>
              </a:rPr>
              <a:t>most recent call last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>:</a:t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StopIteration</a:t>
            </a:r>
            <a:endParaRPr lang="en-US" sz="25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Mock calls with side effects:</a:t>
            </a:r>
            <a:endParaRPr lang="en-US" sz="2200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FF7700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latin typeface="Courier New"/>
                <a:cs typeface="Courier New"/>
              </a:rPr>
              <a:t> x: </a:t>
            </a:r>
            <a:r>
              <a:rPr lang="en-US" sz="1600" dirty="0" err="1">
                <a:latin typeface="Courier New"/>
                <a:cs typeface="Courier New"/>
              </a:rPr>
              <a:t>x.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Raising exceptions: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483D8B"/>
                </a:solidFill>
                <a:latin typeface="Courier New"/>
                <a:cs typeface="Courier New"/>
              </a:rPr>
              <a:t>Noooo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  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Noooo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 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use mock!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unittest.mock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Mock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test_send_report_success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 = 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send_report(0.6,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pos_args, kw_args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pos_args[0]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smtp.reset_mock()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send_report(0.4,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args, kwargs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time, Mock objects are not created from scratch. Rather, one momentarily substitute an object with a mock.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patch</a:t>
            </a:r>
            <a:r>
              <a:rPr lang="en-US" dirty="0"/>
              <a:t> </a:t>
            </a:r>
            <a:r>
              <a:rPr lang="en-US" dirty="0" smtClean="0"/>
              <a:t>context manager is </a:t>
            </a:r>
            <a:r>
              <a:rPr lang="en-US" dirty="0"/>
              <a:t>used for patching objects only within </a:t>
            </a:r>
            <a:r>
              <a:rPr lang="en-US" dirty="0" smtClean="0"/>
              <a:t>a block of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/>
                <a:cs typeface="Courier New"/>
              </a:rPr>
              <a:t>with </a:t>
            </a:r>
            <a:r>
              <a:rPr lang="en-US" sz="1800" dirty="0" err="1">
                <a:latin typeface="Courier New"/>
                <a:cs typeface="Courier New"/>
              </a:rPr>
              <a:t>mock.patch</a:t>
            </a:r>
            <a:r>
              <a:rPr lang="en-US" sz="1800" dirty="0" smtClean="0">
                <a:latin typeface="Courier New"/>
                <a:cs typeface="Courier New"/>
              </a:rPr>
              <a:t>('my_module.</a:t>
            </a:r>
            <a:r>
              <a:rPr lang="en-US" sz="1800" dirty="0" err="1" smtClean="0">
                <a:latin typeface="Courier New"/>
                <a:cs typeface="Courier New"/>
              </a:rPr>
              <a:t>MyObject</a:t>
            </a:r>
            <a:r>
              <a:rPr lang="en-US" sz="1800" dirty="0" smtClean="0">
                <a:latin typeface="Courier New"/>
                <a:cs typeface="Courier New"/>
              </a:rPr>
              <a:t>'):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patched with a Mock object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restored to normal</a:t>
            </a:r>
            <a:endParaRPr lang="en-US" sz="3200" dirty="0" smtClean="0"/>
          </a:p>
          <a:p>
            <a:r>
              <a:rPr lang="en-US" dirty="0"/>
              <a:t>It automatically handle the </a:t>
            </a:r>
            <a:r>
              <a:rPr lang="en-US" dirty="0" smtClean="0"/>
              <a:t>un-patching </a:t>
            </a:r>
            <a:r>
              <a:rPr lang="en-US" dirty="0"/>
              <a:t>for you, even if exceptions are </a:t>
            </a:r>
            <a:r>
              <a:rPr lang="en-US" dirty="0" smtClean="0"/>
              <a:t>raised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Expensive telescope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Timed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9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96333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practical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optimizing code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</a:t>
            </a:r>
            <a:r>
              <a:rPr lang="en-US"/>
              <a:t>Use a profiler!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(see also </a:t>
            </a:r>
            <a:r>
              <a:rPr lang="en-US" dirty="0" err="1"/>
              <a:t>Francesc Alted’s </a:t>
            </a:r>
            <a:r>
              <a:rPr lang="en-US" dirty="0"/>
              <a:t>videos</a:t>
            </a:r>
            <a:r>
              <a:rPr lang="en-US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line_profiler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Theano?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Compiled Theano function will show up in the profiling statistics as any other Python function</a:t>
            </a:r>
          </a:p>
          <a:p>
            <a:r>
              <a:rPr lang="en-US"/>
              <a:t>If you want to profile the Theano graph: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Set the </a:t>
            </a:r>
            <a:r>
              <a:rPr lang="en-US">
                <a:latin typeface="Courier New"/>
                <a:cs typeface="Courier New"/>
              </a:rPr>
              <a:t>profile</a:t>
            </a:r>
            <a:r>
              <a:rPr lang="en-US"/>
              <a:t> and/or </a:t>
            </a:r>
            <a:r>
              <a:rPr lang="en-US">
                <a:latin typeface="Courier New"/>
                <a:cs typeface="Courier New"/>
              </a:rPr>
              <a:t>profile_memory</a:t>
            </a:r>
            <a:r>
              <a:rPr lang="en-US"/>
              <a:t> flags to True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Add </a:t>
            </a:r>
            <a:r>
              <a:rPr lang="en-US">
                <a:latin typeface="Courier New"/>
                <a:cs typeface="Courier New"/>
              </a:rPr>
              <a:t>profile=True</a:t>
            </a:r>
            <a:r>
              <a:rPr lang="en-US"/>
              <a:t> when creating a Theano </a:t>
            </a:r>
            <a:r>
              <a:rPr lang="en-US">
                <a:latin typeface="Courier New"/>
                <a:cs typeface="Courier New"/>
              </a:rPr>
              <a:t>function</a:t>
            </a:r>
          </a:p>
          <a:p>
            <a:r>
              <a:rPr lang="en-US">
                <a:cs typeface="Courier New"/>
              </a:rPr>
              <a:t>Theano will print out a profiling report when script exists, or upon request:</a:t>
            </a:r>
            <a:br>
              <a:rPr lang="en-US"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func.profile.summary()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 good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Confidence:</a:t>
            </a:r>
          </a:p>
          <a:p>
            <a:pPr lvl="1"/>
            <a:r>
              <a:rPr lang="en-US" dirty="0"/>
              <a:t>Write the code once and use it confidently everywhere else </a:t>
            </a:r>
            <a:br>
              <a:rPr lang="en-US" dirty="0"/>
            </a:br>
            <a:r>
              <a:rPr lang="en-US" dirty="0"/>
              <a:t>(the negative result effect)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Save your future self some trouble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12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Profile the NLP distance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7658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structure of Python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>
                <a:latin typeface="Courier New"/>
                <a:cs typeface="Courier New"/>
              </a:rPr>
              <a:t>root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package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__init__.py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module1.py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module2.py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tests</a:t>
            </a:r>
          </a:p>
          <a:p>
            <a:pPr lvl="3"/>
            <a:r>
              <a:rPr lang="en-US" sz="2000">
                <a:latin typeface="Courier New"/>
                <a:cs typeface="Courier New"/>
              </a:rPr>
              <a:t>test_module1.py</a:t>
            </a:r>
          </a:p>
          <a:p>
            <a:pPr lvl="3"/>
            <a:r>
              <a:rPr lang="en-US" sz="2000">
                <a:latin typeface="Courier New"/>
                <a:cs typeface="Courier New"/>
              </a:rPr>
              <a:t>test_module2.py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docs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LICENSE.txt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README.txt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setup.py</a:t>
            </a:r>
            <a:endParaRPr lang="en-US" sz="140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Describes the project content: packages, data, etc</a:t>
            </a:r>
          </a:p>
          <a:p>
            <a:r>
              <a:rPr lang="en-US"/>
              <a:t>Contains project metadata: authors, version numers, etc</a:t>
            </a:r>
          </a:p>
          <a:p>
            <a:r>
              <a:rPr lang="en-US"/>
              <a:t>Can be used to install packages, create eggs, upload to PyPI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1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endParaRPr lang="en-US" sz="120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’noiser'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package_data={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'images/*.png’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setup.py</a:t>
            </a:r>
            <a:r>
              <a:rPr lang="en-US">
                <a:cs typeface="Courier New"/>
              </a:rPr>
              <a:t> file</a:t>
            </a:r>
          </a:p>
          <a:p>
            <a:pPr lvl="1"/>
            <a:r>
              <a:rPr lang="en-US" sz="1800">
                <a:cs typeface="Courier New"/>
              </a:rPr>
              <a:t>Include the mpt package</a:t>
            </a:r>
          </a:p>
          <a:p>
            <a:pPr lvl="1"/>
            <a:r>
              <a:rPr lang="en-US" sz="1800">
                <a:cs typeface="Courier New"/>
              </a:rPr>
              <a:t>Move content of mpt/core/setup.py </a:t>
            </a:r>
          </a:p>
          <a:p>
            <a:pPr lvl="1"/>
            <a:r>
              <a:rPr lang="en-US" sz="1800">
                <a:cs typeface="Courier New"/>
              </a:rPr>
              <a:t>Create a binary wheel, make sure that it contains the cython code</a:t>
            </a:r>
          </a:p>
          <a:p>
            <a:r>
              <a:rPr lang="en-US" sz="2000">
                <a:cs typeface="Courier New"/>
              </a:rPr>
              <a:t>Run </a:t>
            </a:r>
            <a:r>
              <a:rPr lang="en-US" sz="2000">
                <a:latin typeface="Courier New"/>
                <a:cs typeface="Courier New"/>
              </a:rPr>
              <a:t>python setup.py develop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is your best shot at keeping shared code flexible</a:t>
            </a:r>
          </a:p>
          <a:p>
            <a:r>
              <a:rPr lang="en-US" dirty="0"/>
              <a:t>For maximum efficiency, check out how these tools can be integrated with PyCharm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 good for your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Keep your code open for scalability and optimization</a:t>
            </a:r>
          </a:p>
          <a:p>
            <a:pPr lvl="1"/>
            <a:r>
              <a:rPr lang="en-US"/>
              <a:t>Team members, new hires, and intern can start contributing immediately</a:t>
            </a:r>
          </a:p>
          <a:p>
            <a:pPr lvl="1"/>
            <a:r>
              <a:rPr lang="en-US"/>
              <a:t>Example: Porting a codebase to Python 3 is a matter of half a day, if the code is well exercised by tests</a:t>
            </a:r>
          </a:p>
          <a:p>
            <a:pPr marL="27432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64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37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matter of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Style is subjective, but standards are very helpful when working in a team</a:t>
            </a:r>
          </a:p>
          <a:p>
            <a:r>
              <a:rPr lang="en-US"/>
              <a:t>What matters: usability, longevity of code</a:t>
            </a:r>
          </a:p>
          <a:p>
            <a:pPr lvl="1"/>
            <a:r>
              <a:rPr lang="en-US"/>
              <a:t>Consistency helps people find and read code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2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helps in my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Agree on interfaces</a:t>
            </a:r>
          </a:p>
          <a:p>
            <a:pPr lvl="1"/>
            <a:r>
              <a:rPr lang="en-US"/>
              <a:t>This is crucial to avoid mistakes: e.g., format of images</a:t>
            </a:r>
          </a:p>
          <a:p>
            <a:r>
              <a:rPr lang="en-US"/>
              <a:t>Pick a style, enforce it with flake8</a:t>
            </a:r>
          </a:p>
          <a:p>
            <a:pPr lvl="1"/>
            <a:r>
              <a:rPr lang="en-US"/>
              <a:t>flake8 can be customized to match your style</a:t>
            </a:r>
          </a:p>
          <a:p>
            <a:pPr lvl="1"/>
            <a:r>
              <a:rPr lang="en-US"/>
              <a:t>Avoids extremes: inconsistency and never ending PR discussions on style</a:t>
            </a:r>
          </a:p>
          <a:p>
            <a:pPr lvl="1"/>
            <a:r>
              <a:rPr lang="en-US"/>
              <a:t>Extra step is to have CI fail if flake8 fails</a:t>
            </a:r>
          </a:p>
          <a:p>
            <a:r>
              <a:rPr lang="en-US"/>
              <a:t>Take backwards compatibility seriously</a:t>
            </a:r>
          </a:p>
          <a:p>
            <a:pPr lvl="1"/>
            <a:r>
              <a:rPr lang="en-US"/>
              <a:t>Do not break backwards compatibility</a:t>
            </a:r>
          </a:p>
          <a:p>
            <a:pPr lvl="1"/>
            <a:r>
              <a:rPr lang="en-US"/>
              <a:t>Semantic versioning</a:t>
            </a:r>
          </a:p>
          <a:p>
            <a:pPr lvl="1"/>
            <a:r>
              <a:rPr lang="en-US"/>
              <a:t>Delete unused code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0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tox.ini</a:t>
            </a:r>
            <a:r>
              <a:rPr lang="en-US"/>
              <a:t> file: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exclude = build,dist,doc,notebooks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max-line-length = 120</a:t>
            </a:r>
          </a:p>
          <a:p>
            <a:r>
              <a:rPr lang="en-US"/>
              <a:t>Run flake8 on our libraries: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flake8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Errors and warnings we don’t care about can be silenced by adding them to config file, e.g.: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...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ignore = F405,E226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4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Demo: complaining brother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73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74820"/>
              </p:ext>
            </p:extLst>
          </p:nvPr>
        </p:nvGraphicFramePr>
        <p:xfrm>
          <a:off x="1331640" y="2492896"/>
          <a:ext cx="6470385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94077"/>
                <a:gridCol w="1294077"/>
                <a:gridCol w="1294077"/>
                <a:gridCol w="1294077"/>
                <a:gridCol w="1294077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remove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✓</a:t>
                      </a:r>
                      <a:endParaRPr lang="en-US" sz="24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37241</TotalTime>
  <Words>4182</Words>
  <Application>Microsoft Macintosh PowerPoint</Application>
  <PresentationFormat>On-screen Show (4:3)</PresentationFormat>
  <Paragraphs>786</Paragraphs>
  <Slides>100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Origin</vt:lpstr>
      <vt:lpstr>Python tools for writing scientific code</vt:lpstr>
      <vt:lpstr>Python tools for agile development</vt:lpstr>
      <vt:lpstr>Outline</vt:lpstr>
      <vt:lpstr>Recommended readings</vt:lpstr>
      <vt:lpstr>Before we start</vt:lpstr>
      <vt:lpstr>PowerPoint Presentation</vt:lpstr>
      <vt:lpstr>The agile development cycle</vt:lpstr>
      <vt:lpstr>Testing is good for you</vt:lpstr>
      <vt:lpstr>Testing is good for your team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Warm up your fingers!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Hands-on! (time permitting)</vt:lpstr>
      <vt:lpstr>Testing error control</vt:lpstr>
      <vt:lpstr>Testing error control</vt:lpstr>
      <vt:lpstr>Hands on!</vt:lpstr>
      <vt:lpstr>PowerPoint Presentation</vt:lpstr>
      <vt:lpstr>What a good test looks like</vt:lpstr>
      <vt:lpstr>Basic structure of a test</vt:lpstr>
      <vt:lpstr>Test simple but general cases</vt:lpstr>
      <vt:lpstr>Test special cases and boundary conditions</vt:lpstr>
      <vt:lpstr>Common testing pattern</vt:lpstr>
      <vt:lpstr>Even better with py.test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Code Kata</vt:lpstr>
      <vt:lpstr>PowerPoint Presentation</vt:lpstr>
      <vt:lpstr>Mock objects for testing</vt:lpstr>
      <vt:lpstr>Example: how do we test this function?</vt:lpstr>
      <vt:lpstr>The Mock object</vt:lpstr>
      <vt:lpstr>Interactions are recorded</vt:lpstr>
      <vt:lpstr>Support for testing</vt:lpstr>
      <vt:lpstr>Mimicking an existing class</vt:lpstr>
      <vt:lpstr>Mimicking an existing class</vt:lpstr>
      <vt:lpstr>Returning values</vt:lpstr>
      <vt:lpstr>Side effects</vt:lpstr>
      <vt:lpstr>Example: how do we test this function?</vt:lpstr>
      <vt:lpstr>Example: use mock!</vt:lpstr>
      <vt:lpstr>Patches</vt:lpstr>
      <vt:lpstr>Demo</vt:lpstr>
      <vt:lpstr>Hands-on!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line_profiler</vt:lpstr>
      <vt:lpstr>What about Theano?</vt:lpstr>
      <vt:lpstr>Demo</vt:lpstr>
      <vt:lpstr>Hands on! (time permitting)</vt:lpstr>
      <vt:lpstr>PowerPoint Presentation</vt:lpstr>
      <vt:lpstr>Standard structure of Python projects</vt:lpstr>
      <vt:lpstr>setup.py</vt:lpstr>
      <vt:lpstr>Minimal setup.py</vt:lpstr>
      <vt:lpstr>Cython extensions</vt:lpstr>
      <vt:lpstr>Entry points</vt:lpstr>
      <vt:lpstr>Package data</vt:lpstr>
      <vt:lpstr>Hands-on!</vt:lpstr>
      <vt:lpstr>Final thoughts</vt:lpstr>
      <vt:lpstr>The End</vt:lpstr>
      <vt:lpstr>PowerPoint Presentation</vt:lpstr>
      <vt:lpstr>PowerPoint Presentation</vt:lpstr>
      <vt:lpstr>A matter of style</vt:lpstr>
      <vt:lpstr>What helps in my experience</vt:lpstr>
      <vt:lpstr>Static checking</vt:lpstr>
      <vt:lpstr>Hands-on!</vt:lpstr>
      <vt:lpstr>PowerPoint Presentation</vt:lpstr>
      <vt:lpstr>Performance of data structures</vt:lpstr>
      <vt:lpstr>Performance of data structure operations</vt:lpstr>
      <vt:lpstr>Hands-on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984</cp:revision>
  <cp:lastPrinted>2014-09-08T15:57:01Z</cp:lastPrinted>
  <dcterms:created xsi:type="dcterms:W3CDTF">2010-10-01T16:09:12Z</dcterms:created>
  <dcterms:modified xsi:type="dcterms:W3CDTF">2016-10-05T18:50:37Z</dcterms:modified>
</cp:coreProperties>
</file>