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103"/>
  </p:notesMasterIdLst>
  <p:handoutMasterIdLst>
    <p:handoutMasterId r:id="rId104"/>
  </p:handoutMasterIdLst>
  <p:sldIdLst>
    <p:sldId id="273" r:id="rId2"/>
    <p:sldId id="569" r:id="rId3"/>
    <p:sldId id="539" r:id="rId4"/>
    <p:sldId id="540" r:id="rId5"/>
    <p:sldId id="466" r:id="rId6"/>
    <p:sldId id="548" r:id="rId7"/>
    <p:sldId id="376" r:id="rId8"/>
    <p:sldId id="377" r:id="rId9"/>
    <p:sldId id="420" r:id="rId10"/>
    <p:sldId id="496" r:id="rId11"/>
    <p:sldId id="403" r:id="rId12"/>
    <p:sldId id="404" r:id="rId13"/>
    <p:sldId id="405" r:id="rId14"/>
    <p:sldId id="411" r:id="rId15"/>
    <p:sldId id="513" r:id="rId16"/>
    <p:sldId id="543" r:id="rId17"/>
    <p:sldId id="263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570" r:id="rId30"/>
    <p:sldId id="459" r:id="rId31"/>
    <p:sldId id="342" r:id="rId32"/>
    <p:sldId id="379" r:id="rId33"/>
    <p:sldId id="538" r:id="rId34"/>
    <p:sldId id="495" r:id="rId35"/>
    <p:sldId id="347" r:id="rId36"/>
    <p:sldId id="348" r:id="rId37"/>
    <p:sldId id="349" r:id="rId38"/>
    <p:sldId id="350" r:id="rId39"/>
    <p:sldId id="351" r:id="rId40"/>
    <p:sldId id="567" r:id="rId41"/>
    <p:sldId id="317" r:id="rId42"/>
    <p:sldId id="425" r:id="rId43"/>
    <p:sldId id="318" r:id="rId44"/>
    <p:sldId id="319" r:id="rId45"/>
    <p:sldId id="316" r:id="rId46"/>
    <p:sldId id="306" r:id="rId47"/>
    <p:sldId id="469" r:id="rId48"/>
    <p:sldId id="514" r:id="rId49"/>
    <p:sldId id="518" r:id="rId50"/>
    <p:sldId id="549" r:id="rId51"/>
    <p:sldId id="521" r:id="rId52"/>
    <p:sldId id="524" r:id="rId53"/>
    <p:sldId id="525" r:id="rId54"/>
    <p:sldId id="522" r:id="rId55"/>
    <p:sldId id="523" r:id="rId56"/>
    <p:sldId id="527" r:id="rId57"/>
    <p:sldId id="526" r:id="rId58"/>
    <p:sldId id="550" r:id="rId59"/>
    <p:sldId id="551" r:id="rId60"/>
    <p:sldId id="532" r:id="rId61"/>
    <p:sldId id="536" r:id="rId62"/>
    <p:sldId id="537" r:id="rId63"/>
    <p:sldId id="381" r:id="rId64"/>
    <p:sldId id="481" r:id="rId65"/>
    <p:sldId id="430" r:id="rId66"/>
    <p:sldId id="419" r:id="rId67"/>
    <p:sldId id="464" r:id="rId68"/>
    <p:sldId id="358" r:id="rId69"/>
    <p:sldId id="275" r:id="rId70"/>
    <p:sldId id="397" r:id="rId71"/>
    <p:sldId id="453" r:id="rId72"/>
    <p:sldId id="452" r:id="rId73"/>
    <p:sldId id="284" r:id="rId74"/>
    <p:sldId id="454" r:id="rId75"/>
    <p:sldId id="390" r:id="rId76"/>
    <p:sldId id="465" r:id="rId77"/>
    <p:sldId id="493" r:id="rId78"/>
    <p:sldId id="391" r:id="rId79"/>
    <p:sldId id="568" r:id="rId80"/>
    <p:sldId id="571" r:id="rId81"/>
    <p:sldId id="572" r:id="rId82"/>
    <p:sldId id="545" r:id="rId83"/>
    <p:sldId id="544" r:id="rId84"/>
    <p:sldId id="558" r:id="rId85"/>
    <p:sldId id="559" r:id="rId86"/>
    <p:sldId id="561" r:id="rId87"/>
    <p:sldId id="560" r:id="rId88"/>
    <p:sldId id="562" r:id="rId89"/>
    <p:sldId id="552" r:id="rId90"/>
    <p:sldId id="355" r:id="rId91"/>
    <p:sldId id="288" r:id="rId92"/>
    <p:sldId id="298" r:id="rId93"/>
    <p:sldId id="553" r:id="rId94"/>
    <p:sldId id="554" r:id="rId95"/>
    <p:sldId id="555" r:id="rId96"/>
    <p:sldId id="556" r:id="rId97"/>
    <p:sldId id="557" r:id="rId98"/>
    <p:sldId id="566" r:id="rId99"/>
    <p:sldId id="563" r:id="rId100"/>
    <p:sldId id="564" r:id="rId101"/>
    <p:sldId id="565" r:id="rId10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569"/>
            <p14:sldId id="539"/>
            <p14:sldId id="540"/>
            <p14:sldId id="466"/>
            <p14:sldId id="548"/>
            <p14:sldId id="376"/>
            <p14:sldId id="377"/>
            <p14:sldId id="420"/>
            <p14:sldId id="496"/>
            <p14:sldId id="403"/>
            <p14:sldId id="404"/>
            <p14:sldId id="405"/>
            <p14:sldId id="411"/>
            <p14:sldId id="513"/>
            <p14:sldId id="543"/>
            <p14:sldId id="263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570"/>
            <p14:sldId id="459"/>
            <p14:sldId id="342"/>
            <p14:sldId id="379"/>
            <p14:sldId id="538"/>
            <p14:sldId id="495"/>
            <p14:sldId id="347"/>
            <p14:sldId id="348"/>
            <p14:sldId id="349"/>
            <p14:sldId id="350"/>
            <p14:sldId id="351"/>
            <p14:sldId id="567"/>
            <p14:sldId id="317"/>
            <p14:sldId id="425"/>
            <p14:sldId id="318"/>
            <p14:sldId id="319"/>
            <p14:sldId id="316"/>
            <p14:sldId id="306"/>
            <p14:sldId id="469"/>
            <p14:sldId id="514"/>
            <p14:sldId id="518"/>
            <p14:sldId id="549"/>
            <p14:sldId id="521"/>
            <p14:sldId id="524"/>
            <p14:sldId id="525"/>
            <p14:sldId id="522"/>
            <p14:sldId id="523"/>
            <p14:sldId id="527"/>
            <p14:sldId id="526"/>
            <p14:sldId id="550"/>
            <p14:sldId id="551"/>
            <p14:sldId id="532"/>
            <p14:sldId id="536"/>
            <p14:sldId id="537"/>
            <p14:sldId id="381"/>
            <p14:sldId id="481"/>
            <p14:sldId id="430"/>
            <p14:sldId id="419"/>
            <p14:sldId id="464"/>
            <p14:sldId id="358"/>
            <p14:sldId id="275"/>
            <p14:sldId id="397"/>
            <p14:sldId id="453"/>
            <p14:sldId id="452"/>
            <p14:sldId id="284"/>
            <p14:sldId id="454"/>
            <p14:sldId id="390"/>
            <p14:sldId id="465"/>
            <p14:sldId id="493"/>
            <p14:sldId id="391"/>
            <p14:sldId id="568"/>
            <p14:sldId id="571"/>
            <p14:sldId id="572"/>
            <p14:sldId id="545"/>
            <p14:sldId id="544"/>
            <p14:sldId id="558"/>
            <p14:sldId id="559"/>
            <p14:sldId id="561"/>
            <p14:sldId id="560"/>
            <p14:sldId id="562"/>
            <p14:sldId id="552"/>
            <p14:sldId id="355"/>
            <p14:sldId id="288"/>
            <p14:sldId id="298"/>
            <p14:sldId id="553"/>
            <p14:sldId id="554"/>
            <p14:sldId id="555"/>
            <p14:sldId id="556"/>
            <p14:sldId id="557"/>
            <p14:sldId id="566"/>
            <p14:sldId id="563"/>
            <p14:sldId id="564"/>
            <p14:sldId id="5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800080"/>
    <a:srgbClr val="0000FF"/>
    <a:srgbClr val="FF0000"/>
    <a:srgbClr val="0E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4" autoAdjust="0"/>
    <p:restoredTop sz="99885" autoAdjust="0"/>
  </p:normalViewPr>
  <p:slideViewPr>
    <p:cSldViewPr>
      <p:cViewPr>
        <p:scale>
          <a:sx n="143" d="100"/>
          <a:sy n="143" d="100"/>
        </p:scale>
        <p:origin x="-240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6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Run tests and debug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until </a:t>
          </a:r>
          <a:r>
            <a:rPr lang="en-US" sz="2000" i="1" dirty="0" smtClean="0">
              <a:solidFill>
                <a:srgbClr val="000000"/>
              </a:solidFill>
            </a:rPr>
            <a:t>all</a:t>
          </a:r>
          <a:r>
            <a:rPr lang="en-US" sz="2000" dirty="0" smtClean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175DD3E-4249-5043-8B5E-6895CBBF6BBF}" type="presOf" srcId="{04BB66AA-DBE2-4BFD-A94E-A31165187E75}" destId="{E3B3E849-56D6-49C5-932E-7B5B0F9F195C}" srcOrd="1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81A1DD10-D8EF-3144-9688-CFCAF952B4C4}" type="presOf" srcId="{EFB1699C-C280-416C-B6B3-B9CB2E52EAA1}" destId="{143F6140-E7F1-4CCF-A9B1-524762512517}" srcOrd="0" destOrd="0" presId="urn:microsoft.com/office/officeart/2005/8/layout/process2"/>
    <dgm:cxn modelId="{756E6E21-BCC5-E549-9E17-D720313CBB15}" type="presOf" srcId="{7764EA43-B182-BC4F-BCDA-333200F918B8}" destId="{66533B70-8731-2345-9B98-5A7A7F80153B}" srcOrd="0" destOrd="0" presId="urn:microsoft.com/office/officeart/2005/8/layout/process2"/>
    <dgm:cxn modelId="{4DDFC4D7-96FF-8E4F-9504-5525856CAE70}" type="presOf" srcId="{CB49FD0C-9B39-4860-B781-669D9FC3FB40}" destId="{B4CC5E68-BD20-49EE-86FA-E08541A3FE12}" srcOrd="0" destOrd="0" presId="urn:microsoft.com/office/officeart/2005/8/layout/process2"/>
    <dgm:cxn modelId="{6F7603B2-44C8-CF4E-B8C6-036CC7C0024A}" type="presOf" srcId="{47AA4630-B738-4650-913F-7378CC40D312}" destId="{7A234B30-A436-41B7-96D9-05CCC2F7ADDC}" srcOrd="0" destOrd="0" presId="urn:microsoft.com/office/officeart/2005/8/layout/process2"/>
    <dgm:cxn modelId="{EF900B53-907F-4F4C-9A99-48A7D089F19D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3F663E8-CDBC-AD42-8445-A68824C7C674}" type="presOf" srcId="{D8FC48C4-469B-40DC-950F-ABA168836D34}" destId="{3725F2C1-AA1D-49A3-9D73-9D444D08CE71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C9026A74-F1DD-E146-9422-19412D77C7FA}" type="presOf" srcId="{04BB66AA-DBE2-4BFD-A94E-A31165187E75}" destId="{E202264D-36A3-408A-9050-7FBD30D2645C}" srcOrd="0" destOrd="0" presId="urn:microsoft.com/office/officeart/2005/8/layout/process2"/>
    <dgm:cxn modelId="{CE2432D2-047D-C84F-BE85-931E49079978}" type="presOf" srcId="{EFB1699C-C280-416C-B6B3-B9CB2E52EAA1}" destId="{B2BEE0C4-D8B2-432A-8CB1-C2162205DCA3}" srcOrd="1" destOrd="0" presId="urn:microsoft.com/office/officeart/2005/8/layout/process2"/>
    <dgm:cxn modelId="{B9ADBC9D-82F2-364C-83D5-7EEEA8E21DB6}" type="presOf" srcId="{96BC0EEB-57F0-4267-86F0-4EA98B40D230}" destId="{C45FEE31-6BF1-4E83-9497-1224D8F07991}" srcOrd="0" destOrd="0" presId="urn:microsoft.com/office/officeart/2005/8/layout/process2"/>
    <dgm:cxn modelId="{8B1827B0-24B7-EE47-8D05-143F23981B45}" type="presOf" srcId="{6CD60870-D228-4E7C-AB37-75604251742A}" destId="{3FA6B472-D1F3-409B-BF18-F1310278CB78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F77116B4-48FE-C046-9571-D046EADCF564}" type="presOf" srcId="{97DB59AD-8506-4A74-BB78-BA533F4FB10F}" destId="{87C32DCB-D7CA-425A-A14D-DC1B34BAA990}" srcOrd="0" destOrd="0" presId="urn:microsoft.com/office/officeart/2005/8/layout/process2"/>
    <dgm:cxn modelId="{30517319-5B3E-7046-A3C3-1D68EF1DF8FA}" type="presOf" srcId="{CB49FD0C-9B39-4860-B781-669D9FC3FB40}" destId="{BD1FA95E-C45B-4671-BBAB-95DCE436E052}" srcOrd="1" destOrd="0" presId="urn:microsoft.com/office/officeart/2005/8/layout/process2"/>
    <dgm:cxn modelId="{1AB2AB05-B303-3045-B6CA-5AF5F3160251}" type="presOf" srcId="{E188BD28-8BF3-DF4E-89B0-D0D9BDDAD858}" destId="{8B185A30-22C7-6840-8D3E-58B36EE38549}" srcOrd="0" destOrd="0" presId="urn:microsoft.com/office/officeart/2005/8/layout/process2"/>
    <dgm:cxn modelId="{96241CD6-9520-EB4C-BA28-DC3B962B07EF}" type="presParOf" srcId="{7A234B30-A436-41B7-96D9-05CCC2F7ADDC}" destId="{8B185A30-22C7-6840-8D3E-58B36EE38549}" srcOrd="0" destOrd="0" presId="urn:microsoft.com/office/officeart/2005/8/layout/process2"/>
    <dgm:cxn modelId="{7A13AEE8-C297-194A-AFAE-7AB2C9D6D9D1}" type="presParOf" srcId="{7A234B30-A436-41B7-96D9-05CCC2F7ADDC}" destId="{66533B70-8731-2345-9B98-5A7A7F80153B}" srcOrd="1" destOrd="0" presId="urn:microsoft.com/office/officeart/2005/8/layout/process2"/>
    <dgm:cxn modelId="{04A16C1F-CFC3-A846-91F4-91FAF9A251DE}" type="presParOf" srcId="{66533B70-8731-2345-9B98-5A7A7F80153B}" destId="{5EB7E61C-215B-AD45-8738-514EF8F5F4E5}" srcOrd="0" destOrd="0" presId="urn:microsoft.com/office/officeart/2005/8/layout/process2"/>
    <dgm:cxn modelId="{5325FAA7-BE92-C245-A4ED-473E8A0CFE68}" type="presParOf" srcId="{7A234B30-A436-41B7-96D9-05CCC2F7ADDC}" destId="{87C32DCB-D7CA-425A-A14D-DC1B34BAA990}" srcOrd="2" destOrd="0" presId="urn:microsoft.com/office/officeart/2005/8/layout/process2"/>
    <dgm:cxn modelId="{B1F0707D-1816-D048-9626-50E53E4F84DB}" type="presParOf" srcId="{7A234B30-A436-41B7-96D9-05CCC2F7ADDC}" destId="{143F6140-E7F1-4CCF-A9B1-524762512517}" srcOrd="3" destOrd="0" presId="urn:microsoft.com/office/officeart/2005/8/layout/process2"/>
    <dgm:cxn modelId="{7B4BB26B-8186-A842-A08A-E18BA3010821}" type="presParOf" srcId="{143F6140-E7F1-4CCF-A9B1-524762512517}" destId="{B2BEE0C4-D8B2-432A-8CB1-C2162205DCA3}" srcOrd="0" destOrd="0" presId="urn:microsoft.com/office/officeart/2005/8/layout/process2"/>
    <dgm:cxn modelId="{68FFCD32-B54D-D545-9925-6CB8259E8303}" type="presParOf" srcId="{7A234B30-A436-41B7-96D9-05CCC2F7ADDC}" destId="{3FA6B472-D1F3-409B-BF18-F1310278CB78}" srcOrd="4" destOrd="0" presId="urn:microsoft.com/office/officeart/2005/8/layout/process2"/>
    <dgm:cxn modelId="{CFFECEC4-7108-3E4D-8E3D-25BB77EA366C}" type="presParOf" srcId="{7A234B30-A436-41B7-96D9-05CCC2F7ADDC}" destId="{E202264D-36A3-408A-9050-7FBD30D2645C}" srcOrd="5" destOrd="0" presId="urn:microsoft.com/office/officeart/2005/8/layout/process2"/>
    <dgm:cxn modelId="{70206499-C766-3D4E-81F5-B8383919E215}" type="presParOf" srcId="{E202264D-36A3-408A-9050-7FBD30D2645C}" destId="{E3B3E849-56D6-49C5-932E-7B5B0F9F195C}" srcOrd="0" destOrd="0" presId="urn:microsoft.com/office/officeart/2005/8/layout/process2"/>
    <dgm:cxn modelId="{112901DC-0E68-E546-A3A6-56C9F389D91E}" type="presParOf" srcId="{7A234B30-A436-41B7-96D9-05CCC2F7ADDC}" destId="{3725F2C1-AA1D-49A3-9D73-9D444D08CE71}" srcOrd="6" destOrd="0" presId="urn:microsoft.com/office/officeart/2005/8/layout/process2"/>
    <dgm:cxn modelId="{DB85BD0F-86D5-D042-BFF9-A7CA511A3033}" type="presParOf" srcId="{7A234B30-A436-41B7-96D9-05CCC2F7ADDC}" destId="{B4CC5E68-BD20-49EE-86FA-E08541A3FE12}" srcOrd="7" destOrd="0" presId="urn:microsoft.com/office/officeart/2005/8/layout/process2"/>
    <dgm:cxn modelId="{073E4FE6-F1F5-6A44-9260-3631F933AF7F}" type="presParOf" srcId="{B4CC5E68-BD20-49EE-86FA-E08541A3FE12}" destId="{BD1FA95E-C45B-4671-BBAB-95DCE436E052}" srcOrd="0" destOrd="0" presId="urn:microsoft.com/office/officeart/2005/8/layout/process2"/>
    <dgm:cxn modelId="{9319FB8B-3BF2-7B4E-8751-EB978FBA3A0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tests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D502F2CB-B89C-E34F-A6DF-89B1A25FEDE7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B5D7B5E-5E25-644F-BB4B-F1E7896D0731}" type="presOf" srcId="{97DB59AD-8506-4A74-BB78-BA533F4FB10F}" destId="{87C32DCB-D7CA-425A-A14D-DC1B34BAA990}" srcOrd="0" destOrd="0" presId="urn:microsoft.com/office/officeart/2005/8/layout/process2"/>
    <dgm:cxn modelId="{D086F928-FE0E-4B47-8C13-5FF4984C9F9C}" type="presOf" srcId="{EFB1699C-C280-416C-B6B3-B9CB2E52EAA1}" destId="{143F6140-E7F1-4CCF-A9B1-524762512517}" srcOrd="0" destOrd="0" presId="urn:microsoft.com/office/officeart/2005/8/layout/process2"/>
    <dgm:cxn modelId="{B8E8490A-B09C-734B-A716-413F24EA4012}" type="presOf" srcId="{EFB1699C-C280-416C-B6B3-B9CB2E52EAA1}" destId="{B2BEE0C4-D8B2-432A-8CB1-C2162205DCA3}" srcOrd="1" destOrd="0" presId="urn:microsoft.com/office/officeart/2005/8/layout/process2"/>
    <dgm:cxn modelId="{9D8E6E91-508B-E540-99ED-C0D4895B5537}" type="presOf" srcId="{CB49FD0C-9B39-4860-B781-669D9FC3FB40}" destId="{B4CC5E68-BD20-49EE-86FA-E08541A3FE12}" srcOrd="0" destOrd="0" presId="urn:microsoft.com/office/officeart/2005/8/layout/process2"/>
    <dgm:cxn modelId="{29DFC02F-6195-3043-8F91-015C50C4CEAE}" type="presOf" srcId="{7764EA43-B182-BC4F-BCDA-333200F918B8}" destId="{5EB7E61C-215B-AD45-8738-514EF8F5F4E5}" srcOrd="1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C518300-8071-B04B-8A6B-F7BFA0AC4999}" type="presOf" srcId="{7764EA43-B182-BC4F-BCDA-333200F918B8}" destId="{66533B70-8731-2345-9B98-5A7A7F80153B}" srcOrd="0" destOrd="0" presId="urn:microsoft.com/office/officeart/2005/8/layout/process2"/>
    <dgm:cxn modelId="{FF83F153-2D58-2E4E-B3E7-2B6600349125}" type="presOf" srcId="{04BB66AA-DBE2-4BFD-A94E-A31165187E75}" destId="{E3B3E849-56D6-49C5-932E-7B5B0F9F195C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3F4C1D19-41C5-5C46-AB27-79D2FA146B21}" type="presOf" srcId="{E188BD28-8BF3-DF4E-89B0-D0D9BDDAD858}" destId="{8B185A30-22C7-6840-8D3E-58B36EE38549}" srcOrd="0" destOrd="0" presId="urn:microsoft.com/office/officeart/2005/8/layout/process2"/>
    <dgm:cxn modelId="{298F934D-0BC7-3B4B-8998-C29A1E2FA2F5}" type="presOf" srcId="{CB49FD0C-9B39-4860-B781-669D9FC3FB40}" destId="{BD1FA95E-C45B-4671-BBAB-95DCE436E052}" srcOrd="1" destOrd="0" presId="urn:microsoft.com/office/officeart/2005/8/layout/process2"/>
    <dgm:cxn modelId="{4F77C843-7170-FB42-AD56-04C07B5BA200}" type="presOf" srcId="{96BC0EEB-57F0-4267-86F0-4EA98B40D230}" destId="{C45FEE31-6BF1-4E83-9497-1224D8F07991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CF6FC7B7-1ABC-5A44-B057-88C52247DFDB}" type="presOf" srcId="{6CD60870-D228-4E7C-AB37-75604251742A}" destId="{3FA6B472-D1F3-409B-BF18-F1310278CB78}" srcOrd="0" destOrd="0" presId="urn:microsoft.com/office/officeart/2005/8/layout/process2"/>
    <dgm:cxn modelId="{9ED44D31-D359-7A48-807F-414B7B57652D}" type="presOf" srcId="{47AA4630-B738-4650-913F-7378CC40D312}" destId="{7A234B30-A436-41B7-96D9-05CCC2F7ADDC}" srcOrd="0" destOrd="0" presId="urn:microsoft.com/office/officeart/2005/8/layout/process2"/>
    <dgm:cxn modelId="{FA0C0E2A-C034-524E-B609-3005A3507C7A}" type="presOf" srcId="{04BB66AA-DBE2-4BFD-A94E-A31165187E75}" destId="{E202264D-36A3-408A-9050-7FBD30D2645C}" srcOrd="0" destOrd="0" presId="urn:microsoft.com/office/officeart/2005/8/layout/process2"/>
    <dgm:cxn modelId="{D10CBB14-61D0-5A4C-9A50-E26F9C5EB347}" type="presParOf" srcId="{7A234B30-A436-41B7-96D9-05CCC2F7ADDC}" destId="{8B185A30-22C7-6840-8D3E-58B36EE38549}" srcOrd="0" destOrd="0" presId="urn:microsoft.com/office/officeart/2005/8/layout/process2"/>
    <dgm:cxn modelId="{8FE40D00-E814-1443-BEB0-B3CC291F595A}" type="presParOf" srcId="{7A234B30-A436-41B7-96D9-05CCC2F7ADDC}" destId="{66533B70-8731-2345-9B98-5A7A7F80153B}" srcOrd="1" destOrd="0" presId="urn:microsoft.com/office/officeart/2005/8/layout/process2"/>
    <dgm:cxn modelId="{A24DEC56-1878-E64B-9D73-E456A25FB8B9}" type="presParOf" srcId="{66533B70-8731-2345-9B98-5A7A7F80153B}" destId="{5EB7E61C-215B-AD45-8738-514EF8F5F4E5}" srcOrd="0" destOrd="0" presId="urn:microsoft.com/office/officeart/2005/8/layout/process2"/>
    <dgm:cxn modelId="{AA77E91C-A207-844F-977A-370A6B87A7F8}" type="presParOf" srcId="{7A234B30-A436-41B7-96D9-05CCC2F7ADDC}" destId="{87C32DCB-D7CA-425A-A14D-DC1B34BAA990}" srcOrd="2" destOrd="0" presId="urn:microsoft.com/office/officeart/2005/8/layout/process2"/>
    <dgm:cxn modelId="{556828AD-35BD-4C43-9D8E-86DBA1BA041D}" type="presParOf" srcId="{7A234B30-A436-41B7-96D9-05CCC2F7ADDC}" destId="{143F6140-E7F1-4CCF-A9B1-524762512517}" srcOrd="3" destOrd="0" presId="urn:microsoft.com/office/officeart/2005/8/layout/process2"/>
    <dgm:cxn modelId="{3D4B719B-17FB-4548-A0D8-46D5007DA50D}" type="presParOf" srcId="{143F6140-E7F1-4CCF-A9B1-524762512517}" destId="{B2BEE0C4-D8B2-432A-8CB1-C2162205DCA3}" srcOrd="0" destOrd="0" presId="urn:microsoft.com/office/officeart/2005/8/layout/process2"/>
    <dgm:cxn modelId="{C13FE192-2B0C-1946-9CD3-7BDCD7A29E31}" type="presParOf" srcId="{7A234B30-A436-41B7-96D9-05CCC2F7ADDC}" destId="{3FA6B472-D1F3-409B-BF18-F1310278CB78}" srcOrd="4" destOrd="0" presId="urn:microsoft.com/office/officeart/2005/8/layout/process2"/>
    <dgm:cxn modelId="{6BAF2138-9B8F-E84B-B3B4-BE1C8A2B09B8}" type="presParOf" srcId="{7A234B30-A436-41B7-96D9-05CCC2F7ADDC}" destId="{E202264D-36A3-408A-9050-7FBD30D2645C}" srcOrd="5" destOrd="0" presId="urn:microsoft.com/office/officeart/2005/8/layout/process2"/>
    <dgm:cxn modelId="{B8381955-0605-CC4E-A861-5B251FD9E334}" type="presParOf" srcId="{E202264D-36A3-408A-9050-7FBD30D2645C}" destId="{E3B3E849-56D6-49C5-932E-7B5B0F9F195C}" srcOrd="0" destOrd="0" presId="urn:microsoft.com/office/officeart/2005/8/layout/process2"/>
    <dgm:cxn modelId="{6E0176BB-6A52-FE48-81AD-1FD240C514D0}" type="presParOf" srcId="{7A234B30-A436-41B7-96D9-05CCC2F7ADDC}" destId="{3725F2C1-AA1D-49A3-9D73-9D444D08CE71}" srcOrd="6" destOrd="0" presId="urn:microsoft.com/office/officeart/2005/8/layout/process2"/>
    <dgm:cxn modelId="{90F0ED90-8B56-B74C-AB5F-14B33107B503}" type="presParOf" srcId="{7A234B30-A436-41B7-96D9-05CCC2F7ADDC}" destId="{B4CC5E68-BD20-49EE-86FA-E08541A3FE12}" srcOrd="7" destOrd="0" presId="urn:microsoft.com/office/officeart/2005/8/layout/process2"/>
    <dgm:cxn modelId="{7C5A9781-B51D-2847-AEB7-7A6CF30F602E}" type="presParOf" srcId="{B4CC5E68-BD20-49EE-86FA-E08541A3FE12}" destId="{BD1FA95E-C45B-4671-BBAB-95DCE436E052}" srcOrd="0" destOrd="0" presId="urn:microsoft.com/office/officeart/2005/8/layout/process2"/>
    <dgm:cxn modelId="{3EDEE50D-1F7F-E447-9C40-36F0BD8CA675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Write tests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to check that feature works </a:t>
          </a:r>
          <a:endParaRPr lang="en-GB" sz="2400" dirty="0">
            <a:solidFill>
              <a:srgbClr val="D9D9D9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Write simplest code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D9D9D9"/>
              </a:solidFill>
            </a:rPr>
            <a:t>Run tests and debug </a:t>
          </a:r>
          <a:br>
            <a:rPr lang="en-US" sz="2400" dirty="0" smtClean="0">
              <a:solidFill>
                <a:srgbClr val="D9D9D9"/>
              </a:solidFill>
            </a:rPr>
          </a:br>
          <a:r>
            <a:rPr lang="en-US" sz="2000" dirty="0" smtClean="0">
              <a:solidFill>
                <a:srgbClr val="D9D9D9"/>
              </a:solidFill>
            </a:rPr>
            <a:t>until </a:t>
          </a:r>
          <a:r>
            <a:rPr lang="en-US" sz="2000" i="1" dirty="0" smtClean="0">
              <a:solidFill>
                <a:srgbClr val="D9D9D9"/>
              </a:solidFill>
            </a:rPr>
            <a:t>all</a:t>
          </a:r>
          <a:r>
            <a:rPr lang="en-US" sz="2000" dirty="0" smtClean="0">
              <a:solidFill>
                <a:srgbClr val="D9D9D9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 smtClean="0">
              <a:solidFill>
                <a:srgbClr val="000000"/>
              </a:solidFill>
            </a:rPr>
            <a:t>Refactor and optimize </a:t>
          </a:r>
          <a:br>
            <a:rPr lang="en-US" sz="2400" dirty="0" smtClean="0">
              <a:solidFill>
                <a:srgbClr val="000000"/>
              </a:solidFill>
            </a:rPr>
          </a:br>
          <a:r>
            <a:rPr lang="en-US" sz="2000" dirty="0" smtClean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r>
            <a:rPr lang="en-GB" sz="2400" dirty="0">
              <a:solidFill>
                <a:srgbClr val="D9D9D9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BFBFBF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33B70-8731-2345-9B98-5A7A7F80153B}" type="pres">
      <dgm:prSet presAssocID="{7764EA43-B182-BC4F-BCDA-333200F918B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5EB7E61C-215B-AD45-8738-514EF8F5F4E5}" type="pres">
      <dgm:prSet presAssocID="{7764EA43-B182-BC4F-BCDA-333200F918B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43F6140-E7F1-4CCF-A9B1-524762512517}" type="pres">
      <dgm:prSet presAssocID="{EFB1699C-C280-416C-B6B3-B9CB2E52EAA1}" presName="sibTrans" presStyleLbl="sibTrans2D1" presStyleIdx="1" presStyleCnt="4"/>
      <dgm:spPr/>
      <dgm:t>
        <a:bodyPr/>
        <a:lstStyle/>
        <a:p>
          <a:endParaRPr lang="en-GB"/>
        </a:p>
      </dgm:t>
    </dgm:pt>
    <dgm:pt modelId="{B2BEE0C4-D8B2-432A-8CB1-C2162205DCA3}" type="pres">
      <dgm:prSet presAssocID="{EFB1699C-C280-416C-B6B3-B9CB2E52EAA1}" presName="connectorText" presStyleLbl="sibTrans2D1" presStyleIdx="1" presStyleCnt="4"/>
      <dgm:spPr/>
      <dgm:t>
        <a:bodyPr/>
        <a:lstStyle/>
        <a:p>
          <a:endParaRPr lang="en-GB"/>
        </a:p>
      </dgm:t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2264D-36A3-408A-9050-7FBD30D2645C}" type="pres">
      <dgm:prSet presAssocID="{04BB66AA-DBE2-4BFD-A94E-A31165187E75}" presName="sibTrans" presStyleLbl="sibTrans2D1" presStyleIdx="2" presStyleCnt="4"/>
      <dgm:spPr/>
      <dgm:t>
        <a:bodyPr/>
        <a:lstStyle/>
        <a:p>
          <a:endParaRPr lang="en-GB"/>
        </a:p>
      </dgm:t>
    </dgm:pt>
    <dgm:pt modelId="{E3B3E849-56D6-49C5-932E-7B5B0F9F195C}" type="pres">
      <dgm:prSet presAssocID="{04BB66AA-DBE2-4BFD-A94E-A31165187E75}" presName="connectorText" presStyleLbl="sibTrans2D1" presStyleIdx="2" presStyleCnt="4"/>
      <dgm:spPr/>
      <dgm:t>
        <a:bodyPr/>
        <a:lstStyle/>
        <a:p>
          <a:endParaRPr lang="en-GB"/>
        </a:p>
      </dgm:t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4CC5E68-BD20-49EE-86FA-E08541A3FE12}" type="pres">
      <dgm:prSet presAssocID="{CB49FD0C-9B39-4860-B781-669D9FC3FB40}" presName="sibTrans" presStyleLbl="sibTrans2D1" presStyleIdx="3" presStyleCnt="4"/>
      <dgm:spPr/>
      <dgm:t>
        <a:bodyPr/>
        <a:lstStyle/>
        <a:p>
          <a:endParaRPr lang="en-GB"/>
        </a:p>
      </dgm:t>
    </dgm:pt>
    <dgm:pt modelId="{BD1FA95E-C45B-4671-BBAB-95DCE436E052}" type="pres">
      <dgm:prSet presAssocID="{CB49FD0C-9B39-4860-B781-669D9FC3FB40}" presName="connectorText" presStyleLbl="sibTrans2D1" presStyleIdx="3" presStyleCnt="4"/>
      <dgm:spPr/>
      <dgm:t>
        <a:bodyPr/>
        <a:lstStyle/>
        <a:p>
          <a:endParaRPr lang="en-GB"/>
        </a:p>
      </dgm:t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9DCAD1AE-AE8F-C542-993A-46832AD7E3F7}" type="presOf" srcId="{04BB66AA-DBE2-4BFD-A94E-A31165187E75}" destId="{E3B3E849-56D6-49C5-932E-7B5B0F9F195C}" srcOrd="1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6689F0B5-F6D2-6146-A3CC-16A7F09ECD95}" type="presOf" srcId="{97DB59AD-8506-4A74-BB78-BA533F4FB10F}" destId="{87C32DCB-D7CA-425A-A14D-DC1B34BAA990}" srcOrd="0" destOrd="0" presId="urn:microsoft.com/office/officeart/2005/8/layout/process2"/>
    <dgm:cxn modelId="{EB39C2AD-FD57-5049-B098-258DD88E7496}" type="presOf" srcId="{04BB66AA-DBE2-4BFD-A94E-A31165187E75}" destId="{E202264D-36A3-408A-9050-7FBD30D2645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F4F8E3FF-6FD5-6745-A94E-2A3A6F209DFF}" type="presOf" srcId="{CB49FD0C-9B39-4860-B781-669D9FC3FB40}" destId="{BD1FA95E-C45B-4671-BBAB-95DCE436E052}" srcOrd="1" destOrd="0" presId="urn:microsoft.com/office/officeart/2005/8/layout/process2"/>
    <dgm:cxn modelId="{E40B25C4-5FF1-D246-9715-8E798430839E}" type="presOf" srcId="{7764EA43-B182-BC4F-BCDA-333200F918B8}" destId="{66533B70-8731-2345-9B98-5A7A7F80153B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258E6188-D24E-5243-86FE-FF33A3DEEA39}" type="presOf" srcId="{7764EA43-B182-BC4F-BCDA-333200F918B8}" destId="{5EB7E61C-215B-AD45-8738-514EF8F5F4E5}" srcOrd="1" destOrd="0" presId="urn:microsoft.com/office/officeart/2005/8/layout/process2"/>
    <dgm:cxn modelId="{3E1261D4-078C-EE4B-AFC6-897F3D5D71BD}" type="presOf" srcId="{EFB1699C-C280-416C-B6B3-B9CB2E52EAA1}" destId="{B2BEE0C4-D8B2-432A-8CB1-C2162205DCA3}" srcOrd="1" destOrd="0" presId="urn:microsoft.com/office/officeart/2005/8/layout/process2"/>
    <dgm:cxn modelId="{2D0ABAC6-DA91-8D46-B554-E9457DCF3A92}" type="presOf" srcId="{47AA4630-B738-4650-913F-7378CC40D312}" destId="{7A234B30-A436-41B7-96D9-05CCC2F7ADDC}" srcOrd="0" destOrd="0" presId="urn:microsoft.com/office/officeart/2005/8/layout/process2"/>
    <dgm:cxn modelId="{D365E894-A5EB-1247-B4AA-97AE89C3B6F1}" type="presOf" srcId="{EFB1699C-C280-416C-B6B3-B9CB2E52EAA1}" destId="{143F6140-E7F1-4CCF-A9B1-524762512517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9DF0477C-A764-8B4F-B772-DEA08EF5B2B1}" type="presOf" srcId="{D8FC48C4-469B-40DC-950F-ABA168836D34}" destId="{3725F2C1-AA1D-49A3-9D73-9D444D08CE71}" srcOrd="0" destOrd="0" presId="urn:microsoft.com/office/officeart/2005/8/layout/process2"/>
    <dgm:cxn modelId="{26575D07-F418-0F47-847E-EB1CD13E562B}" type="presOf" srcId="{96BC0EEB-57F0-4267-86F0-4EA98B40D230}" destId="{C45FEE31-6BF1-4E83-9497-1224D8F07991}" srcOrd="0" destOrd="0" presId="urn:microsoft.com/office/officeart/2005/8/layout/process2"/>
    <dgm:cxn modelId="{0E210A85-09CF-AA45-A9A9-05D250FD2536}" type="presOf" srcId="{E188BD28-8BF3-DF4E-89B0-D0D9BDDAD858}" destId="{8B185A30-22C7-6840-8D3E-58B36EE38549}" srcOrd="0" destOrd="0" presId="urn:microsoft.com/office/officeart/2005/8/layout/process2"/>
    <dgm:cxn modelId="{33D39394-D06E-3C45-A948-C1FD1F42BE5D}" type="presOf" srcId="{6CD60870-D228-4E7C-AB37-75604251742A}" destId="{3FA6B472-D1F3-409B-BF18-F1310278CB78}" srcOrd="0" destOrd="0" presId="urn:microsoft.com/office/officeart/2005/8/layout/process2"/>
    <dgm:cxn modelId="{53D6E192-6B91-4748-A7C9-998CF3DA9B64}" type="presOf" srcId="{CB49FD0C-9B39-4860-B781-669D9FC3FB40}" destId="{B4CC5E68-BD20-49EE-86FA-E08541A3FE12}" srcOrd="0" destOrd="0" presId="urn:microsoft.com/office/officeart/2005/8/layout/process2"/>
    <dgm:cxn modelId="{15EAEB83-C41B-5C48-9F6E-3898263890BB}" type="presParOf" srcId="{7A234B30-A436-41B7-96D9-05CCC2F7ADDC}" destId="{8B185A30-22C7-6840-8D3E-58B36EE38549}" srcOrd="0" destOrd="0" presId="urn:microsoft.com/office/officeart/2005/8/layout/process2"/>
    <dgm:cxn modelId="{D84D3A96-F045-B440-B21D-D8AE917A4A87}" type="presParOf" srcId="{7A234B30-A436-41B7-96D9-05CCC2F7ADDC}" destId="{66533B70-8731-2345-9B98-5A7A7F80153B}" srcOrd="1" destOrd="0" presId="urn:microsoft.com/office/officeart/2005/8/layout/process2"/>
    <dgm:cxn modelId="{7AFF4E44-A8A0-B346-A202-3F879C6FDA04}" type="presParOf" srcId="{66533B70-8731-2345-9B98-5A7A7F80153B}" destId="{5EB7E61C-215B-AD45-8738-514EF8F5F4E5}" srcOrd="0" destOrd="0" presId="urn:microsoft.com/office/officeart/2005/8/layout/process2"/>
    <dgm:cxn modelId="{8E93B219-CCC2-7E44-A420-44EDB8FC4E10}" type="presParOf" srcId="{7A234B30-A436-41B7-96D9-05CCC2F7ADDC}" destId="{87C32DCB-D7CA-425A-A14D-DC1B34BAA990}" srcOrd="2" destOrd="0" presId="urn:microsoft.com/office/officeart/2005/8/layout/process2"/>
    <dgm:cxn modelId="{A367BF7B-A7E0-D546-8BDE-787C45CC85C3}" type="presParOf" srcId="{7A234B30-A436-41B7-96D9-05CCC2F7ADDC}" destId="{143F6140-E7F1-4CCF-A9B1-524762512517}" srcOrd="3" destOrd="0" presId="urn:microsoft.com/office/officeart/2005/8/layout/process2"/>
    <dgm:cxn modelId="{A9CD0C05-5A2E-644A-BEC9-EE151BE93582}" type="presParOf" srcId="{143F6140-E7F1-4CCF-A9B1-524762512517}" destId="{B2BEE0C4-D8B2-432A-8CB1-C2162205DCA3}" srcOrd="0" destOrd="0" presId="urn:microsoft.com/office/officeart/2005/8/layout/process2"/>
    <dgm:cxn modelId="{54B7497E-96C8-2042-81C1-3A1ED7F51AC5}" type="presParOf" srcId="{7A234B30-A436-41B7-96D9-05CCC2F7ADDC}" destId="{3FA6B472-D1F3-409B-BF18-F1310278CB78}" srcOrd="4" destOrd="0" presId="urn:microsoft.com/office/officeart/2005/8/layout/process2"/>
    <dgm:cxn modelId="{10781D63-30EC-A24C-B220-D4E8433EFD29}" type="presParOf" srcId="{7A234B30-A436-41B7-96D9-05CCC2F7ADDC}" destId="{E202264D-36A3-408A-9050-7FBD30D2645C}" srcOrd="5" destOrd="0" presId="urn:microsoft.com/office/officeart/2005/8/layout/process2"/>
    <dgm:cxn modelId="{B1C34B87-A084-B44B-82AF-906161892897}" type="presParOf" srcId="{E202264D-36A3-408A-9050-7FBD30D2645C}" destId="{E3B3E849-56D6-49C5-932E-7B5B0F9F195C}" srcOrd="0" destOrd="0" presId="urn:microsoft.com/office/officeart/2005/8/layout/process2"/>
    <dgm:cxn modelId="{CC9CF17A-7BB4-A745-AF16-7D348EDB8023}" type="presParOf" srcId="{7A234B30-A436-41B7-96D9-05CCC2F7ADDC}" destId="{3725F2C1-AA1D-49A3-9D73-9D444D08CE71}" srcOrd="6" destOrd="0" presId="urn:microsoft.com/office/officeart/2005/8/layout/process2"/>
    <dgm:cxn modelId="{7FD70C51-586C-9944-9619-637107A4AF71}" type="presParOf" srcId="{7A234B30-A436-41B7-96D9-05CCC2F7ADDC}" destId="{B4CC5E68-BD20-49EE-86FA-E08541A3FE12}" srcOrd="7" destOrd="0" presId="urn:microsoft.com/office/officeart/2005/8/layout/process2"/>
    <dgm:cxn modelId="{D57858CD-D0E7-B140-B629-0E2024B5290E}" type="presParOf" srcId="{B4CC5E68-BD20-49EE-86FA-E08541A3FE12}" destId="{BD1FA95E-C45B-4671-BBAB-95DCE436E052}" srcOrd="0" destOrd="0" presId="urn:microsoft.com/office/officeart/2005/8/layout/process2"/>
    <dgm:cxn modelId="{275723D0-5218-E34E-9498-4D4A3526B569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Run tests and debug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until </a:t>
          </a:r>
          <a:r>
            <a:rPr lang="en-US" sz="2000" i="1" kern="1200" dirty="0" smtClean="0">
              <a:solidFill>
                <a:srgbClr val="000000"/>
              </a:solidFill>
            </a:rPr>
            <a:t>all</a:t>
          </a:r>
          <a:r>
            <a:rPr lang="en-US" sz="2000" kern="1200" dirty="0" smtClean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chemeClr val="bg1">
                  <a:lumMod val="85000"/>
                </a:schemeClr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tests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Run tests and debug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until </a:t>
          </a:r>
          <a:r>
            <a:rPr lang="en-US" sz="2000" i="1" kern="1200" dirty="0" smtClean="0">
              <a:solidFill>
                <a:schemeClr val="bg1">
                  <a:lumMod val="85000"/>
                </a:schemeClr>
              </a:solidFill>
            </a:rPr>
            <a:t>all</a:t>
          </a: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chemeClr val="bg1">
              <a:lumMod val="75000"/>
            </a:schemeClr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  <a:t>Refactor and optimize </a:t>
          </a:r>
          <a:br>
            <a:rPr lang="en-US" sz="2400" kern="1200" dirty="0" smtClean="0">
              <a:solidFill>
                <a:schemeClr val="bg1">
                  <a:lumMod val="85000"/>
                </a:schemeClr>
              </a:solidFill>
            </a:rPr>
          </a:br>
          <a:r>
            <a:rPr lang="en-US" sz="2000" kern="1200" dirty="0" smtClean="0">
              <a:solidFill>
                <a:schemeClr val="bg1">
                  <a:lumMod val="85000"/>
                </a:schemeClr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>
              <a:solidFill>
                <a:srgbClr val="D9D9D9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Write tests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to check that feature works </a:t>
          </a:r>
          <a:endParaRPr lang="en-GB" sz="2400" kern="1200" dirty="0">
            <a:solidFill>
              <a:srgbClr val="D9D9D9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Write simplest code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D9D9D9"/>
              </a:solidFill>
            </a:rPr>
            <a:t>Run tests and debug </a:t>
          </a:r>
          <a:br>
            <a:rPr lang="en-US" sz="2400" kern="1200" dirty="0" smtClean="0">
              <a:solidFill>
                <a:srgbClr val="D9D9D9"/>
              </a:solidFill>
            </a:rPr>
          </a:br>
          <a:r>
            <a:rPr lang="en-US" sz="2000" kern="1200" dirty="0" smtClean="0">
              <a:solidFill>
                <a:srgbClr val="D9D9D9"/>
              </a:solidFill>
            </a:rPr>
            <a:t>until </a:t>
          </a:r>
          <a:r>
            <a:rPr lang="en-US" sz="2000" i="1" kern="1200" dirty="0" smtClean="0">
              <a:solidFill>
                <a:srgbClr val="D9D9D9"/>
              </a:solidFill>
            </a:rPr>
            <a:t>all</a:t>
          </a:r>
          <a:r>
            <a:rPr lang="en-US" sz="2000" kern="1200" dirty="0" smtClean="0">
              <a:solidFill>
                <a:srgbClr val="D9D9D9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BFBFBF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rgbClr val="000000"/>
              </a:solidFill>
            </a:rPr>
            <a:t>Refactor and optimize </a:t>
          </a:r>
          <a:br>
            <a:rPr lang="en-US" sz="2400" kern="1200" dirty="0" smtClean="0">
              <a:solidFill>
                <a:srgbClr val="000000"/>
              </a:solidFill>
            </a:rPr>
          </a:br>
          <a:r>
            <a:rPr lang="en-US" sz="2000" kern="1200" dirty="0" smtClean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03/10/16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everybody “tests” his software,</a:t>
            </a:r>
            <a:r>
              <a:rPr lang="en-US" baseline="0" dirty="0" smtClean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Import </a:t>
            </a:r>
            <a:r>
              <a:rPr lang="en-US" dirty="0" err="1" smtClean="0"/>
              <a:t>unittest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test unit as a subclass of </a:t>
            </a:r>
            <a:r>
              <a:rPr lang="en-US" dirty="0" err="1" smtClean="0"/>
              <a:t>TestCase</a:t>
            </a:r>
            <a:endParaRPr lang="en-US" dirty="0" smtClean="0"/>
          </a:p>
          <a:p>
            <a:pPr marL="228600" indent="-228600">
              <a:buAutoNum type="arabicParenR"/>
            </a:pPr>
            <a:r>
              <a:rPr lang="en-US" dirty="0" smtClean="0"/>
              <a:t>Define a series</a:t>
            </a:r>
            <a:r>
              <a:rPr lang="en-US" baseline="0" dirty="0" smtClean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When </a:t>
            </a:r>
            <a:r>
              <a:rPr lang="en-US" baseline="0" dirty="0" err="1" smtClean="0"/>
              <a:t>unittest.main</a:t>
            </a:r>
            <a:r>
              <a:rPr lang="en-US" baseline="0" dirty="0" smtClean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 smtClean="0"/>
              <a:t>If</a:t>
            </a:r>
            <a:r>
              <a:rPr lang="en-US" baseline="0" dirty="0" smtClean="0"/>
              <a:t> you need to check more complex conditions</a:t>
            </a:r>
            <a:endParaRPr lang="en-US" dirty="0" smtClean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 smtClean="0"/>
              <a:t>The tolerance values are positive, typically very small numbers.  The</a:t>
            </a:r>
          </a:p>
          <a:p>
            <a:pPr lvl="1"/>
            <a:r>
              <a:rPr lang="en-US" sz="1800" dirty="0" smtClean="0"/>
              <a:t>relative difference (`</a:t>
            </a:r>
            <a:r>
              <a:rPr lang="en-US" sz="1800" dirty="0" err="1" smtClean="0"/>
              <a:t>rtol</a:t>
            </a:r>
            <a:r>
              <a:rPr lang="en-US" sz="1800" dirty="0" smtClean="0"/>
              <a:t>` * abs(`b`)) and the absolute difference</a:t>
            </a:r>
          </a:p>
          <a:p>
            <a:pPr lvl="1"/>
            <a:r>
              <a:rPr lang="en-US" sz="1800" dirty="0" smtClean="0"/>
              <a:t>`</a:t>
            </a:r>
            <a:r>
              <a:rPr lang="en-US" sz="1800" dirty="0" err="1" smtClean="0"/>
              <a:t>atol</a:t>
            </a:r>
            <a:r>
              <a:rPr lang="en-US" sz="1800" dirty="0" smtClean="0"/>
              <a:t>` are added together to compare against the absolute difference</a:t>
            </a:r>
          </a:p>
          <a:p>
            <a:pPr lvl="1"/>
            <a:r>
              <a:rPr lang="en-US" sz="1800" dirty="0" smtClean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3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3) for</a:t>
            </a:r>
            <a:r>
              <a:rPr lang="en-GB" baseline="0" dirty="0" smtClean="0"/>
              <a:t> all of these steps there are python tools to help you; there’s no tool yet for writing the code, unfortunately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GB" baseline="0" dirty="0" smtClean="0"/>
              <a:t>First of all, you should start with testing your code with</a:t>
            </a:r>
          </a:p>
          <a:p>
            <a:pPr marL="228600" indent="-228600">
              <a:buNone/>
            </a:pPr>
            <a:endParaRPr lang="en-GB" dirty="0" smtClean="0"/>
          </a:p>
          <a:p>
            <a:pPr marL="228600" indent="-228600">
              <a:buAutoNum type="arabicParenR"/>
            </a:pPr>
            <a:r>
              <a:rPr lang="en-GB" dirty="0" smtClean="0"/>
              <a:t>explain typical test</a:t>
            </a:r>
            <a:r>
              <a:rPr lang="en-GB" baseline="0" dirty="0" smtClean="0"/>
              <a:t> structure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show general case: two words, upper case chars randomly dispersed</a:t>
            </a:r>
          </a:p>
          <a:p>
            <a:pPr marL="228600" indent="-228600">
              <a:buAutoNum type="arabicParenR"/>
            </a:pPr>
            <a:r>
              <a:rPr lang="en-GB" baseline="0" dirty="0" smtClean="0"/>
              <a:t>special cases</a:t>
            </a:r>
          </a:p>
          <a:p>
            <a:pPr marL="228600" indent="-228600">
              <a:buAutoNum type="arabicParenR"/>
            </a:pPr>
            <a:endParaRPr lang="en-GB" baseline="0" dirty="0" smtClean="0"/>
          </a:p>
          <a:p>
            <a:pPr marL="0" indent="0">
              <a:buNone/>
            </a:pPr>
            <a:r>
              <a:rPr lang="en-GB" baseline="0" dirty="0" smtClean="0"/>
              <a:t>SHOW THIS (cut &amp; paste code)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In textbooks about testing you</a:t>
            </a:r>
            <a:r>
              <a:rPr lang="en-US" baseline="0" dirty="0" smtClean="0"/>
              <a:t> will read that tests should always be deterministic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For example, if you want to test a function that computes the Fourier components of a signal: one can define simple deterministic cases (single sine wave), but it’s not general enough</a:t>
            </a:r>
            <a:br>
              <a:rPr lang="en-US" baseline="0" dirty="0" smtClean="0"/>
            </a:br>
            <a:endParaRPr lang="en-US" baseline="0" dirty="0" smtClean="0"/>
          </a:p>
          <a:p>
            <a:pPr marL="228600" indent="-228600">
              <a:buNone/>
            </a:pPr>
            <a:r>
              <a:rPr lang="en-US" baseline="0" dirty="0" smtClean="0"/>
              <a:t>GOOD EXAMPLE: better is random mixtures of sine waves, colored noise, signal with stationary statistics =&gt; compute the </a:t>
            </a:r>
            <a:r>
              <a:rPr lang="en-US" baseline="0" dirty="0" err="1" smtClean="0"/>
              <a:t>eigenvalues</a:t>
            </a:r>
            <a:r>
              <a:rPr lang="en-US" baseline="0" dirty="0" smtClean="0"/>
              <a:t> of the covariance matrix</a:t>
            </a:r>
          </a:p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… generate 5 vectors with 100000 elements, such</a:t>
            </a:r>
            <a:r>
              <a:rPr lang="en-US" baseline="0" dirty="0" smtClean="0"/>
              <a:t> that each vector has a goal variance, which I set here to be 5 numbers between 0.1 and 1.5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Discuss: Precision of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…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There is no general rule for testing these algorithm, for each specific algorithm there are usually validation cases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, a classifier might be validated using two classes of very different objects)</a:t>
            </a:r>
          </a:p>
          <a:p>
            <a:pPr marL="228600" indent="-228600"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can I enforce the signature in a function?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what it is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first, you need to have the profiler collect information while your program is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56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flake8 on the *initial*</a:t>
            </a:r>
            <a:r>
              <a:rPr lang="en-US" baseline="0"/>
              <a:t> pyanno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3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Python2 environment: 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-v mdp/test/test_node_covariance.py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and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py.test mdp/test/</a:t>
            </a:r>
          </a:p>
          <a:p>
            <a:r>
              <a:rPr lang="en-US" sz="1200" kern="1200" smtClean="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rPr>
              <a:t>(it takes one minute)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up plot,</a:t>
            </a:r>
            <a:r>
              <a:rPr lang="en-US" baseline="0" dirty="0" smtClean="0"/>
              <a:t> not backed by any data; and no error bars!</a:t>
            </a:r>
          </a:p>
          <a:p>
            <a:r>
              <a:rPr lang="en-US" baseline="0" dirty="0" smtClean="0"/>
              <a:t>This slide is supposed to scare you into listening to the rest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you get a crappy result, you triple check your code for bugs. If the results come out just the way you want them to,</a:t>
            </a:r>
            <a:r>
              <a:rPr lang="en-US" baseline="0" dirty="0" smtClean="0"/>
              <a:t> how much effort are you going to put into double-checking?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two errors reported and retraced,</a:t>
            </a:r>
            <a:r>
              <a:rPr lang="en-US" baseline="0" dirty="0" smtClean="0"/>
              <a:t> many more undetected or not reported.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slides were supposed to scare you into listening to the</a:t>
            </a:r>
            <a:r>
              <a:rPr lang="en-US" baseline="0"/>
              <a:t> rest of the presentation: obviously, we need strategies to prevent this problems, and the agile programming techniques that Valentin talked about yesterday, and testing in particular, go a long way in this direction.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2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Software Carpentry, Part II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Pietro Berkes, Oct 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xkcd.com/1205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Python tools for writing scientific code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1"/>
            <a:ext cx="6858000" cy="533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Pietro Berkes, </a:t>
            </a:r>
            <a:r>
              <a:rPr lang="en-GB" sz="2800" dirty="0" err="1" smtClean="0"/>
              <a:t>Twitter Cx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is good for confidence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Immediately: Prove to yourself and your team that your code does the right thing</a:t>
            </a:r>
          </a:p>
          <a:p>
            <a:r>
              <a:rPr lang="en-US" dirty="0" smtClean="0"/>
              <a:t>In the future: save your future self some trouble!</a:t>
            </a:r>
          </a:p>
          <a:p>
            <a:pPr lvl="1"/>
            <a:r>
              <a:rPr lang="en-US"/>
              <a:t>Example: </a:t>
            </a:r>
            <a:r>
              <a:rPr lang="en-US">
                <a:latin typeface="Courier New"/>
                <a:cs typeface="Courier New"/>
              </a:rPr>
              <a:t>mdp.utils.routine.permute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00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74820"/>
              </p:ext>
            </p:extLst>
          </p:nvPr>
        </p:nvGraphicFramePr>
        <p:xfrm>
          <a:off x="1331640" y="2492896"/>
          <a:ext cx="6470385" cy="1981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294077"/>
                <a:gridCol w="1294077"/>
                <a:gridCol w="1294077"/>
                <a:gridCol w="1294077"/>
                <a:gridCol w="1294077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insert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remove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find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ordered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linear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✓</a:t>
                      </a:r>
                      <a:endParaRPr lang="en-US" sz="240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constant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ym typeface="Zapf Dingbats"/>
                        </a:rPr>
                        <a:t>✗</a:t>
                      </a:r>
                      <a:endParaRPr lang="en-US" sz="2400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3931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Sentiment analysis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software bugs in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frequency</a:t>
              </a:r>
              <a:endParaRPr lang="en-US" sz="2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oops, wrong labels!</a:t>
              </a:r>
              <a:endParaRPr lang="en-US" sz="1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800200" cy="1294403"/>
            <a:chOff x="3275856" y="4797152"/>
            <a:chExt cx="1800200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need to quickly push update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end of career</a:t>
              </a:r>
              <a:endParaRPr lang="en-US" sz="1800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unfortunate story of Geoffrey Chang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Science, Dec 2006: 5 high-profile retractions (3x Science</a:t>
            </a:r>
            <a:r>
              <a:rPr lang="en-US" sz="1800" dirty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PNAS, J</a:t>
            </a:r>
            <a:r>
              <a:rPr lang="en-US" sz="1800" dirty="0">
                <a:latin typeface="+mn-lt"/>
              </a:rPr>
              <a:t>. Mol. </a:t>
            </a:r>
            <a:r>
              <a:rPr lang="en-US" sz="1800" dirty="0" smtClean="0">
                <a:latin typeface="+mn-lt"/>
              </a:rPr>
              <a:t>Biol.) because ”an in-house data reduction program introduced a change in sign for anomalous differences” </a:t>
            </a:r>
            <a:endParaRPr lang="en-US" sz="1800" dirty="0"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on Wall Street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3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Meanwhile on Wall Street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5" name="Picture 4" descr="Screen Shot 2012-08-19 at 21.11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55" y="1268760"/>
            <a:ext cx="3868634" cy="472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949280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NYT, 2 August 2012</a:t>
            </a:r>
            <a:endParaRPr lang="en-US" sz="1400" dirty="0">
              <a:latin typeface="+mn-lt"/>
            </a:endParaRPr>
          </a:p>
        </p:txBody>
      </p:sp>
      <p:pic>
        <p:nvPicPr>
          <p:cNvPr id="7" name="Picture 6" descr="Screen Shot 2012-08-19 at 21.16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132856"/>
            <a:ext cx="3456384" cy="28690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52120" y="5013176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Source: Google Finance</a:t>
            </a:r>
            <a:endParaRPr lang="en-US" sz="14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123728" y="3573016"/>
            <a:ext cx="2808312" cy="1656184"/>
          </a:xfrm>
          <a:prstGeom prst="wedgeEllipseCallout">
            <a:avLst>
              <a:gd name="adj1" fmla="val -56639"/>
              <a:gd name="adj2" fmla="val -624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 but it worked on </a:t>
            </a:r>
            <a:r>
              <a:rPr lang="en-US" i="1"/>
              <a:t>my</a:t>
            </a:r>
            <a:r>
              <a:rPr lang="en-US"/>
              <a:t> machine!</a:t>
            </a:r>
          </a:p>
        </p:txBody>
      </p:sp>
    </p:spTree>
    <p:extLst>
      <p:ext uri="{BB962C8B-B14F-4D97-AF65-F5344CB8AC3E}">
        <p14:creationId xmlns:p14="http://schemas.microsoft.com/office/powerpoint/2010/main" val="1698356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</p:spTree>
    <p:extLst>
      <p:ext uri="{BB962C8B-B14F-4D97-AF65-F5344CB8AC3E}">
        <p14:creationId xmlns:p14="http://schemas.microsoft.com/office/powerpoint/2010/main" val="2432186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</a:t>
            </a:r>
            <a:r>
              <a:rPr lang="en-US" dirty="0" smtClean="0"/>
              <a:t> suites </a:t>
            </a:r>
            <a:r>
              <a:rPr lang="en-US" dirty="0"/>
              <a:t>in </a:t>
            </a:r>
            <a:r>
              <a:rPr lang="en-US" dirty="0" smtClean="0"/>
              <a:t>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 smtClean="0">
                <a:cs typeface="Courier New" pitchFamily="49" charset="0"/>
              </a:rPr>
              <a:t>Writing tests with py.test is simple</a:t>
            </a:r>
            <a:r>
              <a:rPr lang="en-US" dirty="0" smtClean="0">
                <a:cs typeface="Courier New" pitchFamily="49" charset="0"/>
              </a:rPr>
              <a:t>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Each test tests </a:t>
            </a:r>
            <a:r>
              <a:rPr lang="en-US" b="1" dirty="0" smtClean="0"/>
              <a:t>one</a:t>
            </a:r>
            <a:r>
              <a:rPr lang="en-US" dirty="0" smtClean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</a:t>
            </a:r>
            <a:r>
              <a:rPr lang="en-US" dirty="0"/>
              <a:t>are </a:t>
            </a:r>
            <a:r>
              <a:rPr lang="en-US" dirty="0" smtClean="0"/>
              <a:t>automated:</a:t>
            </a:r>
            <a:endParaRPr lang="en-US" dirty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test suite </a:t>
            </a:r>
            <a:r>
              <a:rPr lang="en-US" dirty="0" smtClean="0"/>
              <a:t>in </a:t>
            </a:r>
            <a:r>
              <a:rPr lang="en-US" dirty="0"/>
              <a:t>parallel with your code</a:t>
            </a:r>
          </a:p>
          <a:p>
            <a:pPr lvl="1"/>
            <a:r>
              <a:rPr lang="en-US" dirty="0" smtClean="0"/>
              <a:t>External </a:t>
            </a:r>
            <a:r>
              <a:rPr lang="en-US" dirty="0"/>
              <a:t>software </a:t>
            </a:r>
            <a:r>
              <a:rPr lang="en-US" dirty="0" smtClean="0"/>
              <a:t>runs </a:t>
            </a:r>
            <a:r>
              <a:rPr lang="en-US" dirty="0"/>
              <a:t>the tests and provides reports and </a:t>
            </a:r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 to </a:t>
            </a:r>
            <a:r>
              <a:rPr lang="en-US">
                <a:latin typeface="Courier New"/>
                <a:cs typeface="Courier New"/>
              </a:rPr>
              <a:t>hands_on/pyanno_voting</a:t>
            </a:r>
          </a:p>
          <a:p>
            <a:r>
              <a:rPr lang="en-US"/>
              <a:t>Execute </a:t>
            </a:r>
            <a:r>
              <a:rPr lang="en-US">
                <a:cs typeface="Courier New"/>
              </a:rPr>
              <a:t>the tests:</a:t>
            </a:r>
            <a:br>
              <a:rPr lang="en-US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py.test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41168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659012634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5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tests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py.test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>
                <a:latin typeface="Courier New"/>
                <a:cs typeface="Courier New"/>
              </a:rPr>
              <a:t>py.test -v pyanno/tests/test_voting.py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>
                <a:latin typeface="Courier New"/>
                <a:cs typeface="Courier New"/>
              </a:rPr>
              <a:t>py.test –v test_voting.py::test_majority_vote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Warm up your fingers!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Save it, and execute the tests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lst = [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(lst) == 3</a:t>
            </a:r>
            <a:br>
              <a:rPr lang="en-US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800">
                <a:solidFill>
                  <a:srgbClr val="000000"/>
                </a:solidFill>
                <a:effectLst/>
                <a:latin typeface="Monaco"/>
              </a:rPr>
              <a:t/>
            </a:r>
            <a:br>
              <a:rPr lang="en-US" sz="1800">
                <a:solidFill>
                  <a:srgbClr val="000000"/>
                </a:solidFill>
                <a:effectLst/>
                <a:latin typeface="Monaco"/>
              </a:rPr>
            </a:br>
            <a:endParaRPr lang="en-US" sz="180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 smtClean="0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 smtClean="0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 smtClean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 smtClean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 smtClean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 smtClean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r>
              <a:rPr lang="en-US" sz="2595" dirty="0" smtClean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 smtClean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r>
              <a:rPr lang="en-US" sz="2595" dirty="0">
                <a:ea typeface="ＭＳ Ｐゴシック" pitchFamily="80" charset="-128"/>
                <a:cs typeface="Courier New" pitchFamily="49" charset="0"/>
              </a:rPr>
              <a:t/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rel_tol=1e-1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rel_tol=1e-2)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 smtClean="0"/>
              <a:t> defines appropriate functions:</a:t>
            </a:r>
            <a:br>
              <a:rPr lang="en-US" dirty="0" smtClean="0"/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 smtClean="0"/>
          </a:p>
          <a:p>
            <a:r>
              <a:rPr lang="en-US" dirty="0" smtClean="0"/>
              <a:t>If you need to check more complex conditions: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if all elements of x are true</a:t>
            </a:r>
            <a:br>
              <a:rPr lang="en-US" dirty="0" smtClean="0"/>
            </a:b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/>
              <a:t>: returns True is any of the elements of x is true</a:t>
            </a:r>
            <a:br>
              <a:rPr lang="en-US" dirty="0" smtClean="0"/>
            </a:br>
            <a:r>
              <a:rPr lang="en-US" sz="1600" dirty="0" err="1" smtClean="0">
                <a:latin typeface="Courier New"/>
                <a:cs typeface="Courier New"/>
              </a:rPr>
              <a:t>numpy.allclose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x</a:t>
            </a:r>
            <a:r>
              <a:rPr lang="en-US" sz="1600" dirty="0" smtClean="0">
                <a:latin typeface="Courier New"/>
                <a:cs typeface="Courier New"/>
              </a:rPr>
              <a:t>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</a:t>
            </a:r>
            <a:r>
              <a:rPr lang="en-US" dirty="0"/>
              <a:t>r</a:t>
            </a:r>
            <a:r>
              <a:rPr lang="en-US" dirty="0" smtClean="0"/>
              <a:t>eturns True </a:t>
            </a:r>
            <a:r>
              <a:rPr lang="en-US" dirty="0"/>
              <a:t>if two arrays are element-wise equal within a </a:t>
            </a:r>
            <a:r>
              <a:rPr lang="en-US" dirty="0" smtClean="0"/>
              <a:t>tolerance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combine with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800" dirty="0" smtClean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Fix the test before: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22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practices f</a:t>
            </a:r>
            <a:r>
              <a:rPr lang="en-US"/>
              <a:t>or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Confidence:</a:t>
            </a:r>
          </a:p>
          <a:p>
            <a:pPr lvl="1"/>
            <a:r>
              <a:rPr lang="en-US" dirty="0"/>
              <a:t>Write the code once and use it confidently everywhere else </a:t>
            </a:r>
            <a:br>
              <a:rPr lang="en-US" dirty="0"/>
            </a:br>
            <a:r>
              <a:rPr lang="en-US" dirty="0"/>
              <a:t>(the negative result effect)</a:t>
            </a:r>
          </a:p>
          <a:p>
            <a:pPr lvl="1"/>
            <a:r>
              <a:rPr lang="en-US" dirty="0"/>
              <a:t>Optimize and re-organize your code without fear of breaking it:</a:t>
            </a:r>
            <a:br>
              <a:rPr lang="en-US" dirty="0"/>
            </a:br>
            <a:r>
              <a:rPr lang="en-US" dirty="0"/>
              <a:t>save your future self some trouble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Emphasys is on getting things done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29600" cy="4937760"/>
          </a:xfrm>
        </p:spPr>
        <p:txBody>
          <a:bodyPr/>
          <a:lstStyle/>
          <a:p>
            <a:r>
              <a:rPr lang="en-US"/>
              <a:t>In </a:t>
            </a:r>
            <a:r>
              <a:rPr lang="en-US" sz="2000">
                <a:latin typeface="Courier New"/>
                <a:cs typeface="Courier New"/>
              </a:rPr>
              <a:t>voting</a:t>
            </a:r>
            <a:r>
              <a:rPr lang="en-US" sz="2000"/>
              <a:t> </a:t>
            </a:r>
            <a:r>
              <a:rPr lang="en-US"/>
              <a:t>, there is an empty function, </a:t>
            </a:r>
            <a:r>
              <a:rPr lang="en-US" sz="2000">
                <a:latin typeface="Courier New"/>
                <a:cs typeface="Courier New"/>
              </a:rPr>
              <a:t>labels_frequency</a:t>
            </a:r>
            <a:r>
              <a:rPr lang="en-US"/>
              <a:t>.  </a:t>
            </a:r>
            <a:br>
              <a:rPr lang="en-US"/>
            </a:br>
            <a:r>
              <a:rPr lang="en-US"/>
              <a:t>Write a test for it, then an implementation.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1600" y="2204864"/>
            <a:ext cx="7488832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labels_frequency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(annotations, nclasses):</a:t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"""Compute the total frequency of labels in observed annotations.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Example: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&gt;&gt;&gt; labels_frequency([[1, 1, 2], [-1, 1, 2]], 4)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array([ 0. ,  0.6,  0.4,  0. ])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Arguments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annotations : array-like object, shape = (n_items, n_annotators)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annotations[i,j] is the annotation made by annotator j on item i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nclasses : int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Number of label classes in `annotations`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Returns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-------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freq : ndarray, shape = (n_classes, )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freq[k] is the frequency of elements of class k in `annotations`, i.e.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    their count over the number of total of observed (non-missing) elements</a:t>
            </a:r>
            <a:b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2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    """</a:t>
            </a:r>
            <a: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2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2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For example:</a:t>
            </a: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sz="1000" dirty="0" smtClean="0">
                <a:cs typeface="Courier New"/>
              </a:rPr>
              <a:t/>
            </a:r>
            <a:br>
              <a:rPr lang="en-US" sz="1000" dirty="0" smtClean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</a:t>
            </a:r>
            <a:r>
              <a:rPr lang="en-US" sz="2000" dirty="0" err="1" smtClean="0">
                <a:latin typeface="Courier New"/>
                <a:cs typeface="Courier New"/>
              </a:rPr>
              <a:t>aises</a:t>
            </a:r>
            <a:r>
              <a:rPr lang="en-US" sz="2000" dirty="0" smtClean="0">
                <a:latin typeface="Courier New"/>
                <a:cs typeface="Courier New"/>
              </a:rPr>
              <a:t>(</a:t>
            </a:r>
            <a:r>
              <a:rPr lang="en-US" sz="2000" dirty="0" err="1" smtClean="0">
                <a:latin typeface="Courier New"/>
                <a:cs typeface="Courier New"/>
              </a:rPr>
              <a:t>ValueError</a:t>
            </a:r>
            <a:r>
              <a:rPr lang="en-US" sz="2000" dirty="0" smtClean="0">
                <a:latin typeface="Courier New"/>
                <a:cs typeface="Courier New"/>
              </a:rPr>
              <a:t>):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 smtClean="0">
                <a:latin typeface="+mj-lt"/>
                <a:cs typeface="Courier New"/>
              </a:rPr>
              <a:t>passes, because</a:t>
            </a:r>
            <a:br>
              <a:rPr lang="en-US" dirty="0" smtClean="0">
                <a:latin typeface="+mj-lt"/>
                <a:cs typeface="Courier New"/>
              </a:rPr>
            </a:br>
            <a:r>
              <a:rPr lang="en-US" sz="1000" dirty="0" smtClean="0">
                <a:latin typeface="+mj-lt"/>
                <a:cs typeface="Courier New"/>
              </a:rPr>
              <a:t/>
            </a:r>
            <a:br>
              <a:rPr lang="en-US" sz="1000" dirty="0" smtClean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err="1" smtClean="0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r>
              <a:rPr lang="en-US" dirty="0">
                <a:latin typeface="Courier New"/>
                <a:cs typeface="Courier New"/>
              </a:rPr>
              <a:t/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/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r>
              <a:rPr lang="en-US" dirty="0">
                <a:cs typeface="Courier New"/>
              </a:rPr>
              <a:t/>
            </a: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Update </a:t>
            </a:r>
            <a:r>
              <a:rPr lang="en-US">
                <a:latin typeface="Courier New"/>
                <a:cs typeface="Courier New"/>
              </a:rPr>
              <a:t>test_image_sample_point</a:t>
            </a:r>
            <a:r>
              <a:rPr lang="en-US"/>
              <a:t> in 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mpt/face_tracking/test_dataset.py</a:t>
            </a:r>
            <a:r>
              <a:rPr lang="en-US"/>
              <a:t> to use </a:t>
            </a:r>
            <a:r>
              <a:rPr lang="en-US">
                <a:latin typeface="Courier New"/>
                <a:cs typeface="Courier New"/>
              </a:rPr>
              <a:t>raises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2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patterns</a:t>
            </a:r>
          </a:p>
        </p:txBody>
      </p:sp>
    </p:spTree>
    <p:extLst>
      <p:ext uri="{BB962C8B-B14F-4D97-AF65-F5344CB8AC3E}">
        <p14:creationId xmlns:p14="http://schemas.microsoft.com/office/powerpoint/2010/main" val="202715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good test looks like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does a good test looks like?</a:t>
            </a:r>
          </a:p>
          <a:p>
            <a:r>
              <a:rPr lang="en-US" dirty="0"/>
              <a:t>Good:</a:t>
            </a:r>
          </a:p>
          <a:p>
            <a:pPr lvl="1"/>
            <a:r>
              <a:rPr lang="en-US" dirty="0"/>
              <a:t>Short and quick to execute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Exercise </a:t>
            </a:r>
            <a:r>
              <a:rPr lang="en-US" i="1" dirty="0"/>
              <a:t>one</a:t>
            </a:r>
            <a:r>
              <a:rPr lang="en-US" dirty="0"/>
              <a:t> thing</a:t>
            </a:r>
          </a:p>
          <a:p>
            <a:r>
              <a:rPr lang="en-US" dirty="0"/>
              <a:t>Bad:</a:t>
            </a:r>
          </a:p>
          <a:p>
            <a:pPr lvl="1"/>
            <a:r>
              <a:rPr lang="en-US" dirty="0"/>
              <a:t>Relies on data files</a:t>
            </a:r>
          </a:p>
          <a:p>
            <a:pPr lvl="1"/>
            <a:r>
              <a:rPr lang="en-US" dirty="0"/>
              <a:t>Messes with productions files, servers, databases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9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a 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good test is divided in three parts:</a:t>
            </a:r>
          </a:p>
          <a:p>
            <a:pPr lvl="1"/>
            <a:r>
              <a:rPr lang="en-US" b="1" dirty="0" smtClean="0"/>
              <a:t>Given</a:t>
            </a:r>
            <a:r>
              <a:rPr lang="en-US" dirty="0" smtClean="0"/>
              <a:t>: Put your system in the right state for testing</a:t>
            </a:r>
          </a:p>
          <a:p>
            <a:pPr lvl="2"/>
            <a:r>
              <a:rPr lang="en-US" dirty="0" smtClean="0"/>
              <a:t>Create data, initialize parameters, define constants…</a:t>
            </a:r>
          </a:p>
          <a:p>
            <a:pPr marL="274320" lvl="1" indent="0">
              <a:buNone/>
            </a:pPr>
            <a:endParaRPr lang="en-US" b="1" dirty="0" smtClean="0"/>
          </a:p>
          <a:p>
            <a:pPr lvl="1"/>
            <a:r>
              <a:rPr lang="en-US" b="1" dirty="0" smtClean="0"/>
              <a:t>When</a:t>
            </a:r>
            <a:r>
              <a:rPr lang="en-US" dirty="0" smtClean="0"/>
              <a:t>: Execute the feature that you are testing</a:t>
            </a:r>
          </a:p>
          <a:p>
            <a:pPr lvl="2"/>
            <a:r>
              <a:rPr lang="en-US" dirty="0" smtClean="0"/>
              <a:t>Typically one or two lines of code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Then</a:t>
            </a:r>
            <a:r>
              <a:rPr lang="en-US" dirty="0" smtClean="0"/>
              <a:t>: </a:t>
            </a:r>
            <a:r>
              <a:rPr lang="en-US" dirty="0"/>
              <a:t>C</a:t>
            </a:r>
            <a:r>
              <a:rPr lang="en-US" dirty="0" smtClean="0"/>
              <a:t>ompare outcomes with the expected ones</a:t>
            </a:r>
          </a:p>
          <a:p>
            <a:pPr lvl="2"/>
            <a:r>
              <a:rPr lang="en-US" dirty="0"/>
              <a:t>Define the expected result of the test</a:t>
            </a:r>
            <a:endParaRPr lang="en-US" dirty="0" smtClean="0"/>
          </a:p>
          <a:p>
            <a:pPr lvl="2"/>
            <a:r>
              <a:rPr lang="en-US" dirty="0" smtClean="0"/>
              <a:t>Set of </a:t>
            </a:r>
            <a:r>
              <a:rPr lang="en-US" i="1" dirty="0" smtClean="0"/>
              <a:t>assertions</a:t>
            </a:r>
            <a:r>
              <a:rPr lang="en-US" dirty="0" smtClean="0"/>
              <a:t> that check that the new state of your system matches your expectations</a:t>
            </a:r>
          </a:p>
          <a:p>
            <a:pPr lvl="2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mtClean="0"/>
              <a:t>Test simple </a:t>
            </a:r>
            <a:r>
              <a:rPr lang="en-US" dirty="0" smtClean="0"/>
              <a:t>but general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561727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Start with simple, general case</a:t>
            </a:r>
          </a:p>
          <a:p>
            <a:pPr lvl="1"/>
            <a:r>
              <a:rPr lang="en-US" sz="1900" dirty="0" smtClean="0"/>
              <a:t>Take a realistic scenario for your code, try to reduce it to a simple example</a:t>
            </a:r>
          </a:p>
          <a:p>
            <a:r>
              <a:rPr lang="en-US" sz="2100" dirty="0" smtClean="0"/>
              <a:t>Tests for ‘lower’ method of strings</a:t>
            </a:r>
            <a:endParaRPr lang="en-US" sz="21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7606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Test special cases and boundary conditions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Code often breaks in corner cases: empty lists, None, </a:t>
            </a:r>
            <a:r>
              <a:rPr lang="en-US" sz="2100" dirty="0" err="1" smtClean="0"/>
              <a:t>NaN</a:t>
            </a:r>
            <a:r>
              <a:rPr lang="en-US" sz="2100" dirty="0" smtClean="0"/>
              <a:t>, 0.0, lists with repeated elements, non-existing file, …</a:t>
            </a:r>
          </a:p>
          <a:p>
            <a:r>
              <a:rPr lang="en-US" sz="2100" dirty="0" smtClean="0"/>
              <a:t>This often involves making design decision: respond to corner case with special behavior, or raise meaningful exception?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1720" y="2852936"/>
            <a:ext cx="5040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test_lower_empty_string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string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552" y="5157192"/>
            <a:ext cx="8229600" cy="12241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/>
              <a:t>Other good corner cases for </a:t>
            </a:r>
            <a:r>
              <a:rPr lang="en-US" sz="2100" dirty="0" err="1" smtClean="0"/>
              <a:t>string.lower</a:t>
            </a:r>
            <a:r>
              <a:rPr lang="en-US" sz="2100" dirty="0" smtClean="0"/>
              <a:t>(): </a:t>
            </a:r>
          </a:p>
          <a:p>
            <a:pPr lvl="1"/>
            <a:r>
              <a:rPr lang="en-US" sz="1900" dirty="0" smtClean="0"/>
              <a:t>‘do-nothing case’:   </a:t>
            </a:r>
            <a:r>
              <a:rPr lang="en-US" sz="1900" dirty="0" smtClean="0">
                <a:latin typeface="Courier New"/>
                <a:cs typeface="Courier New"/>
              </a:rPr>
              <a:t>string = 'hi'</a:t>
            </a:r>
          </a:p>
          <a:p>
            <a:pPr lvl="1"/>
            <a:r>
              <a:rPr lang="en-US" sz="1900" dirty="0" smtClean="0"/>
              <a:t>symbols:                </a:t>
            </a:r>
            <a:r>
              <a:rPr lang="en-US" sz="1900" dirty="0" smtClean="0">
                <a:latin typeface="Courier New"/>
                <a:cs typeface="Courier New"/>
              </a:rPr>
              <a:t>string = '123 (!'</a:t>
            </a:r>
          </a:p>
          <a:p>
            <a:pPr lvl="1"/>
            <a:endParaRPr lang="en-US" sz="19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Common testing pattern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Often these cases are collected in a single test: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l-PL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Given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Each test case is a tuple of (input, expected_result)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test_cases = [(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(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pl-PL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for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string, expected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test_cases: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When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output = string.lower()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Then</a:t>
            </a:r>
            <a:br>
              <a:rPr lang="pl-PL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pl-PL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practices for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Keep your code open for scalability and optimization</a:t>
            </a:r>
          </a:p>
          <a:p>
            <a:pPr lvl="1"/>
            <a:r>
              <a:rPr lang="en-US"/>
              <a:t>Team members, new hires, and intern can start contributing immediately</a:t>
            </a:r>
          </a:p>
          <a:p>
            <a:pPr lvl="1"/>
            <a:r>
              <a:rPr lang="en-US"/>
              <a:t>Example: Porting a codebase to Python 3 is a matter of half a day, if the code is well exercised by tests</a:t>
            </a:r>
          </a:p>
          <a:p>
            <a:pPr marL="274320" lvl="1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3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Even better with py.test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1"/>
            <a:ext cx="82296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This is better as it shows which test case fails (if any):</a:t>
            </a:r>
            <a:endParaRPr lang="en-US" sz="2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71600" y="2276872"/>
            <a:ext cx="716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pytest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@pytest.mark.parametrize(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"string, expected"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[(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'hello world'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'123 ([?'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 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test_lower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(string, expected):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output = string.lower()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output == expected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72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deterministic test cases when possible</a:t>
            </a:r>
          </a:p>
          <a:p>
            <a:r>
              <a:rPr lang="en-US" dirty="0" smtClean="0"/>
              <a:t>In most numerical algorithm, this will cover only over-simplified situations; in some, it is impossible</a:t>
            </a:r>
          </a:p>
          <a:p>
            <a:r>
              <a:rPr lang="en-US" dirty="0" smtClean="0"/>
              <a:t>Fuzz testing: generate random input</a:t>
            </a:r>
          </a:p>
          <a:p>
            <a:pPr lvl="1"/>
            <a:r>
              <a:rPr lang="en-US" dirty="0" smtClean="0"/>
              <a:t>Outside scientific programming it is mostly used to stress-test error handling, memory leaks, safety</a:t>
            </a:r>
          </a:p>
          <a:p>
            <a:pPr lvl="1"/>
            <a:r>
              <a:rPr lang="en-US" dirty="0" smtClean="0"/>
              <a:t>For numerical algorithm, it is often used to make sure one covers general, realistic cases</a:t>
            </a:r>
          </a:p>
          <a:p>
            <a:pPr lvl="1"/>
            <a:r>
              <a:rPr lang="en-US" dirty="0" smtClean="0"/>
              <a:t>The input may be random, but you still need to know what to expect</a:t>
            </a:r>
          </a:p>
          <a:p>
            <a:pPr lvl="1"/>
            <a:r>
              <a:rPr lang="en-US" dirty="0" smtClean="0"/>
              <a:t>Make failures reproducible by saving or printing the random seed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two tests for the function numpy.var :</a:t>
            </a:r>
            <a:br>
              <a:rPr lang="en-US"/>
            </a:br>
            <a:r>
              <a:rPr lang="en-US"/>
              <a:t>1) First, a deterministic test</a:t>
            </a:r>
            <a:br>
              <a:rPr lang="en-US"/>
            </a:br>
            <a:r>
              <a:rPr lang="en-US"/>
              <a:t>2) Then, a numerical fuzzing 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27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</a:t>
            </a:r>
            <a:r>
              <a:rPr lang="en-US" dirty="0" err="1" smtClean="0"/>
              <a:t>fuzzing</a:t>
            </a:r>
            <a:r>
              <a:rPr lang="en-US" dirty="0" smtClean="0"/>
              <a:t> – solution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484784"/>
            <a:ext cx="8077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test_var_deterministic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numpy.array([-2.0, 2.0])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4.0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isclose(numpy.var(x), 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test_var_fuzzing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rand_state = numpy.random.RandomState(8393)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N, D = 100000, 5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Goal variances: [0.1 ,  0.45,  0.8 ,  1.15,  1.5]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expected = numpy.linspace(0.1, 1.5, 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  <a:t># Generate random, D-dimensional data</a:t>
            </a:r>
            <a:br>
              <a:rPr lang="en-US" sz="1400">
                <a:solidFill>
                  <a:srgbClr val="B2222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rand_state.randn(N, D) * numpy.sqrt(expected)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variance = numpy.var(x, axis=0)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numpy.testing.assert_allclose(variance, expected, rtol=1e-2)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learning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 algorithms can get stuck in local maxima, the solution for general cases might not be known (e.g., unsupervised learning)</a:t>
            </a:r>
          </a:p>
          <a:p>
            <a:r>
              <a:rPr lang="en-US" dirty="0" smtClean="0"/>
              <a:t>Turn your validation cases into tests</a:t>
            </a:r>
          </a:p>
          <a:p>
            <a:r>
              <a:rPr lang="en-US" dirty="0" smtClean="0"/>
              <a:t>Stability tests: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final solution; verify that the algorithm stays there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 from solution and add a small amount of noise to the parameters; verify that the algorithm converges back to the solution</a:t>
            </a:r>
          </a:p>
          <a:p>
            <a:r>
              <a:rPr lang="en-US" dirty="0" smtClean="0"/>
              <a:t>Generate data from the model with known parameters</a:t>
            </a:r>
          </a:p>
          <a:p>
            <a:pPr lvl="1"/>
            <a:r>
              <a:rPr lang="en-US" dirty="0" smtClean="0"/>
              <a:t>E.g., linear regression: generate data as   y = a*x + b + noise</a:t>
            </a:r>
            <a:br>
              <a:rPr lang="en-US" dirty="0" smtClean="0"/>
            </a:br>
            <a:r>
              <a:rPr lang="en-US" dirty="0" smtClean="0"/>
              <a:t>for random a, b, and x, then test that the algorithm is able to recover a and b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common cases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Test general routines with specific ones</a:t>
            </a:r>
          </a:p>
          <a:p>
            <a:pPr lvl="1"/>
            <a:r>
              <a:rPr lang="en-US" dirty="0" smtClean="0"/>
              <a:t>Example: test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polynomial_expansion(data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degree)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/>
              <a:t>with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quadratic_expansion(data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Test optimized routines with brute-force approaches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Example: test function computing analytical derivative with numerical derivative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eigenvector decomposition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Consider the function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values, vectors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eigen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GB" dirty="0" smtClean="0"/>
              <a:t>Test with simple but general cases:</a:t>
            </a:r>
          </a:p>
          <a:p>
            <a:pPr lvl="1"/>
            <a:r>
              <a:rPr lang="en-GB" dirty="0" smtClean="0"/>
              <a:t>use full matrices for which you know the exact solution</a:t>
            </a:r>
            <a:br>
              <a:rPr lang="en-GB" dirty="0" smtClean="0"/>
            </a:br>
            <a:r>
              <a:rPr lang="en-GB" dirty="0" smtClean="0"/>
              <a:t>(from a table or computed by hand)</a:t>
            </a:r>
          </a:p>
          <a:p>
            <a:r>
              <a:rPr lang="en-GB" dirty="0" smtClean="0"/>
              <a:t>Test general routine with specific ones:</a:t>
            </a:r>
          </a:p>
          <a:p>
            <a:pPr lvl="1"/>
            <a:r>
              <a:rPr lang="en-GB" dirty="0" smtClean="0"/>
              <a:t>use the analytical solution for 2x2 matrices</a:t>
            </a:r>
          </a:p>
          <a:p>
            <a:r>
              <a:rPr lang="en-GB" dirty="0" smtClean="0"/>
              <a:t>Numerical </a:t>
            </a:r>
            <a:r>
              <a:rPr lang="en-GB" dirty="0" err="1" smtClean="0"/>
              <a:t>fuzzing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generate random </a:t>
            </a:r>
            <a:r>
              <a:rPr lang="en-GB" dirty="0" err="1" smtClean="0"/>
              <a:t>eigenvalues</a:t>
            </a:r>
            <a:r>
              <a:rPr lang="en-GB" dirty="0" smtClean="0"/>
              <a:t>, random eigenvector; construct the matrix; then check that the function returns the correct values</a:t>
            </a:r>
          </a:p>
          <a:p>
            <a:r>
              <a:rPr lang="en-GB" dirty="0" smtClean="0"/>
              <a:t>Test with boundary cases:</a:t>
            </a:r>
          </a:p>
          <a:p>
            <a:pPr lvl="1"/>
            <a:r>
              <a:rPr lang="en-GB" dirty="0" smtClean="0"/>
              <a:t>test with diagonal matrix: is the algorithm stable?</a:t>
            </a:r>
          </a:p>
          <a:p>
            <a:pPr lvl="1"/>
            <a:r>
              <a:rPr lang="en-GB" dirty="0" smtClean="0"/>
              <a:t>test with a singular matrix: is the algorithm robust? Does it raise appropriate error when it fails?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Kata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linear regression using TDD</a:t>
            </a:r>
          </a:p>
          <a:p>
            <a:r>
              <a:rPr lang="en-US"/>
              <a:t>Write k-means using TDD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Mocking</a:t>
            </a:r>
          </a:p>
        </p:txBody>
      </p:sp>
    </p:spTree>
    <p:extLst>
      <p:ext uri="{BB962C8B-B14F-4D97-AF65-F5344CB8AC3E}">
        <p14:creationId xmlns:p14="http://schemas.microsoft.com/office/powerpoint/2010/main" val="3546921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 objects for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Mock object</a:t>
            </a:r>
            <a:r>
              <a:rPr lang="en-US" dirty="0"/>
              <a:t>: object that mimics the behavior of a real object, but doesn’t actually do much </a:t>
            </a:r>
            <a:endParaRPr lang="en-US" dirty="0" smtClean="0"/>
          </a:p>
          <a:p>
            <a:r>
              <a:rPr lang="en-US" dirty="0" smtClean="0"/>
              <a:t>Main reasons to use mocking:</a:t>
            </a:r>
          </a:p>
          <a:p>
            <a:pPr lvl="1"/>
            <a:r>
              <a:rPr lang="en-US" dirty="0" smtClean="0"/>
              <a:t>Code would have undesired side effect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ommit to central database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ost to Twitter</a:t>
            </a:r>
          </a:p>
          <a:p>
            <a:pPr lvl="2"/>
            <a:r>
              <a:rPr lang="en-US" dirty="0"/>
              <a:t>Take a very long time to complete</a:t>
            </a:r>
            <a:endParaRPr lang="en-US" dirty="0" smtClean="0"/>
          </a:p>
          <a:p>
            <a:pPr lvl="1"/>
            <a:r>
              <a:rPr lang="en-US" dirty="0"/>
              <a:t>Results depends on things we don’t control</a:t>
            </a:r>
            <a:endParaRPr lang="en-US" dirty="0" smtClean="0"/>
          </a:p>
          <a:p>
            <a:pPr lvl="2"/>
            <a:r>
              <a:rPr lang="en-US" dirty="0"/>
              <a:t>E.g. c</a:t>
            </a:r>
            <a:r>
              <a:rPr lang="en-US" dirty="0" smtClean="0"/>
              <a:t>urrent time, or temperature</a:t>
            </a:r>
          </a:p>
          <a:p>
            <a:r>
              <a:rPr lang="en-US" dirty="0"/>
              <a:t>Python3 ships with a </a:t>
            </a:r>
            <a:r>
              <a:rPr lang="en-US" dirty="0">
                <a:latin typeface="Courier New"/>
                <a:cs typeface="Courier New"/>
              </a:rPr>
              <a:t>unittest.mock</a:t>
            </a:r>
            <a:r>
              <a:rPr lang="en-US" dirty="0"/>
              <a:t> package, on Python2 you need to </a:t>
            </a:r>
            <a:r>
              <a:rPr lang="en-US" dirty="0">
                <a:latin typeface="Courier New"/>
                <a:cs typeface="Courier New"/>
              </a:rPr>
              <a:t>pip install mock</a:t>
            </a:r>
            <a:endParaRPr lang="en-US" dirty="0" smtClean="0">
              <a:latin typeface="Courier New"/>
              <a:cs typeface="Courier New"/>
            </a:endParaRPr>
          </a:p>
          <a:p>
            <a:pPr marL="594360" lvl="2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35280" cy="4937760"/>
          </a:xfrm>
        </p:spPr>
        <p:txBody>
          <a:bodyPr/>
          <a:lstStyle/>
          <a:p>
            <a:r>
              <a:rPr lang="en-US"/>
              <a:t>??? how to get material</a:t>
            </a:r>
            <a:endParaRPr lang="en-US" sz="200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6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Mock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60208"/>
          </a:xfrm>
        </p:spPr>
        <p:txBody>
          <a:bodyPr>
            <a:normAutofit/>
          </a:bodyPr>
          <a:lstStyle/>
          <a:p>
            <a:r>
              <a:rPr lang="en-US" dirty="0" smtClean="0"/>
              <a:t>The superstar of the library, </a:t>
            </a:r>
            <a:r>
              <a:rPr lang="en-US" dirty="0" smtClean="0">
                <a:latin typeface="Courier New"/>
                <a:cs typeface="Courier New"/>
              </a:rPr>
              <a:t>Mock</a:t>
            </a:r>
            <a:r>
              <a:rPr lang="en-US" dirty="0" smtClean="0"/>
              <a:t>, </a:t>
            </a:r>
            <a:r>
              <a:rPr lang="en-US" dirty="0"/>
              <a:t>absorbs </a:t>
            </a:r>
            <a:r>
              <a:rPr lang="en-US" dirty="0" smtClean="0"/>
              <a:t>everything you throw at it:</a:t>
            </a:r>
          </a:p>
          <a:p>
            <a:pPr marL="457200" lvl="1" indent="0">
              <a:buNone/>
            </a:pPr>
            <a:endParaRPr lang="en-US" sz="18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from</a:t>
            </a:r>
            <a:r>
              <a:rPr lang="en-US" sz="1800" dirty="0">
                <a:latin typeface="Courier New"/>
                <a:cs typeface="Courier New"/>
              </a:rPr>
              <a:t> unittest.mock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import</a:t>
            </a:r>
            <a:r>
              <a:rPr lang="en-US" sz="1800" dirty="0">
                <a:latin typeface="Courier New"/>
                <a:cs typeface="Courier New"/>
              </a:rPr>
              <a:t> Mock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mock = Mock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mock.x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'24379952'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> = 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FF7700"/>
                </a:solidFill>
                <a:latin typeface="Courier New"/>
                <a:cs typeface="Courier New"/>
              </a:rPr>
              <a:t>print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 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mock.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whatever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800" dirty="0">
                <a:latin typeface="Courier New"/>
                <a:cs typeface="Courier New"/>
              </a:rPr>
              <a:t>, key=</a:t>
            </a:r>
            <a:r>
              <a:rPr lang="en-US" sz="18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800" dirty="0">
                <a:latin typeface="Courier New"/>
                <a:cs typeface="Courier New"/>
              </a:rPr>
              <a:t/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&lt;</a:t>
            </a:r>
            <a:r>
              <a:rPr lang="en-US" sz="1800" dirty="0">
                <a:latin typeface="Courier New"/>
                <a:cs typeface="Courier New"/>
              </a:rPr>
              <a:t>Mock name=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800" dirty="0" err="1">
                <a:solidFill>
                  <a:srgbClr val="483D8B"/>
                </a:solidFill>
                <a:latin typeface="Courier New"/>
                <a:cs typeface="Courier New"/>
              </a:rPr>
              <a:t>mock.whatever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()'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/>
                <a:cs typeface="Courier New"/>
              </a:rPr>
              <a:t>id</a:t>
            </a:r>
            <a:r>
              <a:rPr lang="en-US" sz="1800" dirty="0">
                <a:latin typeface="Courier New"/>
                <a:cs typeface="Courier New"/>
              </a:rPr>
              <a:t>=</a:t>
            </a:r>
            <a:r>
              <a:rPr lang="en-US" sz="1800" dirty="0">
                <a:solidFill>
                  <a:srgbClr val="483D8B"/>
                </a:solidFill>
                <a:latin typeface="Courier New"/>
                <a:cs typeface="Courier New"/>
              </a:rPr>
              <a:t>'24470128'</a:t>
            </a:r>
            <a:r>
              <a:rPr lang="en-US" sz="1800" dirty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800" dirty="0" smtClean="0">
                <a:latin typeface="Courier New"/>
                <a:cs typeface="Courier New"/>
              </a:rPr>
              <a:t/>
            </a:r>
            <a:br>
              <a:rPr lang="en-US" sz="1800" dirty="0" smtClean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are recorded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call_count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call_args_list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latin typeface="Courier New"/>
                <a:cs typeface="Courier New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, 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)]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testing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mock=Mock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smtClean="0">
                <a:solidFill>
                  <a:srgbClr val="483D8B"/>
                </a:solidFill>
                <a:latin typeface="Courier New"/>
                <a:cs typeface="Courier New"/>
              </a:rPr>
              <a:t>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assert_called_once_with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to be called once.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Called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times.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assert_called_with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AssertionError</a:t>
            </a:r>
            <a:r>
              <a:rPr lang="en-US" sz="1600" dirty="0">
                <a:latin typeface="Courier New"/>
                <a:cs typeface="Courier New"/>
              </a:rPr>
              <a:t>: Expected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Actual call: 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'a'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foo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assert_any_call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 lang="en-US" sz="16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44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Mimicking an existing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smtplib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 = Mock(spec=SMTP)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</a:t>
            </a: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isinstance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(mock_smtp, SMTP)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True</a:t>
            </a: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mock_smtp.&lt;TAB&gt;</a:t>
            </a:r>
            <a:br>
              <a:rPr lang="pl-PL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mock_smtp.assert_any_call         mock_smtp.attach_mock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mock_smtp.assert_called_once_with mock_smtp.auth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mock_smtp.assert_called_with      mock_smtp.auth_cram_md5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mock_smtp.assert_has_calls        mock_smtp.auth_login                   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mock_smtp.assert_not_called       mock_smtp.auth_plain             </a:t>
            </a:r>
            <a:b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l-PL" sz="11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                   ...     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9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Mimicking an existing 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Use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spec</a:t>
            </a:r>
            <a:r>
              <a:rPr lang="en-US" dirty="0"/>
              <a:t> to </a:t>
            </a:r>
            <a:r>
              <a:rPr lang="en-US" dirty="0" smtClean="0"/>
              <a:t>i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nherit interface from class: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&gt;&gt;&gt;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---------------------------------------------------------------------------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                    Traceback (most recent call last)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&lt;ipython-input-17-4856e93b6e10&gt;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&lt;module&gt;()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----&gt; 1 mock_smtp.bogus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/Users/pberkes/miniconda3/envs/gnode/lib/python3.5/unittest/mock.py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__getattr__(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576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None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577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not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self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._mock_methods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name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_all_magics: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--&gt; 578    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"Mock object has no attribute %r"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% 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579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_is_magic(name):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580            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raise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(name)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AttributeError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: 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object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has no attribute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'bogus’</a:t>
            </a: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return_value </a:t>
            </a:r>
            <a:r>
              <a:rPr lang="en-US" sz="2900" dirty="0">
                <a:latin typeface="+mj-lt"/>
                <a:cs typeface="Courier New"/>
              </a:rPr>
              <a:t>for a single return value:</a:t>
            </a:r>
            <a: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66CC66"/>
                </a:solidFill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mock=Mock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err="1" smtClean="0">
                <a:latin typeface="Courier New"/>
                <a:cs typeface="Courier New"/>
              </a:rPr>
              <a:t>.</a:t>
            </a:r>
            <a:r>
              <a:rPr lang="en-US" sz="26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return_value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>
                <a:latin typeface="Courier New"/>
                <a:cs typeface="Courier New"/>
              </a:rPr>
              <a:t>= 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32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2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2600" dirty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mock.</a:t>
            </a:r>
            <a:r>
              <a:rPr lang="en-US" sz="2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600" dirty="0">
                <a:latin typeface="Courier New"/>
                <a:cs typeface="Courier New"/>
              </a:rPr>
              <a:t>one=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2600" dirty="0">
                <a:latin typeface="Courier New"/>
                <a:cs typeface="Courier New"/>
              </a:rPr>
              <a:t>, two=</a:t>
            </a:r>
            <a:r>
              <a:rPr lang="en-US" sz="26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600" dirty="0">
                <a:latin typeface="Courier New"/>
                <a:cs typeface="Courier New"/>
              </a:rPr>
              <a:t/>
            </a:r>
            <a:br>
              <a:rPr lang="en-US" sz="2600" dirty="0">
                <a:latin typeface="Courier New"/>
                <a:cs typeface="Courier New"/>
              </a:rPr>
            </a:br>
            <a:r>
              <a:rPr lang="en-US" sz="2600" dirty="0" smtClean="0">
                <a:solidFill>
                  <a:srgbClr val="FF4500"/>
                </a:solidFill>
                <a:latin typeface="Courier New"/>
                <a:cs typeface="Courier New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en-US" sz="2900" dirty="0">
                <a:cs typeface="Courier New"/>
              </a:rPr>
              <a:t>Use</a:t>
            </a:r>
            <a:r>
              <a:rPr lang="en-US" sz="2900" dirty="0">
                <a:latin typeface="Courier New"/>
                <a:cs typeface="Courier New"/>
              </a:rPr>
              <a:t> side_effect </a:t>
            </a:r>
            <a:r>
              <a:rPr lang="en-US" sz="2900" dirty="0">
                <a:cs typeface="Courier New"/>
              </a:rPr>
              <a:t>for a list of return values, one per call:</a:t>
            </a:r>
            <a: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  <a:t/>
            </a:r>
            <a:br>
              <a:rPr lang="en-US" sz="2900" dirty="0">
                <a:solidFill>
                  <a:srgbClr val="FF4500"/>
                </a:solidFill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err="1" smtClean="0">
                <a:latin typeface="Courier New"/>
                <a:cs typeface="Courier New"/>
              </a:rPr>
              <a:t>.</a:t>
            </a:r>
            <a:r>
              <a:rPr lang="en-US" sz="2500" b="1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2500" dirty="0" smtClean="0">
                <a:latin typeface="Courier New"/>
                <a:cs typeface="Courier New"/>
              </a:rPr>
              <a:t> </a:t>
            </a:r>
            <a:r>
              <a:rPr lang="en-US" sz="2500" dirty="0">
                <a:latin typeface="Courier New"/>
                <a:cs typeface="Courier New"/>
              </a:rPr>
              <a:t>=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>, </a:t>
            </a: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4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FF4500"/>
                </a:solidFill>
                <a:latin typeface="Courier New"/>
                <a:cs typeface="Courier New"/>
              </a:rPr>
              <a:t>5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 err="1" smtClean="0">
                <a:latin typeface="Courier New"/>
                <a:cs typeface="Courier New"/>
              </a:rPr>
              <a:t>mock.</a:t>
            </a:r>
            <a:r>
              <a:rPr lang="en-US" sz="25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bar</a:t>
            </a:r>
            <a:r>
              <a:rPr lang="en-US" sz="25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/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>
                <a:latin typeface="Courier New"/>
                <a:cs typeface="Courier New"/>
              </a:rPr>
              <a:t>Traceback</a:t>
            </a:r>
            <a:r>
              <a:rPr lang="en-US" sz="2500" dirty="0">
                <a:latin typeface="Courier New"/>
                <a:cs typeface="Courier New"/>
              </a:rPr>
              <a:t> 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2500" dirty="0">
                <a:latin typeface="Courier New"/>
                <a:cs typeface="Courier New"/>
              </a:rPr>
              <a:t>most recent call last</a:t>
            </a:r>
            <a:r>
              <a:rPr lang="en-US" sz="25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500" dirty="0">
                <a:latin typeface="Courier New"/>
                <a:cs typeface="Courier New"/>
              </a:rPr>
              <a:t>:</a:t>
            </a:r>
            <a:br>
              <a:rPr lang="en-US" sz="2500" dirty="0">
                <a:latin typeface="Courier New"/>
                <a:cs typeface="Courier New"/>
              </a:rPr>
            </a:br>
            <a:r>
              <a:rPr lang="en-US" sz="25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StopIteration</a:t>
            </a:r>
            <a:endParaRPr lang="en-US" sz="2500" dirty="0" smtClean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5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Mock calls with side effects:</a:t>
            </a:r>
            <a:endParaRPr lang="en-US" sz="2200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mock.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>
                <a:latin typeface="Courier New"/>
                <a:cs typeface="Courier New"/>
              </a:rPr>
              <a:t> = </a:t>
            </a:r>
            <a:r>
              <a:rPr lang="en-US" sz="1600" b="1" dirty="0">
                <a:solidFill>
                  <a:srgbClr val="FF7700"/>
                </a:solidFill>
                <a:latin typeface="Courier New"/>
                <a:cs typeface="Courier New"/>
              </a:rPr>
              <a:t>lambda</a:t>
            </a:r>
            <a:r>
              <a:rPr lang="en-US" sz="1600" dirty="0">
                <a:latin typeface="Courier New"/>
                <a:cs typeface="Courier New"/>
              </a:rPr>
              <a:t> x: </a:t>
            </a:r>
            <a:r>
              <a:rPr lang="en-US" sz="1600" dirty="0" err="1">
                <a:latin typeface="Courier New"/>
                <a:cs typeface="Courier New"/>
              </a:rPr>
              <a:t>x.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append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a=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&gt;&gt;&gt;</a:t>
            </a:r>
            <a:r>
              <a:rPr lang="en-US" sz="1600" dirty="0">
                <a:latin typeface="Courier New"/>
                <a:cs typeface="Courier New"/>
              </a:rPr>
              <a:t> a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1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]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600" dirty="0" smtClean="0">
              <a:solidFill>
                <a:srgbClr val="66CC66"/>
              </a:solidFill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2200" dirty="0" smtClean="0">
                <a:solidFill>
                  <a:srgbClr val="000000"/>
                </a:solidFill>
                <a:cs typeface="Courier New"/>
              </a:rPr>
              <a:t>Raising exceptions: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err="1" smtClean="0">
                <a:latin typeface="Courier New"/>
                <a:cs typeface="Courier New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side_effect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 err="1">
                <a:solidFill>
                  <a:srgbClr val="483D8B"/>
                </a:solidFill>
                <a:latin typeface="Courier New"/>
                <a:cs typeface="Courier New"/>
              </a:rPr>
              <a:t>Noooo</a:t>
            </a:r>
            <a:r>
              <a:rPr lang="en-US" sz="1600" dirty="0">
                <a:solidFill>
                  <a:srgbClr val="483D8B"/>
                </a:solidFill>
                <a:latin typeface="Courier New"/>
                <a:cs typeface="Courier New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  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66CC66"/>
                </a:solidFill>
                <a:latin typeface="Courier New"/>
                <a:cs typeface="Courier New"/>
              </a:rPr>
              <a:t>&gt;</a:t>
            </a:r>
            <a:r>
              <a:rPr lang="en-US" sz="1600" dirty="0">
                <a:solidFill>
                  <a:srgbClr val="66CC66"/>
                </a:solidFill>
                <a:latin typeface="Courier New"/>
                <a:cs typeface="Courier New"/>
              </a:rPr>
              <a:t>&gt;&gt;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mock.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baz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FF4500"/>
                </a:solidFill>
                <a:latin typeface="Courier New"/>
                <a:cs typeface="Courier New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err="1">
                <a:latin typeface="Courier New"/>
                <a:cs typeface="Courier New"/>
              </a:rPr>
              <a:t>Traceback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latin typeface="Courier New"/>
                <a:cs typeface="Courier New"/>
              </a:rPr>
              <a:t>most recent call last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>
                <a:latin typeface="Courier New"/>
                <a:cs typeface="Courier New"/>
              </a:rPr>
              <a:t>:</a:t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 smtClean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err="1">
                <a:latin typeface="Courier New"/>
                <a:cs typeface="Courier New"/>
              </a:rPr>
              <a:t>Noooo</a:t>
            </a:r>
            <a:r>
              <a:rPr lang="en-US" sz="1600" dirty="0">
                <a:latin typeface="Courier New"/>
                <a:cs typeface="Courier New"/>
              </a:rPr>
              <a:t/>
            </a:r>
            <a:br>
              <a:rPr lang="en-US" sz="1600" dirty="0">
                <a:latin typeface="Courier New"/>
                <a:cs typeface="Courier New"/>
              </a:rPr>
            </a:br>
            <a:r>
              <a:rPr lang="en-US" sz="1600" dirty="0">
                <a:latin typeface="Courier New"/>
                <a:cs typeface="Courier New"/>
              </a:rPr>
              <a:t> </a:t>
            </a:r>
            <a:br>
              <a:rPr lang="en-US" sz="1600" dirty="0">
                <a:latin typeface="Courier New"/>
                <a:cs typeface="Courier New"/>
              </a:rPr>
            </a:b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4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how do we test this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report_template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Report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======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The experiment was a {judgment}!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Let's do this again, with a bigger budget.</a:t>
            </a:r>
            <a:b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"""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send_report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(result, smtp):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result &gt; 0.5: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'big 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else: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judgment =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'total 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report = report_template.format(judgment=judgment)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smtp.send_message(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report,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from_addr=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'pony@magicpony.com'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to_addrs=[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'ferenc@magicpony.com'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],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use mock!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unittest.mock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Mock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test_send_report_success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 = 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send_report(0.6,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pos_args, kw_args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pos_args[0]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'success'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smtp.reset_mock()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/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send_report(0.4, smtp)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smtp.send_message.call_count == 1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args, kwargs = smtp.send_message.call_args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message = args[0]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'failure'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</a:t>
            </a:r>
            <a: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message</a:t>
            </a:r>
            <a:br>
              <a:rPr lang="en-US" sz="14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4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readings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80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Patches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of the time, Mock objects are not created from scratch. Rather, one momentarily substitute an object with a mock.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/>
                <a:cs typeface="Courier New"/>
              </a:rPr>
              <a:t>patch</a:t>
            </a:r>
            <a:r>
              <a:rPr lang="en-US" dirty="0"/>
              <a:t> </a:t>
            </a:r>
            <a:r>
              <a:rPr lang="en-US" dirty="0" smtClean="0"/>
              <a:t>context manager is </a:t>
            </a:r>
            <a:r>
              <a:rPr lang="en-US" dirty="0"/>
              <a:t>used for patching objects only within </a:t>
            </a:r>
            <a:r>
              <a:rPr lang="en-US" dirty="0" smtClean="0"/>
              <a:t>a block of code: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latin typeface="Courier New"/>
                <a:cs typeface="Courier New"/>
              </a:rPr>
              <a:t>with </a:t>
            </a:r>
            <a:r>
              <a:rPr lang="en-US" sz="1800" dirty="0" err="1">
                <a:latin typeface="Courier New"/>
                <a:cs typeface="Courier New"/>
              </a:rPr>
              <a:t>mock.patch</a:t>
            </a:r>
            <a:r>
              <a:rPr lang="en-US" sz="1800" dirty="0" smtClean="0">
                <a:latin typeface="Courier New"/>
                <a:cs typeface="Courier New"/>
              </a:rPr>
              <a:t>('my_module.</a:t>
            </a:r>
            <a:r>
              <a:rPr lang="en-US" sz="1800" dirty="0" err="1" smtClean="0">
                <a:latin typeface="Courier New"/>
                <a:cs typeface="Courier New"/>
              </a:rPr>
              <a:t>MyObject</a:t>
            </a:r>
            <a:r>
              <a:rPr lang="en-US" sz="1800" dirty="0" smtClean="0">
                <a:latin typeface="Courier New"/>
                <a:cs typeface="Courier New"/>
              </a:rPr>
              <a:t>'):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patched with a Mock object</a:t>
            </a:r>
            <a:br>
              <a:rPr lang="en-US" sz="1800" dirty="0" smtClean="0">
                <a:latin typeface="Courier New"/>
                <a:cs typeface="Courier New"/>
              </a:rPr>
            </a:br>
            <a:r>
              <a:rPr lang="en-US" sz="1800" dirty="0" smtClean="0">
                <a:latin typeface="Courier New"/>
                <a:cs typeface="Courier New"/>
              </a:rPr>
              <a:t># here </a:t>
            </a:r>
            <a:r>
              <a:rPr lang="en-US" sz="1800" dirty="0" err="1">
                <a:latin typeface="Courier New"/>
                <a:cs typeface="Courier New"/>
              </a:rPr>
              <a:t>MyObject </a:t>
            </a:r>
            <a:r>
              <a:rPr lang="en-US" sz="1800" dirty="0" smtClean="0">
                <a:latin typeface="Courier New"/>
                <a:cs typeface="Courier New"/>
              </a:rPr>
              <a:t>is restored to normal</a:t>
            </a:r>
            <a:endParaRPr lang="en-US" sz="3200" dirty="0" smtClean="0"/>
          </a:p>
          <a:p>
            <a:r>
              <a:rPr lang="en-US" dirty="0"/>
              <a:t>It automatically handle the </a:t>
            </a:r>
            <a:r>
              <a:rPr lang="en-US" dirty="0" smtClean="0"/>
              <a:t>un-patching </a:t>
            </a:r>
            <a:r>
              <a:rPr lang="en-US" dirty="0"/>
              <a:t>for you, even if exceptions are </a:t>
            </a:r>
            <a:r>
              <a:rPr lang="en-US" dirty="0" smtClean="0"/>
              <a:t>raised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Expensive telescope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79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Timed experiment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97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Optimization and profiling</a:t>
            </a:r>
          </a:p>
        </p:txBody>
      </p:sp>
    </p:spTree>
    <p:extLst>
      <p:ext uri="{BB962C8B-B14F-4D97-AF65-F5344CB8AC3E}">
        <p14:creationId xmlns:p14="http://schemas.microsoft.com/office/powerpoint/2010/main" val="6757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 smtClean="0"/>
              <a:t>Testing makes you efficient, too! 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additional big bonus of testing is that your code is ready for improvements</a:t>
            </a:r>
          </a:p>
          <a:p>
            <a:r>
              <a:rPr lang="en-US" dirty="0"/>
              <a:t>Code can change, and correctness is assured by tests</a:t>
            </a:r>
          </a:p>
          <a:p>
            <a:r>
              <a:rPr lang="en-US" b="1" dirty="0"/>
              <a:t>Happily scale your code up!</a:t>
            </a:r>
          </a:p>
        </p:txBody>
      </p:sp>
    </p:spTree>
    <p:extLst>
      <p:ext uri="{BB962C8B-B14F-4D97-AF65-F5344CB8AC3E}">
        <p14:creationId xmlns:p14="http://schemas.microsoft.com/office/powerpoint/2010/main" val="429353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unittest</a:t>
            </a:r>
            <a:endParaRPr lang="en-US" sz="2100" dirty="0" smtClean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rgbClr val="D9D9D9"/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rgbClr val="D9D9D9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4996333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callgrind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39117658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rgbClr val="D9D9D9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2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careful with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 is slower than C, but not prohibitively so</a:t>
            </a:r>
          </a:p>
          <a:p>
            <a:r>
              <a:rPr lang="en-GB" dirty="0"/>
              <a:t>In scientific applications, this difference is often not noticeable: the costly parts of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GB" dirty="0"/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GB" dirty="0"/>
              <a:t>, … are written in C or Fortran</a:t>
            </a:r>
          </a:p>
          <a:p>
            <a:r>
              <a:rPr lang="en-US" dirty="0"/>
              <a:t>In many practical cases, scientist time, not computer time is the bottleneck</a:t>
            </a:r>
          </a:p>
          <a:p>
            <a:pPr lvl="1"/>
            <a:r>
              <a:rPr lang="en-US" dirty="0"/>
              <a:t>Researchers need to be able to explore many different ideas</a:t>
            </a:r>
          </a:p>
          <a:p>
            <a:pPr lvl="1"/>
            <a:r>
              <a:rPr lang="en-US" dirty="0"/>
              <a:t>Always weight the time you spend on optimizing code vs benefits</a:t>
            </a:r>
          </a:p>
          <a:p>
            <a:pPr lvl="1"/>
            <a:r>
              <a:rPr lang="en-US" dirty="0"/>
              <a:t>Keep this diagram around: </a:t>
            </a:r>
            <a:r>
              <a:rPr lang="en-US" dirty="0">
                <a:hlinkClick r:id="rId3"/>
              </a:rPr>
              <a:t>https://xkcd.com/1205/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strike="sngStrike" dirty="0"/>
          </a:p>
          <a:p>
            <a:pPr marL="274320" lvl="1" indent="0">
              <a:buNone/>
            </a:pPr>
            <a:endParaRPr lang="en-US" strike="sngStrike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6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methods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(This is mildly controversial)</a:t>
            </a:r>
            <a:endParaRPr lang="en-US" dirty="0"/>
          </a:p>
          <a:p>
            <a:r>
              <a:rPr lang="en-US" dirty="0" smtClean="0"/>
              <a:t>In order of preference:</a:t>
            </a:r>
          </a:p>
          <a:p>
            <a:pPr lvl="1"/>
            <a:r>
              <a:rPr lang="en-US" dirty="0" err="1"/>
              <a:t>Don’t do anything</a:t>
            </a:r>
          </a:p>
          <a:p>
            <a:pPr lvl="1"/>
            <a:r>
              <a:rPr lang="en-US" dirty="0" err="1"/>
              <a:t>Vectorize</a:t>
            </a:r>
            <a:r>
              <a:rPr lang="en-US" dirty="0"/>
              <a:t> your code using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Use a “magic optimization” tool, like </a:t>
            </a:r>
            <a:r>
              <a:rPr lang="en-US" dirty="0" err="1"/>
              <a:t>numexpr, or numba</a:t>
            </a:r>
            <a:endParaRPr lang="en-US" dirty="0" err="1" smtClean="0"/>
          </a:p>
          <a:p>
            <a:pPr lvl="1"/>
            <a:r>
              <a:rPr lang="en-US" dirty="0"/>
              <a:t>Spend some money on better hardware (faster machine, SSD), optimized libraries (e.g., Intel’s MKL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Use GPU acceleration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arallelize your code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optimize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a small percentage of your code takes up most of the </a:t>
            </a:r>
            <a:r>
              <a:rPr lang="en-US" dirty="0" smtClean="0"/>
              <a:t>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</a:t>
            </a:r>
            <a:r>
              <a:rPr lang="en-US" dirty="0"/>
              <a:t>time-consuming parts of the </a:t>
            </a:r>
            <a:r>
              <a:rPr lang="en-US" dirty="0" smtClean="0"/>
              <a:t>code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Where’s the bottleneck? Computations? Disk I/O? </a:t>
            </a:r>
            <a:br>
              <a:rPr lang="en-US" dirty="0"/>
            </a:br>
            <a:r>
              <a:rPr lang="en-US" dirty="0"/>
              <a:t>Memory I/O? </a:t>
            </a:r>
            <a:r>
              <a:rPr lang="en-US"/>
              <a:t>Use a profiler!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(see also </a:t>
            </a:r>
            <a:r>
              <a:rPr lang="en-US" dirty="0" err="1"/>
              <a:t>Francesc Alted’s </a:t>
            </a:r>
            <a:r>
              <a:rPr lang="en-US" dirty="0"/>
              <a:t>videos</a:t>
            </a:r>
            <a:r>
              <a:rPr lang="en-US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</a:t>
            </a:r>
            <a:r>
              <a:rPr lang="en-US" dirty="0"/>
              <a:t>optimize those parts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Keep </a:t>
            </a:r>
            <a:r>
              <a:rPr lang="en-US" dirty="0"/>
              <a:t>running the tests to make sure that </a:t>
            </a:r>
            <a:r>
              <a:rPr lang="en-US" dirty="0" smtClean="0"/>
              <a:t>code is </a:t>
            </a:r>
            <a:r>
              <a:rPr lang="en-US" dirty="0"/>
              <a:t>not </a:t>
            </a:r>
            <a:r>
              <a:rPr lang="en-US" dirty="0" smtClean="0"/>
              <a:t>broken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Stop optimizing as soon as possible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93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IPython magic command: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GB" dirty="0" smtClean="0"/>
          </a:p>
          <a:p>
            <a:r>
              <a:rPr lang="en-GB" dirty="0" smtClean="0"/>
              <a:t>Precise timing of a function/expression</a:t>
            </a:r>
          </a:p>
          <a:p>
            <a:r>
              <a:rPr lang="en-GB" dirty="0"/>
              <a:t>Test different versions of a small amount of code, often used in interactive Python shell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>
                <a:latin typeface="Courier New"/>
                <a:cs typeface="Courier New"/>
              </a:rPr>
              <a:t>In [6]: %timeit cube(123)</a:t>
            </a:r>
            <a:br>
              <a:rPr lang="en-GB" sz="2000" dirty="0">
                <a:latin typeface="Courier New"/>
                <a:cs typeface="Courier New"/>
              </a:rPr>
            </a:br>
            <a:r>
              <a:rPr lang="en-GB" sz="2000" dirty="0">
                <a:latin typeface="Courier New"/>
                <a:cs typeface="Courier New"/>
              </a:rPr>
              <a:t>10000000 loops, best of 3: 185 ns per loop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Testing scientific code</a:t>
            </a:r>
          </a:p>
          <a:p>
            <a:r>
              <a:rPr lang="en-US"/>
              <a:t>Mocking</a:t>
            </a:r>
            <a:endParaRPr lang="en-US"/>
          </a:p>
          <a:p>
            <a:r>
              <a:rPr lang="en-US"/>
              <a:t>Profiling and optimization</a:t>
            </a:r>
          </a:p>
          <a:p>
            <a:r>
              <a:rPr lang="en-US"/>
              <a:t>Packaging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a dot product function in pure Python and time it in IPython using </a:t>
            </a:r>
            <a:r>
              <a:rPr lang="en-US">
                <a:latin typeface="Courier New"/>
                <a:cs typeface="Courier New"/>
              </a:rPr>
              <a:t>%timeit</a:t>
            </a:r>
            <a:r>
              <a:rPr lang="en-US"/>
              <a:t>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dot_product(x, y) is </a:t>
            </a:r>
            <a:br>
              <a:rPr lang="en-US"/>
            </a:br>
            <a:r>
              <a:rPr lang="en-US"/>
              <a:t>x[1] * y[1] + x[2] * y[2] + … + x[N] * y[N]</a:t>
            </a:r>
          </a:p>
          <a:p>
            <a:endParaRPr lang="en-US"/>
          </a:p>
          <a:p>
            <a:r>
              <a:rPr lang="en-US"/>
              <a:t>Write a version using numpy (vectorized), time it again</a:t>
            </a:r>
          </a:p>
          <a:p>
            <a:r>
              <a:rPr lang="en-US"/>
              <a:t>Time numpy.dot</a:t>
            </a:r>
          </a:p>
          <a:p>
            <a:r>
              <a:rPr lang="en-US"/>
              <a:t>Try with large (1000 elements) and small vectors (5 elements)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2000232" y="1285860"/>
            <a:ext cx="5143536" cy="1928826"/>
          </a:xfrm>
          <a:prstGeom prst="ellipseRibbon2">
            <a:avLst>
              <a:gd name="adj1" fmla="val 37115"/>
              <a:gd name="adj2" fmla="val 68903"/>
              <a:gd name="adj3" fmla="val 12500"/>
            </a:avLst>
          </a:prstGeom>
          <a:solidFill>
            <a:schemeClr val="accent1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 smtClean="0"/>
              <a:t>factorial</a:t>
            </a:r>
            <a:endParaRPr lang="en-GB" sz="4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75656" y="4005064"/>
            <a:ext cx="6606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Follow with me while we profile the file</a:t>
            </a:r>
            <a:br>
              <a:rPr lang="en-US">
                <a:latin typeface="+mn-lt"/>
              </a:rPr>
            </a:br>
            <a:r>
              <a:rPr lang="en-US">
                <a:latin typeface="Courier New"/>
                <a:cs typeface="Courier New"/>
              </a:rPr>
              <a:t>hands_on/factorial/factorial.py</a:t>
            </a:r>
          </a:p>
        </p:txBody>
      </p:sp>
    </p:spTree>
    <p:extLst>
      <p:ext uri="{BB962C8B-B14F-4D97-AF65-F5344CB8AC3E}">
        <p14:creationId xmlns:p14="http://schemas.microsoft.com/office/powerpoint/2010/main" val="1345544293"/>
      </p:ext>
    </p:extLst>
  </p:cSld>
  <p:clrMapOvr>
    <a:masterClrMapping/>
  </p:clrMapOvr>
  <p:transition xmlns:p14="http://schemas.microsoft.com/office/powerpoint/2010/main">
    <p:sndAc>
      <p:stSnd>
        <p:snd r:embed="rId2" name="drumroll.wav"/>
      </p:stSnd>
    </p:sndAc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cs typeface="Courier New" pitchFamily="49" charset="0"/>
              </a:rPr>
              <a:t>Measuring time: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On *nix systems, the command </a:t>
            </a:r>
            <a:r>
              <a:rPr lang="en-GB" dirty="0" smtClean="0">
                <a:latin typeface="Courier New"/>
                <a:cs typeface="Courier New"/>
              </a:rPr>
              <a:t>time</a:t>
            </a:r>
            <a:r>
              <a:rPr lang="en-GB" dirty="0" smtClean="0"/>
              <a:t> gives a quick way of measuring time: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“real” is wall clock time</a:t>
            </a:r>
          </a:p>
          <a:p>
            <a:r>
              <a:rPr lang="en-GB" dirty="0" smtClean="0"/>
              <a:t>“user” is CPU time executing the script</a:t>
            </a:r>
          </a:p>
          <a:p>
            <a:r>
              <a:rPr lang="en-GB" dirty="0"/>
              <a:t>“sys” is CPU time spent in system calls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348880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rgbClr val="000000"/>
                </a:solidFill>
                <a:latin typeface="Courier New" pitchFamily="49" charset="0"/>
              </a:rPr>
              <a:t>$ time python your_script.py</a:t>
            </a:r>
          </a:p>
          <a:p>
            <a:endParaRPr lang="en-GB" sz="1600" dirty="0" err="1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real	0m0.135s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user	0m0.125s</a:t>
            </a:r>
          </a:p>
          <a:p>
            <a:r>
              <a:rPr lang="en-GB" sz="1600" dirty="0">
                <a:solidFill>
                  <a:srgbClr val="000000"/>
                </a:solidFill>
                <a:latin typeface="Courier New" pitchFamily="49" charset="0"/>
              </a:rPr>
              <a:t>sys	0m0.009s</a:t>
            </a:r>
          </a:p>
          <a:p>
            <a:endParaRPr lang="en-GB" sz="160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97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standard Python module to profile an entire application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profile </a:t>
            </a:r>
            <a:r>
              <a:rPr lang="en-GB" dirty="0" smtClean="0"/>
              <a:t>is an old, slow profiling module)</a:t>
            </a:r>
          </a:p>
          <a:p>
            <a:r>
              <a:rPr lang="en-GB" dirty="0" smtClean="0"/>
              <a:t>Running the profiler from command line: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Sorting options: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564904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–s cumulative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3568" y="3789040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tottime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only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cumtime : </a:t>
            </a:r>
            <a:r>
              <a:rPr lang="en-GB" sz="2000" dirty="0" smtClean="0">
                <a:latin typeface="+mn-lt"/>
                <a:cs typeface="Courier New" pitchFamily="49" charset="0"/>
              </a:rPr>
              <a:t>time spent in function and sub-calls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calls   : </a:t>
            </a:r>
            <a:r>
              <a:rPr lang="en-GB" sz="2000" dirty="0">
                <a:latin typeface="+mn-lt"/>
                <a:cs typeface="Courier New" pitchFamily="49" charset="0"/>
              </a:rPr>
              <a:t>number of 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cProfile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219200"/>
            <a:ext cx="8572560" cy="4937760"/>
          </a:xfrm>
        </p:spPr>
        <p:txBody>
          <a:bodyPr/>
          <a:lstStyle/>
          <a:p>
            <a:r>
              <a:rPr lang="en-GB" dirty="0" smtClean="0"/>
              <a:t>Or save results to disk for later inspection: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/>
              <a:t>Explore with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1700808"/>
            <a:ext cx="810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-m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cProfile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–o filename.prof myscript.py</a:t>
            </a:r>
            <a:endParaRPr lang="en-GB" sz="2000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5576" y="299695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python –m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pstats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.prof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stats [n | regexp]: </a:t>
            </a:r>
            <a:r>
              <a:rPr lang="en-GB" sz="2000" dirty="0" smtClean="0">
                <a:latin typeface="+mn-lt"/>
                <a:cs typeface="Courier New" pitchFamily="49" charset="0"/>
              </a:rPr>
              <a:t>print statistics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sort [cumulative, time, ...] : </a:t>
            </a:r>
            <a:r>
              <a:rPr lang="en-GB" sz="2000" dirty="0">
                <a:latin typeface="+mn-lt"/>
                <a:cs typeface="Courier New" pitchFamily="49" charset="0"/>
              </a:rPr>
              <a:t>change sort order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callers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callers of functions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callees [n | regexp]: </a:t>
            </a:r>
            <a:r>
              <a:rPr lang="en-GB" sz="2000" dirty="0">
                <a:latin typeface="+mn-lt"/>
                <a:cs typeface="Courier New" pitchFamily="49" charset="0"/>
              </a:rPr>
              <a:t>show callees of functions</a:t>
            </a:r>
          </a:p>
        </p:txBody>
      </p:sp>
    </p:spTree>
    <p:extLst>
      <p:ext uri="{BB962C8B-B14F-4D97-AF65-F5344CB8AC3E}">
        <p14:creationId xmlns:p14="http://schemas.microsoft.com/office/powerpoint/2010/main" val="4063644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Callgrind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 descr="Screen Shot 2015-08-30 at 12.14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10" y="1268760"/>
            <a:ext cx="7295698" cy="472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callgrind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219200"/>
            <a:ext cx="849694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Callgrind gives graphical representation of profiling results:</a:t>
            </a:r>
          </a:p>
          <a:p>
            <a:r>
              <a:rPr lang="en-US"/>
              <a:t>Run profiler: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python -m cProfile -o factorial.prof factorial.py </a:t>
            </a:r>
          </a:p>
          <a:p>
            <a:r>
              <a:rPr lang="en-US"/>
              <a:t>Transform results in callgrind format: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pyprof2calltree -i factorial.prof -o callgrind.out.1</a:t>
            </a:r>
          </a:p>
          <a:p>
            <a:r>
              <a:rPr lang="en-US"/>
              <a:t>Run callgrind: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qcallgrind callgrind.out.1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cs typeface="Courier New"/>
              </a:rPr>
              <a:t>or</a:t>
            </a:r>
            <a:r>
              <a:rPr lang="en-US" sz="2000">
                <a:latin typeface="Courier New"/>
                <a:cs typeface="Courier New"/>
              </a:rPr>
              <a:t/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kcachegrind callgrind.out.1</a:t>
            </a:r>
          </a:p>
          <a:p>
            <a:endParaRPr lang="en-US" sz="200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Make sure you can profile and run cachegrind</a:t>
            </a:r>
          </a:p>
          <a:p>
            <a:r>
              <a:rPr lang="en-US"/>
              <a:t>Optimize the </a:t>
            </a:r>
            <a:r>
              <a:rPr lang="en-US">
                <a:latin typeface="Courier New"/>
                <a:cs typeface="Courier New"/>
              </a:rPr>
              <a:t>factorial</a:t>
            </a:r>
            <a:r>
              <a:rPr lang="en-US"/>
              <a:t> funciton</a:t>
            </a:r>
          </a:p>
          <a:p>
            <a:pPr lvl="1"/>
            <a:r>
              <a:rPr lang="en-US"/>
              <a:t>Modify the code</a:t>
            </a:r>
          </a:p>
          <a:p>
            <a:pPr lvl="1"/>
            <a:r>
              <a:rPr lang="en-US"/>
              <a:t>Run tests to make sure it still works</a:t>
            </a:r>
          </a:p>
          <a:p>
            <a:pPr lvl="1"/>
            <a:r>
              <a:rPr lang="en-US"/>
              <a:t>Profile and measure progress</a:t>
            </a:r>
          </a:p>
          <a:p>
            <a:pPr marL="274320" lvl="1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84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Fine-grained profiling: line_profiler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You can profile a subset of all functions by decorating them with </a:t>
            </a:r>
            <a:r>
              <a:rPr lang="en-US">
                <a:latin typeface="Courier New"/>
                <a:cs typeface="Courier New"/>
              </a:rPr>
              <a:t>@profile</a:t>
            </a:r>
            <a:r>
              <a:rPr lang="en-US"/>
              <a:t/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–b -v factorial.py</a:t>
            </a:r>
          </a:p>
          <a:p>
            <a:r>
              <a:rPr lang="en-US"/>
              <a:t>Line-by-line profiling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kernprof -b -l -v factorial.py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4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Theano?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Compiled Theano function will show up in the profiling statistics as any other Python function</a:t>
            </a:r>
          </a:p>
          <a:p>
            <a:r>
              <a:rPr lang="en-US"/>
              <a:t>If you want to profile the Theano graph: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Something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/>
              <a:t>Something else 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???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66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 on! (time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Profile the NLP distance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478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Packaging</a:t>
            </a:r>
          </a:p>
        </p:txBody>
      </p:sp>
    </p:spTree>
    <p:extLst>
      <p:ext uri="{BB962C8B-B14F-4D97-AF65-F5344CB8AC3E}">
        <p14:creationId xmlns:p14="http://schemas.microsoft.com/office/powerpoint/2010/main" val="765880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structure of Python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root</a:t>
            </a:r>
          </a:p>
          <a:p>
            <a:pPr lvl="1"/>
            <a:r>
              <a:rPr lang="en-US"/>
              <a:t>package</a:t>
            </a:r>
          </a:p>
          <a:p>
            <a:pPr lvl="2"/>
            <a:r>
              <a:rPr lang="en-US"/>
              <a:t>__init__.py</a:t>
            </a:r>
          </a:p>
          <a:p>
            <a:pPr lvl="2"/>
            <a:r>
              <a:rPr lang="en-US"/>
              <a:t>module1.py</a:t>
            </a:r>
          </a:p>
          <a:p>
            <a:pPr lvl="2"/>
            <a:r>
              <a:rPr lang="en-US"/>
              <a:t>module2.py</a:t>
            </a:r>
          </a:p>
          <a:p>
            <a:pPr lvl="2"/>
            <a:r>
              <a:rPr lang="en-US"/>
              <a:t>tests</a:t>
            </a:r>
          </a:p>
          <a:p>
            <a:pPr lvl="3"/>
            <a:r>
              <a:rPr lang="en-US"/>
              <a:t>test_module1.py</a:t>
            </a:r>
          </a:p>
          <a:p>
            <a:pPr lvl="3"/>
            <a:r>
              <a:rPr lang="en-US"/>
              <a:t>test_module2.py</a:t>
            </a:r>
          </a:p>
          <a:p>
            <a:pPr lvl="1"/>
            <a:r>
              <a:rPr lang="en-US"/>
              <a:t>docs</a:t>
            </a:r>
          </a:p>
          <a:p>
            <a:pPr lvl="1"/>
            <a:r>
              <a:rPr lang="en-US"/>
              <a:t>LICENSE.txt</a:t>
            </a:r>
          </a:p>
          <a:p>
            <a:pPr lvl="1"/>
            <a:r>
              <a:rPr lang="en-US"/>
              <a:t>README.txt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setup.py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65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Describes the project content: packages, data, etc</a:t>
            </a:r>
          </a:p>
          <a:p>
            <a:r>
              <a:rPr lang="en-US"/>
              <a:t>Contains project metadata: authors, version numers, etc</a:t>
            </a:r>
          </a:p>
          <a:p>
            <a:r>
              <a:rPr lang="en-US"/>
              <a:t>Can be used to install packages, create eggs, upload to PyPI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1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Minimal setup.py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endParaRPr lang="en-US" sz="120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’noiser'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5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Cython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7F007F"/>
                </a:solidFill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45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20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Cython.Build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cythonize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numpy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setuptools.extension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Extension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from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setuptools </a:t>
            </a:r>
            <a:r>
              <a:rPr lang="en-US" sz="1200">
                <a:solidFill>
                  <a:srgbClr val="7F007F"/>
                </a:solidFill>
                <a:effectLst/>
                <a:latin typeface="Monaco"/>
              </a:rPr>
              <a:t>import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 setup, find_packages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extensions = [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Extension(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"noiser.utils"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[</a:t>
            </a:r>
            <a:r>
              <a:rPr lang="en-US" sz="1200">
                <a:solidFill>
                  <a:srgbClr val="8B2252"/>
                </a:solidFill>
                <a:effectLst/>
                <a:latin typeface="Monaco"/>
              </a:rPr>
              <a:t>"noiser/utils.pyx"</a:t>
            </a: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    include_dirs=[numpy.get_include()],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    ),</a:t>
            </a:r>
            <a:br>
              <a:rPr lang="en-US" sz="1200">
                <a:solidFill>
                  <a:srgbClr val="000000"/>
                </a:solidFill>
                <a:effectLst/>
                <a:latin typeface="Monaco"/>
              </a:rPr>
            </a:br>
            <a:r>
              <a:rPr lang="en-US" sz="1200">
                <a:solidFill>
                  <a:srgbClr val="000000"/>
                </a:solidFill>
                <a:effectLst/>
                <a:latin typeface="Monaco"/>
              </a:rPr>
              <a:t>]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Monaco"/>
              </a:rPr>
              <a:t>setup(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name=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'PyAnnoExample'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version=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'1.0'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packages=find_packages(),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ext_modules=cythonize(extensions),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entry_points={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'console_scripts'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    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'baboon=noiser.main:main'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    ],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},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    package_data={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'noiser'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: [</a:t>
            </a:r>
            <a:r>
              <a:rPr lang="en-US" sz="1200">
                <a:solidFill>
                  <a:srgbClr val="8B2252"/>
                </a:solidFill>
                <a:latin typeface="Monaco"/>
              </a:rPr>
              <a:t>'images/*.png’</a:t>
            </a:r>
            <a:r>
              <a:rPr lang="en-US" sz="1200">
                <a:solidFill>
                  <a:srgbClr val="000000"/>
                </a:solidFill>
                <a:latin typeface="Monaco"/>
              </a:rPr>
              <a:t>]}</a:t>
            </a:r>
            <a:br>
              <a:rPr lang="en-US" sz="1200">
                <a:solidFill>
                  <a:srgbClr val="000000"/>
                </a:solidFill>
                <a:latin typeface="Monaco"/>
              </a:rPr>
            </a:br>
            <a:r>
              <a:rPr lang="en-US" sz="1200">
                <a:solidFill>
                  <a:srgbClr val="000000"/>
                </a:solidFill>
                <a:latin typeface="Monaco"/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84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setup.py</a:t>
            </a:r>
            <a:r>
              <a:rPr lang="en-US">
                <a:cs typeface="Courier New"/>
              </a:rPr>
              <a:t> file</a:t>
            </a:r>
          </a:p>
          <a:p>
            <a:pPr lvl="1"/>
            <a:r>
              <a:rPr lang="en-US" sz="1800">
                <a:cs typeface="Courier New"/>
              </a:rPr>
              <a:t>Include the mpt package</a:t>
            </a:r>
          </a:p>
          <a:p>
            <a:pPr lvl="1"/>
            <a:r>
              <a:rPr lang="en-US" sz="1800">
                <a:cs typeface="Courier New"/>
              </a:rPr>
              <a:t>Move content of mpt/core/setup.py </a:t>
            </a:r>
          </a:p>
          <a:p>
            <a:pPr lvl="1"/>
            <a:r>
              <a:rPr lang="en-US" sz="1800">
                <a:cs typeface="Courier New"/>
              </a:rPr>
              <a:t>Create a binary wheel, make sure that it contains the cython code</a:t>
            </a:r>
          </a:p>
          <a:p>
            <a:r>
              <a:rPr lang="en-US" sz="2000">
                <a:cs typeface="Courier New"/>
              </a:rPr>
              <a:t>Run </a:t>
            </a:r>
            <a:r>
              <a:rPr lang="en-US" sz="2000">
                <a:latin typeface="Courier New"/>
                <a:cs typeface="Courier New"/>
              </a:rPr>
              <a:t>python setup.py develop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4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 smtClean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4208099533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BFBFBF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BFBFBF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62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Testing is your best shot at keeping shared code flexible</a:t>
            </a:r>
          </a:p>
          <a:p>
            <a:r>
              <a:rPr lang="en-US" dirty="0"/>
              <a:t>For maximum efficiency, check out how these tools can be integrated with PyCharm</a:t>
            </a:r>
          </a:p>
          <a:p>
            <a:endParaRPr lang="en-GB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8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1778619" cy="2232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564904"/>
            <a:ext cx="1780976" cy="22322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2564904"/>
            <a:ext cx="1701409" cy="22322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92" y="2564904"/>
            <a:ext cx="1681076" cy="2232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</p:spPr>
        <p:txBody>
          <a:bodyPr/>
          <a:lstStyle/>
          <a:p>
            <a:r>
              <a:rPr lang="en-US" smtClean="0"/>
              <a:t>Pietro Berkes, Oct 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</p:spPr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5375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matter of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Style is subjective, but standards are very helpful when working in a team</a:t>
            </a:r>
          </a:p>
          <a:p>
            <a:r>
              <a:rPr lang="en-US"/>
              <a:t>What matters: usability, longevity of code</a:t>
            </a:r>
          </a:p>
          <a:p>
            <a:pPr lvl="1"/>
            <a:r>
              <a:rPr lang="en-US"/>
              <a:t>Consistency helps people find and read code</a:t>
            </a:r>
          </a:p>
          <a:p>
            <a:pPr lvl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62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helps in my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Agree on interfaces</a:t>
            </a:r>
          </a:p>
          <a:p>
            <a:pPr lvl="1"/>
            <a:r>
              <a:rPr lang="en-US"/>
              <a:t>This is crucial to avoid mistakes: e.g., format of images</a:t>
            </a:r>
          </a:p>
          <a:p>
            <a:r>
              <a:rPr lang="en-US"/>
              <a:t>Pick a style, enforce it with flake8</a:t>
            </a:r>
          </a:p>
          <a:p>
            <a:pPr lvl="1"/>
            <a:r>
              <a:rPr lang="en-US"/>
              <a:t>flake8 can be customized to match your style</a:t>
            </a:r>
          </a:p>
          <a:p>
            <a:pPr lvl="1"/>
            <a:r>
              <a:rPr lang="en-US"/>
              <a:t>Avoids extremes: inconsistency and never ending PR discussions on style</a:t>
            </a:r>
          </a:p>
          <a:p>
            <a:pPr lvl="1"/>
            <a:r>
              <a:rPr lang="en-US"/>
              <a:t>Extra step is to have CI fail if flake8 fails</a:t>
            </a:r>
          </a:p>
          <a:p>
            <a:r>
              <a:rPr lang="en-US"/>
              <a:t>Take backwards compatibility seriously</a:t>
            </a:r>
          </a:p>
          <a:p>
            <a:pPr lvl="1"/>
            <a:r>
              <a:rPr lang="en-US"/>
              <a:t>Do not break backwards compatibility</a:t>
            </a:r>
          </a:p>
          <a:p>
            <a:pPr lvl="1"/>
            <a:r>
              <a:rPr lang="en-US"/>
              <a:t>Semantic versioning</a:t>
            </a:r>
          </a:p>
          <a:p>
            <a:pPr lvl="1"/>
            <a:r>
              <a:rPr lang="en-US"/>
              <a:t>Delete unused code</a:t>
            </a:r>
          </a:p>
          <a:p>
            <a:pPr lv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05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checking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One of the problems with debugging in Python is that most bugs only appear when the code executes.</a:t>
            </a:r>
          </a:p>
          <a:p>
            <a:pPr marL="0" indent="0">
              <a:buNone/>
            </a:pPr>
            <a:r>
              <a:rPr lang="en-US"/>
              <a:t>“Static checking” tools analyze the code without executing it.</a:t>
            </a:r>
          </a:p>
          <a:p>
            <a:r>
              <a:rPr lang="en-US">
                <a:latin typeface="Courier New"/>
                <a:cs typeface="Courier New"/>
              </a:rPr>
              <a:t>pep8</a:t>
            </a:r>
            <a:r>
              <a:rPr lang="en-US"/>
              <a:t>: check that the style of the files is compatible with PEP8</a:t>
            </a:r>
          </a:p>
          <a:p>
            <a:r>
              <a:rPr lang="en-US">
                <a:latin typeface="Courier New"/>
                <a:cs typeface="Courier New"/>
              </a:rPr>
              <a:t>pyflakes</a:t>
            </a:r>
            <a:r>
              <a:rPr lang="en-US"/>
              <a:t>: look for errors like defined but unused variables, undefined names, etc.</a:t>
            </a:r>
          </a:p>
          <a:p>
            <a:r>
              <a:rPr lang="en-US">
                <a:latin typeface="Courier New"/>
                <a:cs typeface="Courier New"/>
              </a:rPr>
              <a:t>flake8</a:t>
            </a:r>
            <a:r>
              <a:rPr lang="en-US"/>
              <a:t>: pep8 and pyflakes in a single, handy command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0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>
                <a:latin typeface="Courier New"/>
                <a:cs typeface="Courier New"/>
              </a:rPr>
              <a:t>research/research</a:t>
            </a:r>
            <a:r>
              <a:rPr lang="en-US"/>
              <a:t> create a </a:t>
            </a:r>
            <a:r>
              <a:rPr lang="en-US">
                <a:latin typeface="Courier New"/>
                <a:cs typeface="Courier New"/>
              </a:rPr>
              <a:t>tox.ini</a:t>
            </a:r>
            <a:r>
              <a:rPr lang="en-US"/>
              <a:t> file: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exclude = build,dist,doc,notebooks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max-line-length = 120</a:t>
            </a:r>
          </a:p>
          <a:p>
            <a:r>
              <a:rPr lang="en-US"/>
              <a:t>Run flake8 on our libraries: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flake8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Errors and warnings we don’t care about can be silenced by adding them to config file, e.g.:</a:t>
            </a:r>
            <a:br>
              <a:rPr lang="en-US"/>
            </a:br>
            <a:r>
              <a:rPr lang="en-US" sz="2000">
                <a:latin typeface="Courier New"/>
                <a:cs typeface="Courier New"/>
              </a:rPr>
              <a:t>[flake8]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...</a:t>
            </a:r>
            <a:br>
              <a:rPr lang="en-US" sz="2000">
                <a:latin typeface="Courier New"/>
                <a:cs typeface="Courier New"/>
              </a:rPr>
            </a:br>
            <a:r>
              <a:rPr lang="en-US" sz="2000">
                <a:latin typeface="Courier New"/>
                <a:cs typeface="Courier New"/>
              </a:rPr>
              <a:t>ignore = F405,E226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27584" y="1628800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Data structures</a:t>
            </a:r>
            <a:endParaRPr lang="en-US" sz="4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Demo: complaining brother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Pietro Berkes, Oct 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Python Best Practices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67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35046</TotalTime>
  <Words>4221</Words>
  <Application>Microsoft Macintosh PowerPoint</Application>
  <PresentationFormat>On-screen Show (4:3)</PresentationFormat>
  <Paragraphs>793</Paragraphs>
  <Slides>101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Origin</vt:lpstr>
      <vt:lpstr>Python tools for writing scientific code</vt:lpstr>
      <vt:lpstr>Python tools for agile development</vt:lpstr>
      <vt:lpstr>Agile practices for yourself</vt:lpstr>
      <vt:lpstr>Agile practices for a team</vt:lpstr>
      <vt:lpstr>Before we start</vt:lpstr>
      <vt:lpstr>Recommended readings</vt:lpstr>
      <vt:lpstr>Outline</vt:lpstr>
      <vt:lpstr>PowerPoint Presentation</vt:lpstr>
      <vt:lpstr>The agile development cycle</vt:lpstr>
      <vt:lpstr>Testing is good for confidence</vt:lpstr>
      <vt:lpstr>Effect of software bugs in science</vt:lpstr>
      <vt:lpstr>The unfortunate story of Geoffrey Chang</vt:lpstr>
      <vt:lpstr>Meanwhile on Wall Street…</vt:lpstr>
      <vt:lpstr>Meanwhile on Wall Street…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Warm up your fingers!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Hands-on! (time permitting)</vt:lpstr>
      <vt:lpstr>Testing error control</vt:lpstr>
      <vt:lpstr>Testing error control</vt:lpstr>
      <vt:lpstr>Hands on!</vt:lpstr>
      <vt:lpstr>PowerPoint Presentation</vt:lpstr>
      <vt:lpstr>What a good test looks like</vt:lpstr>
      <vt:lpstr>Basic structure of a test</vt:lpstr>
      <vt:lpstr>Test simple but general cases</vt:lpstr>
      <vt:lpstr>Test special cases and boundary conditions</vt:lpstr>
      <vt:lpstr>Common testing pattern</vt:lpstr>
      <vt:lpstr>Even better with py.test</vt:lpstr>
      <vt:lpstr>Numerical fuzzing</vt:lpstr>
      <vt:lpstr>Hands-on!</vt:lpstr>
      <vt:lpstr>Numerical fuzzing – solution</vt:lpstr>
      <vt:lpstr>Testing learning algorithms</vt:lpstr>
      <vt:lpstr>Other common cases</vt:lpstr>
      <vt:lpstr>Example: eigenvector decomposition</vt:lpstr>
      <vt:lpstr>Code Kata</vt:lpstr>
      <vt:lpstr>PowerPoint Presentation</vt:lpstr>
      <vt:lpstr>Mock objects for testing</vt:lpstr>
      <vt:lpstr>Example: how do we test this function?</vt:lpstr>
      <vt:lpstr>The Mock object</vt:lpstr>
      <vt:lpstr>Interactions are recorded</vt:lpstr>
      <vt:lpstr>Support for testing</vt:lpstr>
      <vt:lpstr>Mimicking an existing class</vt:lpstr>
      <vt:lpstr>Mimicking an existing class</vt:lpstr>
      <vt:lpstr>Returning values</vt:lpstr>
      <vt:lpstr>Side effects</vt:lpstr>
      <vt:lpstr>Example: how do we test this function?</vt:lpstr>
      <vt:lpstr>Example: use mock!</vt:lpstr>
      <vt:lpstr>Patches</vt:lpstr>
      <vt:lpstr>Demo</vt:lpstr>
      <vt:lpstr>Hands-on!</vt:lpstr>
      <vt:lpstr>PowerPoint Presentation</vt:lpstr>
      <vt:lpstr>Testing makes you efficient, too! </vt:lpstr>
      <vt:lpstr>The agile development cycle</vt:lpstr>
      <vt:lpstr>Be careful with optimization</vt:lpstr>
      <vt:lpstr>Optimization methods hierarchy</vt:lpstr>
      <vt:lpstr>How to optimize</vt:lpstr>
      <vt:lpstr>Measuring time: timeit</vt:lpstr>
      <vt:lpstr>Hands-on!</vt:lpstr>
      <vt:lpstr>PowerPoint Presentation</vt:lpstr>
      <vt:lpstr>Measuring time: time</vt:lpstr>
      <vt:lpstr>cProfile</vt:lpstr>
      <vt:lpstr>cProfile</vt:lpstr>
      <vt:lpstr>Callgrind</vt:lpstr>
      <vt:lpstr>Using callgrind</vt:lpstr>
      <vt:lpstr>Hands-on</vt:lpstr>
      <vt:lpstr>Fine-grained profiling: line_profiler</vt:lpstr>
      <vt:lpstr>What about Theano?</vt:lpstr>
      <vt:lpstr>Demo</vt:lpstr>
      <vt:lpstr>Hands on! (time permitting)</vt:lpstr>
      <vt:lpstr>PowerPoint Presentation</vt:lpstr>
      <vt:lpstr>Standard structure of Python projects</vt:lpstr>
      <vt:lpstr>setup.py</vt:lpstr>
      <vt:lpstr>Minimal setup.py</vt:lpstr>
      <vt:lpstr>Cython extensions</vt:lpstr>
      <vt:lpstr>Entry points</vt:lpstr>
      <vt:lpstr>Package data</vt:lpstr>
      <vt:lpstr>Hands-on!</vt:lpstr>
      <vt:lpstr>Final thoughts</vt:lpstr>
      <vt:lpstr>The End</vt:lpstr>
      <vt:lpstr>PowerPoint Presentation</vt:lpstr>
      <vt:lpstr>PowerPoint Presentation</vt:lpstr>
      <vt:lpstr>A matter of style</vt:lpstr>
      <vt:lpstr>What helps in my experience</vt:lpstr>
      <vt:lpstr>Static checking</vt:lpstr>
      <vt:lpstr>Hands-on!</vt:lpstr>
      <vt:lpstr>PowerPoint Presentation</vt:lpstr>
      <vt:lpstr>Performance of data structures</vt:lpstr>
      <vt:lpstr>Performance of data structure operations</vt:lpstr>
      <vt:lpstr>Hands-on</vt:lpstr>
    </vt:vector>
  </TitlesOfParts>
  <Company>University of Pennsylvania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966</cp:revision>
  <cp:lastPrinted>2014-09-08T15:57:01Z</cp:lastPrinted>
  <dcterms:created xsi:type="dcterms:W3CDTF">2010-10-01T16:09:12Z</dcterms:created>
  <dcterms:modified xsi:type="dcterms:W3CDTF">2016-10-03T17:16:53Z</dcterms:modified>
</cp:coreProperties>
</file>