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2" r:id="rId1"/>
  </p:sldMasterIdLst>
  <p:notesMasterIdLst>
    <p:notesMasterId r:id="rId27"/>
  </p:notesMasterIdLst>
  <p:handoutMasterIdLst>
    <p:handoutMasterId r:id="rId28"/>
  </p:handoutMasterIdLst>
  <p:sldIdLst>
    <p:sldId id="273" r:id="rId2"/>
    <p:sldId id="316" r:id="rId3"/>
    <p:sldId id="314" r:id="rId4"/>
    <p:sldId id="317" r:id="rId5"/>
    <p:sldId id="477" r:id="rId6"/>
    <p:sldId id="306" r:id="rId7"/>
    <p:sldId id="318" r:id="rId8"/>
    <p:sldId id="308" r:id="rId9"/>
    <p:sldId id="312" r:id="rId10"/>
    <p:sldId id="329" r:id="rId11"/>
    <p:sldId id="324" r:id="rId12"/>
    <p:sldId id="323" r:id="rId13"/>
    <p:sldId id="313" r:id="rId14"/>
    <p:sldId id="319" r:id="rId15"/>
    <p:sldId id="325" r:id="rId16"/>
    <p:sldId id="326" r:id="rId17"/>
    <p:sldId id="327" r:id="rId18"/>
    <p:sldId id="320" r:id="rId19"/>
    <p:sldId id="322" r:id="rId20"/>
    <p:sldId id="476" r:id="rId21"/>
    <p:sldId id="288" r:id="rId22"/>
    <p:sldId id="298" r:id="rId23"/>
    <p:sldId id="328" r:id="rId24"/>
    <p:sldId id="307" r:id="rId25"/>
    <p:sldId id="321" r:id="rId26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AA15BF6-FE96-3445-86D7-BE737DCC358B}">
          <p14:sldIdLst>
            <p14:sldId id="273"/>
            <p14:sldId id="316"/>
            <p14:sldId id="314"/>
            <p14:sldId id="317"/>
            <p14:sldId id="477"/>
            <p14:sldId id="306"/>
            <p14:sldId id="318"/>
            <p14:sldId id="308"/>
            <p14:sldId id="312"/>
            <p14:sldId id="329"/>
            <p14:sldId id="324"/>
            <p14:sldId id="323"/>
            <p14:sldId id="313"/>
            <p14:sldId id="319"/>
            <p14:sldId id="325"/>
            <p14:sldId id="326"/>
            <p14:sldId id="327"/>
            <p14:sldId id="320"/>
            <p14:sldId id="322"/>
            <p14:sldId id="476"/>
            <p14:sldId id="288"/>
            <p14:sldId id="298"/>
            <p14:sldId id="328"/>
            <p14:sldId id="307"/>
            <p14:sldId id="3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00"/>
    <a:srgbClr val="FF9300"/>
    <a:srgbClr val="0ECC00"/>
    <a:srgbClr val="0000FF"/>
    <a:srgbClr val="80008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73" autoAdjust="0"/>
    <p:restoredTop sz="96751" autoAdjust="0"/>
  </p:normalViewPr>
  <p:slideViewPr>
    <p:cSldViewPr>
      <p:cViewPr varScale="1">
        <p:scale>
          <a:sx n="135" d="100"/>
          <a:sy n="135" d="100"/>
        </p:scale>
        <p:origin x="200" y="7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34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C11AF-147E-0A48-A5B0-8DA858D84551}" type="datetimeFigureOut">
              <a:rPr lang="en-US" smtClean="0"/>
              <a:pPr/>
              <a:t>8/28/23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6F090-DD87-7740-9678-0E1C7887D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514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B30722-7DAA-4E93-8206-71F83E2752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4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Continuous integration originally meant the programming practice merging the code of multiple contributor often, multiple times a day. Before git, that was a a big problem, and it could even be some person’s job to do the merges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88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42428-D064-4D26-903C-787E6E9BD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EAB03-A4D3-0B6C-EAC3-DDEC07A23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4A0C6-F887-5E4F-1779-832FC6B63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786AE-0FD8-F124-1932-3B132C87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25C91-4FF2-EC55-89E3-9570D932A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6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55986-966B-9454-9DA3-8D3FAB016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72BF6-2D14-4BA4-3A19-7056B5572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59736-4F1E-1859-9ED9-C50D5023D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BBBDB-42FD-346F-3A12-BACA4B738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35BF8-561D-BD52-461A-BD105EAD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A131-7E6B-4BFA-A2D4-3B708019D0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80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17DADE-4588-53DD-44AF-698AD64DA4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811096-5632-0D00-943C-B5A9EA2CF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76AF7-0A7A-72E9-2C5B-0C7AE6E50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340AD-E597-66FB-F3FA-3DD5F853A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431D6-F305-DFC9-910A-55BABE7DD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8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CB8A-3F5E-8F2A-9B28-BC341914F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AF64A-46E1-B61F-67EE-97DC2C5E9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45078-5683-BC6D-6E81-836C44388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2023,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E7271-4F6C-3790-7BE7-D4938ADC4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4F1A3-5B36-E2F6-E6AA-EF31D6695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16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8468A-AC54-B628-8AA7-706CE7951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E0C24-DE8E-AF0E-1DA4-9443CFC46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37BFD-9F4E-6805-F977-51F089E38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1538A-B262-729C-1159-299A6AD2C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877DA-C93B-D754-DACE-19B3A7BCA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7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B9087-770E-503F-8A38-3CBFD7F99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0196A-BF4B-7CB6-FDF6-A4C643AD1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0A676E-C0AA-D429-5C85-EC89A80BA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2C2E9-C346-7A35-12DB-79B904027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5587C-BADE-5A78-CDD3-9EB083B0E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ADC98-5931-37F6-ED0F-36C39E8F9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2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56801-8018-4845-81F3-B3179F86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4E66C-4098-F305-5210-BDE8D497B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7315FB-8747-7387-D937-3668F7B41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5B0F64-E95B-0BC5-C38B-B98E34B650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007B1-713B-C540-A118-48A557F016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6BCB77-139B-BEA6-738C-0DA58095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D7D20F-35CB-D6E8-E6F0-279952A9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6E511F-7BE1-650D-2A5F-A350A37A1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2E4DC-D5E4-A0C7-AD78-8870D10C5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C3E7BE-A840-0EAE-C5DB-FEC475B29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1CC32-33C3-F6CF-4BC6-D42B94B1A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B53F5-D46C-F5E2-BD2F-F10C029C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5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8EC84C-EF87-5F1A-CE4E-19DB42CE5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3E7904-8555-0759-50C2-2161DBC0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1823B-9FAD-3B68-ED96-25D6FF0C5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25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8CC79-F839-BFE1-CF75-BA1045A78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267B9-ACE2-6FDE-4585-04A17A577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F4F32-9480-6DFE-47AA-DCE4C6AF9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8C4CE-5D8C-6AA7-AF84-EA8FD1BC8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75546-D6ED-7EA2-D8FA-5C3FECA4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00734-AA31-204A-FD8D-57D4F0278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79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8863C-5D24-B328-F889-A0580BEBA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435685-DF64-404F-8D82-86B84977C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4DD7D-E745-D763-53BE-87D5912C4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CE0A6-C775-107F-92FD-B4B843298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26F30-E569-2AA0-18C3-A484DD0A8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2996C-7600-C9A4-5D3A-A89628BBE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B8C0-1AFE-4AD2-A399-FC2954A194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76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C9A551-7C95-6C02-30C4-6C55BDBC1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1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43160-898D-EDC2-FB98-73AA16153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0768"/>
            <a:ext cx="10515600" cy="4836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71203-E804-0A12-3D40-DF6CFD5CA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/>
              <a:t>August 2023, CC BY-SA 4.0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D8AF4-B1AA-C254-85DD-6A14EB105B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Continuous integration, v4.0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8D3A5-04DA-8240-5879-C4607AF68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2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actions/reference/events-that-trigger-workflows#pull_request" TargetMode="External"/><Relationship Id="rId2" Type="http://schemas.openxmlformats.org/officeDocument/2006/relationships/hyperlink" Target="https://docs.github.com/en/actions/learn-github-actions/introduction-to-github-act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rketplace?type=action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ketplace/actions/setup-python" TargetMode="External"/><Relationship Id="rId2" Type="http://schemas.openxmlformats.org/officeDocument/2006/relationships/hyperlink" Target="https://docs.github.com/en/actions/using-github-hosted-runners/about-github-hosted-runners#supported-runners-and-hardware-resource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actions/reference/encrypted-secre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s.g2crowd.com/uploads/product/image/large_detail/large_detail_1482970998/circleci.p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hyperlink" Target="https://repository-images.githubusercontent.com/237695528/790bf580-8d6d-11ea-8524-57512d577f22" TargetMode="Externa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3532" y="2202678"/>
            <a:ext cx="8424936" cy="1162048"/>
          </a:xfrm>
        </p:spPr>
        <p:txBody>
          <a:bodyPr>
            <a:noAutofit/>
          </a:bodyPr>
          <a:lstStyle/>
          <a:p>
            <a:r>
              <a:rPr lang="en-US" dirty="0"/>
              <a:t>Continuous Integration</a:t>
            </a:r>
            <a:br>
              <a:rPr lang="en-US" dirty="0"/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Because you’re worth it, continuously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5660" y="3861048"/>
            <a:ext cx="6120680" cy="533400"/>
          </a:xfrm>
        </p:spPr>
        <p:txBody>
          <a:bodyPr>
            <a:normAutofit/>
          </a:bodyPr>
          <a:lstStyle/>
          <a:p>
            <a:r>
              <a:rPr lang="en-GB" sz="2800" dirty="0"/>
              <a:t>Lisa </a:t>
            </a:r>
            <a:r>
              <a:rPr lang="en-GB" sz="2800" dirty="0" err="1"/>
              <a:t>Schwetlick</a:t>
            </a:r>
            <a:r>
              <a:rPr lang="en-GB" sz="2800" dirty="0"/>
              <a:t> and Pietro Berkes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DE157-4CBF-1945-A0D6-4ACAD7788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Git</a:t>
            </a:r>
            <a:r>
              <a:rPr lang="en-US" dirty="0"/>
              <a:t>H</a:t>
            </a:r>
            <a:r>
              <a:rPr lang="en-DE"/>
              <a:t>ub </a:t>
            </a:r>
            <a:r>
              <a:rPr lang="en-DE" dirty="0"/>
              <a:t>Actions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23A74B6E-928C-724A-84B7-6BF823057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82" y="2204864"/>
            <a:ext cx="10515600" cy="296665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FFAB5-423B-1D41-B2C5-C1A2600E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2023,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36CB0-9AB6-CE4F-B8E4-260EF8D02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E7D8F0-C925-F65D-6DC0-6D9ED5994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09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BCDDE6C-95FD-C646-A705-53F2F10B2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2" y="136525"/>
            <a:ext cx="11593288" cy="1060227"/>
          </a:xfrm>
        </p:spPr>
        <p:txBody>
          <a:bodyPr>
            <a:noAutofit/>
          </a:bodyPr>
          <a:lstStyle/>
          <a:p>
            <a:r>
              <a:rPr lang="en-CH" sz="3600" dirty="0"/>
              <a:t>GitHub config file: Example</a:t>
            </a:r>
            <a:br>
              <a:rPr lang="en-CH" sz="3600" dirty="0"/>
            </a:br>
            <a:r>
              <a:rPr lang="en-CH" sz="3600" dirty="0"/>
              <a:t>Run tests every time a PR is opened or a commit is pushed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5A538-B68A-CF4E-B4CD-86663BB3D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6726F-DB75-FC4E-B1FF-F1C9E3CC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E13081-9E83-A44C-B226-BAAABE3F5163}"/>
              </a:ext>
            </a:extLst>
          </p:cNvPr>
          <p:cNvSpPr txBox="1"/>
          <p:nvPr/>
        </p:nvSpPr>
        <p:spPr>
          <a:xfrm>
            <a:off x="325552" y="1196752"/>
            <a:ext cx="11315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The configuration file is saved in </a:t>
            </a:r>
            <a:r>
              <a:rPr lang="en-CH" dirty="0">
                <a:latin typeface="Consolas" panose="020B0609020204030204" pitchFamily="49" charset="0"/>
                <a:cs typeface="Consolas" panose="020B0609020204030204" pitchFamily="49" charset="0"/>
              </a:rPr>
              <a:t>.github/workflows </a:t>
            </a:r>
            <a:r>
              <a:rPr lang="en-CH" sz="2000" dirty="0">
                <a:cs typeface="Consolas" panose="020B0609020204030204" pitchFamily="49" charset="0"/>
              </a:rPr>
              <a:t>, with a name related to its task, e.g.  </a:t>
            </a:r>
            <a:r>
              <a:rPr lang="en-CH" dirty="0">
                <a:latin typeface="Consolas" panose="020B0609020204030204" pitchFamily="49" charset="0"/>
                <a:cs typeface="Consolas" panose="020B0609020204030204" pitchFamily="49" charset="0"/>
              </a:rPr>
              <a:t>run-tests.yml</a:t>
            </a:r>
            <a:endParaRPr lang="en-CH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16F0D02-1798-AD2A-8794-0F0478179692}"/>
              </a:ext>
            </a:extLst>
          </p:cNvPr>
          <p:cNvGrpSpPr/>
          <p:nvPr/>
        </p:nvGrpSpPr>
        <p:grpSpPr>
          <a:xfrm>
            <a:off x="2377856" y="1719247"/>
            <a:ext cx="7832944" cy="4662081"/>
            <a:chOff x="2377856" y="1852611"/>
            <a:chExt cx="7832944" cy="466208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39B175-DFD8-C646-8C37-ABD922326EAB}"/>
                </a:ext>
              </a:extLst>
            </p:cNvPr>
            <p:cNvSpPr txBox="1"/>
            <p:nvPr/>
          </p:nvSpPr>
          <p:spPr>
            <a:xfrm>
              <a:off x="2377857" y="1852611"/>
              <a:ext cx="4358886" cy="440120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noProof="1">
                  <a:latin typeface="Consolas" panose="020B0609020204030204" pitchFamily="49" charset="0"/>
                  <a:cs typeface="Consolas" panose="020B0609020204030204" pitchFamily="49" charset="0"/>
                </a:rPr>
                <a:t>name: Run all the tests for PRs</a:t>
              </a:r>
            </a:p>
            <a:p>
              <a:r>
                <a:rPr lang="en-US" sz="1400" noProof="1">
                  <a:latin typeface="Consolas" panose="020B0609020204030204" pitchFamily="49" charset="0"/>
                  <a:cs typeface="Consolas" panose="020B0609020204030204" pitchFamily="49" charset="0"/>
                </a:rPr>
                <a:t>on:</a:t>
              </a:r>
            </a:p>
            <a:p>
              <a:r>
                <a:rPr lang="en-US" sz="1400" noProof="1">
                  <a:latin typeface="Consolas" panose="020B0609020204030204" pitchFamily="49" charset="0"/>
                  <a:cs typeface="Consolas" panose="020B0609020204030204" pitchFamily="49" charset="0"/>
                </a:rPr>
                <a:t>  [push, pull_request]</a:t>
              </a:r>
            </a:p>
            <a:p>
              <a:endParaRPr lang="en-US" sz="1400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noProof="1">
                  <a:latin typeface="Consolas" panose="020B0609020204030204" pitchFamily="49" charset="0"/>
                  <a:cs typeface="Consolas" panose="020B0609020204030204" pitchFamily="49" charset="0"/>
                </a:rPr>
                <a:t>jobs:</a:t>
              </a:r>
            </a:p>
            <a:p>
              <a:r>
                <a:rPr lang="en-US" sz="1400" noProof="1">
                  <a:latin typeface="Consolas" panose="020B0609020204030204" pitchFamily="49" charset="0"/>
                  <a:cs typeface="Consolas" panose="020B0609020204030204" pitchFamily="49" charset="0"/>
                </a:rPr>
                <a:t>  run-tests:</a:t>
              </a:r>
            </a:p>
            <a:p>
              <a:r>
                <a:rPr lang="en-US" sz="14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runs-on: ubuntu-latest</a:t>
              </a:r>
            </a:p>
            <a:p>
              <a:endParaRPr lang="en-US" sz="1400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steps:</a:t>
              </a:r>
            </a:p>
            <a:p>
              <a:r>
                <a:rPr lang="en-US" sz="14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- uses: actions/checkout@v2</a:t>
              </a:r>
            </a:p>
            <a:p>
              <a:r>
                <a:rPr lang="en-US" sz="14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- name: Set up Python</a:t>
              </a:r>
            </a:p>
            <a:p>
              <a:r>
                <a:rPr lang="en-US" sz="14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  uses: actions/setup-python@v2</a:t>
              </a:r>
            </a:p>
            <a:p>
              <a:r>
                <a:rPr lang="en-US" sz="14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  with:</a:t>
              </a:r>
            </a:p>
            <a:p>
              <a:r>
                <a:rPr lang="en-US" sz="14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    python-version: 3.9</a:t>
              </a:r>
            </a:p>
            <a:p>
              <a:r>
                <a:rPr lang="en-US" sz="14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- name: Install dependencies</a:t>
              </a:r>
            </a:p>
            <a:p>
              <a:r>
                <a:rPr lang="en-US" sz="14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  run:</a:t>
              </a:r>
            </a:p>
            <a:p>
              <a:r>
                <a:rPr lang="en-US" sz="14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    python -m pip install pytest numpy</a:t>
              </a:r>
            </a:p>
            <a:p>
              <a:r>
                <a:rPr lang="en-US" sz="14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- name: Test with pytest</a:t>
              </a:r>
            </a:p>
            <a:p>
              <a:r>
                <a:rPr lang="en-US" sz="14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  run:</a:t>
              </a:r>
            </a:p>
            <a:p>
              <a:r>
                <a:rPr lang="en-US" sz="14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    pytest -sv hands_on/pyanno_voting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801947-E24A-D048-B9D9-DAE8729A7778}"/>
                </a:ext>
              </a:extLst>
            </p:cNvPr>
            <p:cNvSpPr/>
            <p:nvPr/>
          </p:nvSpPr>
          <p:spPr>
            <a:xfrm>
              <a:off x="2377856" y="2141666"/>
              <a:ext cx="7832943" cy="529206"/>
            </a:xfrm>
            <a:prstGeom prst="rect">
              <a:avLst/>
            </a:prstGeom>
            <a:solidFill>
              <a:srgbClr val="FFFF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5978976-BAFF-FA49-B539-F30FEBD8ADB6}"/>
                </a:ext>
              </a:extLst>
            </p:cNvPr>
            <p:cNvSpPr txBox="1"/>
            <p:nvPr/>
          </p:nvSpPr>
          <p:spPr>
            <a:xfrm>
              <a:off x="7015513" y="2093046"/>
              <a:ext cx="31683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H" sz="1600" dirty="0"/>
                <a:t>Specifies the events that trigger the jobs below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BB4318B-84F3-454E-8135-8D505AF389B5}"/>
                </a:ext>
              </a:extLst>
            </p:cNvPr>
            <p:cNvSpPr/>
            <p:nvPr/>
          </p:nvSpPr>
          <p:spPr>
            <a:xfrm>
              <a:off x="2377856" y="3142741"/>
              <a:ext cx="7832943" cy="495426"/>
            </a:xfrm>
            <a:prstGeom prst="rect">
              <a:avLst/>
            </a:prstGeom>
            <a:solidFill>
              <a:srgbClr val="FF93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EE61C67-6E7D-BC49-BF75-750DF40DCBC6}"/>
                </a:ext>
              </a:extLst>
            </p:cNvPr>
            <p:cNvSpPr txBox="1"/>
            <p:nvPr/>
          </p:nvSpPr>
          <p:spPr>
            <a:xfrm>
              <a:off x="7037071" y="3092825"/>
              <a:ext cx="31683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H" sz="1600" dirty="0"/>
                <a:t>The type of virtual machine used to run the workflow 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C632AD0-4DDD-EF4B-AB97-4738A1232939}"/>
                </a:ext>
              </a:extLst>
            </p:cNvPr>
            <p:cNvSpPr/>
            <p:nvPr/>
          </p:nvSpPr>
          <p:spPr>
            <a:xfrm>
              <a:off x="2377857" y="3810464"/>
              <a:ext cx="7832943" cy="1717819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123B4AD-B136-F14B-879D-415CA5BBE3D0}"/>
                </a:ext>
              </a:extLst>
            </p:cNvPr>
            <p:cNvSpPr txBox="1"/>
            <p:nvPr/>
          </p:nvSpPr>
          <p:spPr>
            <a:xfrm>
              <a:off x="7037071" y="3825503"/>
              <a:ext cx="316835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H" sz="1600" dirty="0"/>
                <a:t>Multiple steps are used to set up the environment so that we can run the tests.</a:t>
              </a:r>
              <a:br>
                <a:rPr lang="en-CH" sz="1600" dirty="0"/>
              </a:br>
              <a:r>
                <a:rPr lang="en-CH" sz="1600" dirty="0"/>
                <a:t>Notice the use of community actions 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E2E6A0F-3DAE-4E4D-B6DE-2204DEFEA814}"/>
                </a:ext>
              </a:extLst>
            </p:cNvPr>
            <p:cNvSpPr/>
            <p:nvPr/>
          </p:nvSpPr>
          <p:spPr>
            <a:xfrm>
              <a:off x="2377857" y="5967245"/>
              <a:ext cx="7832943" cy="483036"/>
            </a:xfrm>
            <a:prstGeom prst="rect">
              <a:avLst/>
            </a:prstGeom>
            <a:solidFill>
              <a:srgbClr val="92D05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5661346-B527-5749-86F7-0FEC00E7A812}"/>
                </a:ext>
              </a:extLst>
            </p:cNvPr>
            <p:cNvSpPr txBox="1"/>
            <p:nvPr/>
          </p:nvSpPr>
          <p:spPr>
            <a:xfrm>
              <a:off x="7032104" y="5929917"/>
              <a:ext cx="31683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H" sz="1600" dirty="0"/>
                <a:t>The command that we wanted to execute all along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99C21E-CCA4-E3B4-8E9D-1EA9E9245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45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C7A8A-CD41-EB49-BCCF-D1CC9D385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GitHub Actions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8B902-F52A-5B4E-AC89-A7164CC5C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H" dirty="0"/>
              <a:t>Introduction:</a:t>
            </a:r>
            <a:br>
              <a:rPr lang="en-CH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https://docs.github.com/en/actions/learn-github-actions/introduction-to-github-actions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Events that can trigger actions, and their config options:</a:t>
            </a:r>
            <a:br>
              <a:rPr lang="en-US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https://docs.github.com/en/actions/reference/events-that-trigger-workflows#pull_request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Catalog of community actions:</a:t>
            </a:r>
            <a:br>
              <a:rPr lang="en-US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https://github.com/marketplace?type=actions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0E3E1-D420-6649-A15F-D5390023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2023,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2DDD-E088-A248-B0DC-043A5AFA7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73B10-0263-0C7B-53B4-EA5BA065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53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65359-9CD5-EF41-9C08-A5F425B6C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Hands On!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C9C51-D00C-9945-9623-98BDACA07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Add a CI pipeline to your logistic function project!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In your local version of the project make a folder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github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/workflows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Create a file called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run_test_on_push.yml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Write your configuration file to r</a:t>
            </a:r>
            <a:r>
              <a:rPr lang="en-US" dirty="0"/>
              <a:t>un the tests every time someone pushes some commits or every time someone creates a pull request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Commit and push the changes to GitHub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Check the actions tab of your GitHub repo to see if it worked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Bonus: check the GitHub actions documentation and modify the configuration file so that the tasks run only for pushes and PRs against the branch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829B2-1694-924F-8E80-036B417E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2023,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E3539-299D-3540-AAA7-1CDBAAD0E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7DC04-C5C7-9BD7-DEF9-F21C46752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932C02-C830-234A-8ED4-85FE0FEAB2F7}"/>
              </a:ext>
            </a:extLst>
          </p:cNvPr>
          <p:cNvSpPr/>
          <p:nvPr/>
        </p:nvSpPr>
        <p:spPr>
          <a:xfrm>
            <a:off x="152400" y="188640"/>
            <a:ext cx="11848256" cy="6532835"/>
          </a:xfrm>
          <a:prstGeom prst="rect">
            <a:avLst/>
          </a:prstGeom>
          <a:noFill/>
          <a:ln w="165100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92757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14FB0-00D9-3449-A581-B95EB9D0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Matrix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40115-7748-1C4C-80AE-D0F5CFAA0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If your project supports multiple OSes, Python versions, and library version, you might want to run our tests on all the combinations of those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0E2A1-114C-5744-9DE0-127FD305F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2023,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8B6C8-482F-5947-8272-E27CA2AAC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5A5FDC-E135-6F4A-AB07-19A1888D1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08" y="2564905"/>
            <a:ext cx="7056784" cy="350163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BA03D-98AD-5748-1F40-DECF3A537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53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BCDDE6C-95FD-C646-A705-53F2F10B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dirty="0"/>
              <a:t>GitHub Actions workflow with matrix config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5A538-B68A-CF4E-B4CD-86663BB3D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6726F-DB75-FC4E-B1FF-F1C9E3CC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39B175-DFD8-C646-8C37-ABD922326EAB}"/>
              </a:ext>
            </a:extLst>
          </p:cNvPr>
          <p:cNvSpPr txBox="1"/>
          <p:nvPr/>
        </p:nvSpPr>
        <p:spPr>
          <a:xfrm>
            <a:off x="2351947" y="1164135"/>
            <a:ext cx="4772460" cy="489364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Name: Run all the tests for PRs, with OS/Python matrix</a:t>
            </a:r>
          </a:p>
          <a:p>
            <a:endParaRPr lang="en-US" sz="12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on: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[push, pull_request]</a:t>
            </a:r>
          </a:p>
          <a:p>
            <a:endParaRPr lang="en-US" sz="12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jobs: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run-tests: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runs-on: ${{ matrix.os }}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strategy: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matrix: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  os: [ubuntu-latest, macos-latest]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  python-version: [3.8, 3.9]</a:t>
            </a:r>
          </a:p>
          <a:p>
            <a:endParaRPr lang="en-US" sz="12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steps: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- uses: actions/checkout@v2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- name: Set up Python ${{ matrix.python-version }}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uses: actions/setup-python@v2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with: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  python-version: ${{ matrix.python-version }}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- name: Install dependencies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run: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  python -m pip install pytest numpy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- name: Test with pytest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run: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  pytest -sv hands_on/pyanno_votin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2E6A0F-3DAE-4E4D-B6DE-2204DEFEA814}"/>
              </a:ext>
            </a:extLst>
          </p:cNvPr>
          <p:cNvSpPr/>
          <p:nvPr/>
        </p:nvSpPr>
        <p:spPr>
          <a:xfrm>
            <a:off x="2350923" y="2810714"/>
            <a:ext cx="7832943" cy="811632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374184-3346-1D41-BC5F-66E64EAB2FBC}"/>
              </a:ext>
            </a:extLst>
          </p:cNvPr>
          <p:cNvSpPr txBox="1"/>
          <p:nvPr/>
        </p:nvSpPr>
        <p:spPr>
          <a:xfrm>
            <a:off x="6600056" y="2780929"/>
            <a:ext cx="3577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H" sz="1600" dirty="0"/>
              <a:t>The strategy/matrix section specifies lists of parameters. The workflow is run for all combinations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F9B36-5BBC-8E3E-7D9A-A79FA4B3E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12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BCDDE6C-95FD-C646-A705-53F2F10B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/>
              <a:t>GitHub Actions workflow with matrix config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5A538-B68A-CF4E-B4CD-86663BB3D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6726F-DB75-FC4E-B1FF-F1C9E3CC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39B175-DFD8-C646-8C37-ABD922326EAB}"/>
              </a:ext>
            </a:extLst>
          </p:cNvPr>
          <p:cNvSpPr txBox="1"/>
          <p:nvPr/>
        </p:nvSpPr>
        <p:spPr>
          <a:xfrm>
            <a:off x="2351947" y="1164135"/>
            <a:ext cx="4772460" cy="489364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Name: Run all the tests for PRs, with OS/Python matrix</a:t>
            </a:r>
          </a:p>
          <a:p>
            <a:endParaRPr lang="en-US" sz="12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on: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[push, pull_request]</a:t>
            </a:r>
          </a:p>
          <a:p>
            <a:endParaRPr lang="en-US" sz="12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jobs: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run-tests: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runs-on: ${{ matrix.os }}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strategy: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matrix: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  os: [ubuntu-latest, macos-latest]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  python-version: [3.8, 3.9]</a:t>
            </a:r>
          </a:p>
          <a:p>
            <a:endParaRPr lang="en-US" sz="12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steps: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- uses: actions/checkout@v2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- name: Set up Python ${{ matrix.python-version }}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uses: actions/setup-python@v2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with: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  python-version: ${{ matrix.python-version }}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- name: Install dependencies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run: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  python -m pip install pytest numpy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- name: Test with pytest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run: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  pytest -sv hands_on/pyanno_votin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801947-E24A-D048-B9D9-DAE8729A7778}"/>
              </a:ext>
            </a:extLst>
          </p:cNvPr>
          <p:cNvSpPr/>
          <p:nvPr/>
        </p:nvSpPr>
        <p:spPr>
          <a:xfrm>
            <a:off x="2377856" y="2477377"/>
            <a:ext cx="7832943" cy="176992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2E6A0F-3DAE-4E4D-B6DE-2204DEFEA814}"/>
              </a:ext>
            </a:extLst>
          </p:cNvPr>
          <p:cNvSpPr/>
          <p:nvPr/>
        </p:nvSpPr>
        <p:spPr>
          <a:xfrm>
            <a:off x="2350923" y="2810714"/>
            <a:ext cx="7832943" cy="811632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95ADB4-9113-B542-892F-AD58810595B1}"/>
              </a:ext>
            </a:extLst>
          </p:cNvPr>
          <p:cNvSpPr/>
          <p:nvPr/>
        </p:nvSpPr>
        <p:spPr>
          <a:xfrm>
            <a:off x="2344682" y="4663071"/>
            <a:ext cx="7832943" cy="176992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205CE2-DB49-B641-81FC-6501DDD12FD7}"/>
              </a:ext>
            </a:extLst>
          </p:cNvPr>
          <p:cNvSpPr/>
          <p:nvPr/>
        </p:nvSpPr>
        <p:spPr>
          <a:xfrm>
            <a:off x="2377856" y="4140868"/>
            <a:ext cx="7832943" cy="176992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E83D7C-5E2B-DA4F-A3D4-DE8F1A54ED65}"/>
              </a:ext>
            </a:extLst>
          </p:cNvPr>
          <p:cNvSpPr txBox="1"/>
          <p:nvPr/>
        </p:nvSpPr>
        <p:spPr>
          <a:xfrm>
            <a:off x="6633230" y="2093289"/>
            <a:ext cx="3577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H" sz="1600" dirty="0"/>
              <a:t>This is how we refer to the matrix parameters in the config file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61B05B-1D42-1EE8-2B16-827CD3BD9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12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C7A8A-CD41-EB49-BCCF-D1CC9D385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GitHub Actions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8B902-F52A-5B4E-AC89-A7164CC5C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virtual machines available on GitHub Actions:</a:t>
            </a:r>
            <a:br>
              <a:rPr lang="en-US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https://docs.github.com/en/actions/using-github-hosted-runners/about-github-hosted-runners#supported-runners-and-hardware-resources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setup-python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community action, all available Python flavors and versions:</a:t>
            </a:r>
            <a:br>
              <a:rPr lang="en-US" sz="2000" dirty="0"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https://github.com/marketplace/actions/setup-python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0E3E1-D420-6649-A15F-D5390023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2023,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2DDD-E088-A248-B0DC-043A5AFA7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31B90-0CF8-18DE-6D32-3B65F6DE2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18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65359-9CD5-EF41-9C08-A5F425B6C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Hands On!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C9C51-D00C-9945-9623-98BDACA07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Adapt your git actions configuration file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run_test_on_push.yml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to r</a:t>
            </a:r>
            <a:r>
              <a:rPr lang="en-US" dirty="0"/>
              <a:t>un the testing workflow on Python 3.7, 3.8, 3.9, and on Linux and Windows</a:t>
            </a:r>
            <a:endParaRPr lang="en-CH" dirty="0"/>
          </a:p>
          <a:p>
            <a:pPr marL="0" indent="0">
              <a:buNone/>
            </a:pPr>
            <a:endParaRPr lang="en-CH" dirty="0"/>
          </a:p>
          <a:p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829B2-1694-924F-8E80-036B417E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2023,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E3539-299D-3540-AAA7-1CDBAAD0E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6BCF9-5081-0ECF-8F72-47C0DD17D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8B4771-8822-7D60-1E3A-7E080EDDDE5B}"/>
              </a:ext>
            </a:extLst>
          </p:cNvPr>
          <p:cNvSpPr/>
          <p:nvPr/>
        </p:nvSpPr>
        <p:spPr>
          <a:xfrm>
            <a:off x="152400" y="188640"/>
            <a:ext cx="11848256" cy="6532835"/>
          </a:xfrm>
          <a:prstGeom prst="rect">
            <a:avLst/>
          </a:prstGeom>
          <a:noFill/>
          <a:ln w="165100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3241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F7B9-B500-6A48-B3AA-7D5C6DC4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3744F-BEF5-0B46-9B81-355BEB76B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It takes a bit of time to set up and debug a Continuous Integration workflow, but it’s a good investment that can save you a lot </a:t>
            </a:r>
            <a:r>
              <a:rPr lang="en-CH"/>
              <a:t>of time later on!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D37C7-B59B-1048-A802-78F6FA69F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2023,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3DB5F-4A03-CA44-A54B-D5F34E39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pic>
        <p:nvPicPr>
          <p:cNvPr id="7" name="Picture 6" descr="A picture containing metalware, gear, white&#10;&#10;Description automatically generated">
            <a:extLst>
              <a:ext uri="{FF2B5EF4-FFF2-40B4-BE49-F238E27FC236}">
                <a16:creationId xmlns:a16="http://schemas.microsoft.com/office/drawing/2014/main" id="{1C8CF780-D6FA-BB4C-A576-417D77749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481585" y="3157241"/>
            <a:ext cx="3830908" cy="256731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DE8BE-6A16-9CF5-AAB2-D916CF912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AE45-A766-0F4D-9D65-D692ECB4E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Collaborative Development </a:t>
            </a:r>
            <a:r>
              <a:rPr lang="de-DE" dirty="0" err="1"/>
              <a:t>without</a:t>
            </a:r>
            <a:r>
              <a:rPr lang="de-DE" dirty="0"/>
              <a:t> CI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DFD63-E8DE-9344-BDD0-A143F8BD6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8C878-C3D9-AC4C-BDD7-9EFA39DF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19DE0-5F67-1746-9159-5DDB1C4C03CA}"/>
              </a:ext>
            </a:extLst>
          </p:cNvPr>
          <p:cNvSpPr/>
          <p:nvPr/>
        </p:nvSpPr>
        <p:spPr>
          <a:xfrm>
            <a:off x="983432" y="4398262"/>
            <a:ext cx="1079396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H" sz="2400" dirty="0">
                <a:latin typeface="+mn-lt"/>
              </a:rPr>
              <a:t>Potential issues</a:t>
            </a:r>
          </a:p>
          <a:p>
            <a:pPr marL="342900" indent="-342900">
              <a:buFontTx/>
              <a:buChar char="-"/>
            </a:pPr>
            <a:r>
              <a:rPr lang="en-CH" sz="2000" dirty="0">
                <a:latin typeface="+mn-lt"/>
              </a:rPr>
              <a:t>The tests might pass on one machine and/or the other, but not in a third-party environment (versions, OS, etc.)</a:t>
            </a:r>
          </a:p>
          <a:p>
            <a:pPr marL="342900" indent="-342900">
              <a:buFontTx/>
              <a:buChar char="-"/>
            </a:pPr>
            <a:r>
              <a:rPr lang="en-CH" sz="2000" dirty="0">
                <a:latin typeface="+mn-lt"/>
              </a:rPr>
              <a:t>A maintainer needs to ensure that the software works on all the supported combinations of versions / OSs</a:t>
            </a:r>
          </a:p>
          <a:p>
            <a:pPr marL="342900" indent="-342900">
              <a:buFontTx/>
              <a:buChar char="-"/>
            </a:pPr>
            <a:r>
              <a:rPr lang="en-CH" sz="2000" dirty="0">
                <a:latin typeface="+mn-lt"/>
              </a:rPr>
              <a:t>A maintainer needs to create and upload artifacts like binary packages, documentation, etc </a:t>
            </a:r>
          </a:p>
        </p:txBody>
      </p:sp>
      <p:pic>
        <p:nvPicPr>
          <p:cNvPr id="7" name="Picture 6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D7FC7664-635F-E842-8D8C-22F2EAE1C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1196752"/>
            <a:ext cx="7200800" cy="318174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910C84-24D3-716E-1EB5-1CBCED425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19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Recommended reading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5" y="2132856"/>
            <a:ext cx="2352367" cy="29523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880" y="2132856"/>
            <a:ext cx="2355484" cy="29523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0177" y="2132856"/>
            <a:ext cx="2273475" cy="295232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FB0F3-FEA9-0348-6B4A-F74170B41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97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981200" y="2708920"/>
            <a:ext cx="8229600" cy="990600"/>
          </a:xfrm>
        </p:spPr>
        <p:txBody>
          <a:bodyPr anchor="ctr">
            <a:normAutofit/>
          </a:bodyPr>
          <a:lstStyle/>
          <a:p>
            <a:pPr algn="ctr"/>
            <a:r>
              <a:rPr lang="en-GB" sz="6000" dirty="0"/>
              <a:t>Thank you!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177564-7B7F-A6B5-E504-FD7CCEBE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DCCF7-2560-B7FD-A1B3-CA321B59F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016C8-512C-EB4B-9D32-9CF4CB9D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Bonus: </a:t>
            </a:r>
            <a:r>
              <a:rPr lang="en-CH"/>
              <a:t>Security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079FE-7331-C647-815D-07795DC7E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484784"/>
            <a:ext cx="8229600" cy="4672176"/>
          </a:xfrm>
        </p:spPr>
        <p:txBody>
          <a:bodyPr>
            <a:normAutofit/>
          </a:bodyPr>
          <a:lstStyle/>
          <a:p>
            <a:r>
              <a:rPr lang="en-CH" dirty="0"/>
              <a:t>Some tasks require “secrets” like usernames and passwords, for instance to upload </a:t>
            </a:r>
            <a:r>
              <a:rPr lang="en-CH"/>
              <a:t>the documentat</a:t>
            </a:r>
            <a:r>
              <a:rPr lang="de-DE" dirty="0"/>
              <a:t>i</a:t>
            </a:r>
            <a:r>
              <a:rPr lang="en-CH"/>
              <a:t>on </a:t>
            </a:r>
            <a:r>
              <a:rPr lang="de-DE" dirty="0" err="1"/>
              <a:t>to</a:t>
            </a:r>
            <a:r>
              <a:rPr lang="en-CH"/>
              <a:t> a</a:t>
            </a:r>
            <a:r>
              <a:rPr lang="de-DE" dirty="0"/>
              <a:t> remote</a:t>
            </a:r>
            <a:r>
              <a:rPr lang="en-CH"/>
              <a:t> machine</a:t>
            </a:r>
            <a:r>
              <a:rPr lang="de-DE" dirty="0"/>
              <a:t>.</a:t>
            </a:r>
            <a:endParaRPr lang="en-CH" dirty="0"/>
          </a:p>
          <a:p>
            <a:r>
              <a:rPr lang="en-CH" dirty="0"/>
              <a:t>Do not push passwords and other sensitive information to a repository, not even a private one! Each CI system has a way to deal with secret safely.</a:t>
            </a:r>
          </a:p>
          <a:p>
            <a:pPr marL="0" indent="0">
              <a:buNone/>
            </a:pPr>
            <a:br>
              <a:rPr lang="en-CH" dirty="0"/>
            </a:b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323CB-7E09-7C4F-B160-F4B2E2E31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2023,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3E2C3-64E5-E44E-8FAB-45D4F29AD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988FC4-FB33-C24C-BE84-E41EB47EB5E5}"/>
              </a:ext>
            </a:extLst>
          </p:cNvPr>
          <p:cNvGrpSpPr/>
          <p:nvPr/>
        </p:nvGrpSpPr>
        <p:grpSpPr>
          <a:xfrm rot="1160388">
            <a:off x="6843971" y="4898592"/>
            <a:ext cx="3888432" cy="830997"/>
            <a:chOff x="3707904" y="4221088"/>
            <a:chExt cx="3888432" cy="83099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9E5C25-B2A5-FB48-9C9B-A89D949AD63A}"/>
                </a:ext>
              </a:extLst>
            </p:cNvPr>
            <p:cNvSpPr txBox="1"/>
            <p:nvPr/>
          </p:nvSpPr>
          <p:spPr>
            <a:xfrm>
              <a:off x="3779912" y="4221088"/>
              <a:ext cx="38164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4800" dirty="0">
                  <a:solidFill>
                    <a:srgbClr val="C00000"/>
                  </a:solidFill>
                  <a:latin typeface="Stencil" pitchFamily="82" charset="77"/>
                </a:rPr>
                <a:t>Top Secret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CC9EA66-636A-E14D-9656-3A6078382092}"/>
                </a:ext>
              </a:extLst>
            </p:cNvPr>
            <p:cNvSpPr/>
            <p:nvPr/>
          </p:nvSpPr>
          <p:spPr>
            <a:xfrm>
              <a:off x="3707904" y="4221088"/>
              <a:ext cx="3816424" cy="830997"/>
            </a:xfrm>
            <a:prstGeom prst="rect">
              <a:avLst/>
            </a:prstGeom>
            <a:noFill/>
            <a:ln w="69850">
              <a:solidFill>
                <a:srgbClr val="C00000"/>
              </a:solidFill>
              <a:miter lim="800000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816424"/>
                        <a:gd name="connsiteY0" fmla="*/ 0 h 830997"/>
                        <a:gd name="connsiteX1" fmla="*/ 507039 w 3816424"/>
                        <a:gd name="connsiteY1" fmla="*/ 0 h 830997"/>
                        <a:gd name="connsiteX2" fmla="*/ 937750 w 3816424"/>
                        <a:gd name="connsiteY2" fmla="*/ 0 h 830997"/>
                        <a:gd name="connsiteX3" fmla="*/ 1559282 w 3816424"/>
                        <a:gd name="connsiteY3" fmla="*/ 0 h 830997"/>
                        <a:gd name="connsiteX4" fmla="*/ 2066321 w 3816424"/>
                        <a:gd name="connsiteY4" fmla="*/ 0 h 830997"/>
                        <a:gd name="connsiteX5" fmla="*/ 2573360 w 3816424"/>
                        <a:gd name="connsiteY5" fmla="*/ 0 h 830997"/>
                        <a:gd name="connsiteX6" fmla="*/ 3194892 w 3816424"/>
                        <a:gd name="connsiteY6" fmla="*/ 0 h 830997"/>
                        <a:gd name="connsiteX7" fmla="*/ 3816424 w 3816424"/>
                        <a:gd name="connsiteY7" fmla="*/ 0 h 830997"/>
                        <a:gd name="connsiteX8" fmla="*/ 3816424 w 3816424"/>
                        <a:gd name="connsiteY8" fmla="*/ 432118 h 830997"/>
                        <a:gd name="connsiteX9" fmla="*/ 3816424 w 3816424"/>
                        <a:gd name="connsiteY9" fmla="*/ 830997 h 830997"/>
                        <a:gd name="connsiteX10" fmla="*/ 3347549 w 3816424"/>
                        <a:gd name="connsiteY10" fmla="*/ 830997 h 830997"/>
                        <a:gd name="connsiteX11" fmla="*/ 2802346 w 3816424"/>
                        <a:gd name="connsiteY11" fmla="*/ 830997 h 830997"/>
                        <a:gd name="connsiteX12" fmla="*/ 2295306 w 3816424"/>
                        <a:gd name="connsiteY12" fmla="*/ 830997 h 830997"/>
                        <a:gd name="connsiteX13" fmla="*/ 1673775 w 3816424"/>
                        <a:gd name="connsiteY13" fmla="*/ 830997 h 830997"/>
                        <a:gd name="connsiteX14" fmla="*/ 1052243 w 3816424"/>
                        <a:gd name="connsiteY14" fmla="*/ 830997 h 830997"/>
                        <a:gd name="connsiteX15" fmla="*/ 583368 w 3816424"/>
                        <a:gd name="connsiteY15" fmla="*/ 830997 h 830997"/>
                        <a:gd name="connsiteX16" fmla="*/ 0 w 3816424"/>
                        <a:gd name="connsiteY16" fmla="*/ 830997 h 830997"/>
                        <a:gd name="connsiteX17" fmla="*/ 0 w 3816424"/>
                        <a:gd name="connsiteY17" fmla="*/ 398879 h 830997"/>
                        <a:gd name="connsiteX18" fmla="*/ 0 w 3816424"/>
                        <a:gd name="connsiteY18" fmla="*/ 0 h 8309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816424" h="830997" extrusionOk="0">
                          <a:moveTo>
                            <a:pt x="0" y="0"/>
                          </a:moveTo>
                          <a:cubicBezTo>
                            <a:pt x="221687" y="-21605"/>
                            <a:pt x="272516" y="51183"/>
                            <a:pt x="507039" y="0"/>
                          </a:cubicBezTo>
                          <a:cubicBezTo>
                            <a:pt x="741562" y="-51183"/>
                            <a:pt x="818512" y="6247"/>
                            <a:pt x="937750" y="0"/>
                          </a:cubicBezTo>
                          <a:cubicBezTo>
                            <a:pt x="1056988" y="-6247"/>
                            <a:pt x="1308851" y="53192"/>
                            <a:pt x="1559282" y="0"/>
                          </a:cubicBezTo>
                          <a:cubicBezTo>
                            <a:pt x="1809713" y="-53192"/>
                            <a:pt x="1856140" y="41994"/>
                            <a:pt x="2066321" y="0"/>
                          </a:cubicBezTo>
                          <a:cubicBezTo>
                            <a:pt x="2276502" y="-41994"/>
                            <a:pt x="2412693" y="5266"/>
                            <a:pt x="2573360" y="0"/>
                          </a:cubicBezTo>
                          <a:cubicBezTo>
                            <a:pt x="2734027" y="-5266"/>
                            <a:pt x="2929800" y="64887"/>
                            <a:pt x="3194892" y="0"/>
                          </a:cubicBezTo>
                          <a:cubicBezTo>
                            <a:pt x="3459984" y="-64887"/>
                            <a:pt x="3544325" y="59747"/>
                            <a:pt x="3816424" y="0"/>
                          </a:cubicBezTo>
                          <a:cubicBezTo>
                            <a:pt x="3821334" y="91743"/>
                            <a:pt x="3810918" y="224361"/>
                            <a:pt x="3816424" y="432118"/>
                          </a:cubicBezTo>
                          <a:cubicBezTo>
                            <a:pt x="3821930" y="639875"/>
                            <a:pt x="3815446" y="668997"/>
                            <a:pt x="3816424" y="830997"/>
                          </a:cubicBezTo>
                          <a:cubicBezTo>
                            <a:pt x="3647509" y="847914"/>
                            <a:pt x="3538097" y="802039"/>
                            <a:pt x="3347549" y="830997"/>
                          </a:cubicBezTo>
                          <a:cubicBezTo>
                            <a:pt x="3157002" y="859955"/>
                            <a:pt x="3028301" y="817815"/>
                            <a:pt x="2802346" y="830997"/>
                          </a:cubicBezTo>
                          <a:cubicBezTo>
                            <a:pt x="2576391" y="844179"/>
                            <a:pt x="2499141" y="787605"/>
                            <a:pt x="2295306" y="830997"/>
                          </a:cubicBezTo>
                          <a:cubicBezTo>
                            <a:pt x="2091471" y="874389"/>
                            <a:pt x="1894473" y="782883"/>
                            <a:pt x="1673775" y="830997"/>
                          </a:cubicBezTo>
                          <a:cubicBezTo>
                            <a:pt x="1453077" y="879111"/>
                            <a:pt x="1303123" y="787064"/>
                            <a:pt x="1052243" y="830997"/>
                          </a:cubicBezTo>
                          <a:cubicBezTo>
                            <a:pt x="801363" y="874930"/>
                            <a:pt x="698965" y="826516"/>
                            <a:pt x="583368" y="830997"/>
                          </a:cubicBezTo>
                          <a:cubicBezTo>
                            <a:pt x="467772" y="835478"/>
                            <a:pt x="282862" y="807656"/>
                            <a:pt x="0" y="830997"/>
                          </a:cubicBezTo>
                          <a:cubicBezTo>
                            <a:pt x="-32050" y="724287"/>
                            <a:pt x="46237" y="606371"/>
                            <a:pt x="0" y="398879"/>
                          </a:cubicBezTo>
                          <a:cubicBezTo>
                            <a:pt x="-46237" y="191387"/>
                            <a:pt x="42725" y="18555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56CB7-7106-F283-970D-98E5E27EA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3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016C8-512C-EB4B-9D32-9CF4CB9D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Bonus: </a:t>
            </a:r>
            <a:r>
              <a:rPr lang="en-CH"/>
              <a:t>Security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079FE-7331-C647-815D-07795DC7E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412776"/>
            <a:ext cx="8229600" cy="4744184"/>
          </a:xfrm>
        </p:spPr>
        <p:txBody>
          <a:bodyPr>
            <a:normAutofit/>
          </a:bodyPr>
          <a:lstStyle/>
          <a:p>
            <a:r>
              <a:rPr lang="en-CH"/>
              <a:t>Secrets </a:t>
            </a:r>
            <a:r>
              <a:rPr lang="en-CH" dirty="0"/>
              <a:t>in GitHub actions can be added </a:t>
            </a:r>
            <a:r>
              <a:rPr lang="en-CH"/>
              <a:t>under </a:t>
            </a:r>
            <a:br>
              <a:rPr lang="de-DE" dirty="0"/>
            </a:br>
            <a:r>
              <a:rPr lang="en-CH">
                <a:latin typeface="Courier New" panose="02070309020205020404" pitchFamily="49" charset="0"/>
                <a:cs typeface="Courier New" panose="02070309020205020404" pitchFamily="49" charset="0"/>
              </a:rPr>
              <a:t>Settings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CH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Secrets</a:t>
            </a:r>
            <a:r>
              <a:rPr lang="en-CH" dirty="0"/>
              <a:t>.  The secret is stored encrypted by GitHub, and decrypted at the moment of running the workflow</a:t>
            </a:r>
          </a:p>
          <a:p>
            <a:r>
              <a:rPr lang="en-CH" dirty="0"/>
              <a:t>Secrets can then be referred to in the workflow as</a:t>
            </a:r>
            <a:br>
              <a:rPr lang="en-CH" dirty="0"/>
            </a:b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323CB-7E09-7C4F-B160-F4B2E2E31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2023,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3E2C3-64E5-E44E-8FAB-45D4F29AD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60D76E-090E-DD4A-92D3-5E3DA427B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672" y="3789040"/>
            <a:ext cx="5643482" cy="18002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72150-F1C8-D16D-5401-B703854D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45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EDF41-0FBB-5548-8206-29D15F1E1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Bonus: </a:t>
            </a:r>
            <a:r>
              <a:rPr lang="en-CH"/>
              <a:t>Examples </a:t>
            </a:r>
            <a:r>
              <a:rPr lang="en-CH" dirty="0"/>
              <a:t>of handling secrets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C67C3-32BF-C441-8A6B-23796F786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5318720"/>
            <a:ext cx="8229600" cy="99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H" dirty="0"/>
              <a:t>Details available at</a:t>
            </a:r>
            <a:br>
              <a:rPr lang="en-CH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https://docs.github.com/en/actions/reference/encrypted-secrets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E6383-63B8-0F40-A2F9-3C919071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2023,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31BB0-4A2A-6C47-9EAA-F64406BF1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9746D5-6BF5-384F-93EB-C12A9E07EB20}"/>
              </a:ext>
            </a:extLst>
          </p:cNvPr>
          <p:cNvSpPr txBox="1"/>
          <p:nvPr/>
        </p:nvSpPr>
        <p:spPr>
          <a:xfrm>
            <a:off x="1981200" y="1268760"/>
            <a:ext cx="6563072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name: Reveal a secret when the repository is tagged as something starting by secret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on: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push: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tags: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- 'secret*'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jobs: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reveal-secret: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runs-on: ubuntu-latest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steps: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shell: bash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env: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SECRET_MSG: ${{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secrets.TOP_SECRET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run: |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echo The secret is "$SECRET_MSG"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[ "$SECRET_MSG" = 'do not tell anyone' ]; then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echo matches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EEE8A-D92F-4E52-5C1B-81AA2CFE3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73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erging High Res Stock Images | Shutterstock">
            <a:extLst>
              <a:ext uri="{FF2B5EF4-FFF2-40B4-BE49-F238E27FC236}">
                <a16:creationId xmlns:a16="http://schemas.microsoft.com/office/drawing/2014/main" id="{1505F79C-DCC1-CB40-ADC0-DDC55C7A0D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52"/>
          <a:stretch/>
        </p:blipFill>
        <p:spPr bwMode="auto">
          <a:xfrm>
            <a:off x="0" y="579472"/>
            <a:ext cx="9147626" cy="577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C17104-B515-8845-8810-9CB3E2A17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Continuous Integration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8ED8E0-5C7A-D748-8472-ACBA1C948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Continuous Integration is a set of tools and practices to make sure that a project with many contributors (&gt;= 1) runs smoothly</a:t>
            </a:r>
          </a:p>
          <a:p>
            <a:r>
              <a:rPr lang="en-CH" dirty="0"/>
              <a:t>One goal is to automatize the non-coding tasks: </a:t>
            </a:r>
            <a:endParaRPr lang="de-DE" dirty="0"/>
          </a:p>
          <a:p>
            <a:pPr lvl="2"/>
            <a:r>
              <a:rPr lang="en-CH" sz="2400" dirty="0"/>
              <a:t>make sure that the tests always pass</a:t>
            </a:r>
            <a:endParaRPr lang="de-DE" sz="2400" dirty="0"/>
          </a:p>
          <a:p>
            <a:pPr lvl="2"/>
            <a:r>
              <a:rPr lang="en-CH" sz="2400" dirty="0"/>
              <a:t>check for style consistency</a:t>
            </a:r>
            <a:endParaRPr lang="de-DE" sz="2400" dirty="0"/>
          </a:p>
          <a:p>
            <a:pPr lvl="2"/>
            <a:r>
              <a:rPr lang="en-CH" sz="2400" dirty="0"/>
              <a:t>build packages for distribution on multiple architectures</a:t>
            </a:r>
            <a:endParaRPr lang="de-DE" sz="2400" dirty="0"/>
          </a:p>
          <a:p>
            <a:pPr lvl="2"/>
            <a:r>
              <a:rPr lang="en-CH" sz="2400" dirty="0"/>
              <a:t>build documentation</a:t>
            </a:r>
          </a:p>
          <a:p>
            <a:pPr marL="594360" lvl="2" indent="0">
              <a:buNone/>
            </a:pPr>
            <a:endParaRPr lang="en-CH" dirty="0"/>
          </a:p>
          <a:p>
            <a:r>
              <a:rPr lang="en-CH" dirty="0"/>
              <a:t>Another goal is to solve the “it works on my machine” problem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6273A7-253A-F544-8F1D-B0EB48B1B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E4441-0F92-4746-83E0-D9DDECD6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F52AA-5E8E-9C92-F334-5C438A968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3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AE45-A766-0F4D-9D65-D692ECB4E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Collaborative Development with CI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DFD63-E8DE-9344-BDD0-A143F8BD6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8C878-C3D9-AC4C-BDD7-9EFA39DF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pic>
        <p:nvPicPr>
          <p:cNvPr id="6" name="Picture 5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EC17484-7560-D747-BFCF-9E42372CC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510" y="1134012"/>
            <a:ext cx="6718140" cy="522233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E86116-63BB-9DDE-5B40-845E8BA63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77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2155F5-347D-644E-89FD-C442F979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The CI tasks that you’ll find 95% of the time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2B1E13-5423-2E41-AA60-63C74E3BA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H" b="1" dirty="0"/>
              <a:t>Task 1: Run test when a PR is created</a:t>
            </a:r>
          </a:p>
          <a:p>
            <a:pPr lvl="1"/>
            <a:r>
              <a:rPr lang="en-CH" b="1" dirty="0"/>
              <a:t>Event trigger: </a:t>
            </a:r>
            <a:r>
              <a:rPr lang="en-CH" dirty="0"/>
              <a:t>PR is created</a:t>
            </a:r>
          </a:p>
          <a:p>
            <a:pPr lvl="1"/>
            <a:r>
              <a:rPr lang="en-CH" b="1" dirty="0"/>
              <a:t>Action: </a:t>
            </a:r>
            <a:r>
              <a:rPr lang="en-CH" dirty="0"/>
              <a:t>Run all tests for different Python versions</a:t>
            </a:r>
          </a:p>
          <a:p>
            <a:pPr marL="0" indent="0">
              <a:buNone/>
            </a:pPr>
            <a:endParaRPr lang="en-CH" dirty="0"/>
          </a:p>
          <a:p>
            <a:r>
              <a:rPr lang="en-CH" b="1" dirty="0"/>
              <a:t>Task 2: Release package when version is bumped</a:t>
            </a:r>
          </a:p>
          <a:p>
            <a:pPr lvl="1"/>
            <a:r>
              <a:rPr lang="en-CH" b="1" dirty="0"/>
              <a:t>Event trigger: </a:t>
            </a:r>
            <a:r>
              <a:rPr lang="en-CH" dirty="0"/>
              <a:t>Version is bumped</a:t>
            </a:r>
          </a:p>
          <a:p>
            <a:pPr lvl="1"/>
            <a:r>
              <a:rPr lang="en-CH" b="1" dirty="0"/>
              <a:t>Action: </a:t>
            </a:r>
            <a:r>
              <a:rPr lang="en-CH" dirty="0"/>
              <a:t>Create binary packages for Linux, Mac, Windows and upload them to a package repository</a:t>
            </a:r>
          </a:p>
          <a:p>
            <a:pPr marL="0" indent="0">
              <a:buNone/>
            </a:pPr>
            <a:endParaRPr lang="en-CH" b="1" dirty="0"/>
          </a:p>
          <a:p>
            <a:r>
              <a:rPr lang="en-CH" b="1" dirty="0"/>
              <a:t>Task 3: Publish documentation on request</a:t>
            </a:r>
          </a:p>
          <a:p>
            <a:pPr lvl="1"/>
            <a:r>
              <a:rPr lang="en-CH" b="1" dirty="0"/>
              <a:t>Event trigger:</a:t>
            </a:r>
            <a:r>
              <a:rPr lang="en-CH" dirty="0"/>
              <a:t> Repository is tagged in a certain way</a:t>
            </a:r>
          </a:p>
          <a:p>
            <a:pPr lvl="1"/>
            <a:r>
              <a:rPr lang="en-CH" b="1" dirty="0"/>
              <a:t>Action: </a:t>
            </a:r>
            <a:r>
              <a:rPr lang="en-CH" dirty="0"/>
              <a:t>Build and publish the documentation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4B685F-95E0-7E43-B6D9-301502E8D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09B552-3415-3C4E-86C4-1D04C278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0B556-78E8-5BEC-04F7-DEEB7B6F4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0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0A082-4C3F-FB4A-89CB-D4F309011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CI options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E4951-B129-814A-9CEF-5E059F59D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06B6D-EFF0-6C49-AC59-B54B8947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2D57F371-F9CA-1748-9D55-3E3714299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651" y="1772816"/>
            <a:ext cx="3024336" cy="93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hlinkClick r:id="rId3"/>
            <a:extLst>
              <a:ext uri="{FF2B5EF4-FFF2-40B4-BE49-F238E27FC236}">
                <a16:creationId xmlns:a16="http://schemas.microsoft.com/office/drawing/2014/main" id="{E1038F5B-C610-084E-8920-39B86C78F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180" y="1243599"/>
            <a:ext cx="1992169" cy="199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hlinkClick r:id="rId5"/>
            <a:extLst>
              <a:ext uri="{FF2B5EF4-FFF2-40B4-BE49-F238E27FC236}">
                <a16:creationId xmlns:a16="http://schemas.microsoft.com/office/drawing/2014/main" id="{03029DC7-78CB-DF46-ABFC-183F86763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643" y="3856392"/>
            <a:ext cx="3168352" cy="159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084D39-E1A8-0C4F-97EA-F7B133658BE6}"/>
              </a:ext>
            </a:extLst>
          </p:cNvPr>
          <p:cNvSpPr txBox="1"/>
          <p:nvPr/>
        </p:nvSpPr>
        <p:spPr>
          <a:xfrm>
            <a:off x="6772088" y="3916499"/>
            <a:ext cx="31683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800">
                <a:latin typeface="+mn-lt"/>
              </a:rPr>
              <a:t>GitHub </a:t>
            </a:r>
            <a:r>
              <a:rPr lang="de-DE" sz="1800" dirty="0">
                <a:latin typeface="+mn-lt"/>
              </a:rPr>
              <a:t>A</a:t>
            </a:r>
            <a:r>
              <a:rPr lang="en-CH" sz="1800">
                <a:latin typeface="+mn-lt"/>
              </a:rPr>
              <a:t>ctions </a:t>
            </a:r>
            <a:r>
              <a:rPr lang="en-CH" sz="1800" dirty="0">
                <a:latin typeface="+mn-lt"/>
              </a:rPr>
              <a:t>is at the moment the preferred choice for many open source projects. It is very flexible and well integrated with GitHub.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9A8264-3CA3-C76C-23D4-D1DF63C5B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27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AE45-A766-0F4D-9D65-D692ECB4E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Collaborative Development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GitHub</a:t>
            </a:r>
            <a:r>
              <a:rPr lang="de-DE" dirty="0"/>
              <a:t> Actions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DFD63-E8DE-9344-BDD0-A143F8BD6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8C878-C3D9-AC4C-BDD7-9EFA39DF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2CD179-DAE0-6E46-ADCE-D39859FCD15C}"/>
              </a:ext>
            </a:extLst>
          </p:cNvPr>
          <p:cNvSpPr txBox="1"/>
          <p:nvPr/>
        </p:nvSpPr>
        <p:spPr>
          <a:xfrm>
            <a:off x="8220128" y="2595513"/>
            <a:ext cx="22890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GitHub acts as both the central repository and the CI server, but the rest is the same</a:t>
            </a:r>
          </a:p>
        </p:txBody>
      </p:sp>
      <p:pic>
        <p:nvPicPr>
          <p:cNvPr id="7" name="Picture 6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53415463-8305-1844-AC9E-24F1997C7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274" y="1143001"/>
            <a:ext cx="6063950" cy="538234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9E97F-E9EE-C00B-7CE0-4D333CE99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19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76358-0FD2-764F-AEC5-3A574E8F3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GitHub Actions basic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6AC3E-727D-9345-BF91-E141F622F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6752"/>
            <a:ext cx="10515600" cy="49802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H" dirty="0"/>
              <a:t>An event occurs, it has an associated commit SHA</a:t>
            </a:r>
            <a:br>
              <a:rPr lang="en-CH" dirty="0"/>
            </a:br>
            <a:r>
              <a:rPr lang="en-CH" dirty="0"/>
              <a:t>(e.g., a PR is opened or a commit tag is pushed)</a:t>
            </a:r>
          </a:p>
          <a:p>
            <a:pPr marL="0" indent="0">
              <a:buNone/>
            </a:pPr>
            <a:br>
              <a:rPr lang="en-CH" dirty="0"/>
            </a:br>
            <a:br>
              <a:rPr lang="en-CH" dirty="0"/>
            </a:br>
            <a:endParaRPr lang="de-DE" dirty="0"/>
          </a:p>
          <a:p>
            <a:pPr marL="0" indent="0">
              <a:buNone/>
            </a:pPr>
            <a:r>
              <a:rPr lang="en-CH" dirty="0"/>
              <a:t>GitHub searches for config files in </a:t>
            </a:r>
            <a:r>
              <a:rPr lang="en-CH" sz="2000" dirty="0">
                <a:latin typeface="Consolas" panose="020B0609020204030204" pitchFamily="49" charset="0"/>
                <a:cs typeface="Consolas" panose="020B0609020204030204" pitchFamily="49" charset="0"/>
              </a:rPr>
              <a:t>.github/workflows </a:t>
            </a:r>
            <a:r>
              <a:rPr lang="en-CH" dirty="0"/>
              <a:t>at that SHA, and looks if there is a trigger that matches the event</a:t>
            </a:r>
            <a:br>
              <a:rPr lang="en-CH" dirty="0"/>
            </a:br>
            <a:br>
              <a:rPr lang="en-CH" dirty="0"/>
            </a:br>
            <a:br>
              <a:rPr lang="en-CH" dirty="0"/>
            </a:br>
            <a:endParaRPr lang="de-DE" dirty="0"/>
          </a:p>
          <a:p>
            <a:pPr marL="0" indent="0">
              <a:buNone/>
            </a:pPr>
            <a:r>
              <a:rPr lang="en-CH" dirty="0"/>
              <a:t>It then creates a virtual machine as specified in the config file and runs the commands listed there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74FBB-6928-0E40-87F8-3689137B6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2023,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5E559-28D2-B742-A608-B353E85B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50A72591-34F8-1346-A0C1-FA32BF9E01FA}"/>
              </a:ext>
            </a:extLst>
          </p:cNvPr>
          <p:cNvSpPr/>
          <p:nvPr/>
        </p:nvSpPr>
        <p:spPr>
          <a:xfrm>
            <a:off x="5663952" y="2366883"/>
            <a:ext cx="720080" cy="50405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CDB19F76-86CF-6A42-A378-4363121B737B}"/>
              </a:ext>
            </a:extLst>
          </p:cNvPr>
          <p:cNvSpPr/>
          <p:nvPr/>
        </p:nvSpPr>
        <p:spPr>
          <a:xfrm>
            <a:off x="5663952" y="4125543"/>
            <a:ext cx="720080" cy="50405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3FAC1A-9BFC-440F-8AC4-C3F27E96E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79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76358-0FD2-764F-AEC5-3A574E8F3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GitHub Actions basic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6AC3E-727D-9345-BF91-E141F622F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/>
              <a:t>The </a:t>
            </a:r>
            <a:r>
              <a:rPr lang="en-CH" dirty="0"/>
              <a:t>outcome is logged and if the job exits cleanly it is marked as ”passed” otherwise “</a:t>
            </a:r>
            <a:r>
              <a:rPr lang="en-CH"/>
              <a:t>failed”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74FBB-6928-0E40-87F8-3689137B6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2023,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5E559-28D2-B742-A608-B353E85B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161033D-8E2B-394A-B1ED-5F835F679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4" y="2562763"/>
            <a:ext cx="5328592" cy="2316779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C30FD2E-55B1-4D4E-8DCD-80DC18F36C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220" y="3920550"/>
            <a:ext cx="5442924" cy="231676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7FFD5-AD05-C0D7-BC0E-E8BF5837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75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52864</TotalTime>
  <Words>1787</Words>
  <Application>Microsoft Macintosh PowerPoint</Application>
  <PresentationFormat>Widescreen</PresentationFormat>
  <Paragraphs>253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Courier New</vt:lpstr>
      <vt:lpstr>Stencil</vt:lpstr>
      <vt:lpstr>Office Theme</vt:lpstr>
      <vt:lpstr>Continuous Integration Because you’re worth it, continuously</vt:lpstr>
      <vt:lpstr>Collaborative Development without CI</vt:lpstr>
      <vt:lpstr>Continuous Integration</vt:lpstr>
      <vt:lpstr>Collaborative Development with CI</vt:lpstr>
      <vt:lpstr>The CI tasks that you’ll find 95% of the time</vt:lpstr>
      <vt:lpstr>CI options</vt:lpstr>
      <vt:lpstr>Collaborative Development with GitHub Actions</vt:lpstr>
      <vt:lpstr>GitHub Actions basic ideas</vt:lpstr>
      <vt:lpstr>GitHub Actions basic ideas</vt:lpstr>
      <vt:lpstr>GitHub Actions</vt:lpstr>
      <vt:lpstr>GitHub config file: Example Run tests every time a PR is opened or a commit is pushed</vt:lpstr>
      <vt:lpstr>GitHub Actions reference</vt:lpstr>
      <vt:lpstr>Hands On!</vt:lpstr>
      <vt:lpstr>Matrix configuration</vt:lpstr>
      <vt:lpstr>GitHub Actions workflow with matrix config</vt:lpstr>
      <vt:lpstr>GitHub Actions workflow with matrix config</vt:lpstr>
      <vt:lpstr>GitHub Actions reference</vt:lpstr>
      <vt:lpstr>Hands On!</vt:lpstr>
      <vt:lpstr>Conclusions</vt:lpstr>
      <vt:lpstr>Recommended reading</vt:lpstr>
      <vt:lpstr>Thank you!</vt:lpstr>
      <vt:lpstr>PowerPoint Presentation</vt:lpstr>
      <vt:lpstr>Bonus: Security</vt:lpstr>
      <vt:lpstr>Bonus: Security</vt:lpstr>
      <vt:lpstr>Bonus: Examples of handling secrets</vt:lpstr>
    </vt:vector>
  </TitlesOfParts>
  <Company>University of Pennsylvania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Pietro Berkes</dc:creator>
  <cp:lastModifiedBy>Pietro Berkes</cp:lastModifiedBy>
  <cp:revision>1079</cp:revision>
  <cp:lastPrinted>2018-09-04T04:56:03Z</cp:lastPrinted>
  <dcterms:created xsi:type="dcterms:W3CDTF">2010-10-01T16:09:12Z</dcterms:created>
  <dcterms:modified xsi:type="dcterms:W3CDTF">2023-08-28T12:27:52Z</dcterms:modified>
</cp:coreProperties>
</file>