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73" r:id="rId2"/>
    <p:sldId id="399" r:id="rId3"/>
    <p:sldId id="539" r:id="rId4"/>
    <p:sldId id="540" r:id="rId5"/>
    <p:sldId id="466" r:id="rId6"/>
    <p:sldId id="376" r:id="rId7"/>
    <p:sldId id="418" r:id="rId8"/>
    <p:sldId id="377" r:id="rId9"/>
    <p:sldId id="420" r:id="rId10"/>
    <p:sldId id="496" r:id="rId11"/>
    <p:sldId id="403" r:id="rId12"/>
    <p:sldId id="404" r:id="rId13"/>
    <p:sldId id="405" r:id="rId14"/>
    <p:sldId id="411" r:id="rId15"/>
    <p:sldId id="513" r:id="rId16"/>
    <p:sldId id="543" r:id="rId17"/>
    <p:sldId id="263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342" r:id="rId31"/>
    <p:sldId id="379" r:id="rId32"/>
    <p:sldId id="538" r:id="rId33"/>
    <p:sldId id="542" r:id="rId34"/>
    <p:sldId id="495" r:id="rId35"/>
    <p:sldId id="347" r:id="rId36"/>
    <p:sldId id="348" r:id="rId37"/>
    <p:sldId id="349" r:id="rId38"/>
    <p:sldId id="350" r:id="rId39"/>
    <p:sldId id="351" r:id="rId40"/>
    <p:sldId id="541" r:id="rId41"/>
    <p:sldId id="317" r:id="rId42"/>
    <p:sldId id="425" r:id="rId43"/>
    <p:sldId id="318" r:id="rId44"/>
    <p:sldId id="319" r:id="rId45"/>
    <p:sldId id="316" r:id="rId46"/>
    <p:sldId id="306" r:id="rId47"/>
    <p:sldId id="469" r:id="rId48"/>
    <p:sldId id="514" r:id="rId49"/>
    <p:sldId id="518" r:id="rId50"/>
    <p:sldId id="521" r:id="rId51"/>
    <p:sldId id="522" r:id="rId52"/>
    <p:sldId id="523" r:id="rId53"/>
    <p:sldId id="524" r:id="rId54"/>
    <p:sldId id="525" r:id="rId55"/>
    <p:sldId id="526" r:id="rId56"/>
    <p:sldId id="527" r:id="rId57"/>
    <p:sldId id="532" r:id="rId58"/>
    <p:sldId id="536" r:id="rId59"/>
    <p:sldId id="537" r:id="rId60"/>
    <p:sldId id="381" r:id="rId61"/>
    <p:sldId id="481" r:id="rId62"/>
    <p:sldId id="430" r:id="rId63"/>
    <p:sldId id="419" r:id="rId64"/>
    <p:sldId id="464" r:id="rId65"/>
    <p:sldId id="358" r:id="rId66"/>
    <p:sldId id="275" r:id="rId67"/>
    <p:sldId id="397" r:id="rId68"/>
    <p:sldId id="453" r:id="rId69"/>
    <p:sldId id="452" r:id="rId70"/>
    <p:sldId id="284" r:id="rId71"/>
    <p:sldId id="454" r:id="rId72"/>
    <p:sldId id="390" r:id="rId73"/>
    <p:sldId id="465" r:id="rId74"/>
    <p:sldId id="493" r:id="rId75"/>
    <p:sldId id="391" r:id="rId76"/>
    <p:sldId id="499" r:id="rId77"/>
    <p:sldId id="500" r:id="rId78"/>
    <p:sldId id="501" r:id="rId79"/>
    <p:sldId id="509" r:id="rId80"/>
    <p:sldId id="510" r:id="rId81"/>
    <p:sldId id="511" r:id="rId82"/>
    <p:sldId id="489" r:id="rId83"/>
    <p:sldId id="490" r:id="rId84"/>
    <p:sldId id="545" r:id="rId85"/>
    <p:sldId id="544" r:id="rId86"/>
    <p:sldId id="546" r:id="rId87"/>
    <p:sldId id="547" r:id="rId88"/>
    <p:sldId id="355" r:id="rId89"/>
    <p:sldId id="288" r:id="rId90"/>
    <p:sldId id="298" r:id="rId9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99"/>
            <p14:sldId id="539"/>
            <p14:sldId id="540"/>
            <p14:sldId id="466"/>
            <p14:sldId id="376"/>
            <p14:sldId id="418"/>
            <p14:sldId id="377"/>
            <p14:sldId id="420"/>
            <p14:sldId id="496"/>
            <p14:sldId id="403"/>
            <p14:sldId id="404"/>
            <p14:sldId id="405"/>
            <p14:sldId id="411"/>
            <p14:sldId id="513"/>
            <p14:sldId id="543"/>
            <p14:sldId id="263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342"/>
            <p14:sldId id="379"/>
            <p14:sldId id="538"/>
            <p14:sldId id="542"/>
            <p14:sldId id="495"/>
            <p14:sldId id="347"/>
            <p14:sldId id="348"/>
            <p14:sldId id="349"/>
            <p14:sldId id="350"/>
            <p14:sldId id="351"/>
            <p14:sldId id="541"/>
            <p14:sldId id="317"/>
            <p14:sldId id="425"/>
            <p14:sldId id="318"/>
            <p14:sldId id="319"/>
            <p14:sldId id="316"/>
            <p14:sldId id="306"/>
            <p14:sldId id="469"/>
            <p14:sldId id="514"/>
            <p14:sldId id="518"/>
            <p14:sldId id="521"/>
            <p14:sldId id="522"/>
            <p14:sldId id="523"/>
            <p14:sldId id="524"/>
            <p14:sldId id="525"/>
            <p14:sldId id="526"/>
            <p14:sldId id="527"/>
            <p14:sldId id="532"/>
            <p14:sldId id="536"/>
            <p14:sldId id="537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499"/>
            <p14:sldId id="500"/>
            <p14:sldId id="501"/>
            <p14:sldId id="509"/>
            <p14:sldId id="510"/>
            <p14:sldId id="511"/>
            <p14:sldId id="489"/>
            <p14:sldId id="490"/>
            <p14:sldId id="545"/>
            <p14:sldId id="544"/>
            <p14:sldId id="546"/>
            <p14:sldId id="547"/>
            <p14:sldId id="355"/>
            <p14:sldId id="288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423" autoAdjust="0"/>
    <p:restoredTop sz="99885" autoAdjust="0"/>
  </p:normalViewPr>
  <p:slideViewPr>
    <p:cSldViewPr>
      <p:cViewPr>
        <p:scale>
          <a:sx n="143" d="100"/>
          <a:sy n="143" d="100"/>
        </p:scale>
        <p:origin x="-123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39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handoutMaster" Target="handoutMasters/handoutMaster1.xml"/><Relationship Id="rId94" Type="http://schemas.openxmlformats.org/officeDocument/2006/relationships/printerSettings" Target="printerSettings/printerSettings1.bin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30/09/16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30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opposed</a:t>
            </a:r>
            <a:r>
              <a:rPr lang="en-GB" baseline="0" dirty="0" smtClean="0"/>
              <a:t> to waterfall model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Reminder</a:t>
            </a:r>
          </a:p>
          <a:p>
            <a:r>
              <a:rPr lang="en-GB" dirty="0" smtClean="0"/>
              <a:t> 1) describe cycle</a:t>
            </a:r>
          </a:p>
          <a:p>
            <a:r>
              <a:rPr lang="en-GB" dirty="0" smtClean="0"/>
              <a:t> 2) short development cycles: granularity of chosen feature is important</a:t>
            </a:r>
          </a:p>
          <a:p>
            <a:r>
              <a:rPr lang="en-GB" dirty="0" smtClean="0"/>
              <a:t> 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can I enforce the signature in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xkcd.com/1205/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Python tools for writing scientific code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Cx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confidence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Prove to yourself and your team that your code does the right thing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800200" cy="1294403"/>
            <a:chOff x="3275856" y="4797152"/>
            <a:chExt cx="1800200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quickly push update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24321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The agile development cycle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Warming up our fingers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Confidence:</a:t>
            </a:r>
          </a:p>
          <a:p>
            <a:pPr lvl="1"/>
            <a:r>
              <a:rPr lang="en-US" dirty="0"/>
              <a:t>Write the code once and use it confidently everywhere else </a:t>
            </a:r>
            <a:br>
              <a:rPr lang="en-US" dirty="0"/>
            </a:br>
            <a:r>
              <a:rPr lang="en-US" dirty="0"/>
              <a:t>(the negative result effect)</a:t>
            </a:r>
          </a:p>
          <a:p>
            <a:pPr lvl="1"/>
            <a:r>
              <a:rPr lang="en-US" dirty="0"/>
              <a:t>Optimize and re-organize your code without fear of breaking it:</a:t>
            </a:r>
            <a:br>
              <a:rPr lang="en-US" dirty="0"/>
            </a:br>
            <a:r>
              <a:rPr lang="en-US" dirty="0"/>
              <a:t>Save your future self some trouble!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Emphasys is on getting things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>
                <a:latin typeface="Courier New"/>
                <a:cs typeface="Courier New"/>
              </a:rPr>
              <a:t>test_image_sample_point</a:t>
            </a:r>
            <a:r>
              <a:rPr lang="en-US"/>
              <a:t> in 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mpt/face_tracking/test_dataset.py</a:t>
            </a:r>
            <a:r>
              <a:rPr lang="en-US"/>
              <a:t> to use </a:t>
            </a:r>
            <a:r>
              <a:rPr lang="en-US">
                <a:latin typeface="Courier New"/>
                <a:cs typeface="Courier New"/>
              </a:rPr>
              <a:t>raises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tmpdir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9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20271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files, esp. if data file format might change</a:t>
            </a:r>
          </a:p>
          <a:p>
            <a:pPr lvl="1"/>
            <a:r>
              <a:rPr lang="en-US" dirty="0"/>
              <a:t>Messes with productions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Keep your code open for scalability and optimization</a:t>
            </a:r>
          </a:p>
          <a:p>
            <a:pPr lvl="1"/>
            <a:r>
              <a:rPr lang="en-US"/>
              <a:t>Team members, new hires, and intern can start contributing immediately</a:t>
            </a:r>
          </a:p>
          <a:p>
            <a:pPr lvl="1"/>
            <a:r>
              <a:rPr lang="en-US"/>
              <a:t>Example: Porting a codebase to Python 3 is a matter of half a day, if the code is well exercised by tests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 dirty="0"/>
              <a:t>Being a Python expert is not sufficient, good programming practices and tools make a big difference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3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Same, but with parametrize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linear regression using TDD</a:t>
            </a:r>
          </a:p>
          <a:p>
            <a:r>
              <a:rPr lang="en-US"/>
              <a:t>Write k-means using TDD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5469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Mock object</a:t>
            </a:r>
            <a:r>
              <a:rPr lang="en-US" dirty="0"/>
              <a:t>: object that mimics the behavior of a real object, but doesn’t actually do much </a:t>
            </a:r>
            <a:endParaRPr lang="en-US" dirty="0" smtClean="0"/>
          </a:p>
          <a:p>
            <a:r>
              <a:rPr lang="en-US" dirty="0" smtClean="0"/>
              <a:t>Main reasons to use mocking:</a:t>
            </a:r>
          </a:p>
          <a:p>
            <a:pPr lvl="1"/>
            <a:r>
              <a:rPr lang="en-US" dirty="0" smtClean="0"/>
              <a:t>Code would have undesired side effect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ommit to central database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 to Twitter</a:t>
            </a:r>
          </a:p>
          <a:p>
            <a:pPr lvl="2"/>
            <a:r>
              <a:rPr lang="en-US" dirty="0"/>
              <a:t>Take a very long time to complete</a:t>
            </a:r>
            <a:endParaRPr lang="en-US" dirty="0" smtClean="0"/>
          </a:p>
          <a:p>
            <a:pPr lvl="1"/>
            <a:r>
              <a:rPr lang="en-US" dirty="0"/>
              <a:t>Results depends on things we don’t control</a:t>
            </a:r>
            <a:endParaRPr lang="en-US" dirty="0" smtClean="0"/>
          </a:p>
          <a:p>
            <a:pPr lvl="2"/>
            <a:r>
              <a:rPr lang="en-US" dirty="0"/>
              <a:t>E.g. c</a:t>
            </a:r>
            <a:r>
              <a:rPr lang="en-US" dirty="0" smtClean="0"/>
              <a:t>urrent time, or temperature</a:t>
            </a:r>
          </a:p>
          <a:p>
            <a:r>
              <a:rPr lang="en-US" dirty="0"/>
              <a:t>Python3 ships with a </a:t>
            </a:r>
            <a:r>
              <a:rPr lang="en-US" dirty="0">
                <a:latin typeface="Courier New"/>
                <a:cs typeface="Courier New"/>
              </a:rPr>
              <a:t>unittest.mock</a:t>
            </a:r>
            <a:r>
              <a:rPr lang="en-US" dirty="0"/>
              <a:t> package, on Python2 you need to </a:t>
            </a:r>
            <a:r>
              <a:rPr lang="en-US" dirty="0">
                <a:latin typeface="Courier New"/>
                <a:cs typeface="Courier New"/>
              </a:rPr>
              <a:t>pip install mock</a:t>
            </a:r>
            <a:endParaRPr lang="en-US" dirty="0" smtClean="0">
              <a:latin typeface="Courier New"/>
              <a:cs typeface="Courier New"/>
            </a:endParaRPr>
          </a:p>
          <a:p>
            <a:pPr marL="59436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Clone the repository with the material for this class:</a:t>
            </a:r>
            <a:br>
              <a:rPr lang="en-US"/>
            </a:br>
            <a:r>
              <a:rPr lang="en-US" sz="1800">
                <a:latin typeface="Courier New"/>
                <a:cs typeface="Courier New"/>
              </a:rPr>
              <a:t>https://github.com/ASPP/testing_debugging_profiling.git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r>
              <a:rPr lang="en-US" dirty="0" smtClean="0"/>
              <a:t>The superstar of this library, </a:t>
            </a:r>
            <a:r>
              <a:rPr lang="en-US" dirty="0" smtClean="0">
                <a:latin typeface="Courier New"/>
                <a:cs typeface="Courier New"/>
              </a:rPr>
              <a:t>Mock</a:t>
            </a:r>
            <a:r>
              <a:rPr lang="en-US" dirty="0" smtClean="0"/>
              <a:t>, </a:t>
            </a:r>
            <a:r>
              <a:rPr lang="en-US" dirty="0"/>
              <a:t>absorbs </a:t>
            </a:r>
            <a:r>
              <a:rPr lang="en-US" dirty="0" smtClean="0"/>
              <a:t>everything: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800" dirty="0">
                <a:latin typeface="Courier New"/>
                <a:cs typeface="Courier New"/>
              </a:rPr>
              <a:t> unittest.mock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latin typeface="Courier New"/>
                <a:cs typeface="Courier New"/>
              </a:rPr>
              <a:t> Mock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mock = Mock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mock.x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'24379952'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whatever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>, key=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mock.whatever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()'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'24470128'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Mock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chaco.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api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smtClean="0">
                <a:latin typeface="Courier New"/>
                <a:cs typeface="Courier New"/>
              </a:rPr>
              <a:t>Plot</a:t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mock_plot</a:t>
            </a:r>
            <a:r>
              <a:rPr lang="en-US" sz="1500" dirty="0">
                <a:latin typeface="Courier New"/>
                <a:cs typeface="Courier New"/>
              </a:rPr>
              <a:t> = Mock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latin typeface="Courier New"/>
                <a:cs typeface="Courier New"/>
              </a:rPr>
              <a:t>spec=Plot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/>
                <a:cs typeface="Courier New"/>
              </a:rPr>
              <a:t>isinstance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latin typeface="Courier New"/>
                <a:cs typeface="Courier New"/>
              </a:rPr>
              <a:t>mock_plot</a:t>
            </a:r>
            <a:r>
              <a:rPr lang="en-US" sz="1500" dirty="0">
                <a:latin typeface="Courier New"/>
                <a:cs typeface="Courier New"/>
              </a:rPr>
              <a:t>, Plot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/>
            </a:r>
            <a:b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</a:b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True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>
                <a:latin typeface="Courier New"/>
                <a:cs typeface="Courier New"/>
              </a:rPr>
              <a:t>mock_plot</a:t>
            </a:r>
            <a:r>
              <a:rPr lang="en-US" sz="1500" dirty="0" smtClean="0">
                <a:latin typeface="Courier New"/>
                <a:cs typeface="Courier New"/>
              </a:rPr>
              <a:t>.&lt;TAB&gt;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mock_plot</a:t>
            </a:r>
            <a:r>
              <a:rPr lang="en-US" sz="1500" dirty="0" err="1" smtClean="0">
                <a:latin typeface="Courier New"/>
                <a:cs typeface="Courier New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</a:t>
            </a:r>
            <a:r>
              <a:rPr lang="en-US" sz="1500" dirty="0">
                <a:latin typeface="Courier New"/>
                <a:cs typeface="Courier New"/>
              </a:rPr>
              <a:t>                         </a:t>
            </a: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insert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add_class_trait</a:t>
            </a:r>
            <a:r>
              <a:rPr lang="en-US" sz="1500" dirty="0">
                <a:latin typeface="Courier New"/>
                <a:cs typeface="Courier New"/>
              </a:rPr>
              <a:t>             </a:t>
            </a: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invalidate_and_redraw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add_trait</a:t>
            </a:r>
            <a:r>
              <a:rPr lang="en-US" sz="1500" dirty="0">
                <a:latin typeface="Courier New"/>
                <a:cs typeface="Courier New"/>
              </a:rPr>
              <a:t>                   </a:t>
            </a: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invalidate_draw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add_trait_category</a:t>
            </a:r>
            <a:r>
              <a:rPr lang="en-US" sz="1500" dirty="0">
                <a:latin typeface="Courier New"/>
                <a:cs typeface="Courier New"/>
              </a:rPr>
              <a:t>          </a:t>
            </a: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is_in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add_trait_listener</a:t>
            </a:r>
            <a:r>
              <a:rPr lang="en-US" sz="1500" dirty="0">
                <a:latin typeface="Courier New"/>
                <a:cs typeface="Courier New"/>
              </a:rPr>
              <a:t>          </a:t>
            </a:r>
            <a:r>
              <a:rPr lang="en-US" sz="1500" dirty="0" err="1">
                <a:latin typeface="Courier New"/>
                <a:cs typeface="Courier New"/>
              </a:rPr>
              <a:t>mock_plot.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lower_component</a:t>
            </a:r>
            <a:r>
              <a:rPr lang="en-US" sz="1500" dirty="0">
                <a:latin typeface="Courier New"/>
                <a:cs typeface="Courier New"/>
              </a:rPr>
              <a:t/>
            </a:r>
            <a:br>
              <a:rPr lang="en-US" sz="1500" dirty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[...]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mock_plot.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bogus</a:t>
            </a:r>
            <a:endParaRPr lang="en-US" sz="15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err="1" smtClean="0">
                <a:latin typeface="Courier New"/>
                <a:cs typeface="Courier New"/>
              </a:rPr>
              <a:t>Traceback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smtClean="0">
                <a:latin typeface="Courier New"/>
                <a:cs typeface="Courier New"/>
              </a:rPr>
              <a:t>most recent call last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500" dirty="0" smtClean="0">
                <a:latin typeface="Courier New"/>
                <a:cs typeface="Courier New"/>
              </a:rPr>
              <a:t>:</a:t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  File </a:t>
            </a:r>
            <a:r>
              <a:rPr lang="en-US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"&lt;ipython-input-35-4edba1c6647d&gt;"</a:t>
            </a:r>
            <a:r>
              <a:rPr lang="en-US" sz="1500" dirty="0" smtClean="0">
                <a:latin typeface="Courier New"/>
                <a:cs typeface="Courier New"/>
              </a:rPr>
              <a:t>, line </a:t>
            </a:r>
            <a:r>
              <a:rPr lang="en-US" sz="1500" dirty="0" smtClean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500" dirty="0" smtClean="0">
                <a:latin typeface="Courier New"/>
                <a:cs typeface="Courier New"/>
              </a:rPr>
              <a:t>, </a:t>
            </a:r>
            <a:r>
              <a:rPr lang="en-US" sz="1500" b="1" dirty="0" smtClean="0">
                <a:solidFill>
                  <a:srgbClr val="FF7700"/>
                </a:solidFill>
                <a:latin typeface="Courier New"/>
                <a:cs typeface="Courier New"/>
              </a:rPr>
              <a:t>in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500" dirty="0" smtClean="0">
                <a:latin typeface="Courier New"/>
                <a:cs typeface="Courier New"/>
              </a:rPr>
              <a:t>module</a:t>
            </a: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    </a:t>
            </a:r>
            <a:r>
              <a:rPr lang="en-US" sz="1500" dirty="0" err="1" smtClean="0">
                <a:latin typeface="Courier New"/>
                <a:cs typeface="Courier New"/>
              </a:rPr>
              <a:t>mock_plot.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bogus</a:t>
            </a: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  File </a:t>
            </a:r>
            <a:r>
              <a:rPr lang="en-US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"…/python2.7/site-packages/</a:t>
            </a:r>
            <a:r>
              <a:rPr lang="en-US" sz="1500" dirty="0" err="1" smtClean="0">
                <a:solidFill>
                  <a:srgbClr val="483D8B"/>
                </a:solidFill>
                <a:latin typeface="Courier New"/>
                <a:cs typeface="Courier New"/>
              </a:rPr>
              <a:t>mock.py</a:t>
            </a:r>
            <a:r>
              <a:rPr lang="en-US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"</a:t>
            </a:r>
            <a:r>
              <a:rPr lang="en-US" sz="1500" dirty="0" smtClean="0">
                <a:latin typeface="Courier New"/>
                <a:cs typeface="Courier New"/>
              </a:rPr>
              <a:t>, line </a:t>
            </a:r>
            <a:r>
              <a:rPr lang="en-US" sz="1500" dirty="0" smtClean="0">
                <a:solidFill>
                  <a:srgbClr val="FF4500"/>
                </a:solidFill>
                <a:latin typeface="Courier New"/>
                <a:cs typeface="Courier New"/>
              </a:rPr>
              <a:t>700</a:t>
            </a:r>
            <a:r>
              <a:rPr lang="en-US" sz="1500" dirty="0" smtClean="0">
                <a:latin typeface="Courier New"/>
                <a:cs typeface="Courier New"/>
              </a:rPr>
              <a:t>, </a:t>
            </a:r>
            <a:r>
              <a:rPr lang="en-US" sz="1500" b="1" dirty="0" smtClean="0">
                <a:solidFill>
                  <a:srgbClr val="FF7700"/>
                </a:solidFill>
                <a:latin typeface="Courier New"/>
                <a:cs typeface="Courier New"/>
              </a:rPr>
              <a:t>in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0000CD"/>
                </a:solidFill>
                <a:latin typeface="Courier New"/>
                <a:cs typeface="Courier New"/>
              </a:rPr>
              <a:t>__</a:t>
            </a:r>
            <a:r>
              <a:rPr lang="en-US" sz="1500" dirty="0" err="1" smtClean="0">
                <a:solidFill>
                  <a:srgbClr val="0000CD"/>
                </a:solidFill>
                <a:latin typeface="Courier New"/>
                <a:cs typeface="Courier New"/>
              </a:rPr>
              <a:t>getattr</a:t>
            </a:r>
            <a:r>
              <a:rPr lang="en-US" sz="1500" dirty="0" smtClean="0">
                <a:solidFill>
                  <a:srgbClr val="0000CD"/>
                </a:solidFill>
                <a:latin typeface="Courier New"/>
                <a:cs typeface="Courier New"/>
              </a:rPr>
              <a:t>__</a:t>
            </a: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smtClean="0">
                <a:latin typeface="Courier New"/>
                <a:cs typeface="Courier New"/>
              </a:rPr>
              <a:t>    </a:t>
            </a:r>
            <a:r>
              <a:rPr lang="en-US" sz="1500" b="1" dirty="0" smtClean="0">
                <a:solidFill>
                  <a:srgbClr val="FF7700"/>
                </a:solidFill>
                <a:latin typeface="Courier New"/>
                <a:cs typeface="Courier New"/>
              </a:rPr>
              <a:t>raise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AttributeError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"Mock object has no attribute %r"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%</a:t>
            </a:r>
            <a:r>
              <a:rPr lang="en-US" sz="1500" dirty="0" smtClean="0">
                <a:latin typeface="Courier New"/>
                <a:cs typeface="Courier New"/>
              </a:rPr>
              <a:t> name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500" dirty="0" smtClean="0">
                <a:latin typeface="Courier New"/>
                <a:cs typeface="Courier New"/>
              </a:rPr>
              <a:t/>
            </a:r>
            <a:br>
              <a:rPr lang="en-US" sz="1500" dirty="0" smtClean="0">
                <a:latin typeface="Courier New"/>
                <a:cs typeface="Courier New"/>
              </a:rPr>
            </a:br>
            <a:r>
              <a:rPr lang="en-US" sz="1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AttributeError</a:t>
            </a:r>
            <a:r>
              <a:rPr lang="en-US" sz="1500" dirty="0" smtClean="0">
                <a:latin typeface="Courier New"/>
                <a:cs typeface="Courier New"/>
              </a:rPr>
              <a:t>: Mock </a:t>
            </a:r>
            <a:r>
              <a:rPr lang="en-US" sz="1500" dirty="0" smtClean="0">
                <a:solidFill>
                  <a:srgbClr val="008000"/>
                </a:solidFill>
                <a:latin typeface="Courier New"/>
                <a:cs typeface="Courier New"/>
              </a:rPr>
              <a:t>object</a:t>
            </a:r>
            <a:r>
              <a:rPr lang="en-US" sz="1500" dirty="0" smtClean="0">
                <a:latin typeface="Courier New"/>
                <a:cs typeface="Courier New"/>
              </a:rPr>
              <a:t> has no attribute </a:t>
            </a:r>
            <a:r>
              <a:rPr lang="en-US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'bogus’</a:t>
            </a:r>
            <a:endParaRPr lang="en-US" sz="15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5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5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500" dirty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mock_plot.</a:t>
            </a:r>
            <a:r>
              <a:rPr lang="en-US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add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500" dirty="0"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500" dirty="0"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483D8B"/>
                </a:solidFill>
                <a:latin typeface="Courier New"/>
                <a:cs typeface="Courier New"/>
              </a:rPr>
              <a:t>"I'm making stuff up"</a:t>
            </a:r>
            <a:r>
              <a:rPr lang="en-US" sz="1500" dirty="0"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008000"/>
                </a:solidFill>
                <a:latin typeface="Courier New"/>
                <a:cs typeface="Courier New"/>
              </a:rPr>
              <a:t>None</a:t>
            </a:r>
            <a:r>
              <a:rPr lang="en-US" sz="1500" dirty="0"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5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500" dirty="0"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483D8B"/>
                </a:solidFill>
                <a:latin typeface="Courier New"/>
                <a:cs typeface="Courier New"/>
              </a:rPr>
              <a:t>'b'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500" dirty="0" smtClean="0">
                <a:solidFill>
                  <a:srgbClr val="483D8B"/>
                </a:solidFill>
                <a:latin typeface="Courier New"/>
                <a:cs typeface="Courier New"/>
              </a:rPr>
              <a:t>&lt;</a:t>
            </a:r>
            <a:r>
              <a:rPr lang="fr-FR" sz="1500" dirty="0" err="1">
                <a:solidFill>
                  <a:srgbClr val="483D8B"/>
                </a:solidFill>
                <a:latin typeface="Courier New"/>
                <a:cs typeface="Courier New"/>
              </a:rPr>
              <a:t>Mock</a:t>
            </a:r>
            <a:r>
              <a:rPr lang="fr-FR" sz="1500" dirty="0">
                <a:solidFill>
                  <a:srgbClr val="483D8B"/>
                </a:solidFill>
                <a:latin typeface="Courier New"/>
                <a:cs typeface="Courier New"/>
              </a:rPr>
              <a:t> </a:t>
            </a:r>
            <a:r>
              <a:rPr lang="fr-FR" sz="1500" dirty="0" err="1">
                <a:solidFill>
                  <a:srgbClr val="483D8B"/>
                </a:solidFill>
                <a:latin typeface="Courier New"/>
                <a:cs typeface="Courier New"/>
              </a:rPr>
              <a:t>name</a:t>
            </a:r>
            <a:r>
              <a:rPr lang="fr-FR" sz="1500" dirty="0">
                <a:solidFill>
                  <a:srgbClr val="483D8B"/>
                </a:solidFill>
                <a:latin typeface="Courier New"/>
                <a:cs typeface="Courier New"/>
              </a:rPr>
              <a:t>='</a:t>
            </a:r>
            <a:r>
              <a:rPr lang="fr-FR" sz="1500" dirty="0" err="1">
                <a:solidFill>
                  <a:srgbClr val="483D8B"/>
                </a:solidFill>
                <a:latin typeface="Courier New"/>
                <a:cs typeface="Courier New"/>
              </a:rPr>
              <a:t>mock.add</a:t>
            </a:r>
            <a:r>
              <a:rPr lang="fr-FR" sz="1500" dirty="0">
                <a:solidFill>
                  <a:srgbClr val="483D8B"/>
                </a:solidFill>
                <a:latin typeface="Courier New"/>
                <a:cs typeface="Courier New"/>
              </a:rPr>
              <a:t>()' id='285179312'&gt;</a:t>
            </a:r>
            <a:endParaRPr lang="en-US" sz="1500" dirty="0" smtClean="0">
              <a:solidFill>
                <a:srgbClr val="483D8B"/>
              </a:solidFill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interaction with Mock objects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call_count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call_args_list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, 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interaction with </a:t>
            </a:r>
            <a:r>
              <a:rPr lang="en-US" dirty="0"/>
              <a:t>Mock objects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a’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a’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assert_called_once_with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to be called once.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times.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Actual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assert_any_call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Mock calls with side effects:</a:t>
            </a:r>
            <a:endParaRPr lang="en-US" sz="2200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FF7700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latin typeface="Courier New"/>
                <a:cs typeface="Courier New"/>
              </a:rPr>
              <a:t> x: </a:t>
            </a:r>
            <a:r>
              <a:rPr lang="en-US" sz="1600" dirty="0" err="1">
                <a:latin typeface="Courier New"/>
                <a:cs typeface="Courier New"/>
              </a:rPr>
              <a:t>x.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Raising exceptions: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483D8B"/>
                </a:solidFill>
                <a:latin typeface="Courier New"/>
                <a:cs typeface="Courier New"/>
              </a:rPr>
              <a:t>Noooo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  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Noooo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 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mock=Mock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err="1" smtClean="0">
                <a:latin typeface="Courier New"/>
                <a:cs typeface="Courier New"/>
              </a:rPr>
              <a:t>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return_value</a:t>
            </a:r>
            <a:r>
              <a:rPr lang="en-US" sz="2900" dirty="0" smtClean="0">
                <a:latin typeface="Courier New"/>
                <a:cs typeface="Courier New"/>
              </a:rPr>
              <a:t> </a:t>
            </a:r>
            <a:r>
              <a:rPr lang="en-US" sz="2900" dirty="0">
                <a:latin typeface="Courier New"/>
                <a:cs typeface="Courier New"/>
              </a:rPr>
              <a:t>= 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32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latin typeface="Courier New"/>
                <a:cs typeface="Courier New"/>
              </a:rPr>
              <a:t>one=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2900" dirty="0">
                <a:latin typeface="Courier New"/>
                <a:cs typeface="Courier New"/>
              </a:rPr>
              <a:t>, two=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 smtClean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err="1" smtClean="0">
                <a:latin typeface="Courier New"/>
                <a:cs typeface="Courier New"/>
              </a:rPr>
              <a:t>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2900" dirty="0" smtClean="0">
                <a:latin typeface="Courier New"/>
                <a:cs typeface="Courier New"/>
              </a:rPr>
              <a:t> </a:t>
            </a:r>
            <a:r>
              <a:rPr lang="en-US" sz="2900" dirty="0">
                <a:latin typeface="Courier New"/>
                <a:cs typeface="Courier New"/>
              </a:rPr>
              <a:t>= 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900" dirty="0">
                <a:latin typeface="Courier New"/>
                <a:cs typeface="Courier New"/>
              </a:rPr>
              <a:t>, 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900" dirty="0">
                <a:latin typeface="Courier New"/>
                <a:cs typeface="Courier New"/>
              </a:rPr>
              <a:t>, 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latin typeface="Courier New"/>
                <a:cs typeface="Courier New"/>
              </a:rPr>
              <a:t>mock.</a:t>
            </a:r>
            <a:r>
              <a:rPr lang="en-US" sz="29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/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 err="1">
                <a:latin typeface="Courier New"/>
                <a:cs typeface="Courier New"/>
              </a:rPr>
              <a:t>Traceback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900" dirty="0">
                <a:latin typeface="Courier New"/>
                <a:cs typeface="Courier New"/>
              </a:rPr>
              <a:t>most recent call last</a:t>
            </a:r>
            <a:r>
              <a:rPr lang="en-US" sz="29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900" dirty="0">
                <a:latin typeface="Courier New"/>
                <a:cs typeface="Courier New"/>
              </a:rPr>
              <a:t>:</a:t>
            </a:r>
            <a:br>
              <a:rPr lang="en-US" sz="2900" dirty="0">
                <a:latin typeface="Courier New"/>
                <a:cs typeface="Courier New"/>
              </a:rPr>
            </a:br>
            <a:r>
              <a:rPr lang="en-US" sz="29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StopIteration</a:t>
            </a:r>
            <a:endParaRPr lang="en-US" sz="29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time, Mock objects are not created from scratch. Rather, one momentarily substitute an object with a mock.</a:t>
            </a:r>
          </a:p>
          <a:p>
            <a:r>
              <a:rPr lang="en-US" dirty="0"/>
              <a:t>The patch </a:t>
            </a:r>
            <a:r>
              <a:rPr lang="en-US" dirty="0" smtClean="0"/>
              <a:t>context manager is </a:t>
            </a:r>
            <a:r>
              <a:rPr lang="en-US" dirty="0"/>
              <a:t>used for patching objects only within </a:t>
            </a:r>
            <a:r>
              <a:rPr lang="en-US" dirty="0" smtClean="0"/>
              <a:t>a block of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>
                <a:latin typeface="Courier New"/>
                <a:cs typeface="Courier New"/>
              </a:rPr>
              <a:t>with </a:t>
            </a:r>
            <a:r>
              <a:rPr lang="en-US" sz="1400" dirty="0" err="1">
                <a:latin typeface="Courier New"/>
                <a:cs typeface="Courier New"/>
              </a:rPr>
              <a:t>mock.patch</a:t>
            </a:r>
            <a:r>
              <a:rPr lang="en-US" sz="1400" dirty="0" smtClean="0">
                <a:latin typeface="Courier New"/>
                <a:cs typeface="Courier New"/>
              </a:rPr>
              <a:t>('</a:t>
            </a:r>
            <a:r>
              <a:rPr lang="en-US" sz="1400" dirty="0" err="1" smtClean="0">
                <a:latin typeface="Courier New"/>
                <a:cs typeface="Courier New"/>
              </a:rPr>
              <a:t>OriginalObject</a:t>
            </a:r>
            <a:r>
              <a:rPr lang="en-US" sz="1400" dirty="0" smtClean="0">
                <a:latin typeface="Courier New"/>
                <a:cs typeface="Courier New"/>
              </a:rPr>
              <a:t>'):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  # here </a:t>
            </a:r>
            <a:r>
              <a:rPr lang="en-US" sz="1400" dirty="0" err="1" smtClean="0">
                <a:latin typeface="Courier New"/>
                <a:cs typeface="Courier New"/>
              </a:rPr>
              <a:t>OriginalObject</a:t>
            </a:r>
            <a:r>
              <a:rPr lang="en-US" sz="1400" dirty="0" smtClean="0">
                <a:latin typeface="Courier New"/>
                <a:cs typeface="Courier New"/>
              </a:rPr>
              <a:t> is patched with a Mock object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# here </a:t>
            </a:r>
            <a:r>
              <a:rPr lang="en-US" sz="1400" dirty="0" err="1">
                <a:latin typeface="Courier New"/>
                <a:cs typeface="Courier New"/>
              </a:rPr>
              <a:t>OriginalObject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is restored to normal</a:t>
            </a:r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automatically handle the </a:t>
            </a:r>
            <a:r>
              <a:rPr lang="en-US" dirty="0" smtClean="0"/>
              <a:t>un-patching </a:t>
            </a:r>
            <a:r>
              <a:rPr lang="en-US" dirty="0"/>
              <a:t>for you, even if exceptions are </a:t>
            </a:r>
            <a:r>
              <a:rPr lang="en-US" dirty="0" smtClean="0"/>
              <a:t>raised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Expensive telescope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Timed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agile programming cycle</a:t>
            </a:r>
          </a:p>
          <a:p>
            <a:r>
              <a:rPr lang="en-US"/>
              <a:t>Testing scientific code</a:t>
            </a:r>
          </a:p>
          <a:p>
            <a:r>
              <a:rPr lang="en-US"/>
              <a:t>Profiling and optimization</a:t>
            </a:r>
          </a:p>
          <a:p>
            <a:r>
              <a:rPr lang="en-US"/>
              <a:t>Debugging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96333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  <a:endParaRPr lang="en-US" sz="2100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a task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</a:t>
            </a:r>
            <a:r>
              <a:rPr lang="en-US"/>
              <a:t>Use a profiler!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(see also </a:t>
            </a:r>
            <a:r>
              <a:rPr lang="en-US" dirty="0" err="1"/>
              <a:t>Francesc Alted’s </a:t>
            </a:r>
            <a:r>
              <a:rPr lang="en-US" dirty="0"/>
              <a:t>videos</a:t>
            </a:r>
            <a:r>
              <a:rPr lang="en-US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4116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  <a:endParaRPr lang="en-US" sz="2100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line_profiler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Demo: complaining brother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18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608204"/>
              </p:ext>
            </p:extLst>
          </p:nvPr>
        </p:nvGraphicFramePr>
        <p:xfrm>
          <a:off x="1331640" y="2492896"/>
          <a:ext cx="6470385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94077"/>
                <a:gridCol w="1294077"/>
                <a:gridCol w="1294077"/>
                <a:gridCol w="1294077"/>
                <a:gridCol w="1294077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remove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✓</a:t>
                      </a:r>
                      <a:endParaRPr lang="en-US" sz="24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877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9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25261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matter of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Style is subjective, but standards are very helpful when working in a team</a:t>
            </a:r>
          </a:p>
          <a:p>
            <a:r>
              <a:rPr lang="en-US"/>
              <a:t>What matters: usability longevity of code</a:t>
            </a:r>
          </a:p>
          <a:p>
            <a:pPr lvl="1"/>
            <a:r>
              <a:rPr lang="en-US"/>
              <a:t>Consistency helps people find and read code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25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helps in my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Agree on interfaces</a:t>
            </a:r>
          </a:p>
          <a:p>
            <a:pPr lvl="1"/>
            <a:r>
              <a:rPr lang="en-US"/>
              <a:t>This is crucial to avoid mistakes: e.g., format of images</a:t>
            </a:r>
          </a:p>
          <a:p>
            <a:r>
              <a:rPr lang="en-US"/>
              <a:t>Pick a style, enforce it with flake8</a:t>
            </a:r>
          </a:p>
          <a:p>
            <a:pPr lvl="1"/>
            <a:r>
              <a:rPr lang="en-US"/>
              <a:t>flake8 can be customized to match your style</a:t>
            </a:r>
          </a:p>
          <a:p>
            <a:pPr lvl="1"/>
            <a:r>
              <a:rPr lang="en-US"/>
              <a:t>Avoids extremes: inconsistency and never ending PR discussions on style</a:t>
            </a:r>
          </a:p>
          <a:p>
            <a:pPr lvl="1"/>
            <a:r>
              <a:rPr lang="en-US"/>
              <a:t>Extra step is to have CI fail if flake8 fails</a:t>
            </a:r>
          </a:p>
          <a:p>
            <a:r>
              <a:rPr lang="en-US"/>
              <a:t>Take backwards compatibility seriously</a:t>
            </a:r>
          </a:p>
          <a:p>
            <a:pPr lvl="1"/>
            <a:r>
              <a:rPr lang="en-US"/>
              <a:t>Do not break backwards compatibility</a:t>
            </a:r>
          </a:p>
          <a:p>
            <a:pPr lvl="1"/>
            <a:r>
              <a:rPr lang="en-US"/>
              <a:t>Semantic versioning</a:t>
            </a:r>
          </a:p>
          <a:p>
            <a:pPr lvl="1"/>
            <a:r>
              <a:rPr lang="en-US"/>
              <a:t>Delete unused code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51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tox.ini</a:t>
            </a:r>
            <a:r>
              <a:rPr lang="en-US"/>
              <a:t> file: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exclude = build,dist,doc,notebooks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max-line-length = 120</a:t>
            </a:r>
          </a:p>
          <a:p>
            <a:r>
              <a:rPr lang="en-US"/>
              <a:t>Run flake8 on our libraries: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flake8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Errors and warnings we don’t care about can be silenced by adding them to config file, e.g.: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...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ignore = F405,E226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1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7658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structure of Python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5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build --inplace</a:t>
            </a:r>
          </a:p>
          <a:p>
            <a:r>
              <a:rPr lang="en-US"/>
              <a:t>build_egg</a:t>
            </a:r>
          </a:p>
          <a:p>
            <a:r>
              <a:rPr lang="en-US"/>
              <a:t>develop</a:t>
            </a:r>
          </a:p>
          <a:p>
            <a:r>
              <a:rPr lang="en-US"/>
              <a:t>upload</a:t>
            </a:r>
          </a:p>
          <a:p>
            <a:r>
              <a:rPr lang="en-US"/>
              <a:t>??? wheel</a:t>
            </a:r>
          </a:p>
          <a:p>
            <a:r>
              <a:rPr lang="en-US"/>
              <a:t>??? what do you need for conda?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7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setuptools</a:t>
            </a:r>
          </a:p>
          <a:p>
            <a:r>
              <a:rPr lang="en-US"/>
              <a:t>minimal: name, version, list of packages</a:t>
            </a:r>
          </a:p>
          <a:p>
            <a:r>
              <a:rPr lang="en-US"/>
              <a:t>metadata</a:t>
            </a:r>
          </a:p>
          <a:p>
            <a:r>
              <a:rPr lang="en-US"/>
              <a:t>show commands</a:t>
            </a:r>
          </a:p>
          <a:p>
            <a:r>
              <a:rPr lang="en-US"/>
              <a:t>package data</a:t>
            </a:r>
          </a:p>
          <a:p>
            <a:r>
              <a:rPr lang="en-US"/>
              <a:t>entry points</a:t>
            </a:r>
          </a:p>
          <a:p>
            <a:r>
              <a:rPr lang="en-US"/>
              <a:t>dependencies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47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biggest danger for a common code base is technical debt. The symptom is when you start new projects by navigating around the library, trying to understand how things were done, and writing workarounds.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For maximum efficiency, check out how these tools can be integrated with PyCharm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34475</TotalTime>
  <Words>4050</Words>
  <Application>Microsoft Macintosh PowerPoint</Application>
  <PresentationFormat>On-screen Show (4:3)</PresentationFormat>
  <Paragraphs>750</Paragraphs>
  <Slides>90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Origin</vt:lpstr>
      <vt:lpstr>Python tools for writing scientific code</vt:lpstr>
      <vt:lpstr>The agile development cycle</vt:lpstr>
      <vt:lpstr>For yourself</vt:lpstr>
      <vt:lpstr>For a team</vt:lpstr>
      <vt:lpstr>Before we start</vt:lpstr>
      <vt:lpstr>Outline</vt:lpstr>
      <vt:lpstr>Python tools for agile development</vt:lpstr>
      <vt:lpstr>PowerPoint Presentation</vt:lpstr>
      <vt:lpstr>The agile development cycle</vt:lpstr>
      <vt:lpstr>Testing is good for confidence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Warming up our fingers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Testing error control</vt:lpstr>
      <vt:lpstr>Testing error control</vt:lpstr>
      <vt:lpstr>Hands on!</vt:lpstr>
      <vt:lpstr>Using tmpdir</vt:lpstr>
      <vt:lpstr>PowerPoint Presentation</vt:lpstr>
      <vt:lpstr>What a good test looks like</vt:lpstr>
      <vt:lpstr>Basic structure of a test</vt:lpstr>
      <vt:lpstr>Test simple but general cases</vt:lpstr>
      <vt:lpstr>Test special cases and boundary conditions</vt:lpstr>
      <vt:lpstr>Common testing pattern</vt:lpstr>
      <vt:lpstr>Same, but with parametrize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Code Kata</vt:lpstr>
      <vt:lpstr>PowerPoint Presentation</vt:lpstr>
      <vt:lpstr>Mock objects</vt:lpstr>
      <vt:lpstr>The Mock object</vt:lpstr>
      <vt:lpstr>The Mock object</vt:lpstr>
      <vt:lpstr>The Mock object</vt:lpstr>
      <vt:lpstr>Recording interaction with Mock objects</vt:lpstr>
      <vt:lpstr>Testing interaction with Mock objects</vt:lpstr>
      <vt:lpstr>Side effects</vt:lpstr>
      <vt:lpstr>Return values</vt:lpstr>
      <vt:lpstr>Patches</vt:lpstr>
      <vt:lpstr>Demo</vt:lpstr>
      <vt:lpstr>Hands-on!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line_profiler</vt:lpstr>
      <vt:lpstr>Performance of data structures</vt:lpstr>
      <vt:lpstr>Performance of data structure operations</vt:lpstr>
      <vt:lpstr>Hands-on</vt:lpstr>
      <vt:lpstr>PowerPoint Presentation</vt:lpstr>
      <vt:lpstr>A matter of style</vt:lpstr>
      <vt:lpstr>What helps in my experience</vt:lpstr>
      <vt:lpstr>Static checking</vt:lpstr>
      <vt:lpstr>Hands-on!</vt:lpstr>
      <vt:lpstr>PowerPoint Presentation</vt:lpstr>
      <vt:lpstr>Standard structure of Python projects</vt:lpstr>
      <vt:lpstr>setup.py</vt:lpstr>
      <vt:lpstr>setup.py</vt:lpstr>
      <vt:lpstr>Final thoughts</vt:lpstr>
      <vt:lpstr>The End</vt:lpstr>
      <vt:lpstr>PowerPoint Presentation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903</cp:revision>
  <cp:lastPrinted>2014-09-08T15:57:01Z</cp:lastPrinted>
  <dcterms:created xsi:type="dcterms:W3CDTF">2010-10-01T16:09:12Z</dcterms:created>
  <dcterms:modified xsi:type="dcterms:W3CDTF">2016-10-03T07:44:58Z</dcterms:modified>
</cp:coreProperties>
</file>