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73" r:id="rId2"/>
    <p:sldId id="316" r:id="rId3"/>
    <p:sldId id="314" r:id="rId4"/>
    <p:sldId id="317" r:id="rId5"/>
    <p:sldId id="315" r:id="rId6"/>
    <p:sldId id="306" r:id="rId7"/>
    <p:sldId id="318" r:id="rId8"/>
    <p:sldId id="308" r:id="rId9"/>
    <p:sldId id="312" r:id="rId10"/>
    <p:sldId id="329" r:id="rId11"/>
    <p:sldId id="324" r:id="rId12"/>
    <p:sldId id="323" r:id="rId13"/>
    <p:sldId id="313" r:id="rId14"/>
    <p:sldId id="319" r:id="rId15"/>
    <p:sldId id="325" r:id="rId16"/>
    <p:sldId id="326" r:id="rId17"/>
    <p:sldId id="327" r:id="rId18"/>
    <p:sldId id="320" r:id="rId19"/>
    <p:sldId id="322" r:id="rId20"/>
    <p:sldId id="476" r:id="rId21"/>
    <p:sldId id="288" r:id="rId22"/>
    <p:sldId id="328" r:id="rId23"/>
    <p:sldId id="307" r:id="rId24"/>
    <p:sldId id="321" r:id="rId25"/>
    <p:sldId id="298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AA15BF6-FE96-3445-86D7-BE737DCC358B}">
          <p14:sldIdLst>
            <p14:sldId id="273"/>
            <p14:sldId id="316"/>
            <p14:sldId id="314"/>
            <p14:sldId id="317"/>
            <p14:sldId id="315"/>
            <p14:sldId id="306"/>
            <p14:sldId id="318"/>
            <p14:sldId id="308"/>
            <p14:sldId id="312"/>
            <p14:sldId id="329"/>
            <p14:sldId id="324"/>
            <p14:sldId id="323"/>
            <p14:sldId id="313"/>
            <p14:sldId id="319"/>
            <p14:sldId id="325"/>
            <p14:sldId id="326"/>
            <p14:sldId id="327"/>
            <p14:sldId id="320"/>
            <p14:sldId id="322"/>
            <p14:sldId id="476"/>
            <p14:sldId id="288"/>
            <p14:sldId id="328"/>
            <p14:sldId id="307"/>
            <p14:sldId id="321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FF00"/>
    <a:srgbClr val="FF9300"/>
    <a:srgbClr val="0ECC00"/>
    <a:srgbClr val="0000FF"/>
    <a:srgbClr val="80008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05" autoAdjust="0"/>
    <p:restoredTop sz="92245" autoAdjust="0"/>
  </p:normalViewPr>
  <p:slideViewPr>
    <p:cSldViewPr>
      <p:cViewPr varScale="1">
        <p:scale>
          <a:sx n="118" d="100"/>
          <a:sy n="118" d="100"/>
        </p:scale>
        <p:origin x="143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341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C11AF-147E-0A48-A5B0-8DA858D84551}" type="datetimeFigureOut">
              <a:rPr lang="en-US" smtClean="0"/>
              <a:pPr/>
              <a:t>6/26/23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6F090-DD87-7740-9678-0E1C7887DC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514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B30722-7DAA-4E93-8206-71F83E2752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404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Continuous integration originally meant the programming practice merging the code of multiple contributor often, multiple times a day. Before git, that was a a big problem, and it could even be some person’s job to do the merges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88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1219200" y="2370981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dirty="0"/>
              <a:t>Software Carpentry, Part II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609231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04875" y="2132856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533031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132856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533031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A131-7E6B-4BFA-A2D4-3B708019D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defRPr sz="2400"/>
            </a:lvl1pPr>
            <a:lvl2pPr>
              <a:defRPr sz="2200"/>
            </a:lvl2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de-CH" sz="1000"/>
              <a:t>Sept 2022, CC BY-SA 4.0</a:t>
            </a:r>
            <a:endParaRPr lang="en-US" sz="10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en-US"/>
              <a:t>Continuous integration, v2.0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B8C0-1AFE-4AD2-A399-FC2954A194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r>
              <a:rPr lang="de-CH"/>
              <a:t>Sept 2022, CC BY-SA 4.0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Continuous integration, v2.0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050">
                <a:solidFill>
                  <a:schemeClr val="tx2"/>
                </a:solidFill>
              </a:defRPr>
            </a:lvl1pPr>
          </a:lstStyle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000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actions/reference/events-that-trigger-workflows#pull_request" TargetMode="External"/><Relationship Id="rId2" Type="http://schemas.openxmlformats.org/officeDocument/2006/relationships/hyperlink" Target="https://docs.github.com/en/actions/learn-github-actions/introduction-to-github-act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arketplace?type=actions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ketplace/actions/setup-python" TargetMode="External"/><Relationship Id="rId2" Type="http://schemas.openxmlformats.org/officeDocument/2006/relationships/hyperlink" Target="https://docs.github.com/en/actions/using-github-hosted-runners/about-github-hosted-runners#supported-runners-and-hardware-resource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thub.com/en/actions/reference/encrypted-secret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mages.g2crowd.com/uploads/product/image/large_detail/large_detail_1482970998/circleci.png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eg"/><Relationship Id="rId5" Type="http://schemas.openxmlformats.org/officeDocument/2006/relationships/hyperlink" Target="https://repository-images.githubusercontent.com/237695528/790bf580-8d6d-11ea-8524-57512d577f22" TargetMode="Externa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2204864"/>
            <a:ext cx="6858000" cy="1162048"/>
          </a:xfrm>
        </p:spPr>
        <p:txBody>
          <a:bodyPr>
            <a:noAutofit/>
          </a:bodyPr>
          <a:lstStyle/>
          <a:p>
            <a:r>
              <a:rPr lang="en-US" dirty="0"/>
              <a:t>Continuous Integration</a:t>
            </a:r>
            <a:br>
              <a:rPr lang="en-US" dirty="0"/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Because you’re worth it, continuously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4944" y="3609231"/>
            <a:ext cx="6120680" cy="533400"/>
          </a:xfrm>
        </p:spPr>
        <p:txBody>
          <a:bodyPr>
            <a:normAutofit/>
          </a:bodyPr>
          <a:lstStyle/>
          <a:p>
            <a:r>
              <a:rPr lang="en-GB" sz="2800" dirty="0"/>
              <a:t>Lisa </a:t>
            </a:r>
            <a:r>
              <a:rPr lang="en-GB" sz="2800" dirty="0" err="1"/>
              <a:t>Schwetlick</a:t>
            </a:r>
            <a:r>
              <a:rPr lang="en-GB" sz="2800" dirty="0"/>
              <a:t> and Pietro Berkes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DE157-4CBF-1945-A0D6-4ACAD7788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Github Actions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23A74B6E-928C-724A-84B7-6BF823057F7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6" y="2466161"/>
            <a:ext cx="8933387" cy="252028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FFAB5-423B-1D41-B2C5-C1A2600E6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Sept 2022,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36CB0-9AB6-CE4F-B8E4-260EF8D02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709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BCDDE6C-95FD-C646-A705-53F2F10B2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H" dirty="0"/>
              <a:t>GitHub config file: Simple example to run tests every time a PR is opened or a commit is pushed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5A538-B68A-CF4E-B4CD-86663BB3D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Sept 2022,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6726F-DB75-FC4E-B1FF-F1C9E3CC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39B175-DFD8-C646-8C37-ABD922326EAB}"/>
              </a:ext>
            </a:extLst>
          </p:cNvPr>
          <p:cNvSpPr txBox="1"/>
          <p:nvPr/>
        </p:nvSpPr>
        <p:spPr>
          <a:xfrm>
            <a:off x="853857" y="1719247"/>
            <a:ext cx="4695516" cy="440120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name: Run all the tests for PRs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on: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[push,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pull_request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jobs: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run-tests: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runs-on: ubuntu-latest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steps: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- uses: actions/checkout@v2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- name: Set up Python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uses: actions/setup-python@v2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with: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python-version: 3.9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- name: Install dependencies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run: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python -m pip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- name: Test with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run: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hands_on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pyanno_voting</a:t>
            </a:r>
            <a:endParaRPr lang="en-CH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E13081-9E83-A44C-B226-BAAABE3F5163}"/>
              </a:ext>
            </a:extLst>
          </p:cNvPr>
          <p:cNvSpPr txBox="1"/>
          <p:nvPr/>
        </p:nvSpPr>
        <p:spPr>
          <a:xfrm>
            <a:off x="457200" y="1124744"/>
            <a:ext cx="807524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800" dirty="0"/>
              <a:t>The configuration file is saved somewhere in </a:t>
            </a:r>
            <a:br>
              <a:rPr lang="en-CH" sz="1800" dirty="0"/>
            </a:br>
            <a:r>
              <a:rPr lang="en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.github/worflows/config-name.yml</a:t>
            </a:r>
            <a:endParaRPr lang="en-CH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801947-E24A-D048-B9D9-DAE8729A7778}"/>
              </a:ext>
            </a:extLst>
          </p:cNvPr>
          <p:cNvSpPr/>
          <p:nvPr/>
        </p:nvSpPr>
        <p:spPr>
          <a:xfrm>
            <a:off x="853855" y="2008303"/>
            <a:ext cx="7832943" cy="529206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978976-BAFF-FA49-B539-F30FEBD8ADB6}"/>
              </a:ext>
            </a:extLst>
          </p:cNvPr>
          <p:cNvSpPr txBox="1"/>
          <p:nvPr/>
        </p:nvSpPr>
        <p:spPr>
          <a:xfrm>
            <a:off x="5491513" y="1959682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H" sz="1600" dirty="0"/>
              <a:t>Specifies the events that trigger the jobs below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B4318B-84F3-454E-8135-8D505AF389B5}"/>
              </a:ext>
            </a:extLst>
          </p:cNvPr>
          <p:cNvSpPr/>
          <p:nvPr/>
        </p:nvSpPr>
        <p:spPr>
          <a:xfrm>
            <a:off x="853855" y="3009378"/>
            <a:ext cx="7832943" cy="495426"/>
          </a:xfrm>
          <a:prstGeom prst="rect">
            <a:avLst/>
          </a:prstGeom>
          <a:solidFill>
            <a:srgbClr val="FF93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E61C67-6E7D-BC49-BF75-750DF40DCBC6}"/>
              </a:ext>
            </a:extLst>
          </p:cNvPr>
          <p:cNvSpPr txBox="1"/>
          <p:nvPr/>
        </p:nvSpPr>
        <p:spPr>
          <a:xfrm>
            <a:off x="5513071" y="2959461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H" sz="1600" dirty="0"/>
              <a:t>The type of virtual machine used to run the workflow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C632AD0-4DDD-EF4B-AB97-4738A1232939}"/>
              </a:ext>
            </a:extLst>
          </p:cNvPr>
          <p:cNvSpPr/>
          <p:nvPr/>
        </p:nvSpPr>
        <p:spPr>
          <a:xfrm>
            <a:off x="853856" y="3677100"/>
            <a:ext cx="7832943" cy="1717819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23B4AD-B136-F14B-879D-415CA5BBE3D0}"/>
              </a:ext>
            </a:extLst>
          </p:cNvPr>
          <p:cNvSpPr txBox="1"/>
          <p:nvPr/>
        </p:nvSpPr>
        <p:spPr>
          <a:xfrm>
            <a:off x="5513071" y="3692139"/>
            <a:ext cx="31683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H" sz="1600" dirty="0"/>
              <a:t>Multiple steps are used to set up the environment so that we can run the tests.</a:t>
            </a:r>
            <a:br>
              <a:rPr lang="en-CH" sz="1600" dirty="0"/>
            </a:br>
            <a:r>
              <a:rPr lang="en-CH" sz="1600" dirty="0"/>
              <a:t>Notice the use of community actions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2E6A0F-3DAE-4E4D-B6DE-2204DEFEA814}"/>
              </a:ext>
            </a:extLst>
          </p:cNvPr>
          <p:cNvSpPr/>
          <p:nvPr/>
        </p:nvSpPr>
        <p:spPr>
          <a:xfrm>
            <a:off x="853856" y="5833882"/>
            <a:ext cx="7832943" cy="483036"/>
          </a:xfrm>
          <a:prstGeom prst="rect">
            <a:avLst/>
          </a:prstGeom>
          <a:solidFill>
            <a:srgbClr val="92D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661346-B527-5749-86F7-0FEC00E7A812}"/>
              </a:ext>
            </a:extLst>
          </p:cNvPr>
          <p:cNvSpPr txBox="1"/>
          <p:nvPr/>
        </p:nvSpPr>
        <p:spPr>
          <a:xfrm>
            <a:off x="5508104" y="5796553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H" sz="1600" dirty="0"/>
              <a:t>The command that we wanted to execute all along</a:t>
            </a:r>
          </a:p>
        </p:txBody>
      </p:sp>
    </p:spTree>
    <p:extLst>
      <p:ext uri="{BB962C8B-B14F-4D97-AF65-F5344CB8AC3E}">
        <p14:creationId xmlns:p14="http://schemas.microsoft.com/office/powerpoint/2010/main" val="4154345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C7A8A-CD41-EB49-BCCF-D1CC9D385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GitHub Actions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8B902-F52A-5B4E-AC89-A7164CC5CB2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CH" dirty="0"/>
              <a:t>Introduction:</a:t>
            </a:r>
            <a:br>
              <a:rPr lang="en-CH" dirty="0"/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https://docs.github.com/en/actions/learn-github-actions/introduction-to-github-actions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Events that can trigger actions, and their config options:</a:t>
            </a:r>
            <a:br>
              <a:rPr lang="en-US" dirty="0"/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https://docs.github.com/en/actions/reference/events-that-trigger-workflows#pull_request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Catalog of community actions:</a:t>
            </a:r>
            <a:br>
              <a:rPr lang="en-US" dirty="0"/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https://github.com/marketplace?type=actions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0E3E1-D420-6649-A15F-D53900236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Sept 2022,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2DDD-E088-A248-B0DC-043A5AFA7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453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65359-9CD5-EF41-9C08-A5F425B6C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Hands On!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C9C51-D00C-9945-9623-98BDACA0763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91264" cy="48615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b="1" dirty="0"/>
              <a:t>Add a CI </a:t>
            </a:r>
            <a:r>
              <a:rPr lang="de-DE" b="1" dirty="0" err="1"/>
              <a:t>pipeline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your</a:t>
            </a:r>
            <a:r>
              <a:rPr lang="de-DE" b="1" dirty="0"/>
              <a:t> </a:t>
            </a:r>
            <a:r>
              <a:rPr lang="de-DE" b="1" dirty="0" err="1"/>
              <a:t>logistic</a:t>
            </a:r>
            <a:r>
              <a:rPr lang="de-DE" b="1" dirty="0"/>
              <a:t> </a:t>
            </a:r>
            <a:r>
              <a:rPr lang="de-DE" b="1" dirty="0" err="1"/>
              <a:t>function</a:t>
            </a:r>
            <a:r>
              <a:rPr lang="de-DE" b="1" dirty="0"/>
              <a:t> </a:t>
            </a:r>
            <a:r>
              <a:rPr lang="de-DE" b="1" dirty="0" err="1"/>
              <a:t>project</a:t>
            </a:r>
            <a:r>
              <a:rPr lang="de-DE" b="1" dirty="0"/>
              <a:t>!</a:t>
            </a:r>
          </a:p>
          <a:p>
            <a:pPr marL="731520" lvl="1" indent="-457200">
              <a:buFont typeface="+mj-lt"/>
              <a:buAutoNum type="arabicPeriod"/>
            </a:pPr>
            <a:r>
              <a:rPr lang="de-DE" dirty="0"/>
              <a:t>In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version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a </a:t>
            </a:r>
            <a:r>
              <a:rPr lang="de-DE" dirty="0" err="1"/>
              <a:t>folder</a:t>
            </a:r>
            <a:r>
              <a:rPr lang="de-DE" dirty="0"/>
              <a:t>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workflows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de-DE" dirty="0"/>
              <a:t>Create a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called</a:t>
            </a:r>
            <a:r>
              <a:rPr lang="de-DE" dirty="0"/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my_configuration.yml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de-DE" dirty="0">
                <a:cs typeface="Courier New" panose="02070309020205020404" pitchFamily="49" charset="0"/>
              </a:rPr>
              <a:t>Write </a:t>
            </a:r>
            <a:r>
              <a:rPr lang="de-DE" dirty="0" err="1">
                <a:cs typeface="Courier New" panose="02070309020205020404" pitchFamily="49" charset="0"/>
              </a:rPr>
              <a:t>your</a:t>
            </a:r>
            <a:r>
              <a:rPr lang="de-DE" dirty="0">
                <a:cs typeface="Courier New" panose="02070309020205020404" pitchFamily="49" charset="0"/>
              </a:rPr>
              <a:t> </a:t>
            </a:r>
            <a:r>
              <a:rPr lang="de-DE" dirty="0" err="1">
                <a:cs typeface="Courier New" panose="02070309020205020404" pitchFamily="49" charset="0"/>
              </a:rPr>
              <a:t>configuration</a:t>
            </a:r>
            <a:r>
              <a:rPr lang="de-DE" dirty="0">
                <a:cs typeface="Courier New" panose="02070309020205020404" pitchFamily="49" charset="0"/>
              </a:rPr>
              <a:t> </a:t>
            </a:r>
            <a:r>
              <a:rPr lang="de-DE" dirty="0" err="1">
                <a:cs typeface="Courier New" panose="02070309020205020404" pitchFamily="49" charset="0"/>
              </a:rPr>
              <a:t>file</a:t>
            </a:r>
            <a:r>
              <a:rPr lang="de-DE" dirty="0">
                <a:cs typeface="Courier New" panose="02070309020205020404" pitchFamily="49" charset="0"/>
              </a:rPr>
              <a:t> </a:t>
            </a:r>
            <a:r>
              <a:rPr lang="de-DE" dirty="0" err="1">
                <a:cs typeface="Courier New" panose="02070309020205020404" pitchFamily="49" charset="0"/>
              </a:rPr>
              <a:t>to</a:t>
            </a:r>
            <a:r>
              <a:rPr lang="de-DE" dirty="0">
                <a:cs typeface="Courier New" panose="02070309020205020404" pitchFamily="49" charset="0"/>
              </a:rPr>
              <a:t> </a:t>
            </a:r>
            <a:r>
              <a:rPr lang="de-DE" dirty="0" err="1">
                <a:cs typeface="Courier New" panose="02070309020205020404" pitchFamily="49" charset="0"/>
              </a:rPr>
              <a:t>r</a:t>
            </a:r>
            <a:r>
              <a:rPr lang="de-DE" dirty="0" err="1"/>
              <a:t>un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tests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time </a:t>
            </a:r>
            <a:r>
              <a:rPr lang="de-DE" dirty="0" err="1"/>
              <a:t>someone</a:t>
            </a:r>
            <a:r>
              <a:rPr lang="de-DE" dirty="0"/>
              <a:t> </a:t>
            </a:r>
            <a:r>
              <a:rPr lang="de-DE" dirty="0" err="1"/>
              <a:t>pushes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commits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time </a:t>
            </a:r>
            <a:r>
              <a:rPr lang="de-DE" dirty="0" err="1"/>
              <a:t>someone</a:t>
            </a:r>
            <a:r>
              <a:rPr lang="de-DE" dirty="0"/>
              <a:t> </a:t>
            </a:r>
            <a:r>
              <a:rPr lang="de-DE" dirty="0" err="1"/>
              <a:t>creates</a:t>
            </a:r>
            <a:r>
              <a:rPr lang="de-DE" dirty="0"/>
              <a:t> a pull </a:t>
            </a:r>
            <a:r>
              <a:rPr lang="de-DE" dirty="0" err="1"/>
              <a:t>request</a:t>
            </a:r>
            <a:endParaRPr lang="de-DE" dirty="0"/>
          </a:p>
          <a:p>
            <a:pPr marL="731520" lvl="1" indent="-457200">
              <a:buFont typeface="+mj-lt"/>
              <a:buAutoNum type="arabicPeriod"/>
            </a:pPr>
            <a:r>
              <a:rPr lang="de-DE" dirty="0"/>
              <a:t>Commit </a:t>
            </a:r>
            <a:r>
              <a:rPr lang="de-DE" dirty="0" err="1"/>
              <a:t>and</a:t>
            </a:r>
            <a:r>
              <a:rPr lang="de-DE" dirty="0"/>
              <a:t> push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GitHub</a:t>
            </a:r>
            <a:endParaRPr lang="de-DE" dirty="0"/>
          </a:p>
          <a:p>
            <a:pPr marL="731520" lvl="1" indent="-457200">
              <a:buFont typeface="+mj-lt"/>
              <a:buAutoNum type="arabicPeriod"/>
            </a:pPr>
            <a:r>
              <a:rPr lang="de-DE" dirty="0"/>
              <a:t>Check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actions</a:t>
            </a:r>
            <a:r>
              <a:rPr lang="de-DE" dirty="0"/>
              <a:t> </a:t>
            </a:r>
            <a:r>
              <a:rPr lang="de-DE" dirty="0" err="1"/>
              <a:t>tab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GitHub</a:t>
            </a:r>
            <a:r>
              <a:rPr lang="de-DE" dirty="0"/>
              <a:t> </a:t>
            </a:r>
            <a:r>
              <a:rPr lang="de-DE" dirty="0" err="1"/>
              <a:t>repo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worked</a:t>
            </a:r>
            <a:endParaRPr lang="de-DE" dirty="0"/>
          </a:p>
          <a:p>
            <a:pPr marL="0" indent="0">
              <a:buNone/>
            </a:pPr>
            <a:endParaRPr lang="en-CH" dirty="0"/>
          </a:p>
          <a:p>
            <a:pPr lvl="1"/>
            <a:r>
              <a:rPr lang="de-DE" dirty="0"/>
              <a:t>Bonus: check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GitHub</a:t>
            </a:r>
            <a:r>
              <a:rPr lang="de-DE" dirty="0"/>
              <a:t> </a:t>
            </a:r>
            <a:r>
              <a:rPr lang="de-DE" dirty="0" err="1"/>
              <a:t>actions</a:t>
            </a:r>
            <a:r>
              <a:rPr lang="de-DE" dirty="0"/>
              <a:t> </a:t>
            </a:r>
            <a:r>
              <a:rPr lang="de-DE" dirty="0" err="1"/>
              <a:t>documentation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modify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configuration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so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tasks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pushes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PRs </a:t>
            </a:r>
            <a:r>
              <a:rPr lang="de-DE" dirty="0" err="1"/>
              <a:t>against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de-DE" dirty="0"/>
              <a:t> </a:t>
            </a:r>
          </a:p>
          <a:p>
            <a:pPr marL="0" indent="0">
              <a:buNone/>
            </a:pPr>
            <a:endParaRPr lang="en-CH" dirty="0"/>
          </a:p>
          <a:p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829B2-1694-924F-8E80-036B417E1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Sept 2022,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E3539-299D-3540-AAA7-1CDBAAD0E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932C02-C830-234A-8ED4-85FE0FEAB2F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65100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92757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14FB0-00D9-3449-A581-B95EB9D00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Matrix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40115-7748-1C4C-80AE-D0F5CFAA036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H" dirty="0"/>
              <a:t>If your project supports multiple OSes, Python versions, and library version, you might want to run our tests on all the combinations of those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0E2A1-114C-5744-9DE0-127FD305F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Sept 2022,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8B6C8-482F-5947-8272-E27CA2AAC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5A5FDC-E135-6F4A-AB07-19A1888D1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564904"/>
            <a:ext cx="7056784" cy="350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453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BCDDE6C-95FD-C646-A705-53F2F10B2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 dirty="0"/>
              <a:t>GitHub Actions workflow with matrix config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5A538-B68A-CF4E-B4CD-86663BB3D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Sept 2022,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6726F-DB75-FC4E-B1FF-F1C9E3CC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39B175-DFD8-C646-8C37-ABD922326EAB}"/>
              </a:ext>
            </a:extLst>
          </p:cNvPr>
          <p:cNvSpPr txBox="1"/>
          <p:nvPr/>
        </p:nvSpPr>
        <p:spPr>
          <a:xfrm>
            <a:off x="827946" y="1164134"/>
            <a:ext cx="5205271" cy="489364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Name: Run all the tests for PRs, with OS/Python matrix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on: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[push,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pull_request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jobs: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run-tests: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runs-on: ${{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matrix.os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}}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strategy: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matrix: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[ubuntu-latest,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macos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-latest]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python-version: [3.8, 3.9]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steps: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 uses: actions/checkout@v2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 name: Set up Python ${{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matrix.python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-version }}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uses: actions/setup-python@v2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with: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python-version: ${{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matrix.python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-version }}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 name: Install dependencies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run: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python -m pip install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 name: Test with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run: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hands_on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pyanno_votin</a:t>
            </a:r>
            <a:endParaRPr lang="en-CH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2E6A0F-3DAE-4E4D-B6DE-2204DEFEA814}"/>
              </a:ext>
            </a:extLst>
          </p:cNvPr>
          <p:cNvSpPr/>
          <p:nvPr/>
        </p:nvSpPr>
        <p:spPr>
          <a:xfrm>
            <a:off x="826922" y="2810714"/>
            <a:ext cx="7832943" cy="811632"/>
          </a:xfrm>
          <a:prstGeom prst="rect">
            <a:avLst/>
          </a:prstGeom>
          <a:solidFill>
            <a:srgbClr val="92D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374184-3346-1D41-BC5F-66E64EAB2FBC}"/>
              </a:ext>
            </a:extLst>
          </p:cNvPr>
          <p:cNvSpPr txBox="1"/>
          <p:nvPr/>
        </p:nvSpPr>
        <p:spPr>
          <a:xfrm>
            <a:off x="5076056" y="2780928"/>
            <a:ext cx="3577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H" sz="1600" dirty="0"/>
              <a:t>The strategy/matrix section specifies lists of parameters. The workflow is run for all combinations</a:t>
            </a:r>
          </a:p>
        </p:txBody>
      </p:sp>
    </p:spTree>
    <p:extLst>
      <p:ext uri="{BB962C8B-B14F-4D97-AF65-F5344CB8AC3E}">
        <p14:creationId xmlns:p14="http://schemas.microsoft.com/office/powerpoint/2010/main" val="3550112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BCDDE6C-95FD-C646-A705-53F2F10B2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/>
              <a:t>GitHub Actions workflow with matrix config</a:t>
            </a: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5A538-B68A-CF4E-B4CD-86663BB3D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Sept 2022,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6726F-DB75-FC4E-B1FF-F1C9E3CC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39B175-DFD8-C646-8C37-ABD922326EAB}"/>
              </a:ext>
            </a:extLst>
          </p:cNvPr>
          <p:cNvSpPr txBox="1"/>
          <p:nvPr/>
        </p:nvSpPr>
        <p:spPr>
          <a:xfrm>
            <a:off x="827946" y="1164134"/>
            <a:ext cx="5205271" cy="489364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Name: Run all the tests for PRs, with OS/Python matrix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on: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[push,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pull_request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jobs: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run-tests: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runs-on: ${{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matrix.os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}}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strategy: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matrix: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[ubuntu-latest,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macos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-latest]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python-version: [3.8, 3.9]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steps: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 uses: actions/checkout@v2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 name: Set up Python ${{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matrix.python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-version }}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uses: actions/setup-python@v2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with: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python-version: ${{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matrix.python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-version }}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 name: Install dependencies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run: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python -m pip install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 name: Test with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run: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hands_on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pyanno_votin</a:t>
            </a:r>
            <a:endParaRPr lang="en-CH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801947-E24A-D048-B9D9-DAE8729A7778}"/>
              </a:ext>
            </a:extLst>
          </p:cNvPr>
          <p:cNvSpPr/>
          <p:nvPr/>
        </p:nvSpPr>
        <p:spPr>
          <a:xfrm>
            <a:off x="853855" y="2477377"/>
            <a:ext cx="7832943" cy="176992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2E6A0F-3DAE-4E4D-B6DE-2204DEFEA814}"/>
              </a:ext>
            </a:extLst>
          </p:cNvPr>
          <p:cNvSpPr/>
          <p:nvPr/>
        </p:nvSpPr>
        <p:spPr>
          <a:xfrm>
            <a:off x="826922" y="2810714"/>
            <a:ext cx="7832943" cy="811632"/>
          </a:xfrm>
          <a:prstGeom prst="rect">
            <a:avLst/>
          </a:prstGeom>
          <a:solidFill>
            <a:srgbClr val="92D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95ADB4-9113-B542-892F-AD58810595B1}"/>
              </a:ext>
            </a:extLst>
          </p:cNvPr>
          <p:cNvSpPr/>
          <p:nvPr/>
        </p:nvSpPr>
        <p:spPr>
          <a:xfrm>
            <a:off x="820681" y="4663071"/>
            <a:ext cx="7832943" cy="176992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9205CE2-DB49-B641-81FC-6501DDD12FD7}"/>
              </a:ext>
            </a:extLst>
          </p:cNvPr>
          <p:cNvSpPr/>
          <p:nvPr/>
        </p:nvSpPr>
        <p:spPr>
          <a:xfrm>
            <a:off x="853855" y="4140868"/>
            <a:ext cx="7832943" cy="176992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E83D7C-5E2B-DA4F-A3D4-DE8F1A54ED65}"/>
              </a:ext>
            </a:extLst>
          </p:cNvPr>
          <p:cNvSpPr txBox="1"/>
          <p:nvPr/>
        </p:nvSpPr>
        <p:spPr>
          <a:xfrm>
            <a:off x="5109230" y="2093288"/>
            <a:ext cx="3577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H" sz="1600" dirty="0"/>
              <a:t>This is how we refer to the matrix parameters in the config file</a:t>
            </a:r>
          </a:p>
        </p:txBody>
      </p:sp>
    </p:spTree>
    <p:extLst>
      <p:ext uri="{BB962C8B-B14F-4D97-AF65-F5344CB8AC3E}">
        <p14:creationId xmlns:p14="http://schemas.microsoft.com/office/powerpoint/2010/main" val="2711912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C7A8A-CD41-EB49-BCCF-D1CC9D385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GitHub Actions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8B902-F52A-5B4E-AC89-A7164CC5CB2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virtual machines available on GitHub Actions:</a:t>
            </a:r>
            <a:br>
              <a:rPr lang="en-US" dirty="0"/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https://docs.github.com/en/actions/using-github-hosted-runners/about-github-hosted-runners#supported-runners-and-hardware-resources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setup-python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community action, all available Python flavors and versions:</a:t>
            </a:r>
            <a:br>
              <a:rPr lang="en-US" sz="2000" dirty="0"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https://github.com/marketplace/actions/setup-python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0E3E1-D420-6649-A15F-D53900236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Sept 2022,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2DDD-E088-A248-B0DC-043A5AFA7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218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65359-9CD5-EF41-9C08-A5F425B6C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Hands On!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C9C51-D00C-9945-9623-98BDACA0763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Adapt your configuration file and push it to GitHub</a:t>
            </a:r>
          </a:p>
          <a:p>
            <a:r>
              <a:rPr lang="en-US" dirty="0"/>
              <a:t>Run the logistic function CI workflow on Python 3.7, 3.8, 3.9, and on Linux and Windows</a:t>
            </a:r>
            <a:endParaRPr lang="en-CH" dirty="0"/>
          </a:p>
          <a:p>
            <a:pPr marL="0" indent="0">
              <a:buNone/>
            </a:pPr>
            <a:endParaRPr lang="en-CH" dirty="0"/>
          </a:p>
          <a:p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829B2-1694-924F-8E80-036B417E1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Sept 2022,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E3539-299D-3540-AAA7-1CDBAAD0E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E7F766-B28F-8E46-8D39-C90C55B110F6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65100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3241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9F7B9-B500-6A48-B3AA-7D5C6DC4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3744F-BEF5-0B46-9B81-355BEB76BA2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H" dirty="0"/>
              <a:t>It takes a bit of time to set up and debug a Continuous Integration workflow, but it’s a good investment that can save you a lot </a:t>
            </a:r>
            <a:r>
              <a:rPr lang="en-CH"/>
              <a:t>of time later on!</a:t>
            </a: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D37C7-B59B-1048-A802-78F6FA69F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Sept 2022,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3DB5F-4A03-CA44-A54B-D5F34E39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  <a:endParaRPr lang="en-US" dirty="0"/>
          </a:p>
        </p:txBody>
      </p:sp>
      <p:pic>
        <p:nvPicPr>
          <p:cNvPr id="7" name="Picture 6" descr="A picture containing metalware, gear, white&#10;&#10;Description automatically generated">
            <a:extLst>
              <a:ext uri="{FF2B5EF4-FFF2-40B4-BE49-F238E27FC236}">
                <a16:creationId xmlns:a16="http://schemas.microsoft.com/office/drawing/2014/main" id="{1C8CF780-D6FA-BB4C-A576-417D77749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57585" y="3157241"/>
            <a:ext cx="3830908" cy="256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95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3AE45-A766-0F4D-9D65-D692ECB4E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Collaborative Development </a:t>
            </a:r>
            <a:r>
              <a:rPr lang="de-DE" dirty="0" err="1"/>
              <a:t>without</a:t>
            </a:r>
            <a:r>
              <a:rPr lang="de-DE" dirty="0"/>
              <a:t> CI</a:t>
            </a: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DFD63-E8DE-9344-BDD0-A143F8BD6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Sept 2022,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8C878-C3D9-AC4C-BDD7-9EFA39DF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19DE0-5F67-1746-9159-5DDB1C4C03CA}"/>
              </a:ext>
            </a:extLst>
          </p:cNvPr>
          <p:cNvSpPr/>
          <p:nvPr/>
        </p:nvSpPr>
        <p:spPr>
          <a:xfrm>
            <a:off x="354569" y="4145012"/>
            <a:ext cx="853791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H" dirty="0">
                <a:latin typeface="+mn-lt"/>
              </a:rPr>
              <a:t>Potential issues</a:t>
            </a:r>
          </a:p>
          <a:p>
            <a:pPr marL="342900" indent="-342900">
              <a:buFontTx/>
              <a:buChar char="-"/>
            </a:pPr>
            <a:r>
              <a:rPr lang="en-CH" sz="2000" dirty="0">
                <a:latin typeface="+mn-lt"/>
              </a:rPr>
              <a:t>The tests might pass on one machine and/or the other, but not in a third-party environment (versions, OS, etc.)</a:t>
            </a:r>
          </a:p>
          <a:p>
            <a:pPr marL="342900" indent="-342900">
              <a:buFontTx/>
              <a:buChar char="-"/>
            </a:pPr>
            <a:r>
              <a:rPr lang="en-CH" sz="2000" dirty="0">
                <a:latin typeface="+mn-lt"/>
              </a:rPr>
              <a:t>A maintainer needs to ensure that the software works on all the supported combinations of versions / OSs</a:t>
            </a:r>
          </a:p>
          <a:p>
            <a:pPr marL="342900" indent="-342900">
              <a:buFontTx/>
              <a:buChar char="-"/>
            </a:pPr>
            <a:r>
              <a:rPr lang="en-CH" sz="2000" dirty="0">
                <a:latin typeface="+mn-lt"/>
              </a:rPr>
              <a:t>A maintainer needs to create and upload artifacts like binary packages, documentation, etc </a:t>
            </a:r>
          </a:p>
        </p:txBody>
      </p:sp>
      <p:pic>
        <p:nvPicPr>
          <p:cNvPr id="7" name="Picture 6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D7FC7664-635F-E842-8D8C-22F2EAE1C7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48" y="1053132"/>
            <a:ext cx="7200800" cy="318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19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Recommended reading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132856"/>
            <a:ext cx="2352367" cy="29523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2132856"/>
            <a:ext cx="2355484" cy="29523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176" y="2132856"/>
            <a:ext cx="2273475" cy="2952328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</p:spTree>
    <p:extLst>
      <p:ext uri="{BB962C8B-B14F-4D97-AF65-F5344CB8AC3E}">
        <p14:creationId xmlns:p14="http://schemas.microsoft.com/office/powerpoint/2010/main" val="554997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60248" y="2705375"/>
            <a:ext cx="8229600" cy="990600"/>
          </a:xfrm>
        </p:spPr>
        <p:txBody>
          <a:bodyPr anchor="ctr">
            <a:normAutofit/>
          </a:bodyPr>
          <a:lstStyle/>
          <a:p>
            <a:pPr algn="ctr"/>
            <a:r>
              <a:rPr lang="en-GB" sz="5400" dirty="0"/>
              <a:t>Thank you!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016C8-512C-EB4B-9D32-9CF4CB9D4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Bonus: </a:t>
            </a:r>
            <a:r>
              <a:rPr lang="en-CH"/>
              <a:t>Security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079FE-7331-C647-815D-07795DC7ED3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484784"/>
            <a:ext cx="8229600" cy="4672176"/>
          </a:xfrm>
        </p:spPr>
        <p:txBody>
          <a:bodyPr>
            <a:normAutofit/>
          </a:bodyPr>
          <a:lstStyle/>
          <a:p>
            <a:r>
              <a:rPr lang="en-CH" dirty="0"/>
              <a:t>Some tasks require “secrets” like usernames and passwords, for instance to upload </a:t>
            </a:r>
            <a:r>
              <a:rPr lang="en-CH"/>
              <a:t>the documentat</a:t>
            </a:r>
            <a:r>
              <a:rPr lang="de-DE" dirty="0"/>
              <a:t>i</a:t>
            </a:r>
            <a:r>
              <a:rPr lang="en-CH"/>
              <a:t>on </a:t>
            </a:r>
            <a:r>
              <a:rPr lang="de-DE" dirty="0" err="1"/>
              <a:t>to</a:t>
            </a:r>
            <a:r>
              <a:rPr lang="en-CH"/>
              <a:t> a</a:t>
            </a:r>
            <a:r>
              <a:rPr lang="de-DE" dirty="0"/>
              <a:t> remote</a:t>
            </a:r>
            <a:r>
              <a:rPr lang="en-CH"/>
              <a:t> machine</a:t>
            </a:r>
            <a:r>
              <a:rPr lang="de-DE" dirty="0"/>
              <a:t>.</a:t>
            </a:r>
            <a:endParaRPr lang="en-CH" dirty="0"/>
          </a:p>
          <a:p>
            <a:r>
              <a:rPr lang="en-CH" dirty="0"/>
              <a:t>Do not push passwords and other sensitive information to a repository, not even a private one! Each CI system has a way to deal with secret safely.</a:t>
            </a:r>
          </a:p>
          <a:p>
            <a:pPr marL="0" indent="0">
              <a:buNone/>
            </a:pPr>
            <a:br>
              <a:rPr lang="en-CH" dirty="0"/>
            </a:b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323CB-7E09-7C4F-B160-F4B2E2E31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Sept 2022,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3E2C3-64E5-E44E-8FAB-45D4F29AD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988FC4-FB33-C24C-BE84-E41EB47EB5E5}"/>
              </a:ext>
            </a:extLst>
          </p:cNvPr>
          <p:cNvGrpSpPr/>
          <p:nvPr/>
        </p:nvGrpSpPr>
        <p:grpSpPr>
          <a:xfrm rot="1160388">
            <a:off x="5319971" y="4898591"/>
            <a:ext cx="3888432" cy="830997"/>
            <a:chOff x="3707904" y="4221088"/>
            <a:chExt cx="3888432" cy="83099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79E5C25-B2A5-FB48-9C9B-A89D949AD63A}"/>
                </a:ext>
              </a:extLst>
            </p:cNvPr>
            <p:cNvSpPr txBox="1"/>
            <p:nvPr/>
          </p:nvSpPr>
          <p:spPr>
            <a:xfrm>
              <a:off x="3779912" y="4221088"/>
              <a:ext cx="38164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4800" dirty="0">
                  <a:solidFill>
                    <a:srgbClr val="C00000"/>
                  </a:solidFill>
                  <a:latin typeface="Stencil" pitchFamily="82" charset="77"/>
                </a:rPr>
                <a:t>Top Secret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CC9EA66-636A-E14D-9656-3A6078382092}"/>
                </a:ext>
              </a:extLst>
            </p:cNvPr>
            <p:cNvSpPr/>
            <p:nvPr/>
          </p:nvSpPr>
          <p:spPr>
            <a:xfrm>
              <a:off x="3707904" y="4221088"/>
              <a:ext cx="3816424" cy="830997"/>
            </a:xfrm>
            <a:prstGeom prst="rect">
              <a:avLst/>
            </a:prstGeom>
            <a:noFill/>
            <a:ln w="69850">
              <a:solidFill>
                <a:srgbClr val="C00000"/>
              </a:solidFill>
              <a:miter lim="800000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3816424"/>
                        <a:gd name="connsiteY0" fmla="*/ 0 h 830997"/>
                        <a:gd name="connsiteX1" fmla="*/ 507039 w 3816424"/>
                        <a:gd name="connsiteY1" fmla="*/ 0 h 830997"/>
                        <a:gd name="connsiteX2" fmla="*/ 937750 w 3816424"/>
                        <a:gd name="connsiteY2" fmla="*/ 0 h 830997"/>
                        <a:gd name="connsiteX3" fmla="*/ 1559282 w 3816424"/>
                        <a:gd name="connsiteY3" fmla="*/ 0 h 830997"/>
                        <a:gd name="connsiteX4" fmla="*/ 2066321 w 3816424"/>
                        <a:gd name="connsiteY4" fmla="*/ 0 h 830997"/>
                        <a:gd name="connsiteX5" fmla="*/ 2573360 w 3816424"/>
                        <a:gd name="connsiteY5" fmla="*/ 0 h 830997"/>
                        <a:gd name="connsiteX6" fmla="*/ 3194892 w 3816424"/>
                        <a:gd name="connsiteY6" fmla="*/ 0 h 830997"/>
                        <a:gd name="connsiteX7" fmla="*/ 3816424 w 3816424"/>
                        <a:gd name="connsiteY7" fmla="*/ 0 h 830997"/>
                        <a:gd name="connsiteX8" fmla="*/ 3816424 w 3816424"/>
                        <a:gd name="connsiteY8" fmla="*/ 432118 h 830997"/>
                        <a:gd name="connsiteX9" fmla="*/ 3816424 w 3816424"/>
                        <a:gd name="connsiteY9" fmla="*/ 830997 h 830997"/>
                        <a:gd name="connsiteX10" fmla="*/ 3347549 w 3816424"/>
                        <a:gd name="connsiteY10" fmla="*/ 830997 h 830997"/>
                        <a:gd name="connsiteX11" fmla="*/ 2802346 w 3816424"/>
                        <a:gd name="connsiteY11" fmla="*/ 830997 h 830997"/>
                        <a:gd name="connsiteX12" fmla="*/ 2295306 w 3816424"/>
                        <a:gd name="connsiteY12" fmla="*/ 830997 h 830997"/>
                        <a:gd name="connsiteX13" fmla="*/ 1673775 w 3816424"/>
                        <a:gd name="connsiteY13" fmla="*/ 830997 h 830997"/>
                        <a:gd name="connsiteX14" fmla="*/ 1052243 w 3816424"/>
                        <a:gd name="connsiteY14" fmla="*/ 830997 h 830997"/>
                        <a:gd name="connsiteX15" fmla="*/ 583368 w 3816424"/>
                        <a:gd name="connsiteY15" fmla="*/ 830997 h 830997"/>
                        <a:gd name="connsiteX16" fmla="*/ 0 w 3816424"/>
                        <a:gd name="connsiteY16" fmla="*/ 830997 h 830997"/>
                        <a:gd name="connsiteX17" fmla="*/ 0 w 3816424"/>
                        <a:gd name="connsiteY17" fmla="*/ 398879 h 830997"/>
                        <a:gd name="connsiteX18" fmla="*/ 0 w 3816424"/>
                        <a:gd name="connsiteY18" fmla="*/ 0 h 83099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816424" h="830997" extrusionOk="0">
                          <a:moveTo>
                            <a:pt x="0" y="0"/>
                          </a:moveTo>
                          <a:cubicBezTo>
                            <a:pt x="221687" y="-21605"/>
                            <a:pt x="272516" y="51183"/>
                            <a:pt x="507039" y="0"/>
                          </a:cubicBezTo>
                          <a:cubicBezTo>
                            <a:pt x="741562" y="-51183"/>
                            <a:pt x="818512" y="6247"/>
                            <a:pt x="937750" y="0"/>
                          </a:cubicBezTo>
                          <a:cubicBezTo>
                            <a:pt x="1056988" y="-6247"/>
                            <a:pt x="1308851" y="53192"/>
                            <a:pt x="1559282" y="0"/>
                          </a:cubicBezTo>
                          <a:cubicBezTo>
                            <a:pt x="1809713" y="-53192"/>
                            <a:pt x="1856140" y="41994"/>
                            <a:pt x="2066321" y="0"/>
                          </a:cubicBezTo>
                          <a:cubicBezTo>
                            <a:pt x="2276502" y="-41994"/>
                            <a:pt x="2412693" y="5266"/>
                            <a:pt x="2573360" y="0"/>
                          </a:cubicBezTo>
                          <a:cubicBezTo>
                            <a:pt x="2734027" y="-5266"/>
                            <a:pt x="2929800" y="64887"/>
                            <a:pt x="3194892" y="0"/>
                          </a:cubicBezTo>
                          <a:cubicBezTo>
                            <a:pt x="3459984" y="-64887"/>
                            <a:pt x="3544325" y="59747"/>
                            <a:pt x="3816424" y="0"/>
                          </a:cubicBezTo>
                          <a:cubicBezTo>
                            <a:pt x="3821334" y="91743"/>
                            <a:pt x="3810918" y="224361"/>
                            <a:pt x="3816424" y="432118"/>
                          </a:cubicBezTo>
                          <a:cubicBezTo>
                            <a:pt x="3821930" y="639875"/>
                            <a:pt x="3815446" y="668997"/>
                            <a:pt x="3816424" y="830997"/>
                          </a:cubicBezTo>
                          <a:cubicBezTo>
                            <a:pt x="3647509" y="847914"/>
                            <a:pt x="3538097" y="802039"/>
                            <a:pt x="3347549" y="830997"/>
                          </a:cubicBezTo>
                          <a:cubicBezTo>
                            <a:pt x="3157002" y="859955"/>
                            <a:pt x="3028301" y="817815"/>
                            <a:pt x="2802346" y="830997"/>
                          </a:cubicBezTo>
                          <a:cubicBezTo>
                            <a:pt x="2576391" y="844179"/>
                            <a:pt x="2499141" y="787605"/>
                            <a:pt x="2295306" y="830997"/>
                          </a:cubicBezTo>
                          <a:cubicBezTo>
                            <a:pt x="2091471" y="874389"/>
                            <a:pt x="1894473" y="782883"/>
                            <a:pt x="1673775" y="830997"/>
                          </a:cubicBezTo>
                          <a:cubicBezTo>
                            <a:pt x="1453077" y="879111"/>
                            <a:pt x="1303123" y="787064"/>
                            <a:pt x="1052243" y="830997"/>
                          </a:cubicBezTo>
                          <a:cubicBezTo>
                            <a:pt x="801363" y="874930"/>
                            <a:pt x="698965" y="826516"/>
                            <a:pt x="583368" y="830997"/>
                          </a:cubicBezTo>
                          <a:cubicBezTo>
                            <a:pt x="467772" y="835478"/>
                            <a:pt x="282862" y="807656"/>
                            <a:pt x="0" y="830997"/>
                          </a:cubicBezTo>
                          <a:cubicBezTo>
                            <a:pt x="-32050" y="724287"/>
                            <a:pt x="46237" y="606371"/>
                            <a:pt x="0" y="398879"/>
                          </a:cubicBezTo>
                          <a:cubicBezTo>
                            <a:pt x="-46237" y="191387"/>
                            <a:pt x="42725" y="185550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</p:spTree>
    <p:extLst>
      <p:ext uri="{BB962C8B-B14F-4D97-AF65-F5344CB8AC3E}">
        <p14:creationId xmlns:p14="http://schemas.microsoft.com/office/powerpoint/2010/main" val="2616033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016C8-512C-EB4B-9D32-9CF4CB9D4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Bonus: </a:t>
            </a:r>
            <a:r>
              <a:rPr lang="en-CH"/>
              <a:t>Security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079FE-7331-C647-815D-07795DC7ED3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229600" cy="4744184"/>
          </a:xfrm>
        </p:spPr>
        <p:txBody>
          <a:bodyPr>
            <a:normAutofit/>
          </a:bodyPr>
          <a:lstStyle/>
          <a:p>
            <a:r>
              <a:rPr lang="en-CH"/>
              <a:t>Secrets </a:t>
            </a:r>
            <a:r>
              <a:rPr lang="en-CH" dirty="0"/>
              <a:t>in GitHub actions can be added </a:t>
            </a:r>
            <a:r>
              <a:rPr lang="en-CH"/>
              <a:t>under </a:t>
            </a:r>
            <a:br>
              <a:rPr lang="de-DE" dirty="0"/>
            </a:br>
            <a:r>
              <a:rPr lang="en-CH">
                <a:latin typeface="Courier New" panose="02070309020205020404" pitchFamily="49" charset="0"/>
                <a:cs typeface="Courier New" panose="02070309020205020404" pitchFamily="49" charset="0"/>
              </a:rPr>
              <a:t>Settings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CH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Secrets</a:t>
            </a:r>
            <a:r>
              <a:rPr lang="en-CH" dirty="0"/>
              <a:t>.  The secret is stored encrypted by GitHub, and decrypted at the moment of running the workflow</a:t>
            </a:r>
          </a:p>
          <a:p>
            <a:r>
              <a:rPr lang="en-CH" dirty="0"/>
              <a:t>Secrets can then be referred to in the workflow as</a:t>
            </a:r>
            <a:br>
              <a:rPr lang="en-CH" dirty="0"/>
            </a:b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323CB-7E09-7C4F-B160-F4B2E2E31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Sept 2022,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3E2C3-64E5-E44E-8FAB-45D4F29AD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60D76E-090E-DD4A-92D3-5E3DA427B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3789040"/>
            <a:ext cx="5643482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2458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EDF41-0FBB-5548-8206-29D15F1E1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Bonus: </a:t>
            </a:r>
            <a:r>
              <a:rPr lang="en-CH"/>
              <a:t>Examples </a:t>
            </a:r>
            <a:r>
              <a:rPr lang="en-CH" dirty="0"/>
              <a:t>of handling secrets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C67C3-32BF-C441-8A6B-23796F786C8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5318720"/>
            <a:ext cx="8229600" cy="990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H" dirty="0"/>
              <a:t>Details available at</a:t>
            </a:r>
            <a:br>
              <a:rPr lang="en-CH" dirty="0"/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https://docs.github.com/en/actions/reference/encrypted-secrets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CH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E6383-63B8-0F40-A2F9-3C9190716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Sept 2022,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31BB0-4A2A-6C47-9EAA-F64406BF1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9746D5-6BF5-384F-93EB-C12A9E07EB20}"/>
              </a:ext>
            </a:extLst>
          </p:cNvPr>
          <p:cNvSpPr txBox="1"/>
          <p:nvPr/>
        </p:nvSpPr>
        <p:spPr>
          <a:xfrm>
            <a:off x="457200" y="1268760"/>
            <a:ext cx="6563072" cy="39703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name: Reveal a secret when the repository is tagged as something starting by secret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on: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push: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tags: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- 'secret*'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jobs: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reveal-secret: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runs-on: ubuntu-latest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steps: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 shell: bash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env: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SECRET_MSG: ${{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secrets.TOP_SECRET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}}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run: |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echo The secret is "$SECRET_MSG"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[ "$SECRET_MSG" = 'do not tell anyone' ]; then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echo matches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fi</a:t>
            </a:r>
          </a:p>
        </p:txBody>
      </p:sp>
    </p:spTree>
    <p:extLst>
      <p:ext uri="{BB962C8B-B14F-4D97-AF65-F5344CB8AC3E}">
        <p14:creationId xmlns:p14="http://schemas.microsoft.com/office/powerpoint/2010/main" val="29442737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erging High Res Stock Images | Shutterstock">
            <a:extLst>
              <a:ext uri="{FF2B5EF4-FFF2-40B4-BE49-F238E27FC236}">
                <a16:creationId xmlns:a16="http://schemas.microsoft.com/office/drawing/2014/main" id="{1505F79C-DCC1-CB40-ADC0-DDC55C7A0D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52"/>
          <a:stretch/>
        </p:blipFill>
        <p:spPr bwMode="auto">
          <a:xfrm>
            <a:off x="-7425" y="1784350"/>
            <a:ext cx="7818891" cy="4937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C17104-B515-8845-8810-9CB3E2A17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Continuous Integration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8ED8E0-5C7A-D748-8472-ACBA1C9481B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H" dirty="0"/>
              <a:t>Continuous Integration is a set of tools and practices to make sure that a project with many contributors (&gt;= 1) runs smoothly</a:t>
            </a:r>
          </a:p>
          <a:p>
            <a:r>
              <a:rPr lang="en-CH" dirty="0"/>
              <a:t>One goal is to automatize the non-coding tasks: </a:t>
            </a:r>
            <a:endParaRPr lang="de-DE" dirty="0"/>
          </a:p>
          <a:p>
            <a:pPr lvl="2"/>
            <a:r>
              <a:rPr lang="en-CH" dirty="0"/>
              <a:t>making sure that the tests always pass</a:t>
            </a:r>
            <a:endParaRPr lang="de-DE" dirty="0"/>
          </a:p>
          <a:p>
            <a:pPr lvl="2"/>
            <a:r>
              <a:rPr lang="en-CH" dirty="0"/>
              <a:t>check for style consistency</a:t>
            </a:r>
            <a:endParaRPr lang="de-DE" dirty="0"/>
          </a:p>
          <a:p>
            <a:pPr lvl="2"/>
            <a:r>
              <a:rPr lang="en-CH" dirty="0"/>
              <a:t>build packages for distribution on multiple architectures</a:t>
            </a:r>
            <a:endParaRPr lang="de-DE" dirty="0"/>
          </a:p>
          <a:p>
            <a:pPr lvl="2"/>
            <a:r>
              <a:rPr lang="en-CH" dirty="0"/>
              <a:t>build documentation</a:t>
            </a:r>
          </a:p>
          <a:p>
            <a:pPr marL="594360" lvl="2" indent="0">
              <a:buNone/>
            </a:pPr>
            <a:endParaRPr lang="en-CH" dirty="0"/>
          </a:p>
          <a:p>
            <a:r>
              <a:rPr lang="en-CH" dirty="0"/>
              <a:t>Another goal is to solve the “it works on my machine” problem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6273A7-253A-F544-8F1D-B0EB48B1B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BE4441-0F92-4746-83E0-D9DDECD6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</a:p>
        </p:txBody>
      </p:sp>
    </p:spTree>
    <p:extLst>
      <p:ext uri="{BB962C8B-B14F-4D97-AF65-F5344CB8AC3E}">
        <p14:creationId xmlns:p14="http://schemas.microsoft.com/office/powerpoint/2010/main" val="3735436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3AE45-A766-0F4D-9D65-D692ECB4E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Collaborative Development </a:t>
            </a:r>
            <a:r>
              <a:rPr lang="de-DE" dirty="0" err="1"/>
              <a:t>with</a:t>
            </a:r>
            <a:r>
              <a:rPr lang="de-DE" dirty="0"/>
              <a:t> CI</a:t>
            </a: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DFD63-E8DE-9344-BDD0-A143F8BD6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Sept 2022,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8C878-C3D9-AC4C-BDD7-9EFA39DF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  <a:endParaRPr lang="en-US" dirty="0"/>
          </a:p>
        </p:txBody>
      </p:sp>
      <p:pic>
        <p:nvPicPr>
          <p:cNvPr id="6" name="Picture 5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EC17484-7560-D747-BFCF-9E42372CC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510" y="1134012"/>
            <a:ext cx="6718140" cy="522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377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2155F5-347D-644E-89FD-C442F9793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The CI tasks that you’ll find 95% of the time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2B1E13-5423-2E41-AA60-63C74E3BAE7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90120"/>
          </a:xfrm>
        </p:spPr>
        <p:txBody>
          <a:bodyPr>
            <a:normAutofit/>
          </a:bodyPr>
          <a:lstStyle/>
          <a:p>
            <a:r>
              <a:rPr lang="en-CH" b="1" dirty="0"/>
              <a:t>Event trigger: </a:t>
            </a:r>
            <a:r>
              <a:rPr lang="en-CH" dirty="0"/>
              <a:t>PR is created or a commit is pushed to master</a:t>
            </a:r>
            <a:br>
              <a:rPr lang="en-CH" dirty="0"/>
            </a:br>
            <a:r>
              <a:rPr lang="en-CH" b="1" dirty="0"/>
              <a:t>Tasks:</a:t>
            </a:r>
          </a:p>
          <a:p>
            <a:pPr lvl="1"/>
            <a:r>
              <a:rPr lang="en-CH" dirty="0"/>
              <a:t>Run all tests for different Python versions </a:t>
            </a:r>
          </a:p>
          <a:p>
            <a:pPr lvl="1"/>
            <a:r>
              <a:rPr lang="en-CH" dirty="0"/>
              <a:t>(Verify code coverage)</a:t>
            </a:r>
          </a:p>
          <a:p>
            <a:pPr lvl="1"/>
            <a:r>
              <a:rPr lang="en-CH" dirty="0"/>
              <a:t>(Check code style)</a:t>
            </a:r>
          </a:p>
          <a:p>
            <a:r>
              <a:rPr lang="en-CH" b="1" dirty="0"/>
              <a:t>Event trigger:  </a:t>
            </a:r>
            <a:r>
              <a:rPr lang="en-CH" dirty="0"/>
              <a:t>Version is bumped</a:t>
            </a:r>
            <a:br>
              <a:rPr lang="en-CH" dirty="0"/>
            </a:br>
            <a:r>
              <a:rPr lang="en-CH" b="1" dirty="0"/>
              <a:t>Tasks:</a:t>
            </a:r>
          </a:p>
          <a:p>
            <a:pPr lvl="1"/>
            <a:r>
              <a:rPr lang="en-CH" dirty="0"/>
              <a:t>Create binary packages for Linux, Mac, Windows and upload them to a package repository</a:t>
            </a:r>
          </a:p>
          <a:p>
            <a:r>
              <a:rPr lang="en-CH" b="1" dirty="0"/>
              <a:t>Event trigger:</a:t>
            </a:r>
            <a:r>
              <a:rPr lang="en-CH" dirty="0"/>
              <a:t> Repository is tagged in a certain way</a:t>
            </a:r>
            <a:br>
              <a:rPr lang="en-CH" dirty="0"/>
            </a:br>
            <a:r>
              <a:rPr lang="en-CH" b="1" dirty="0"/>
              <a:t>Tasks:</a:t>
            </a:r>
          </a:p>
          <a:p>
            <a:pPr lvl="1"/>
            <a:r>
              <a:rPr lang="en-CH" dirty="0"/>
              <a:t>Build and publish </a:t>
            </a:r>
            <a:r>
              <a:rPr lang="en-CH"/>
              <a:t>the documentation</a:t>
            </a:r>
            <a:endParaRPr lang="en-CH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4B685F-95E0-7E43-B6D9-301502E8D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09B552-3415-3C4E-86C4-1D04C278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</a:p>
        </p:txBody>
      </p:sp>
    </p:spTree>
    <p:extLst>
      <p:ext uri="{BB962C8B-B14F-4D97-AF65-F5344CB8AC3E}">
        <p14:creationId xmlns:p14="http://schemas.microsoft.com/office/powerpoint/2010/main" val="3902177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0A082-4C3F-FB4A-89CB-D4F309011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CI options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E4951-B129-814A-9CEF-5E059F59D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Sept 2022,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06B6D-EFF0-6C49-AC59-B54B8947E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  <a:endParaRPr lang="en-US" dirty="0"/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2D57F371-F9CA-1748-9D55-3E3714299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651" y="1772816"/>
            <a:ext cx="3024336" cy="93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hlinkClick r:id="rId3"/>
            <a:extLst>
              <a:ext uri="{FF2B5EF4-FFF2-40B4-BE49-F238E27FC236}">
                <a16:creationId xmlns:a16="http://schemas.microsoft.com/office/drawing/2014/main" id="{E1038F5B-C610-084E-8920-39B86C78F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179" y="1243598"/>
            <a:ext cx="1992169" cy="199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hlinkClick r:id="rId5"/>
            <a:extLst>
              <a:ext uri="{FF2B5EF4-FFF2-40B4-BE49-F238E27FC236}">
                <a16:creationId xmlns:a16="http://schemas.microsoft.com/office/drawing/2014/main" id="{03029DC7-78CB-DF46-ABFC-183F86763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643" y="3856391"/>
            <a:ext cx="3168352" cy="159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084D39-E1A8-0C4F-97EA-F7B133658BE6}"/>
              </a:ext>
            </a:extLst>
          </p:cNvPr>
          <p:cNvSpPr txBox="1"/>
          <p:nvPr/>
        </p:nvSpPr>
        <p:spPr>
          <a:xfrm>
            <a:off x="5248088" y="3916499"/>
            <a:ext cx="31683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800">
                <a:latin typeface="+mn-lt"/>
              </a:rPr>
              <a:t>GitHub </a:t>
            </a:r>
            <a:r>
              <a:rPr lang="de-DE" sz="1800" dirty="0">
                <a:latin typeface="+mn-lt"/>
              </a:rPr>
              <a:t>A</a:t>
            </a:r>
            <a:r>
              <a:rPr lang="en-CH" sz="1800">
                <a:latin typeface="+mn-lt"/>
              </a:rPr>
              <a:t>ctions </a:t>
            </a:r>
            <a:r>
              <a:rPr lang="en-CH" sz="1800" dirty="0">
                <a:latin typeface="+mn-lt"/>
              </a:rPr>
              <a:t>is at the moment the preferred choice for many open source projects. It is very flexible and well integrated with GitHub.</a:t>
            </a:r>
          </a:p>
        </p:txBody>
      </p:sp>
    </p:spTree>
    <p:extLst>
      <p:ext uri="{BB962C8B-B14F-4D97-AF65-F5344CB8AC3E}">
        <p14:creationId xmlns:p14="http://schemas.microsoft.com/office/powerpoint/2010/main" val="1680327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3AE45-A766-0F4D-9D65-D692ECB4E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527976" cy="914400"/>
          </a:xfrm>
        </p:spPr>
        <p:txBody>
          <a:bodyPr>
            <a:normAutofit/>
          </a:bodyPr>
          <a:lstStyle/>
          <a:p>
            <a:r>
              <a:rPr lang="de-DE" dirty="0"/>
              <a:t>Collaborative Development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GitHub</a:t>
            </a:r>
            <a:r>
              <a:rPr lang="de-DE" dirty="0"/>
              <a:t> Actions</a:t>
            </a: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DFD63-E8DE-9344-BDD0-A143F8BD6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Sept 2022,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8C878-C3D9-AC4C-BDD7-9EFA39DF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2CD179-DAE0-6E46-ADCE-D39859FCD15C}"/>
              </a:ext>
            </a:extLst>
          </p:cNvPr>
          <p:cNvSpPr txBox="1"/>
          <p:nvPr/>
        </p:nvSpPr>
        <p:spPr>
          <a:xfrm>
            <a:off x="6696128" y="2595513"/>
            <a:ext cx="22890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dirty="0"/>
              <a:t>GitHub acts as both the central repository and the CI server, but the rest is the same</a:t>
            </a:r>
          </a:p>
        </p:txBody>
      </p:sp>
      <p:pic>
        <p:nvPicPr>
          <p:cNvPr id="7" name="Picture 6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53415463-8305-1844-AC9E-24F1997C7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74" y="1143001"/>
            <a:ext cx="6063950" cy="538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219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76358-0FD2-764F-AEC5-3A574E8F3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GitHub Actions basic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6AC3E-727D-9345-BF91-E141F622FCB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H" dirty="0"/>
              <a:t>An event occurs, it has an associated commit SHA</a:t>
            </a:r>
            <a:br>
              <a:rPr lang="en-CH" dirty="0"/>
            </a:br>
            <a:r>
              <a:rPr lang="en-CH" dirty="0"/>
              <a:t>(e.g., a PR is opened or a commit tag is pushed)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en-CH" dirty="0"/>
              <a:t>GitHub searches for config files in </a:t>
            </a:r>
            <a:r>
              <a:rPr lang="en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.github/workflows </a:t>
            </a:r>
            <a:r>
              <a:rPr lang="en-CH" dirty="0"/>
              <a:t>at that SHA, and looks if there is a trigger that matches the event</a:t>
            </a:r>
            <a:br>
              <a:rPr lang="en-CH" dirty="0"/>
            </a:br>
            <a:br>
              <a:rPr lang="en-CH" dirty="0"/>
            </a:br>
            <a:br>
              <a:rPr lang="en-CH" dirty="0"/>
            </a:br>
            <a:endParaRPr lang="de-DE" dirty="0"/>
          </a:p>
          <a:p>
            <a:pPr marL="0" indent="0">
              <a:buNone/>
            </a:pPr>
            <a:r>
              <a:rPr lang="en-CH" dirty="0"/>
              <a:t>It then creates a virtual machine as specified in the config file and runs the commands listed there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74FBB-6928-0E40-87F8-3689137B6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Sept 2022,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5E559-28D2-B742-A608-B353E85B9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  <a:endParaRPr lang="en-US" dirty="0"/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50A72591-34F8-1346-A0C1-FA32BF9E01FA}"/>
              </a:ext>
            </a:extLst>
          </p:cNvPr>
          <p:cNvSpPr/>
          <p:nvPr/>
        </p:nvSpPr>
        <p:spPr>
          <a:xfrm>
            <a:off x="4139952" y="2060848"/>
            <a:ext cx="720080" cy="50405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CDB19F76-86CF-6A42-A378-4363121B737B}"/>
              </a:ext>
            </a:extLst>
          </p:cNvPr>
          <p:cNvSpPr/>
          <p:nvPr/>
        </p:nvSpPr>
        <p:spPr>
          <a:xfrm>
            <a:off x="4139952" y="3897053"/>
            <a:ext cx="720080" cy="50405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15879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76358-0FD2-764F-AEC5-3A574E8F3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GitHub Actions basic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6AC3E-727D-9345-BF91-E141F622FCB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H"/>
              <a:t>The </a:t>
            </a:r>
            <a:r>
              <a:rPr lang="en-CH" dirty="0"/>
              <a:t>outcome is logged and if the job exits cleanly it is marked as ”passed” otherwise “</a:t>
            </a:r>
            <a:r>
              <a:rPr lang="en-CH"/>
              <a:t>failed”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74FBB-6928-0E40-87F8-3689137B6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Sept 2022,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5E559-28D2-B742-A608-B353E85B9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  <a:endParaRPr lang="en-US" dirty="0"/>
          </a:p>
        </p:txBody>
      </p:sp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161033D-8E2B-394A-B1ED-5F835F679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562762"/>
            <a:ext cx="5328592" cy="2316779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C30FD2E-55B1-4D4E-8DCD-80DC18F36C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220" y="3920550"/>
            <a:ext cx="5442924" cy="231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4755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52826</TotalTime>
  <Words>1736</Words>
  <Application>Microsoft Macintosh PowerPoint</Application>
  <PresentationFormat>On-screen Show (4:3)</PresentationFormat>
  <Paragraphs>227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Courier New</vt:lpstr>
      <vt:lpstr>Gill Sans MT</vt:lpstr>
      <vt:lpstr>Stencil</vt:lpstr>
      <vt:lpstr>Wingdings</vt:lpstr>
      <vt:lpstr>Wingdings 3</vt:lpstr>
      <vt:lpstr>Origin</vt:lpstr>
      <vt:lpstr>Continuous Integration Because you’re worth it, continuously</vt:lpstr>
      <vt:lpstr>Collaborative Development without CI</vt:lpstr>
      <vt:lpstr>Continuous Integration</vt:lpstr>
      <vt:lpstr>Collaborative Development with CI</vt:lpstr>
      <vt:lpstr>The CI tasks that you’ll find 95% of the time</vt:lpstr>
      <vt:lpstr>CI options</vt:lpstr>
      <vt:lpstr>Collaborative Development with GitHub Actions</vt:lpstr>
      <vt:lpstr>GitHub Actions basic ideas</vt:lpstr>
      <vt:lpstr>GitHub Actions basic ideas</vt:lpstr>
      <vt:lpstr>Github Actions</vt:lpstr>
      <vt:lpstr>GitHub config file: Simple example to run tests every time a PR is opened or a commit is pushed</vt:lpstr>
      <vt:lpstr>GitHub Actions reference</vt:lpstr>
      <vt:lpstr>Hands On!</vt:lpstr>
      <vt:lpstr>Matrix configuration</vt:lpstr>
      <vt:lpstr>GitHub Actions workflow with matrix config</vt:lpstr>
      <vt:lpstr>GitHub Actions workflow with matrix config</vt:lpstr>
      <vt:lpstr>GitHub Actions reference</vt:lpstr>
      <vt:lpstr>Hands On!</vt:lpstr>
      <vt:lpstr>Conclusions</vt:lpstr>
      <vt:lpstr>Recommended reading</vt:lpstr>
      <vt:lpstr>Thank you!</vt:lpstr>
      <vt:lpstr>Bonus: Security</vt:lpstr>
      <vt:lpstr>Bonus: Security</vt:lpstr>
      <vt:lpstr>Bonus: Examples of handling secrets</vt:lpstr>
      <vt:lpstr>PowerPoint Presentation</vt:lpstr>
    </vt:vector>
  </TitlesOfParts>
  <Company>University of Pennsylvania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Pietro Berkes</dc:creator>
  <cp:lastModifiedBy>Lisa Schwetlick</cp:lastModifiedBy>
  <cp:revision>1051</cp:revision>
  <cp:lastPrinted>2018-09-04T04:56:03Z</cp:lastPrinted>
  <dcterms:created xsi:type="dcterms:W3CDTF">2010-10-01T16:09:12Z</dcterms:created>
  <dcterms:modified xsi:type="dcterms:W3CDTF">2023-06-26T22:30:06Z</dcterms:modified>
</cp:coreProperties>
</file>