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273" r:id="rId2"/>
    <p:sldId id="474" r:id="rId3"/>
    <p:sldId id="472" r:id="rId4"/>
    <p:sldId id="376" r:id="rId5"/>
    <p:sldId id="473" r:id="rId6"/>
    <p:sldId id="479" r:id="rId7"/>
    <p:sldId id="507" r:id="rId8"/>
    <p:sldId id="399" r:id="rId9"/>
    <p:sldId id="418" r:id="rId10"/>
    <p:sldId id="377" r:id="rId11"/>
    <p:sldId id="402" r:id="rId12"/>
    <p:sldId id="403" r:id="rId13"/>
    <p:sldId id="404" r:id="rId14"/>
    <p:sldId id="508" r:id="rId15"/>
    <p:sldId id="496" r:id="rId16"/>
    <p:sldId id="497" r:id="rId17"/>
    <p:sldId id="498" r:id="rId18"/>
    <p:sldId id="336" r:id="rId19"/>
    <p:sldId id="410" r:id="rId20"/>
    <p:sldId id="415" r:id="rId21"/>
    <p:sldId id="294" r:id="rId22"/>
    <p:sldId id="340" r:id="rId23"/>
    <p:sldId id="387" r:id="rId24"/>
    <p:sldId id="416" r:id="rId25"/>
    <p:sldId id="309" r:id="rId26"/>
    <p:sldId id="460" r:id="rId27"/>
    <p:sldId id="457" r:id="rId28"/>
    <p:sldId id="458" r:id="rId29"/>
    <p:sldId id="459" r:id="rId30"/>
    <p:sldId id="288" r:id="rId31"/>
    <p:sldId id="298" r:id="rId32"/>
    <p:sldId id="342" r:id="rId33"/>
    <p:sldId id="379" r:id="rId34"/>
    <p:sldId id="41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BAA15BF6-FE96-3445-86D7-BE737DCC358B}">
          <p14:sldIdLst>
            <p14:sldId id="273"/>
            <p14:sldId id="474"/>
            <p14:sldId id="472"/>
            <p14:sldId id="376"/>
            <p14:sldId id="473"/>
            <p14:sldId id="479"/>
            <p14:sldId id="507"/>
            <p14:sldId id="399"/>
            <p14:sldId id="418"/>
            <p14:sldId id="377"/>
            <p14:sldId id="402"/>
            <p14:sldId id="403"/>
            <p14:sldId id="404"/>
            <p14:sldId id="508"/>
            <p14:sldId id="496"/>
            <p14:sldId id="497"/>
            <p14:sldId id="498"/>
            <p14:sldId id="336"/>
            <p14:sldId id="410"/>
            <p14:sldId id="415"/>
            <p14:sldId id="294"/>
            <p14:sldId id="340"/>
            <p14:sldId id="387"/>
            <p14:sldId id="416"/>
            <p14:sldId id="309"/>
            <p14:sldId id="460"/>
            <p14:sldId id="457"/>
            <p14:sldId id="458"/>
            <p14:sldId id="459"/>
            <p14:sldId id="288"/>
            <p14:sldId id="298"/>
            <p14:sldId id="342"/>
            <p14:sldId id="379"/>
            <p14:sldId id="4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600"/>
    <a:srgbClr val="0ECC00"/>
    <a:srgbClr val="0000FF"/>
    <a:srgbClr val="80008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06" autoAdjust="0"/>
    <p:restoredTop sz="89275" autoAdjust="0"/>
  </p:normalViewPr>
  <p:slideViewPr>
    <p:cSldViewPr>
      <p:cViewPr varScale="1">
        <p:scale>
          <a:sx n="128" d="100"/>
          <a:sy n="128" d="100"/>
        </p:scale>
        <p:origin x="155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3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#2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0A22D10B-D71A-5B4D-BEC1-7C41DC85EEB6}" type="presOf" srcId="{97DB59AD-8506-4A74-BB78-BA533F4FB10F}" destId="{87C32DCB-D7CA-425A-A14D-DC1B34BAA990}" srcOrd="0" destOrd="0" presId="urn:microsoft.com/office/officeart/2005/8/layout/process2"/>
    <dgm:cxn modelId="{E66AB70D-B419-8F42-AB07-6CEF773FFD8D}" type="presOf" srcId="{6CD60870-D228-4E7C-AB37-75604251742A}" destId="{3FA6B472-D1F3-409B-BF18-F1310278CB78}" srcOrd="0" destOrd="0" presId="urn:microsoft.com/office/officeart/2005/8/layout/process2"/>
    <dgm:cxn modelId="{55C62713-44FB-4A48-834F-6EE7002CC122}" type="presOf" srcId="{7764EA43-B182-BC4F-BCDA-333200F918B8}" destId="{66533B70-8731-2345-9B98-5A7A7F80153B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247801C-BAB9-274C-B7C8-2824B008DED7}" type="presOf" srcId="{D8FC48C4-469B-40DC-950F-ABA168836D34}" destId="{3725F2C1-AA1D-49A3-9D73-9D444D08CE71}" srcOrd="0" destOrd="0" presId="urn:microsoft.com/office/officeart/2005/8/layout/process2"/>
    <dgm:cxn modelId="{E66DC529-1FE0-154A-8673-E77A451680BA}" type="presOf" srcId="{CB49FD0C-9B39-4860-B781-669D9FC3FB40}" destId="{B4CC5E68-BD20-49EE-86FA-E08541A3FE12}" srcOrd="0" destOrd="0" presId="urn:microsoft.com/office/officeart/2005/8/layout/process2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9DA36E3B-2919-1C46-B2E5-C0B732315014}" type="presOf" srcId="{EFB1699C-C280-416C-B6B3-B9CB2E52EAA1}" destId="{143F6140-E7F1-4CCF-A9B1-524762512517}" srcOrd="0" destOrd="0" presId="urn:microsoft.com/office/officeart/2005/8/layout/process2"/>
    <dgm:cxn modelId="{5C9E335E-5F74-724C-BFB1-DCB6E65EC219}" type="presOf" srcId="{E188BD28-8BF3-DF4E-89B0-D0D9BDDAD858}" destId="{8B185A30-22C7-6840-8D3E-58B36EE38549}" srcOrd="0" destOrd="0" presId="urn:microsoft.com/office/officeart/2005/8/layout/process2"/>
    <dgm:cxn modelId="{8F9C2B67-9886-7441-80DD-429CF8C84185}" type="presOf" srcId="{47AA4630-B738-4650-913F-7378CC40D312}" destId="{7A234B30-A436-41B7-96D9-05CCC2F7ADDC}" srcOrd="0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F134FA8C-3E11-174B-930C-25BE1E162B21}" type="presOf" srcId="{CB49FD0C-9B39-4860-B781-669D9FC3FB40}" destId="{BD1FA95E-C45B-4671-BBAB-95DCE436E052}" srcOrd="1" destOrd="0" presId="urn:microsoft.com/office/officeart/2005/8/layout/process2"/>
    <dgm:cxn modelId="{277817A0-FD66-6947-A053-2F263ED6D8B0}" type="presOf" srcId="{96BC0EEB-57F0-4267-86F0-4EA98B40D230}" destId="{C45FEE31-6BF1-4E83-9497-1224D8F07991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C70C51C3-D987-1448-9289-918857039BFE}" type="presOf" srcId="{7764EA43-B182-BC4F-BCDA-333200F918B8}" destId="{5EB7E61C-215B-AD45-8738-514EF8F5F4E5}" srcOrd="1" destOrd="0" presId="urn:microsoft.com/office/officeart/2005/8/layout/process2"/>
    <dgm:cxn modelId="{F37546EE-15AD-6840-A8A0-12F23749B15E}" type="presOf" srcId="{EFB1699C-C280-416C-B6B3-B9CB2E52EAA1}" destId="{B2BEE0C4-D8B2-432A-8CB1-C2162205DCA3}" srcOrd="1" destOrd="0" presId="urn:microsoft.com/office/officeart/2005/8/layout/process2"/>
    <dgm:cxn modelId="{DE07A1F1-678D-8647-A24E-96BD2CFD47CF}" type="presOf" srcId="{04BB66AA-DBE2-4BFD-A94E-A31165187E75}" destId="{E202264D-36A3-408A-9050-7FBD30D2645C}" srcOrd="0" destOrd="0" presId="urn:microsoft.com/office/officeart/2005/8/layout/process2"/>
    <dgm:cxn modelId="{54D38BF8-1FB5-B247-85A5-258CE2F5B784}" type="presOf" srcId="{04BB66AA-DBE2-4BFD-A94E-A31165187E75}" destId="{E3B3E849-56D6-49C5-932E-7B5B0F9F195C}" srcOrd="1" destOrd="0" presId="urn:microsoft.com/office/officeart/2005/8/layout/process2"/>
    <dgm:cxn modelId="{1860D1C1-1ADB-1F47-9CC7-007C35383655}" type="presParOf" srcId="{7A234B30-A436-41B7-96D9-05CCC2F7ADDC}" destId="{8B185A30-22C7-6840-8D3E-58B36EE38549}" srcOrd="0" destOrd="0" presId="urn:microsoft.com/office/officeart/2005/8/layout/process2"/>
    <dgm:cxn modelId="{35113D87-8350-D44E-97E7-6C77495D1050}" type="presParOf" srcId="{7A234B30-A436-41B7-96D9-05CCC2F7ADDC}" destId="{66533B70-8731-2345-9B98-5A7A7F80153B}" srcOrd="1" destOrd="0" presId="urn:microsoft.com/office/officeart/2005/8/layout/process2"/>
    <dgm:cxn modelId="{40163969-0B66-1B4F-85F9-8C2D15EF9773}" type="presParOf" srcId="{66533B70-8731-2345-9B98-5A7A7F80153B}" destId="{5EB7E61C-215B-AD45-8738-514EF8F5F4E5}" srcOrd="0" destOrd="0" presId="urn:microsoft.com/office/officeart/2005/8/layout/process2"/>
    <dgm:cxn modelId="{11548B34-07D3-F746-BA65-38C64F1C282B}" type="presParOf" srcId="{7A234B30-A436-41B7-96D9-05CCC2F7ADDC}" destId="{87C32DCB-D7CA-425A-A14D-DC1B34BAA990}" srcOrd="2" destOrd="0" presId="urn:microsoft.com/office/officeart/2005/8/layout/process2"/>
    <dgm:cxn modelId="{F03B2783-4055-8542-B419-C5E6817234CF}" type="presParOf" srcId="{7A234B30-A436-41B7-96D9-05CCC2F7ADDC}" destId="{143F6140-E7F1-4CCF-A9B1-524762512517}" srcOrd="3" destOrd="0" presId="urn:microsoft.com/office/officeart/2005/8/layout/process2"/>
    <dgm:cxn modelId="{359D67CC-12B7-B645-9CCE-E5FA3733531F}" type="presParOf" srcId="{143F6140-E7F1-4CCF-A9B1-524762512517}" destId="{B2BEE0C4-D8B2-432A-8CB1-C2162205DCA3}" srcOrd="0" destOrd="0" presId="urn:microsoft.com/office/officeart/2005/8/layout/process2"/>
    <dgm:cxn modelId="{7E7A881D-C53D-004A-8B63-6CE557F974DA}" type="presParOf" srcId="{7A234B30-A436-41B7-96D9-05CCC2F7ADDC}" destId="{3FA6B472-D1F3-409B-BF18-F1310278CB78}" srcOrd="4" destOrd="0" presId="urn:microsoft.com/office/officeart/2005/8/layout/process2"/>
    <dgm:cxn modelId="{C4D13EBE-DD43-EE4D-A2AD-1A000F145052}" type="presParOf" srcId="{7A234B30-A436-41B7-96D9-05CCC2F7ADDC}" destId="{E202264D-36A3-408A-9050-7FBD30D2645C}" srcOrd="5" destOrd="0" presId="urn:microsoft.com/office/officeart/2005/8/layout/process2"/>
    <dgm:cxn modelId="{D502F20C-3F4D-894D-8AE1-803335792043}" type="presParOf" srcId="{E202264D-36A3-408A-9050-7FBD30D2645C}" destId="{E3B3E849-56D6-49C5-932E-7B5B0F9F195C}" srcOrd="0" destOrd="0" presId="urn:microsoft.com/office/officeart/2005/8/layout/process2"/>
    <dgm:cxn modelId="{80F11729-27B3-D247-A558-2DD0EFDF29EF}" type="presParOf" srcId="{7A234B30-A436-41B7-96D9-05CCC2F7ADDC}" destId="{3725F2C1-AA1D-49A3-9D73-9D444D08CE71}" srcOrd="6" destOrd="0" presId="urn:microsoft.com/office/officeart/2005/8/layout/process2"/>
    <dgm:cxn modelId="{7CB088D8-DECF-A243-A85D-B6DBF8FDDB28}" type="presParOf" srcId="{7A234B30-A436-41B7-96D9-05CCC2F7ADDC}" destId="{B4CC5E68-BD20-49EE-86FA-E08541A3FE12}" srcOrd="7" destOrd="0" presId="urn:microsoft.com/office/officeart/2005/8/layout/process2"/>
    <dgm:cxn modelId="{7A6A62AF-D7EF-904C-82FB-4C47238FD90D}" type="presParOf" srcId="{B4CC5E68-BD20-49EE-86FA-E08541A3FE12}" destId="{BD1FA95E-C45B-4671-BBAB-95DCE436E052}" srcOrd="0" destOrd="0" presId="urn:microsoft.com/office/officeart/2005/8/layout/process2"/>
    <dgm:cxn modelId="{27A2D9F2-1B83-3E43-A1EC-13362C594AFC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AA4630-B738-4650-913F-7378CC40D312}" type="doc">
      <dgm:prSet loTypeId="urn:microsoft.com/office/officeart/2005/8/layout/process2" loCatId="process" qsTypeId="urn:microsoft.com/office/officeart/2005/8/quickstyle/simple4" qsCatId="simple" csTypeId="urn:microsoft.com/office/officeart/2005/8/colors/colorful1#2" csCatId="colorful" phldr="1"/>
      <dgm:spPr/>
    </dgm:pt>
    <dgm:pt modelId="{97DB59AD-8506-4A74-BB78-BA533F4FB10F}">
      <dgm:prSet phldrT="[Text]"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tests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to check that feature works </a:t>
          </a:r>
          <a:endParaRPr lang="en-GB" sz="2400" dirty="0">
            <a:solidFill>
              <a:srgbClr val="000000"/>
            </a:solidFill>
          </a:endParaRPr>
        </a:p>
      </dgm:t>
    </dgm:pt>
    <dgm:pt modelId="{E5F038C7-DBC4-490A-AAFB-6D151F9C0538}" type="parTrans" cxnId="{F91E15A7-C24F-4D74-8B1A-D7C0021B8888}">
      <dgm:prSet/>
      <dgm:spPr/>
      <dgm:t>
        <a:bodyPr/>
        <a:lstStyle/>
        <a:p>
          <a:endParaRPr lang="en-GB" sz="2000"/>
        </a:p>
      </dgm:t>
    </dgm:pt>
    <dgm:pt modelId="{EFB1699C-C280-416C-B6B3-B9CB2E52EAA1}" type="sibTrans" cxnId="{F91E15A7-C24F-4D74-8B1A-D7C0021B8888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6CD60870-D228-4E7C-AB37-75604251742A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Write simplest code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that makes tests pass</a:t>
          </a:r>
        </a:p>
      </dgm:t>
    </dgm:pt>
    <dgm:pt modelId="{75E4D45F-C716-48A2-8E57-584BA67C4566}" type="parTrans" cxnId="{8747F884-7CA4-413D-AFAC-DD5CAE19DDA5}">
      <dgm:prSet/>
      <dgm:spPr/>
      <dgm:t>
        <a:bodyPr/>
        <a:lstStyle/>
        <a:p>
          <a:endParaRPr lang="en-GB" sz="2000"/>
        </a:p>
      </dgm:t>
    </dgm:pt>
    <dgm:pt modelId="{04BB66AA-DBE2-4BFD-A94E-A31165187E75}" type="sibTrans" cxnId="{8747F884-7CA4-413D-AFAC-DD5CAE19DDA5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D8FC48C4-469B-40DC-950F-ABA168836D34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Run tests and debug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until </a:t>
          </a:r>
          <a:r>
            <a:rPr lang="en-US" sz="2000" i="1" dirty="0">
              <a:solidFill>
                <a:srgbClr val="000000"/>
              </a:solidFill>
            </a:rPr>
            <a:t>all</a:t>
          </a:r>
          <a:r>
            <a:rPr lang="en-US" sz="2000" dirty="0">
              <a:solidFill>
                <a:srgbClr val="000000"/>
              </a:solidFill>
            </a:rPr>
            <a:t> tests pass</a:t>
          </a:r>
        </a:p>
      </dgm:t>
    </dgm:pt>
    <dgm:pt modelId="{3B29C759-9861-4F5A-9C39-84993FBBD849}" type="parTrans" cxnId="{165AE32A-34E6-4032-86AF-87A045F8F59C}">
      <dgm:prSet/>
      <dgm:spPr/>
      <dgm:t>
        <a:bodyPr/>
        <a:lstStyle/>
        <a:p>
          <a:endParaRPr lang="en-GB" sz="2000"/>
        </a:p>
      </dgm:t>
    </dgm:pt>
    <dgm:pt modelId="{CB49FD0C-9B39-4860-B781-669D9FC3FB40}" type="sibTrans" cxnId="{165AE32A-34E6-4032-86AF-87A045F8F59C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endParaRPr lang="en-GB" sz="2000"/>
        </a:p>
      </dgm:t>
    </dgm:pt>
    <dgm:pt modelId="{96BC0EEB-57F0-4267-86F0-4EA98B40D230}">
      <dgm:prSet custT="1"/>
      <dgm:spPr>
        <a:solidFill>
          <a:srgbClr val="FFFFFF"/>
        </a:solidFill>
        <a:ln w="38100" cmpd="sng">
          <a:solidFill>
            <a:srgbClr val="0ECC00"/>
          </a:solidFill>
        </a:ln>
        <a:effectLst/>
      </dgm:spPr>
      <dgm:t>
        <a:bodyPr/>
        <a:lstStyle/>
        <a:p>
          <a:r>
            <a:rPr lang="en-US" sz="2400" dirty="0">
              <a:solidFill>
                <a:srgbClr val="000000"/>
              </a:solidFill>
            </a:rPr>
            <a:t>Refactor and optimize </a:t>
          </a:r>
          <a:br>
            <a:rPr lang="en-US" sz="2400" dirty="0">
              <a:solidFill>
                <a:srgbClr val="000000"/>
              </a:solidFill>
            </a:rPr>
          </a:br>
          <a:r>
            <a:rPr lang="en-US" sz="2000" dirty="0">
              <a:solidFill>
                <a:srgbClr val="000000"/>
              </a:solidFill>
            </a:rPr>
            <a:t>only if necessary</a:t>
          </a:r>
        </a:p>
      </dgm:t>
    </dgm:pt>
    <dgm:pt modelId="{A57BE1BC-E807-47AE-8640-A3F276768BED}" type="parTrans" cxnId="{B9FDB916-0E3A-45DF-B817-B4FF0DF0DD0F}">
      <dgm:prSet/>
      <dgm:spPr/>
      <dgm:t>
        <a:bodyPr/>
        <a:lstStyle/>
        <a:p>
          <a:endParaRPr lang="en-GB" sz="2000"/>
        </a:p>
      </dgm:t>
    </dgm:pt>
    <dgm:pt modelId="{062036D4-7094-47BF-9BE9-A58B2E6A4D41}" type="sibTrans" cxnId="{B9FDB916-0E3A-45DF-B817-B4FF0DF0DD0F}">
      <dgm:prSet/>
      <dgm:spPr/>
      <dgm:t>
        <a:bodyPr/>
        <a:lstStyle/>
        <a:p>
          <a:endParaRPr lang="en-GB" sz="2000"/>
        </a:p>
      </dgm:t>
    </dgm:pt>
    <dgm:pt modelId="{E188BD28-8BF3-DF4E-89B0-D0D9BDDAD858}">
      <dgm:prSet phldrT="[Text]" custT="1"/>
      <dgm:spPr>
        <a:solidFill>
          <a:schemeClr val="bg1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r>
            <a:rPr lang="en-GB" sz="2400" dirty="0">
              <a:solidFill>
                <a:schemeClr val="tx1"/>
              </a:solidFill>
            </a:rPr>
            <a:t>Pick your next feature</a:t>
          </a:r>
        </a:p>
      </dgm:t>
    </dgm:pt>
    <dgm:pt modelId="{36E39B49-FFE1-4141-AC7D-DEC0690E85F8}" type="parTrans" cxnId="{0F95B477-3571-3442-BE80-0888F825957B}">
      <dgm:prSet/>
      <dgm:spPr/>
      <dgm:t>
        <a:bodyPr/>
        <a:lstStyle/>
        <a:p>
          <a:endParaRPr lang="en-US" sz="1600"/>
        </a:p>
      </dgm:t>
    </dgm:pt>
    <dgm:pt modelId="{7764EA43-B182-BC4F-BCDA-333200F918B8}" type="sibTrans" cxnId="{0F95B477-3571-3442-BE80-0888F825957B}">
      <dgm:prSet custT="1"/>
      <dgm:spPr>
        <a:solidFill>
          <a:srgbClr val="FFFFFF"/>
        </a:solidFill>
        <a:ln w="38100" cmpd="sng">
          <a:solidFill>
            <a:srgbClr val="FF0000"/>
          </a:solidFill>
        </a:ln>
        <a:effectLst/>
      </dgm:spPr>
      <dgm:t>
        <a:bodyPr/>
        <a:lstStyle/>
        <a:p>
          <a:endParaRPr lang="en-US" sz="1100"/>
        </a:p>
      </dgm:t>
    </dgm:pt>
    <dgm:pt modelId="{7A234B30-A436-41B7-96D9-05CCC2F7ADDC}" type="pres">
      <dgm:prSet presAssocID="{47AA4630-B738-4650-913F-7378CC40D312}" presName="linearFlow" presStyleCnt="0">
        <dgm:presLayoutVars>
          <dgm:resizeHandles val="exact"/>
        </dgm:presLayoutVars>
      </dgm:prSet>
      <dgm:spPr/>
    </dgm:pt>
    <dgm:pt modelId="{8B185A30-22C7-6840-8D3E-58B36EE38549}" type="pres">
      <dgm:prSet presAssocID="{E188BD28-8BF3-DF4E-89B0-D0D9BDDAD858}" presName="node" presStyleLbl="node1" presStyleIdx="0" presStyleCnt="5" custScaleX="138432">
        <dgm:presLayoutVars>
          <dgm:bulletEnabled val="1"/>
        </dgm:presLayoutVars>
      </dgm:prSet>
      <dgm:spPr/>
    </dgm:pt>
    <dgm:pt modelId="{66533B70-8731-2345-9B98-5A7A7F80153B}" type="pres">
      <dgm:prSet presAssocID="{7764EA43-B182-BC4F-BCDA-333200F918B8}" presName="sibTrans" presStyleLbl="sibTrans2D1" presStyleIdx="0" presStyleCnt="4"/>
      <dgm:spPr/>
    </dgm:pt>
    <dgm:pt modelId="{5EB7E61C-215B-AD45-8738-514EF8F5F4E5}" type="pres">
      <dgm:prSet presAssocID="{7764EA43-B182-BC4F-BCDA-333200F918B8}" presName="connectorText" presStyleLbl="sibTrans2D1" presStyleIdx="0" presStyleCnt="4"/>
      <dgm:spPr/>
    </dgm:pt>
    <dgm:pt modelId="{87C32DCB-D7CA-425A-A14D-DC1B34BAA990}" type="pres">
      <dgm:prSet presAssocID="{97DB59AD-8506-4A74-BB78-BA533F4FB10F}" presName="node" presStyleLbl="node1" presStyleIdx="1" presStyleCnt="5" custScaleX="140984">
        <dgm:presLayoutVars>
          <dgm:bulletEnabled val="1"/>
        </dgm:presLayoutVars>
      </dgm:prSet>
      <dgm:spPr/>
    </dgm:pt>
    <dgm:pt modelId="{143F6140-E7F1-4CCF-A9B1-524762512517}" type="pres">
      <dgm:prSet presAssocID="{EFB1699C-C280-416C-B6B3-B9CB2E52EAA1}" presName="sibTrans" presStyleLbl="sibTrans2D1" presStyleIdx="1" presStyleCnt="4"/>
      <dgm:spPr/>
    </dgm:pt>
    <dgm:pt modelId="{B2BEE0C4-D8B2-432A-8CB1-C2162205DCA3}" type="pres">
      <dgm:prSet presAssocID="{EFB1699C-C280-416C-B6B3-B9CB2E52EAA1}" presName="connectorText" presStyleLbl="sibTrans2D1" presStyleIdx="1" presStyleCnt="4"/>
      <dgm:spPr/>
    </dgm:pt>
    <dgm:pt modelId="{3FA6B472-D1F3-409B-BF18-F1310278CB78}" type="pres">
      <dgm:prSet presAssocID="{6CD60870-D228-4E7C-AB37-75604251742A}" presName="node" presStyleLbl="node1" presStyleIdx="2" presStyleCnt="5" custScaleX="139871">
        <dgm:presLayoutVars>
          <dgm:bulletEnabled val="1"/>
        </dgm:presLayoutVars>
      </dgm:prSet>
      <dgm:spPr/>
    </dgm:pt>
    <dgm:pt modelId="{E202264D-36A3-408A-9050-7FBD30D2645C}" type="pres">
      <dgm:prSet presAssocID="{04BB66AA-DBE2-4BFD-A94E-A31165187E75}" presName="sibTrans" presStyleLbl="sibTrans2D1" presStyleIdx="2" presStyleCnt="4"/>
      <dgm:spPr/>
    </dgm:pt>
    <dgm:pt modelId="{E3B3E849-56D6-49C5-932E-7B5B0F9F195C}" type="pres">
      <dgm:prSet presAssocID="{04BB66AA-DBE2-4BFD-A94E-A31165187E75}" presName="connectorText" presStyleLbl="sibTrans2D1" presStyleIdx="2" presStyleCnt="4"/>
      <dgm:spPr/>
    </dgm:pt>
    <dgm:pt modelId="{3725F2C1-AA1D-49A3-9D73-9D444D08CE71}" type="pres">
      <dgm:prSet presAssocID="{D8FC48C4-469B-40DC-950F-ABA168836D34}" presName="node" presStyleLbl="node1" presStyleIdx="3" presStyleCnt="5" custScaleX="139871">
        <dgm:presLayoutVars>
          <dgm:bulletEnabled val="1"/>
        </dgm:presLayoutVars>
      </dgm:prSet>
      <dgm:spPr/>
    </dgm:pt>
    <dgm:pt modelId="{B4CC5E68-BD20-49EE-86FA-E08541A3FE12}" type="pres">
      <dgm:prSet presAssocID="{CB49FD0C-9B39-4860-B781-669D9FC3FB40}" presName="sibTrans" presStyleLbl="sibTrans2D1" presStyleIdx="3" presStyleCnt="4"/>
      <dgm:spPr/>
    </dgm:pt>
    <dgm:pt modelId="{BD1FA95E-C45B-4671-BBAB-95DCE436E052}" type="pres">
      <dgm:prSet presAssocID="{CB49FD0C-9B39-4860-B781-669D9FC3FB40}" presName="connectorText" presStyleLbl="sibTrans2D1" presStyleIdx="3" presStyleCnt="4"/>
      <dgm:spPr/>
    </dgm:pt>
    <dgm:pt modelId="{C45FEE31-6BF1-4E83-9497-1224D8F07991}" type="pres">
      <dgm:prSet presAssocID="{96BC0EEB-57F0-4267-86F0-4EA98B40D230}" presName="node" presStyleLbl="node1" presStyleIdx="4" presStyleCnt="5" custScaleX="139871">
        <dgm:presLayoutVars>
          <dgm:bulletEnabled val="1"/>
        </dgm:presLayoutVars>
      </dgm:prSet>
      <dgm:spPr/>
    </dgm:pt>
  </dgm:ptLst>
  <dgm:cxnLst>
    <dgm:cxn modelId="{39AED507-5312-9E4C-88B2-83EB5640EAC1}" type="presOf" srcId="{D8FC48C4-469B-40DC-950F-ABA168836D34}" destId="{3725F2C1-AA1D-49A3-9D73-9D444D08CE71}" srcOrd="0" destOrd="0" presId="urn:microsoft.com/office/officeart/2005/8/layout/process2"/>
    <dgm:cxn modelId="{B9FDB916-0E3A-45DF-B817-B4FF0DF0DD0F}" srcId="{47AA4630-B738-4650-913F-7378CC40D312}" destId="{96BC0EEB-57F0-4267-86F0-4EA98B40D230}" srcOrd="4" destOrd="0" parTransId="{A57BE1BC-E807-47AE-8640-A3F276768BED}" sibTransId="{062036D4-7094-47BF-9BE9-A58B2E6A4D41}"/>
    <dgm:cxn modelId="{165AE32A-34E6-4032-86AF-87A045F8F59C}" srcId="{47AA4630-B738-4650-913F-7378CC40D312}" destId="{D8FC48C4-469B-40DC-950F-ABA168836D34}" srcOrd="3" destOrd="0" parTransId="{3B29C759-9861-4F5A-9C39-84993FBBD849}" sibTransId="{CB49FD0C-9B39-4860-B781-669D9FC3FB40}"/>
    <dgm:cxn modelId="{E0E29848-D073-3740-A837-53E59F0A627B}" type="presOf" srcId="{04BB66AA-DBE2-4BFD-A94E-A31165187E75}" destId="{E3B3E849-56D6-49C5-932E-7B5B0F9F195C}" srcOrd="1" destOrd="0" presId="urn:microsoft.com/office/officeart/2005/8/layout/process2"/>
    <dgm:cxn modelId="{4485A44C-933D-8D4F-BFB0-51E6CE6DC3F3}" type="presOf" srcId="{96BC0EEB-57F0-4267-86F0-4EA98B40D230}" destId="{C45FEE31-6BF1-4E83-9497-1224D8F07991}" srcOrd="0" destOrd="0" presId="urn:microsoft.com/office/officeart/2005/8/layout/process2"/>
    <dgm:cxn modelId="{36576150-32C8-8A48-B3DB-3D377AC02F30}" type="presOf" srcId="{EFB1699C-C280-416C-B6B3-B9CB2E52EAA1}" destId="{B2BEE0C4-D8B2-432A-8CB1-C2162205DCA3}" srcOrd="1" destOrd="0" presId="urn:microsoft.com/office/officeart/2005/8/layout/process2"/>
    <dgm:cxn modelId="{3C9A3E57-E189-7949-AF82-62B86A241131}" type="presOf" srcId="{04BB66AA-DBE2-4BFD-A94E-A31165187E75}" destId="{E202264D-36A3-408A-9050-7FBD30D2645C}" srcOrd="0" destOrd="0" presId="urn:microsoft.com/office/officeart/2005/8/layout/process2"/>
    <dgm:cxn modelId="{A776F166-66B5-E448-918A-D9C284419A4F}" type="presOf" srcId="{6CD60870-D228-4E7C-AB37-75604251742A}" destId="{3FA6B472-D1F3-409B-BF18-F1310278CB78}" srcOrd="0" destOrd="0" presId="urn:microsoft.com/office/officeart/2005/8/layout/process2"/>
    <dgm:cxn modelId="{A980986A-B9D1-8045-B6AD-80979EB3B6AF}" type="presOf" srcId="{7764EA43-B182-BC4F-BCDA-333200F918B8}" destId="{66533B70-8731-2345-9B98-5A7A7F80153B}" srcOrd="0" destOrd="0" presId="urn:microsoft.com/office/officeart/2005/8/layout/process2"/>
    <dgm:cxn modelId="{2090A46D-8B1B-8740-B22E-BF21271DA8C4}" type="presOf" srcId="{E188BD28-8BF3-DF4E-89B0-D0D9BDDAD858}" destId="{8B185A30-22C7-6840-8D3E-58B36EE38549}" srcOrd="0" destOrd="0" presId="urn:microsoft.com/office/officeart/2005/8/layout/process2"/>
    <dgm:cxn modelId="{953ECE76-DD16-934F-8747-433C36688CE6}" type="presOf" srcId="{CB49FD0C-9B39-4860-B781-669D9FC3FB40}" destId="{BD1FA95E-C45B-4671-BBAB-95DCE436E052}" srcOrd="1" destOrd="0" presId="urn:microsoft.com/office/officeart/2005/8/layout/process2"/>
    <dgm:cxn modelId="{0F95B477-3571-3442-BE80-0888F825957B}" srcId="{47AA4630-B738-4650-913F-7378CC40D312}" destId="{E188BD28-8BF3-DF4E-89B0-D0D9BDDAD858}" srcOrd="0" destOrd="0" parTransId="{36E39B49-FFE1-4141-AC7D-DEC0690E85F8}" sibTransId="{7764EA43-B182-BC4F-BCDA-333200F918B8}"/>
    <dgm:cxn modelId="{98DC6681-D9D3-1E45-A039-88A9FFA79E53}" type="presOf" srcId="{97DB59AD-8506-4A74-BB78-BA533F4FB10F}" destId="{87C32DCB-D7CA-425A-A14D-DC1B34BAA990}" srcOrd="0" destOrd="0" presId="urn:microsoft.com/office/officeart/2005/8/layout/process2"/>
    <dgm:cxn modelId="{8747F884-7CA4-413D-AFAC-DD5CAE19DDA5}" srcId="{47AA4630-B738-4650-913F-7378CC40D312}" destId="{6CD60870-D228-4E7C-AB37-75604251742A}" srcOrd="2" destOrd="0" parTransId="{75E4D45F-C716-48A2-8E57-584BA67C4566}" sibTransId="{04BB66AA-DBE2-4BFD-A94E-A31165187E75}"/>
    <dgm:cxn modelId="{5A135D8A-55DF-3B45-B179-8A7D07E2EF14}" type="presOf" srcId="{EFB1699C-C280-416C-B6B3-B9CB2E52EAA1}" destId="{143F6140-E7F1-4CCF-A9B1-524762512517}" srcOrd="0" destOrd="0" presId="urn:microsoft.com/office/officeart/2005/8/layout/process2"/>
    <dgm:cxn modelId="{0A7778A5-5EFA-AC44-ABF1-80AA9D7CAAD6}" type="presOf" srcId="{CB49FD0C-9B39-4860-B781-669D9FC3FB40}" destId="{B4CC5E68-BD20-49EE-86FA-E08541A3FE12}" srcOrd="0" destOrd="0" presId="urn:microsoft.com/office/officeart/2005/8/layout/process2"/>
    <dgm:cxn modelId="{F91E15A7-C24F-4D74-8B1A-D7C0021B8888}" srcId="{47AA4630-B738-4650-913F-7378CC40D312}" destId="{97DB59AD-8506-4A74-BB78-BA533F4FB10F}" srcOrd="1" destOrd="0" parTransId="{E5F038C7-DBC4-490A-AAFB-6D151F9C0538}" sibTransId="{EFB1699C-C280-416C-B6B3-B9CB2E52EAA1}"/>
    <dgm:cxn modelId="{A11357EA-826B-1E40-A30A-10DBF87FFEE4}" type="presOf" srcId="{47AA4630-B738-4650-913F-7378CC40D312}" destId="{7A234B30-A436-41B7-96D9-05CCC2F7ADDC}" srcOrd="0" destOrd="0" presId="urn:microsoft.com/office/officeart/2005/8/layout/process2"/>
    <dgm:cxn modelId="{84A9ADF4-6055-BC49-9AF5-3FD46356D173}" type="presOf" srcId="{7764EA43-B182-BC4F-BCDA-333200F918B8}" destId="{5EB7E61C-215B-AD45-8738-514EF8F5F4E5}" srcOrd="1" destOrd="0" presId="urn:microsoft.com/office/officeart/2005/8/layout/process2"/>
    <dgm:cxn modelId="{2A27312D-ED01-C840-94E6-04132F80B948}" type="presParOf" srcId="{7A234B30-A436-41B7-96D9-05CCC2F7ADDC}" destId="{8B185A30-22C7-6840-8D3E-58B36EE38549}" srcOrd="0" destOrd="0" presId="urn:microsoft.com/office/officeart/2005/8/layout/process2"/>
    <dgm:cxn modelId="{D188708A-911B-9742-B191-03D8F2148A31}" type="presParOf" srcId="{7A234B30-A436-41B7-96D9-05CCC2F7ADDC}" destId="{66533B70-8731-2345-9B98-5A7A7F80153B}" srcOrd="1" destOrd="0" presId="urn:microsoft.com/office/officeart/2005/8/layout/process2"/>
    <dgm:cxn modelId="{6530688B-22D8-434D-9580-F16526C7418C}" type="presParOf" srcId="{66533B70-8731-2345-9B98-5A7A7F80153B}" destId="{5EB7E61C-215B-AD45-8738-514EF8F5F4E5}" srcOrd="0" destOrd="0" presId="urn:microsoft.com/office/officeart/2005/8/layout/process2"/>
    <dgm:cxn modelId="{FBE2A044-B343-1F45-9AE8-B79CF3BF2C8F}" type="presParOf" srcId="{7A234B30-A436-41B7-96D9-05CCC2F7ADDC}" destId="{87C32DCB-D7CA-425A-A14D-DC1B34BAA990}" srcOrd="2" destOrd="0" presId="urn:microsoft.com/office/officeart/2005/8/layout/process2"/>
    <dgm:cxn modelId="{C2342FCD-43EF-E846-8700-7057024ADFB5}" type="presParOf" srcId="{7A234B30-A436-41B7-96D9-05CCC2F7ADDC}" destId="{143F6140-E7F1-4CCF-A9B1-524762512517}" srcOrd="3" destOrd="0" presId="urn:microsoft.com/office/officeart/2005/8/layout/process2"/>
    <dgm:cxn modelId="{9F104F47-A877-8946-AFA7-72797C46C70F}" type="presParOf" srcId="{143F6140-E7F1-4CCF-A9B1-524762512517}" destId="{B2BEE0C4-D8B2-432A-8CB1-C2162205DCA3}" srcOrd="0" destOrd="0" presId="urn:microsoft.com/office/officeart/2005/8/layout/process2"/>
    <dgm:cxn modelId="{57215DBD-2CBC-ED47-9DA6-DC10F8CEB8BC}" type="presParOf" srcId="{7A234B30-A436-41B7-96D9-05CCC2F7ADDC}" destId="{3FA6B472-D1F3-409B-BF18-F1310278CB78}" srcOrd="4" destOrd="0" presId="urn:microsoft.com/office/officeart/2005/8/layout/process2"/>
    <dgm:cxn modelId="{F212FE38-6814-B34B-A5C5-6CFA48FA946D}" type="presParOf" srcId="{7A234B30-A436-41B7-96D9-05CCC2F7ADDC}" destId="{E202264D-36A3-408A-9050-7FBD30D2645C}" srcOrd="5" destOrd="0" presId="urn:microsoft.com/office/officeart/2005/8/layout/process2"/>
    <dgm:cxn modelId="{1D65C632-FA68-254C-B914-8A8959309360}" type="presParOf" srcId="{E202264D-36A3-408A-9050-7FBD30D2645C}" destId="{E3B3E849-56D6-49C5-932E-7B5B0F9F195C}" srcOrd="0" destOrd="0" presId="urn:microsoft.com/office/officeart/2005/8/layout/process2"/>
    <dgm:cxn modelId="{4CD61AC3-2E47-DB4A-AC74-0DBF4E6226AE}" type="presParOf" srcId="{7A234B30-A436-41B7-96D9-05CCC2F7ADDC}" destId="{3725F2C1-AA1D-49A3-9D73-9D444D08CE71}" srcOrd="6" destOrd="0" presId="urn:microsoft.com/office/officeart/2005/8/layout/process2"/>
    <dgm:cxn modelId="{C4CD3A80-B212-F745-93C4-C28BA062909A}" type="presParOf" srcId="{7A234B30-A436-41B7-96D9-05CCC2F7ADDC}" destId="{B4CC5E68-BD20-49EE-86FA-E08541A3FE12}" srcOrd="7" destOrd="0" presId="urn:microsoft.com/office/officeart/2005/8/layout/process2"/>
    <dgm:cxn modelId="{E317EE24-6853-4648-BD75-DE29123ED447}" type="presParOf" srcId="{B4CC5E68-BD20-49EE-86FA-E08541A3FE12}" destId="{BD1FA95E-C45B-4671-BBAB-95DCE436E052}" srcOrd="0" destOrd="0" presId="urn:microsoft.com/office/officeart/2005/8/layout/process2"/>
    <dgm:cxn modelId="{829825C9-0E34-2F47-BA45-7D2BCC1D71B4}" type="presParOf" srcId="{7A234B30-A436-41B7-96D9-05CCC2F7ADDC}" destId="{C45FEE31-6BF1-4E83-9497-1224D8F07991}" srcOrd="8" destOrd="0" presId="urn:microsoft.com/office/officeart/2005/8/layout/process2"/>
  </dgm:cxnLst>
  <dgm:bg>
    <a:noFill/>
    <a:effectLst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185A30-22C7-6840-8D3E-58B36EE38549}">
      <dsp:nvSpPr>
        <dsp:cNvPr id="0" name=""/>
        <dsp:cNvSpPr/>
      </dsp:nvSpPr>
      <dsp:spPr>
        <a:xfrm>
          <a:off x="1716833" y="2920"/>
          <a:ext cx="3781570" cy="682929"/>
        </a:xfrm>
        <a:prstGeom prst="roundRect">
          <a:avLst>
            <a:gd name="adj" fmla="val 10000"/>
          </a:avLst>
        </a:prstGeom>
        <a:solidFill>
          <a:schemeClr val="bg1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>
              <a:solidFill>
                <a:schemeClr val="tx1"/>
              </a:solidFill>
            </a:rPr>
            <a:t>Pick your next feature</a:t>
          </a:r>
        </a:p>
      </dsp:txBody>
      <dsp:txXfrm>
        <a:off x="1736835" y="22922"/>
        <a:ext cx="3741566" cy="642925"/>
      </dsp:txXfrm>
    </dsp:sp>
    <dsp:sp modelId="{66533B70-8731-2345-9B98-5A7A7F80153B}">
      <dsp:nvSpPr>
        <dsp:cNvPr id="0" name=""/>
        <dsp:cNvSpPr/>
      </dsp:nvSpPr>
      <dsp:spPr>
        <a:xfrm rot="5400000">
          <a:off x="3479569" y="702923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FF00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-5400000">
        <a:off x="3515424" y="728533"/>
        <a:ext cx="184390" cy="179269"/>
      </dsp:txXfrm>
    </dsp:sp>
    <dsp:sp modelId="{87C32DCB-D7CA-425A-A14D-DC1B34BAA990}">
      <dsp:nvSpPr>
        <dsp:cNvPr id="0" name=""/>
        <dsp:cNvSpPr/>
      </dsp:nvSpPr>
      <dsp:spPr>
        <a:xfrm>
          <a:off x="1681977" y="1027314"/>
          <a:ext cx="3851283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tests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to check that feature works </a:t>
          </a:r>
          <a:endParaRPr lang="en-GB" sz="2400" kern="1200" dirty="0">
            <a:solidFill>
              <a:srgbClr val="000000"/>
            </a:solidFill>
          </a:endParaRPr>
        </a:p>
      </dsp:txBody>
      <dsp:txXfrm>
        <a:off x="1701979" y="1047316"/>
        <a:ext cx="3811279" cy="642925"/>
      </dsp:txXfrm>
    </dsp:sp>
    <dsp:sp modelId="{143F6140-E7F1-4CCF-A9B1-524762512517}">
      <dsp:nvSpPr>
        <dsp:cNvPr id="0" name=""/>
        <dsp:cNvSpPr/>
      </dsp:nvSpPr>
      <dsp:spPr>
        <a:xfrm rot="5400000">
          <a:off x="3479569" y="1727317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1752927"/>
        <a:ext cx="184390" cy="179269"/>
      </dsp:txXfrm>
    </dsp:sp>
    <dsp:sp modelId="{3FA6B472-D1F3-409B-BF18-F1310278CB78}">
      <dsp:nvSpPr>
        <dsp:cNvPr id="0" name=""/>
        <dsp:cNvSpPr/>
      </dsp:nvSpPr>
      <dsp:spPr>
        <a:xfrm>
          <a:off x="1697179" y="2051708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Write simplest code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that makes tests pass</a:t>
          </a:r>
        </a:p>
      </dsp:txBody>
      <dsp:txXfrm>
        <a:off x="1717181" y="2071710"/>
        <a:ext cx="3780875" cy="642925"/>
      </dsp:txXfrm>
    </dsp:sp>
    <dsp:sp modelId="{E202264D-36A3-408A-9050-7FBD30D2645C}">
      <dsp:nvSpPr>
        <dsp:cNvPr id="0" name=""/>
        <dsp:cNvSpPr/>
      </dsp:nvSpPr>
      <dsp:spPr>
        <a:xfrm rot="5400000">
          <a:off x="3479569" y="2751710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2777320"/>
        <a:ext cx="184390" cy="179269"/>
      </dsp:txXfrm>
    </dsp:sp>
    <dsp:sp modelId="{3725F2C1-AA1D-49A3-9D73-9D444D08CE71}">
      <dsp:nvSpPr>
        <dsp:cNvPr id="0" name=""/>
        <dsp:cNvSpPr/>
      </dsp:nvSpPr>
      <dsp:spPr>
        <a:xfrm>
          <a:off x="1697179" y="3076102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Run tests and debug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until </a:t>
          </a:r>
          <a:r>
            <a:rPr lang="en-US" sz="2000" i="1" kern="1200" dirty="0">
              <a:solidFill>
                <a:srgbClr val="000000"/>
              </a:solidFill>
            </a:rPr>
            <a:t>all</a:t>
          </a:r>
          <a:r>
            <a:rPr lang="en-US" sz="2000" kern="1200" dirty="0">
              <a:solidFill>
                <a:srgbClr val="000000"/>
              </a:solidFill>
            </a:rPr>
            <a:t> tests pass</a:t>
          </a:r>
        </a:p>
      </dsp:txBody>
      <dsp:txXfrm>
        <a:off x="1717181" y="3096104"/>
        <a:ext cx="3780875" cy="642925"/>
      </dsp:txXfrm>
    </dsp:sp>
    <dsp:sp modelId="{B4CC5E68-BD20-49EE-86FA-E08541A3FE12}">
      <dsp:nvSpPr>
        <dsp:cNvPr id="0" name=""/>
        <dsp:cNvSpPr/>
      </dsp:nvSpPr>
      <dsp:spPr>
        <a:xfrm rot="5400000">
          <a:off x="3479569" y="3776104"/>
          <a:ext cx="256098" cy="307318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000" kern="1200"/>
        </a:p>
      </dsp:txBody>
      <dsp:txXfrm rot="-5400000">
        <a:off x="3515424" y="3801714"/>
        <a:ext cx="184390" cy="179269"/>
      </dsp:txXfrm>
    </dsp:sp>
    <dsp:sp modelId="{C45FEE31-6BF1-4E83-9497-1224D8F07991}">
      <dsp:nvSpPr>
        <dsp:cNvPr id="0" name=""/>
        <dsp:cNvSpPr/>
      </dsp:nvSpPr>
      <dsp:spPr>
        <a:xfrm>
          <a:off x="1697179" y="4100496"/>
          <a:ext cx="3820879" cy="682929"/>
        </a:xfrm>
        <a:prstGeom prst="roundRect">
          <a:avLst>
            <a:gd name="adj" fmla="val 10000"/>
          </a:avLst>
        </a:prstGeom>
        <a:solidFill>
          <a:srgbClr val="FFFFFF"/>
        </a:solidFill>
        <a:ln w="38100" cmpd="sng">
          <a:solidFill>
            <a:srgbClr val="0ECC00"/>
          </a:solidFill>
        </a:ln>
        <a:effectLst/>
        <a:scene3d>
          <a:camera prst="orthographicFront" fov="0">
            <a:rot lat="0" lon="0" rev="0"/>
          </a:camera>
          <a:lightRig rig="balanced" dir="t">
            <a:rot lat="0" lon="0" rev="0"/>
          </a:lightRig>
        </a:scene3d>
        <a:sp3d prstMaterial="matte">
          <a:bevelT w="0" h="0"/>
          <a:contourClr>
            <a:scrgbClr r="0" g="0" b="0">
              <a:tint val="100000"/>
              <a:shade val="100000"/>
              <a:hueMod val="100000"/>
              <a:satMod val="100000"/>
            </a:scrgb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00"/>
              </a:solidFill>
            </a:rPr>
            <a:t>Refactor and optimize </a:t>
          </a:r>
          <a:br>
            <a:rPr lang="en-US" sz="2400" kern="1200" dirty="0">
              <a:solidFill>
                <a:srgbClr val="000000"/>
              </a:solidFill>
            </a:rPr>
          </a:br>
          <a:r>
            <a:rPr lang="en-US" sz="2000" kern="1200" dirty="0">
              <a:solidFill>
                <a:srgbClr val="000000"/>
              </a:solidFill>
            </a:rPr>
            <a:t>only if necessary</a:t>
          </a:r>
        </a:p>
      </dsp:txBody>
      <dsp:txXfrm>
        <a:off x="1717181" y="4120498"/>
        <a:ext cx="3780875" cy="6429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AC11AF-147E-0A48-A5B0-8DA858D84551}" type="datetimeFigureOut">
              <a:rPr lang="en-US" smtClean="0"/>
              <a:pPr/>
              <a:t>6/26/23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06F090-DD87-7740-9678-0E1C7887DC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514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9B30722-7DAA-4E93-8206-71F83E2752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404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everybody “tests” his software,</a:t>
            </a:r>
            <a:r>
              <a:rPr lang="en-US" baseline="0" dirty="0"/>
              <a:t> little toy problems, or just run it and use it for a while and see than nothing breaks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PyAnno:</a:t>
            </a:r>
            <a:r>
              <a:rPr lang="en-US" baseline="0"/>
              <a:t> describe context a little bit; how are annotations represented</a:t>
            </a:r>
            <a:endParaRPr lang="en-US"/>
          </a:p>
          <a:p>
            <a:endParaRPr lang="en-US"/>
          </a:p>
          <a:p>
            <a:r>
              <a:rPr lang="en-US"/>
              <a:t>Show directory structure</a:t>
            </a:r>
          </a:p>
          <a:p>
            <a:r>
              <a:rPr lang="en-US"/>
              <a:t>Open file, comment on content</a:t>
            </a:r>
          </a:p>
          <a:p>
            <a:r>
              <a:rPr lang="en-US"/>
              <a:t>Show</a:t>
            </a:r>
            <a:r>
              <a:rPr lang="en-US" baseline="0"/>
              <a:t> next slide: all the ways to execute a test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7797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Import </a:t>
            </a:r>
            <a:r>
              <a:rPr lang="en-US" dirty="0" err="1"/>
              <a:t>unittest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test unit as a subclass of </a:t>
            </a:r>
            <a:r>
              <a:rPr lang="en-US" dirty="0" err="1"/>
              <a:t>TestCase</a:t>
            </a:r>
            <a:endParaRPr lang="en-US" dirty="0"/>
          </a:p>
          <a:p>
            <a:pPr marL="228600" indent="-228600">
              <a:buAutoNum type="arabicParenR"/>
            </a:pPr>
            <a:r>
              <a:rPr lang="en-US" dirty="0"/>
              <a:t>Define a series</a:t>
            </a:r>
            <a:r>
              <a:rPr lang="en-US" baseline="0" dirty="0"/>
              <a:t> of methods beginning with ‘test_’ that test some aspect of the code</a:t>
            </a:r>
          </a:p>
          <a:p>
            <a:pPr marL="228600" indent="-228600">
              <a:buAutoNum type="arabicParenR"/>
            </a:pPr>
            <a:r>
              <a:rPr lang="en-US" baseline="0" dirty="0"/>
              <a:t>When </a:t>
            </a:r>
            <a:r>
              <a:rPr lang="en-US" baseline="0" dirty="0" err="1"/>
              <a:t>unittest.main</a:t>
            </a:r>
            <a:r>
              <a:rPr lang="en-US" baseline="0" dirty="0"/>
              <a:t>() is called, the method automatically finds the tests and executes them one by one giving back a report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25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en-US" baseline="0" dirty="0"/>
              <a:t> you’re working with floating point numbers two number are rarely exactly the same</a:t>
            </a:r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intention</a:t>
            </a:r>
            <a:r>
              <a:rPr lang="en-US" baseline="0"/>
              <a:t> was to test for equality element-by-element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984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n-US" dirty="0"/>
              <a:t>The right way to do this is using …</a:t>
            </a:r>
          </a:p>
          <a:p>
            <a:pPr marL="228600" indent="-228600">
              <a:buAutoNum type="arabicParenR"/>
            </a:pPr>
            <a:r>
              <a:rPr lang="en-US" dirty="0"/>
              <a:t>If</a:t>
            </a:r>
            <a:r>
              <a:rPr lang="en-US" baseline="0" dirty="0"/>
              <a:t> you need to check more complex conditions</a:t>
            </a:r>
            <a:endParaRPr lang="en-US" dirty="0"/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allclose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lvl="1"/>
            <a:r>
              <a:rPr lang="en-US" sz="1800" dirty="0"/>
              <a:t>The tolerance values are positive, typically very small numbers.  The</a:t>
            </a:r>
          </a:p>
          <a:p>
            <a:pPr lvl="1"/>
            <a:r>
              <a:rPr lang="en-US" sz="1800" dirty="0"/>
              <a:t>relative difference (`</a:t>
            </a:r>
            <a:r>
              <a:rPr lang="en-US" sz="1800" dirty="0" err="1"/>
              <a:t>rtol</a:t>
            </a:r>
            <a:r>
              <a:rPr lang="en-US" sz="1800" dirty="0"/>
              <a:t>` * abs(`b`)) and the absolute difference</a:t>
            </a:r>
          </a:p>
          <a:p>
            <a:pPr lvl="1"/>
            <a:r>
              <a:rPr lang="en-US" sz="1800" dirty="0"/>
              <a:t>`</a:t>
            </a:r>
            <a:r>
              <a:rPr lang="en-US" sz="1800" dirty="0" err="1"/>
              <a:t>atol</a:t>
            </a:r>
            <a:r>
              <a:rPr lang="en-US" sz="1800" dirty="0"/>
              <a:t>` are added together to compare against the absolute difference</a:t>
            </a:r>
          </a:p>
          <a:p>
            <a:pPr lvl="1"/>
            <a:r>
              <a:rPr lang="en-US" sz="1800" dirty="0"/>
              <a:t>between `a` and `b`.</a:t>
            </a:r>
          </a:p>
          <a:p>
            <a:pPr marL="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0187F8-FED7-4A8B-A019-4D10C18BCB4A}" type="slidenum">
              <a:rPr lang="en-US"/>
              <a:pPr/>
              <a:t>32</a:t>
            </a:fld>
            <a:endParaRPr lang="en-U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</a:t>
            </a:r>
          </a:p>
        </p:txBody>
      </p:sp>
    </p:spTree>
    <p:extLst>
      <p:ext uri="{BB962C8B-B14F-4D97-AF65-F5344CB8AC3E}">
        <p14:creationId xmlns:p14="http://schemas.microsoft.com/office/powerpoint/2010/main" val="2041235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Me: Java</a:t>
            </a:r>
            <a:r>
              <a:rPr lang="en-US" baseline="0"/>
              <a:t> during studies, in neuroscience everybody assumed I could use Matlab, luckily I had some Python background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124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61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As opposed</a:t>
            </a:r>
            <a:r>
              <a:rPr lang="en-GB" baseline="0" dirty="0"/>
              <a:t> to waterfall 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Reminder</a:t>
            </a:r>
          </a:p>
          <a:p>
            <a:r>
              <a:rPr lang="en-GB" dirty="0"/>
              <a:t> 1) describe cycle</a:t>
            </a:r>
          </a:p>
          <a:p>
            <a:r>
              <a:rPr lang="en-GB" dirty="0"/>
              <a:t> 2) short development cycles: granularity of chosen feature is important</a:t>
            </a:r>
          </a:p>
          <a:p>
            <a:r>
              <a:rPr lang="en-GB" dirty="0"/>
              <a:t> 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3) for</a:t>
            </a:r>
            <a:r>
              <a:rPr lang="en-GB" baseline="0" dirty="0"/>
              <a:t> all of these steps there are python tools to help you; there’s no tool yet for writing the code, unfortunately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78627-E3FE-44FD-B5FA-4582AC800163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53EA59-0E76-47F3-BAE3-1CF23EB8E420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Made up plot,</a:t>
            </a:r>
            <a:r>
              <a:rPr lang="en-US" baseline="0" dirty="0"/>
              <a:t> not backed by any data; and no error bars!</a:t>
            </a:r>
          </a:p>
          <a:p>
            <a:r>
              <a:rPr lang="en-US" baseline="0" dirty="0"/>
              <a:t>This slide is supposed to scare you into listening to the rest</a:t>
            </a:r>
          </a:p>
          <a:p>
            <a:endParaRPr lang="en-US" baseline="0" dirty="0"/>
          </a:p>
          <a:p>
            <a:r>
              <a:rPr lang="en-US" baseline="0" dirty="0"/>
              <a:t>didn’t properly shuffle my data for the control, a couple of results are not statistically significant any more… errata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get a crappy result, you triple check your code for bugs. If the results come out just the way you want them to,</a:t>
            </a:r>
            <a:r>
              <a:rPr lang="en-US" baseline="0" dirty="0"/>
              <a:t> how much effort are you going to put into double-checking?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 two errors reported and retraced,</a:t>
            </a:r>
            <a:r>
              <a:rPr lang="en-US" baseline="0" dirty="0"/>
              <a:t> many more undetected or not reported.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B30722-7DAA-4E93-8206-71F83E27528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84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807BF1-D0A1-4BF3-B11D-FC8F69C367E8}" type="slidenum">
              <a:rPr lang="en-US"/>
              <a:pPr/>
              <a:t>17</a:t>
            </a:fld>
            <a:endParaRPr lang="en-U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1219200" y="2370981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/>
              <a:t>Software Carpentry, Part II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609231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904875" y="2132856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533031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132856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533031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5A131-7E6B-4BFA-A2D4-3B708019D05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lnSpc>
                <a:spcPct val="100000"/>
              </a:lnSpc>
              <a:spcBef>
                <a:spcPts val="1200"/>
              </a:spcBef>
              <a:defRPr sz="2400"/>
            </a:lvl1pPr>
            <a:lvl2pPr>
              <a:defRPr sz="2200"/>
            </a:lvl2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de-CH" sz="1000"/>
              <a:t>June 2023, CC BY-SA 4.0</a:t>
            </a:r>
            <a:endParaRPr lang="en-US" sz="10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/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1AB8C0-1AFE-4AD2-A399-FC2954A194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ctr" eaLnBrk="1" latinLnBrk="0" hangingPunct="1">
              <a:defRPr kumimoji="0" sz="1000">
                <a:solidFill>
                  <a:schemeClr val="tx2"/>
                </a:solidFill>
              </a:defRPr>
            </a:lvl1pPr>
          </a:lstStyle>
          <a:p>
            <a:r>
              <a:rPr lang="en-US"/>
              <a:t>Testing scientific code, v15.0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050">
                <a:solidFill>
                  <a:schemeClr val="tx2"/>
                </a:solidFill>
              </a:defRPr>
            </a:lvl1pPr>
          </a:lstStyle>
          <a:p>
            <a:fld id="{EF79ADEA-B933-47CC-A4E9-04E6298B91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0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hyperlink" Target="https://www.businessinsider.fr/us/boeing-software-errors-jeopardized-starliner-spaceship-737-max-planes-2020-2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7624" y="2204864"/>
            <a:ext cx="6858000" cy="1162048"/>
          </a:xfrm>
        </p:spPr>
        <p:txBody>
          <a:bodyPr>
            <a:noAutofit/>
          </a:bodyPr>
          <a:lstStyle/>
          <a:p>
            <a:r>
              <a:rPr lang="en-US" dirty="0"/>
              <a:t>Testing scientific code</a:t>
            </a:r>
            <a:br>
              <a:rPr lang="en-US" dirty="0"/>
            </a:b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Because you’re worth it</a:t>
            </a:r>
            <a:endParaRPr lang="en-GB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3609230"/>
            <a:ext cx="6858000" cy="548285"/>
          </a:xfrm>
        </p:spPr>
        <p:txBody>
          <a:bodyPr>
            <a:normAutofit/>
          </a:bodyPr>
          <a:lstStyle/>
          <a:p>
            <a:r>
              <a:rPr lang="en-GB" sz="2800" dirty="0"/>
              <a:t>Pietro Berkes and Lisa </a:t>
            </a:r>
            <a:r>
              <a:rPr lang="en-GB" sz="2800" dirty="0" err="1"/>
              <a:t>Schwetlick</a:t>
            </a:r>
            <a:endParaRPr lang="en-GB" sz="2800" dirty="0"/>
          </a:p>
        </p:txBody>
      </p:sp>
      <p:pic>
        <p:nvPicPr>
          <p:cNvPr id="1026" name="Picture 2" descr="Logo University of Potsdam">
            <a:extLst>
              <a:ext uri="{FF2B5EF4-FFF2-40B4-BE49-F238E27FC236}">
                <a16:creationId xmlns:a16="http://schemas.microsoft.com/office/drawing/2014/main" id="{A65C0A58-16F9-6E4E-B9BE-9210336483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329548"/>
            <a:ext cx="1080120" cy="116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udelski Group - Wikipedia">
            <a:extLst>
              <a:ext uri="{FF2B5EF4-FFF2-40B4-BE49-F238E27FC236}">
                <a16:creationId xmlns:a16="http://schemas.microsoft.com/office/drawing/2014/main" id="{36B21C8A-D158-9A4E-BD3E-8B39EB6B5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4399833"/>
            <a:ext cx="1368152" cy="509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scientific code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55434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write tests? Confidence and correctness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Confidence:</a:t>
            </a:r>
          </a:p>
          <a:p>
            <a:pPr lvl="1"/>
            <a:r>
              <a:rPr lang="en-US" dirty="0"/>
              <a:t>Write the code once and use it confidently everywhere else: </a:t>
            </a:r>
            <a:br>
              <a:rPr lang="en-US" dirty="0"/>
            </a:br>
            <a:r>
              <a:rPr lang="en-US" dirty="0"/>
              <a:t>avoid the </a:t>
            </a:r>
            <a:r>
              <a:rPr lang="en-US" i="1" dirty="0"/>
              <a:t>negative result</a:t>
            </a:r>
            <a:r>
              <a:rPr lang="en-US" dirty="0"/>
              <a:t> effect!</a:t>
            </a:r>
          </a:p>
          <a:p>
            <a:pPr lvl="1"/>
            <a:r>
              <a:rPr lang="en-US" b="1" dirty="0"/>
              <a:t>Correctness</a:t>
            </a:r>
            <a:r>
              <a:rPr lang="en-US" dirty="0"/>
              <a:t> is main requirement for scientific code</a:t>
            </a:r>
          </a:p>
          <a:p>
            <a:pPr lvl="1"/>
            <a:r>
              <a:rPr lang="en-US" dirty="0"/>
              <a:t>You must have a strategy to ensure correctness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045873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 of software bugs in science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1424942" y="1268760"/>
            <a:ext cx="5739346" cy="3784486"/>
            <a:chOff x="1424942" y="1268760"/>
            <a:chExt cx="5595330" cy="3784486"/>
          </a:xfrm>
        </p:grpSpPr>
        <p:grpSp>
          <p:nvGrpSpPr>
            <p:cNvPr id="12" name="Group 11"/>
            <p:cNvGrpSpPr/>
            <p:nvPr/>
          </p:nvGrpSpPr>
          <p:grpSpPr>
            <a:xfrm>
              <a:off x="1979712" y="1268760"/>
              <a:ext cx="5040560" cy="3312368"/>
              <a:chOff x="2123728" y="1628800"/>
              <a:chExt cx="5032176" cy="3824808"/>
            </a:xfrm>
          </p:grpSpPr>
          <p:cxnSp>
            <p:nvCxnSpPr>
              <p:cNvPr id="9" name="Straight Arrow Connector 8"/>
              <p:cNvCxnSpPr/>
              <p:nvPr/>
            </p:nvCxnSpPr>
            <p:spPr>
              <a:xfrm flipV="1">
                <a:off x="2123728" y="1628800"/>
                <a:ext cx="0" cy="381642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 flipV="1">
                <a:off x="2123728" y="5445224"/>
                <a:ext cx="5032176" cy="8384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 rot="16200000">
              <a:off x="888853" y="2668945"/>
              <a:ext cx="14722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frequency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855534" y="4653136"/>
              <a:ext cx="176071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bug severity</a:t>
              </a:r>
            </a:p>
          </p:txBody>
        </p:sp>
        <p:sp>
          <p:nvSpPr>
            <p:cNvPr id="19" name="Freeform 18"/>
            <p:cNvSpPr/>
            <p:nvPr/>
          </p:nvSpPr>
          <p:spPr>
            <a:xfrm>
              <a:off x="2123728" y="1484784"/>
              <a:ext cx="4833414" cy="2952328"/>
            </a:xfrm>
            <a:custGeom>
              <a:avLst/>
              <a:gdLst>
                <a:gd name="connsiteX0" fmla="*/ 0 w 2998118"/>
                <a:gd name="connsiteY0" fmla="*/ 0 h 1572004"/>
                <a:gd name="connsiteX1" fmla="*/ 582968 w 2998118"/>
                <a:gd name="connsiteY1" fmla="*/ 1311739 h 1572004"/>
                <a:gd name="connsiteX2" fmla="*/ 2998118 w 2998118"/>
                <a:gd name="connsiteY2" fmla="*/ 1572004 h 15720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98118" h="1572004">
                  <a:moveTo>
                    <a:pt x="0" y="0"/>
                  </a:moveTo>
                  <a:cubicBezTo>
                    <a:pt x="41641" y="524869"/>
                    <a:pt x="83282" y="1049738"/>
                    <a:pt x="582968" y="1311739"/>
                  </a:cubicBezTo>
                  <a:cubicBezTo>
                    <a:pt x="1082654" y="1573740"/>
                    <a:pt x="2998118" y="1572004"/>
                    <a:pt x="2998118" y="1572004"/>
                  </a:cubicBezTo>
                </a:path>
              </a:pathLst>
            </a:custGeom>
            <a:ln w="38100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691680" y="4797152"/>
            <a:ext cx="1512168" cy="1294403"/>
            <a:chOff x="1691680" y="4797152"/>
            <a:chExt cx="1512168" cy="12944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241176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91680" y="5445224"/>
              <a:ext cx="15121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oops, wrong labels!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3275856" y="4797152"/>
            <a:ext cx="1584176" cy="1294403"/>
            <a:chOff x="3275856" y="4797152"/>
            <a:chExt cx="1584176" cy="1294403"/>
          </a:xfrm>
        </p:grpSpPr>
        <p:cxnSp>
          <p:nvCxnSpPr>
            <p:cNvPr id="23" name="Straight Arrow Connector 22"/>
            <p:cNvCxnSpPr/>
            <p:nvPr/>
          </p:nvCxnSpPr>
          <p:spPr>
            <a:xfrm flipV="1">
              <a:off x="3995936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3275856" y="5445224"/>
              <a:ext cx="15841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need to send </a:t>
              </a:r>
              <a:r>
                <a:rPr lang="en-US" sz="1800" i="1" dirty="0"/>
                <a:t>errata </a:t>
              </a:r>
              <a:r>
                <a:rPr lang="en-US" sz="1800" i="1" dirty="0" err="1"/>
                <a:t>corrige</a:t>
              </a:r>
              <a:endParaRPr lang="en-US" sz="1800" i="1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5940152" y="4797152"/>
            <a:ext cx="1584176" cy="1017404"/>
            <a:chOff x="5940152" y="4797152"/>
            <a:chExt cx="1584176" cy="1017404"/>
          </a:xfrm>
        </p:grpSpPr>
        <p:cxnSp>
          <p:nvCxnSpPr>
            <p:cNvPr id="24" name="Straight Arrow Connector 23"/>
            <p:cNvCxnSpPr/>
            <p:nvPr/>
          </p:nvCxnSpPr>
          <p:spPr>
            <a:xfrm flipV="1">
              <a:off x="6732240" y="4797152"/>
              <a:ext cx="0" cy="576064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940152" y="5445224"/>
              <a:ext cx="15841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end of career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44922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unfortunate story of Geoffrey Chang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780928"/>
            <a:ext cx="4800533" cy="2016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2780928"/>
            <a:ext cx="2735853" cy="28803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39552" y="1556792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Science, Dec 2006: 5 high-profile retractions (3x Science, PNAS, J. Mol. Biol.) because ”an in-house data reduction program introduced a change in sign for anomalous differences”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450899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07E07-EF76-814F-83B3-F724759C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5F4F3-78B5-E744-9239-00C1C12C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85DDDC-7B30-BA44-A6FF-A34111FE4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3" y="122502"/>
            <a:ext cx="5172390" cy="1656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E29ED9-031C-AF47-8EE0-7DFD19A96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086" y="548680"/>
            <a:ext cx="3305074" cy="494116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B733FAD-4956-9545-95F0-ACC0533C9E0E}"/>
              </a:ext>
            </a:extLst>
          </p:cNvPr>
          <p:cNvGrpSpPr/>
          <p:nvPr/>
        </p:nvGrpSpPr>
        <p:grpSpPr>
          <a:xfrm>
            <a:off x="176874" y="1838884"/>
            <a:ext cx="5343218" cy="2303779"/>
            <a:chOff x="179512" y="2568121"/>
            <a:chExt cx="6075091" cy="261933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680F986-9E9D-F44A-99DD-A262CE7A9C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79512" y="2568121"/>
              <a:ext cx="6075091" cy="261933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7626461-8E70-3D40-A89F-D3EE0464ABA9}"/>
                </a:ext>
              </a:extLst>
            </p:cNvPr>
            <p:cNvSpPr/>
            <p:nvPr/>
          </p:nvSpPr>
          <p:spPr>
            <a:xfrm>
              <a:off x="3275856" y="4365104"/>
              <a:ext cx="2736304" cy="288032"/>
            </a:xfrm>
            <a:prstGeom prst="rect">
              <a:avLst/>
            </a:prstGeom>
            <a:solidFill>
              <a:srgbClr val="FFFF00">
                <a:alpha val="2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D7607-0F16-4442-B196-A43CCB571580}"/>
              </a:ext>
            </a:extLst>
          </p:cNvPr>
          <p:cNvSpPr/>
          <p:nvPr/>
        </p:nvSpPr>
        <p:spPr>
          <a:xfrm>
            <a:off x="144420" y="6516999"/>
            <a:ext cx="8604448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CH" sz="1200" dirty="0">
                <a:hlinkClick r:id="rId5"/>
              </a:rPr>
              <a:t>https://www.businessinsider.fr/us/boeing-software-errors-jeopardized-starliner-spaceship-737-max-planes-2020-2</a:t>
            </a:r>
            <a:endParaRPr lang="en-CH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A3AE8EA-9E4F-5441-952F-E82D6C09A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647" y="4453668"/>
            <a:ext cx="5076056" cy="94744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5957B7E-E5F4-304F-A938-6C931C59FA8A}"/>
              </a:ext>
            </a:extLst>
          </p:cNvPr>
          <p:cNvSpPr txBox="1"/>
          <p:nvPr/>
        </p:nvSpPr>
        <p:spPr>
          <a:xfrm>
            <a:off x="169774" y="4115639"/>
            <a:ext cx="52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1200" dirty="0">
                <a:latin typeface="Arial" panose="020B0604020202020204" pitchFamily="34" charset="0"/>
                <a:cs typeface="Arial" panose="020B0604020202020204" pitchFamily="34" charset="0"/>
              </a:rPr>
              <a:t>[...]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62F920-F729-5249-B853-74B0235356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5647" y="5556458"/>
            <a:ext cx="7182027" cy="9605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C38F94-6B01-6F53-CD89-185D73387733}"/>
              </a:ext>
            </a:extLst>
          </p:cNvPr>
          <p:cNvSpPr/>
          <p:nvPr/>
        </p:nvSpPr>
        <p:spPr>
          <a:xfrm>
            <a:off x="5138666" y="5876757"/>
            <a:ext cx="2169638" cy="27448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E0E9F-CD7A-9603-604E-B3F358E63038}"/>
              </a:ext>
            </a:extLst>
          </p:cNvPr>
          <p:cNvSpPr/>
          <p:nvPr/>
        </p:nvSpPr>
        <p:spPr>
          <a:xfrm>
            <a:off x="144420" y="6174647"/>
            <a:ext cx="1331236" cy="342352"/>
          </a:xfrm>
          <a:prstGeom prst="rect">
            <a:avLst/>
          </a:prstGeom>
          <a:solidFill>
            <a:srgbClr val="FFFF00">
              <a:alpha val="2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589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>
                <a:latin typeface="+mj-lt"/>
              </a:rPr>
              <a:t>Testing basics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533228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frameworks for Python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en-US" dirty="0"/>
          </a:p>
          <a:p>
            <a:r>
              <a:rPr lang="en-US" b="1" dirty="0" err="1"/>
              <a:t>pytest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12543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 suites in Python with py.test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7931224" cy="4937760"/>
          </a:xfrm>
        </p:spPr>
        <p:txBody>
          <a:bodyPr/>
          <a:lstStyle/>
          <a:p>
            <a:r>
              <a:rPr lang="en-US" dirty="0" err="1">
                <a:cs typeface="Courier New" pitchFamily="49" charset="0"/>
              </a:rPr>
              <a:t>Writing tests with py.test is simple</a:t>
            </a:r>
            <a:r>
              <a:rPr lang="en-US" dirty="0">
                <a:cs typeface="Courier New" pitchFamily="49" charset="0"/>
              </a:rPr>
              <a:t>: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Each test is a function whose name begins by “</a:t>
            </a:r>
            <a:r>
              <a:rPr lang="en-US" dirty="0">
                <a:latin typeface="Courier New"/>
                <a:cs typeface="Courier New"/>
              </a:rPr>
              <a:t>test_</a:t>
            </a:r>
            <a:r>
              <a:rPr lang="en-US" dirty="0">
                <a:cs typeface="Courier New"/>
              </a:rPr>
              <a:t>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test tests </a:t>
            </a:r>
            <a:r>
              <a:rPr lang="en-US" b="1" dirty="0"/>
              <a:t>one</a:t>
            </a:r>
            <a:r>
              <a:rPr lang="en-US" dirty="0"/>
              <a:t> feature in your code, and checks that it behaves correctly using “assertions”.  An exception is raised if it does not work as expected.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727827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Tests are automated:</a:t>
            </a:r>
          </a:p>
          <a:p>
            <a:pPr lvl="1"/>
            <a:r>
              <a:rPr lang="en-US" dirty="0"/>
              <a:t>Write test suite in parallel with your code</a:t>
            </a:r>
          </a:p>
          <a:p>
            <a:pPr lvl="1"/>
            <a:r>
              <a:rPr lang="en-US" dirty="0"/>
              <a:t>External software runs the tests and provides reports and statistics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27584" y="2996952"/>
            <a:ext cx="76962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============================ test session starts ================================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platform darwin -- Python 3.5.2, pytest-2.9.2, py-1.4.31, pluggy-0.3.1 -- /Users/pberkes/miniconda3/envs/gnode/bin/python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cachedir: .cache</a:t>
            </a: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rootdir: /Users/pberkes/o/pyschool/testing_debugging_profiling/hands_on/pyanno_voting_solution, inifile: </a:t>
            </a:r>
          </a:p>
          <a:p>
            <a:r>
              <a:rPr lang="en-US" sz="1200" b="1">
                <a:solidFill>
                  <a:srgbClr val="000000"/>
                </a:solidFill>
                <a:latin typeface="Menlo-Bold"/>
              </a:rPr>
              <a:t>collected 4 items 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pyanno/tests/test_voting.py::test_labels_count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pyanno/tests/test_voting.py::test_majority_vote_empty_item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>
                <a:solidFill>
                  <a:srgbClr val="000000"/>
                </a:solidFill>
                <a:latin typeface="Menlo-Regular"/>
              </a:rPr>
              <a:t>pyanno/tests/test_voting.py::test_labels_frequency </a:t>
            </a:r>
            <a:r>
              <a:rPr lang="en-US" sz="1200">
                <a:solidFill>
                  <a:srgbClr val="2FB41D"/>
                </a:solidFill>
                <a:latin typeface="Menlo-Regular"/>
              </a:rPr>
              <a:t>PASSED</a:t>
            </a:r>
            <a:endParaRPr lang="en-US" sz="1200">
              <a:solidFill>
                <a:srgbClr val="000000"/>
              </a:solidFill>
              <a:latin typeface="Menlo-Regular"/>
            </a:endParaRPr>
          </a:p>
          <a:p>
            <a:r>
              <a:rPr lang="en-US" sz="1200" b="1">
                <a:solidFill>
                  <a:srgbClr val="2FB41D"/>
                </a:solidFill>
                <a:latin typeface="Menlo-Bold"/>
              </a:rPr>
              <a:t>========================= 4 passed in 0.23 seconds ==============================</a:t>
            </a:r>
            <a:endParaRPr lang="en-US" sz="120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9677018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Go to </a:t>
            </a:r>
            <a:r>
              <a:rPr lang="en-US" dirty="0" err="1">
                <a:latin typeface="Courier New"/>
                <a:cs typeface="Courier New"/>
              </a:rPr>
              <a:t>hands_on</a:t>
            </a:r>
            <a:r>
              <a:rPr lang="en-US" dirty="0">
                <a:latin typeface="Courier New"/>
                <a:cs typeface="Courier New"/>
              </a:rPr>
              <a:t>/</a:t>
            </a:r>
            <a:r>
              <a:rPr lang="en-US" dirty="0" err="1">
                <a:latin typeface="Courier New"/>
                <a:cs typeface="Courier New"/>
              </a:rPr>
              <a:t>pyanno_voting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Execute </a:t>
            </a:r>
            <a:r>
              <a:rPr lang="en-US" dirty="0">
                <a:cs typeface="Courier New"/>
              </a:rPr>
              <a:t>the tests:</a:t>
            </a:r>
            <a:br>
              <a:rPr lang="en-US" dirty="0">
                <a:cs typeface="Courier New"/>
              </a:rPr>
            </a:br>
            <a:r>
              <a:rPr lang="en-US" dirty="0" err="1">
                <a:latin typeface="Courier New"/>
                <a:cs typeface="Courier New"/>
              </a:rPr>
              <a:t>pytest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97810"/>
              </p:ext>
            </p:extLst>
          </p:nvPr>
        </p:nvGraphicFramePr>
        <p:xfrm>
          <a:off x="3203848" y="3212976"/>
          <a:ext cx="1656183" cy="23762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20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066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3131840" y="3006244"/>
            <a:ext cx="1800200" cy="0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15816" y="3284984"/>
            <a:ext cx="0" cy="2016224"/>
          </a:xfrm>
          <a:prstGeom prst="straightConnector1">
            <a:avLst/>
          </a:prstGeom>
          <a:ln w="28575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 rot="16200000">
            <a:off x="1660322" y="4036422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Annotators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843808" y="263691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/>
              <a:t>Score for each item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64088" y="3573016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/>
              <a:t>A score of MISSING_VALUE (-1) means the annotator did not score that item</a:t>
            </a:r>
          </a:p>
        </p:txBody>
      </p:sp>
    </p:spTree>
    <p:extLst>
      <p:ext uri="{BB962C8B-B14F-4D97-AF65-F5344CB8AC3E}">
        <p14:creationId xmlns:p14="http://schemas.microsoft.com/office/powerpoint/2010/main" val="173359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You, as the Master of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68760"/>
            <a:ext cx="8229600" cy="4888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You start a new project and identify a number of possible leads. </a:t>
            </a:r>
          </a:p>
          <a:p>
            <a:pPr marL="0" indent="0">
              <a:buNone/>
            </a:pPr>
            <a:r>
              <a:rPr lang="en-US" sz="2000" dirty="0"/>
              <a:t>You </a:t>
            </a:r>
            <a:r>
              <a:rPr lang="en-US" sz="2000" b="1" dirty="0"/>
              <a:t>quickly develop a prototype </a:t>
            </a:r>
            <a:r>
              <a:rPr lang="en-US" sz="2000" dirty="0"/>
              <a:t>of the most promising ones; once a prototype is finished, you can </a:t>
            </a:r>
            <a:r>
              <a:rPr lang="en-US" sz="2000" b="1" dirty="0"/>
              <a:t>confidently decide </a:t>
            </a:r>
            <a:r>
              <a:rPr lang="en-US" sz="2000" dirty="0"/>
              <a:t>whether it is is a dead end, or worth pursuing. </a:t>
            </a:r>
          </a:p>
          <a:p>
            <a:pPr marL="0" indent="0">
              <a:buNone/>
            </a:pPr>
            <a:r>
              <a:rPr lang="en-US" sz="2000" dirty="0"/>
              <a:t>Once you find an idea that is worth spending energy on, you take the prototype and </a:t>
            </a:r>
            <a:r>
              <a:rPr lang="en-US" sz="2000" b="1" dirty="0"/>
              <a:t>easily re-organize and optimize it </a:t>
            </a:r>
            <a:r>
              <a:rPr lang="en-US" sz="2000" dirty="0"/>
              <a:t>so that it scales up to the full size of your problem. </a:t>
            </a:r>
          </a:p>
          <a:p>
            <a:pPr marL="0" indent="0">
              <a:buNone/>
            </a:pPr>
            <a:r>
              <a:rPr lang="en-US" sz="2000" b="1" dirty="0"/>
              <a:t>As expected</a:t>
            </a:r>
            <a:r>
              <a:rPr lang="en-US" sz="2000" dirty="0"/>
              <a:t>, the scaled up experiment delivers good results and your next paper is under way.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t="3493" b="29275"/>
          <a:stretch/>
        </p:blipFill>
        <p:spPr>
          <a:xfrm>
            <a:off x="5148064" y="4509120"/>
            <a:ext cx="3312368" cy="16702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120650" dist="889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91847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run tests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07288" cy="4937760"/>
          </a:xfrm>
        </p:spPr>
        <p:txBody>
          <a:bodyPr>
            <a:normAutofit/>
          </a:bodyPr>
          <a:lstStyle/>
          <a:p>
            <a:r>
              <a:rPr lang="en-US" dirty="0"/>
              <a:t>1) Discover all tests in all subdirectories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</a:t>
            </a:r>
            <a:endParaRPr lang="en-US" dirty="0">
              <a:cs typeface="Courier New"/>
            </a:endParaRPr>
          </a:p>
          <a:p>
            <a:endParaRPr lang="en-US" dirty="0"/>
          </a:p>
          <a:p>
            <a:r>
              <a:rPr lang="en-US" dirty="0"/>
              <a:t>2) Execute all tests in one module</a:t>
            </a:r>
            <a:br>
              <a:rPr lang="en-US" dirty="0"/>
            </a:br>
            <a:r>
              <a:rPr lang="en-US" dirty="0" err="1">
                <a:latin typeface="Courier New"/>
                <a:cs typeface="Courier New"/>
              </a:rPr>
              <a:t>pytest</a:t>
            </a:r>
            <a:r>
              <a:rPr lang="en-US" dirty="0">
                <a:latin typeface="Courier New"/>
                <a:cs typeface="Courier New"/>
              </a:rPr>
              <a:t> -v </a:t>
            </a:r>
            <a:r>
              <a:rPr lang="en-US" dirty="0" err="1">
                <a:latin typeface="Courier New"/>
                <a:cs typeface="Courier New"/>
              </a:rPr>
              <a:t>pyanno</a:t>
            </a:r>
            <a:r>
              <a:rPr lang="en-US" dirty="0">
                <a:latin typeface="Courier New"/>
                <a:cs typeface="Courier New"/>
              </a:rPr>
              <a:t>/tests/</a:t>
            </a:r>
            <a:r>
              <a:rPr lang="en-US" dirty="0" err="1">
                <a:latin typeface="Courier New"/>
                <a:cs typeface="Courier New"/>
              </a:rPr>
              <a:t>test_voting.py</a:t>
            </a:r>
            <a:endParaRPr lang="en-US" dirty="0">
              <a:latin typeface="Courier New"/>
              <a:cs typeface="Courier New"/>
            </a:endParaRPr>
          </a:p>
          <a:p>
            <a:endParaRPr lang="en-US" dirty="0">
              <a:latin typeface="Courier New"/>
              <a:cs typeface="Courier New"/>
            </a:endParaRPr>
          </a:p>
          <a:p>
            <a:r>
              <a:rPr lang="en-US" dirty="0"/>
              <a:t>3) Execute one single test</a:t>
            </a:r>
            <a:br>
              <a:rPr lang="en-US" dirty="0"/>
            </a:br>
            <a:r>
              <a:rPr lang="en-US" sz="2200" dirty="0" err="1">
                <a:latin typeface="Courier New"/>
                <a:cs typeface="Courier New"/>
              </a:rPr>
              <a:t>pytest</a:t>
            </a:r>
            <a:r>
              <a:rPr lang="en-US" sz="2200" dirty="0">
                <a:latin typeface="Courier New"/>
                <a:cs typeface="Courier New"/>
              </a:rPr>
              <a:t> –v </a:t>
            </a:r>
            <a:r>
              <a:rPr lang="en-US" sz="2200" dirty="0" err="1">
                <a:latin typeface="Courier New"/>
                <a:cs typeface="Courier New"/>
              </a:rPr>
              <a:t>test_voting.py</a:t>
            </a:r>
            <a:r>
              <a:rPr lang="en-US" sz="2200" dirty="0">
                <a:latin typeface="Courier New"/>
                <a:cs typeface="Courier New"/>
              </a:rPr>
              <a:t>::</a:t>
            </a:r>
            <a:r>
              <a:rPr lang="en-US" sz="2200" dirty="0" err="1">
                <a:latin typeface="Courier New"/>
                <a:cs typeface="Courier New"/>
              </a:rPr>
              <a:t>test_majority_vote</a:t>
            </a:r>
            <a:endParaRPr lang="en-US" sz="2200" dirty="0">
              <a:latin typeface="Courier New"/>
              <a:cs typeface="Courier New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129275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Possibly your first test file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Create a new file,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test_something.py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Save it, and execute the tests</a:t>
            </a:r>
          </a:p>
        </p:txBody>
      </p:sp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827584" y="1798768"/>
            <a:ext cx="7502026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test_arithmetic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1 == 1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* 3 == 6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test_len_list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= [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, </a:t>
            </a:r>
            <a:r>
              <a:rPr lang="en-US" sz="1800" dirty="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'c'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]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1800" dirty="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7F007F"/>
                </a:solidFill>
                <a:effectLst/>
                <a:latin typeface="Courier New"/>
                <a:cs typeface="Courier New"/>
              </a:rPr>
              <a:t>len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urier New"/>
                <a:cs typeface="Courier New"/>
              </a:rPr>
              <a:t>lst</a:t>
            </a:r>
            <a: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 == 3</a:t>
            </a:r>
            <a:br>
              <a:rPr lang="en-US" sz="1800" dirty="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1800" dirty="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br>
              <a:rPr lang="en-US" sz="1800" dirty="0">
                <a:solidFill>
                  <a:srgbClr val="000000"/>
                </a:solidFill>
                <a:effectLst/>
                <a:latin typeface="Monaco"/>
              </a:rPr>
            </a:br>
            <a:endParaRPr lang="en-US" sz="1800" dirty="0">
              <a:solidFill>
                <a:srgbClr val="000000"/>
              </a:solidFill>
              <a:effectLst/>
              <a:latin typeface="Monaco"/>
            </a:endParaRPr>
          </a:p>
          <a:p>
            <a:pPr eaLnBrk="1" hangingPunct="1"/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FF"/>
              </a:solidFill>
              <a:latin typeface="Courier New" pitchFamily="49" charset="0"/>
              <a:ea typeface="Times New Roman" pitchFamily="18" charset="0"/>
              <a:cs typeface="Courier New" pitchFamily="49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Assertions</a:t>
            </a:r>
            <a:endParaRPr lang="en-US" sz="2800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</a:t>
            </a:r>
            <a:r>
              <a:rPr lang="en-US" dirty="0" err="1">
                <a:ea typeface="ＭＳ Ｐゴシック" pitchFamily="80" charset="-128"/>
                <a:cs typeface="Courier New" pitchFamily="49" charset="0"/>
              </a:rPr>
              <a:t> statements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some condition is met, and raise an exception otherwise</a:t>
            </a: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statement is true/false:</a:t>
            </a:r>
            <a:br>
              <a:rPr lang="en-US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.islower()	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not </a:t>
            </a:r>
            <a:r>
              <a:rPr lang="en-US" sz="2000">
                <a:solidFill>
                  <a:srgbClr val="8B2252"/>
                </a:solidFill>
                <a:latin typeface="Courier New"/>
                <a:cs typeface="Courier New"/>
              </a:rPr>
              <a:t>'Hi'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.islower()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>
                <a:ea typeface="ＭＳ Ｐゴシック" pitchFamily="80" charset="-128"/>
                <a:cs typeface="Courier New" pitchFamily="49" charset="0"/>
              </a:rPr>
              <a:t>Check that two objects are equal:</a:t>
            </a:r>
            <a:br>
              <a:rPr lang="en-US" sz="1800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2 + 1 == 3	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[2] + [1] == [2, 1]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b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</a:br>
            <a:r>
              <a:rPr lang="de-DE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+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'b'</a:t>
            </a:r>
            <a:r>
              <a:rPr lang="de-DE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!= </a:t>
            </a:r>
            <a:r>
              <a:rPr lang="de-DE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'ab</a:t>
            </a:r>
            <a:r>
              <a:rPr lang="de-DE" sz="2000">
                <a:solidFill>
                  <a:srgbClr val="8B2252"/>
                </a:solidFill>
                <a:latin typeface="Courier New"/>
                <a:cs typeface="Courier New"/>
              </a:rPr>
              <a:t>' 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 marL="273050" indent="-273050">
              <a:lnSpc>
                <a:spcPct val="120000"/>
              </a:lnSpc>
              <a:tabLst>
                <a:tab pos="3857625" algn="l"/>
              </a:tabLst>
            </a:pPr>
            <a:r>
              <a:rPr lang="en-US" dirty="0" err="1">
                <a:latin typeface="Courier New"/>
                <a:ea typeface="ＭＳ Ｐゴシック" pitchFamily="80" charset="-128"/>
                <a:cs typeface="Courier New"/>
              </a:rPr>
              <a:t>assert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can be used to compare all sorts of objects, and py.test will take care of producing an approriate error message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4182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277934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Add a new test to </a:t>
            </a:r>
            <a:r>
              <a:rPr lang="en-US">
                <a:solidFill>
                  <a:prstClr val="black"/>
                </a:solidFill>
                <a:latin typeface="Courier New"/>
                <a:cs typeface="Courier New"/>
              </a:rPr>
              <a:t>test_something.py</a:t>
            </a:r>
            <a:r>
              <a:rPr lang="en-US"/>
              <a:t>: </a:t>
            </a:r>
            <a:br>
              <a:rPr lang="en-US"/>
            </a:br>
            <a:r>
              <a:rPr lang="en-US"/>
              <a:t>test that 1+2 is 3</a:t>
            </a:r>
          </a:p>
          <a:p>
            <a:r>
              <a:rPr lang="en-US"/>
              <a:t>Execute the tests</a:t>
            </a:r>
          </a:p>
          <a:p>
            <a:r>
              <a:rPr lang="en-US"/>
              <a:t>Now test that 1.1 + 2.2 is 3.3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5578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Floating point equality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tabLst>
                <a:tab pos="65484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Real numbers are represented approximately as “floating point” numbers.  When developing numerical code, we have to allow for approximation errors.</a:t>
            </a:r>
          </a:p>
          <a:p>
            <a:pPr>
              <a:tabLst>
                <a:tab pos="6815138" algn="l"/>
              </a:tabLst>
            </a:pP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Check that two numbers are approximately equal: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math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test_floating_point_math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 + 2.2, 3.3)	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=&gt; pass</a:t>
            </a: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abs_tol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sz="2400" dirty="0">
                <a:ea typeface="ＭＳ Ｐゴシック" pitchFamily="80" charset="-128"/>
                <a:cs typeface="Courier New" pitchFamily="49" charset="0"/>
              </a:rPr>
              <a:t>controls the absolute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abs_tol=0.1)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 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isclose(1.121, 1.2, abs_tol=0.01)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815138" algn="l"/>
              </a:tabLst>
            </a:pPr>
            <a:r>
              <a:rPr lang="en-US" dirty="0">
                <a:latin typeface="Courier New"/>
                <a:ea typeface="ＭＳ Ｐゴシック" pitchFamily="80" charset="-128"/>
                <a:cs typeface="Courier New"/>
              </a:rPr>
              <a:t>rel_tol</a:t>
            </a:r>
            <a:r>
              <a:rPr lang="en-US" dirty="0">
                <a:latin typeface="Courier New" pitchFamily="49" charset="0"/>
                <a:ea typeface="ＭＳ Ｐゴシック" pitchFamily="80" charset="-128"/>
                <a:cs typeface="Courier New" pitchFamily="49" charset="0"/>
              </a:rPr>
              <a:t> </a:t>
            </a:r>
            <a:r>
              <a:rPr lang="en-US" dirty="0">
                <a:ea typeface="ＭＳ Ｐゴシック" pitchFamily="80" charset="-128"/>
                <a:cs typeface="Courier New" pitchFamily="49" charset="0"/>
              </a:rPr>
              <a:t>controls the relative tolerance:</a:t>
            </a:r>
            <a:br>
              <a:rPr lang="en-US" sz="2595" dirty="0">
                <a:ea typeface="ＭＳ Ｐゴシック" pitchFamily="80" charset="-128"/>
                <a:cs typeface="Courier New" pitchFamily="49" charset="0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isclose(120.1, 121.4, rel_tol=0.1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r>
              <a:rPr lang="en-US" sz="2000" dirty="0">
                <a:solidFill>
                  <a:srgbClr val="0ECC00"/>
                </a:solidFill>
                <a:latin typeface="Courier New"/>
                <a:ea typeface="ＭＳ Ｐゴシック" pitchFamily="80" charset="-128"/>
                <a:cs typeface="Courier New"/>
              </a:rPr>
              <a:t>	=&gt; pass</a:t>
            </a:r>
            <a:br>
              <a:rPr lang="en-US" sz="2000" dirty="0">
                <a:solidFill>
                  <a:srgbClr val="000000"/>
                </a:solidFill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isclose(120.4, 121.4, rel_tol=0.01)	</a:t>
            </a:r>
            <a:r>
              <a:rPr lang="en-US" sz="2000" dirty="0">
                <a:solidFill>
                  <a:srgbClr val="FF0000"/>
                </a:solidFill>
                <a:latin typeface="Courier New"/>
                <a:ea typeface="ＭＳ Ｐゴシック" pitchFamily="80" charset="-128"/>
                <a:cs typeface="Courier New"/>
              </a:rPr>
              <a:t>=&gt; fail</a:t>
            </a:r>
            <a:endParaRPr lang="en-US" sz="2000" dirty="0">
              <a:solidFill>
                <a:srgbClr val="000000"/>
              </a:solidFill>
              <a:latin typeface="Courier New"/>
              <a:cs typeface="Courier New"/>
            </a:endParaRPr>
          </a:p>
          <a:p>
            <a:pPr>
              <a:tabLst>
                <a:tab pos="6548438" algn="l"/>
              </a:tabLst>
            </a:pPr>
            <a:endParaRPr lang="en-US" sz="200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One more equality test: check that the sum of these two NumPy arrays: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x = numpy.array([1, 1])</a:t>
            </a:r>
            <a:br>
              <a:rPr lang="en-US">
                <a:latin typeface="Courier New"/>
                <a:cs typeface="Courier New"/>
              </a:rPr>
            </a:br>
            <a:r>
              <a:rPr lang="en-US">
                <a:latin typeface="Courier New"/>
                <a:cs typeface="Courier New"/>
              </a:rPr>
              <a:t>y = numpy.array([2, 2])</a:t>
            </a:r>
            <a:br>
              <a:rPr lang="en-US">
                <a:latin typeface="Courier New"/>
                <a:cs typeface="Courier New"/>
              </a:rPr>
            </a:br>
            <a:r>
              <a:rPr lang="en-US"/>
              <a:t>is equal to</a:t>
            </a:r>
            <a:br>
              <a:rPr lang="en-US"/>
            </a:br>
            <a:r>
              <a:rPr lang="en-US">
                <a:latin typeface="Courier New"/>
                <a:cs typeface="Courier New"/>
              </a:rPr>
              <a:t>z = numpy.array([3, 3])</a:t>
            </a:r>
          </a:p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925114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 </a:t>
            </a:r>
            <a:r>
              <a:rPr lang="en-US" dirty="0"/>
              <a:t>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294967295"/>
          </p:nvPr>
        </p:nvSpPr>
        <p:spPr>
          <a:xfrm>
            <a:off x="0" y="1219200"/>
            <a:ext cx="8229600" cy="4937125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27584" y="1412776"/>
            <a:ext cx="71287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pt-BR" sz="18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test_numpy_equality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x = numpy.array([1, 1])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y = numpy.array([2, 2])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z = numpy.array([3, 3])</a:t>
            </a:r>
            <a:b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pt-BR" sz="18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assert</a:t>
            </a:r>
            <a:r>
              <a:rPr lang="pt-BR" sz="18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x + y == z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84" y="3284984"/>
            <a:ext cx="7704856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>
                <a:solidFill>
                  <a:srgbClr val="B42419"/>
                </a:solidFill>
                <a:latin typeface="Menlo-Bold"/>
              </a:rPr>
              <a:t>__________________________________ test_numpy_equality __________________________________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def test_numpy_equality():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n-US" sz="1100" b="1">
                <a:solidFill>
                  <a:srgbClr val="000000"/>
                </a:solidFill>
                <a:latin typeface="Menlo-Bold"/>
              </a:rPr>
              <a:t>        x = numpy.array([1, 1])</a:t>
            </a:r>
            <a:endParaRPr lang="en-US" sz="1100">
              <a:solidFill>
                <a:srgbClr val="000000"/>
              </a:solidFill>
              <a:latin typeface="Menlo-Regular"/>
            </a:endParaRPr>
          </a:p>
          <a:p>
            <a:r>
              <a:rPr lang="es-ES_tradnl" sz="1100" b="1">
                <a:solidFill>
                  <a:srgbClr val="000000"/>
                </a:solidFill>
                <a:latin typeface="Menlo-Bold"/>
              </a:rPr>
              <a:t>        y = numpy.array([2, 2])</a:t>
            </a:r>
            <a:endParaRPr lang="es-ES_tradnl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        z = numpy.array([3, 3])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000000"/>
                </a:solidFill>
                <a:latin typeface="Menlo-Bold"/>
              </a:rPr>
              <a:t>&gt;       assert x + y == z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 b="1">
                <a:solidFill>
                  <a:srgbClr val="B42419"/>
                </a:solidFill>
                <a:latin typeface="Menlo-Bold"/>
              </a:rPr>
              <a:t>E       ValueError: The truth value of an array with more than one element is ambiguous. Use a.any() or a.all()</a:t>
            </a:r>
            <a:endParaRPr lang="de-DE" sz="1100">
              <a:solidFill>
                <a:srgbClr val="000000"/>
              </a:solidFill>
              <a:latin typeface="Menlo-Regular"/>
            </a:endParaRPr>
          </a:p>
          <a:p>
            <a:endParaRPr lang="de-DE" sz="1100">
              <a:solidFill>
                <a:srgbClr val="000000"/>
              </a:solidFill>
              <a:latin typeface="Menlo-Regular"/>
            </a:endParaRPr>
          </a:p>
          <a:p>
            <a:r>
              <a:rPr lang="de-DE" sz="1100">
                <a:solidFill>
                  <a:srgbClr val="000000"/>
                </a:solidFill>
                <a:latin typeface="Menlo-Regular"/>
              </a:rPr>
              <a:t>code.py:47: ValueError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6820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numpy.testing</a:t>
            </a:r>
            <a:r>
              <a:rPr lang="en-US" dirty="0"/>
              <a:t> defines appropriate functions:</a:t>
            </a:r>
            <a:br>
              <a:rPr lang="en-US" dirty="0"/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y)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assert_array_almost_equal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(x, y, decimal=6)</a:t>
            </a:r>
            <a:endParaRPr lang="en-US" dirty="0"/>
          </a:p>
          <a:p>
            <a:r>
              <a:rPr lang="en-US" dirty="0"/>
              <a:t>If you need to check more complex conditions:</a:t>
            </a:r>
          </a:p>
          <a:p>
            <a:pPr lvl="1"/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numpy.all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if all elements of x are true</a:t>
            </a:r>
            <a:br>
              <a:rPr lang="en-US" dirty="0"/>
            </a:b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numpy.any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(x)</a:t>
            </a:r>
            <a:r>
              <a:rPr lang="en-US" dirty="0"/>
              <a:t>: returns True is any of the elements of x is true</a:t>
            </a:r>
            <a:br>
              <a:rPr lang="en-US" dirty="0"/>
            </a:br>
            <a:r>
              <a:rPr lang="en-US" sz="1600" dirty="0" err="1">
                <a:latin typeface="Courier New"/>
                <a:cs typeface="Courier New"/>
              </a:rPr>
              <a:t>numpy.allclose</a:t>
            </a:r>
            <a:r>
              <a:rPr lang="en-US" sz="1600" dirty="0">
                <a:latin typeface="Courier New"/>
                <a:cs typeface="Courier New"/>
              </a:rPr>
              <a:t>(x, y, </a:t>
            </a:r>
            <a:r>
              <a:rPr lang="en-US" sz="1600" dirty="0" err="1">
                <a:latin typeface="Courier New"/>
                <a:cs typeface="Courier New"/>
              </a:rPr>
              <a:t>rtol</a:t>
            </a:r>
            <a:r>
              <a:rPr lang="en-US" sz="1600" dirty="0">
                <a:latin typeface="Courier New"/>
                <a:cs typeface="Courier New"/>
              </a:rPr>
              <a:t>=1e-05, </a:t>
            </a:r>
            <a:r>
              <a:rPr lang="en-US" sz="1600" dirty="0" err="1">
                <a:latin typeface="Courier New"/>
                <a:cs typeface="Courier New"/>
              </a:rPr>
              <a:t>atol</a:t>
            </a:r>
            <a:r>
              <a:rPr lang="en-US" sz="1600" dirty="0">
                <a:latin typeface="Courier New"/>
                <a:cs typeface="Courier New"/>
              </a:rPr>
              <a:t>=1e-08)</a:t>
            </a:r>
            <a:r>
              <a:rPr lang="en-US" dirty="0"/>
              <a:t>: returns True if two arrays are element-wise equal within a tolerance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combine with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logical_or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logical_not</a:t>
            </a:r>
            <a:r>
              <a:rPr lang="en-US" dirty="0"/>
              <a:t>:</a:t>
            </a:r>
            <a:br>
              <a:rPr lang="en-US" dirty="0"/>
            </a:br>
            <a:r>
              <a:rPr lang="en-US" sz="1800" dirty="0">
                <a:solidFill>
                  <a:srgbClr val="800000"/>
                </a:solidFill>
                <a:latin typeface="Courier New" pitchFamily="49" charset="0"/>
                <a:cs typeface="Courier New" pitchFamily="49" charset="0"/>
              </a:rPr>
              <a:t># test that all elements of x are between 0 and 1</a:t>
            </a:r>
            <a:br>
              <a:rPr lang="en-US" sz="1800" dirty="0"/>
            </a:br>
            <a:r>
              <a:rPr lang="en-US" sz="1800" dirty="0">
                <a:solidFill>
                  <a:srgbClr val="800080"/>
                </a:solidFill>
                <a:latin typeface="Courier New" pitchFamily="49" charset="0"/>
                <a:cs typeface="Courier New" pitchFamily="49" charset="0"/>
              </a:rPr>
              <a:t>assert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all(</a:t>
            </a: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logical_and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(x &gt; 0.0, x &lt; 1.0))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408887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12968" cy="4937760"/>
          </a:xfrm>
        </p:spPr>
        <p:txBody>
          <a:bodyPr/>
          <a:lstStyle/>
          <a:p>
            <a:r>
              <a:rPr lang="en-US" dirty="0">
                <a:solidFill>
                  <a:srgbClr val="24292F"/>
                </a:solidFill>
              </a:rPr>
              <a:t>I</a:t>
            </a:r>
            <a:r>
              <a:rPr lang="en-US" b="0" i="0" dirty="0">
                <a:solidFill>
                  <a:srgbClr val="24292F"/>
                </a:solidFill>
                <a:effectLst/>
              </a:rPr>
              <a:t>mplement a working implementation of </a:t>
            </a:r>
            <a:r>
              <a:rPr lang="en-US" b="0" i="0" dirty="0" err="1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b="0" i="0" dirty="0">
                <a:solidFill>
                  <a:srgbClr val="24292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dirty="0"/>
              <a:t>Submit a Pull Request for Issue #1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Create a branch with a unique name (e.g. testing-pb-727)</a:t>
            </a:r>
          </a:p>
          <a:p>
            <a:pPr lvl="1"/>
            <a:r>
              <a:rPr lang="en-US" dirty="0"/>
              <a:t>Switch to that branch</a:t>
            </a:r>
          </a:p>
          <a:p>
            <a:pPr lvl="1"/>
            <a:r>
              <a:rPr lang="en-US" dirty="0"/>
              <a:t>Solve the issue and commit to the branch (one or more commits)</a:t>
            </a:r>
          </a:p>
          <a:p>
            <a:pPr lvl="1"/>
            <a:r>
              <a:rPr lang="en-US" dirty="0"/>
              <a:t>Push the branch to GitHub</a:t>
            </a:r>
          </a:p>
          <a:p>
            <a:pPr lvl="1"/>
            <a:r>
              <a:rPr lang="en-US" dirty="0"/>
              <a:t>In GitHub, go to “Pull Requests” and open a pull request. </a:t>
            </a:r>
          </a:p>
          <a:p>
            <a:pPr lvl="1"/>
            <a:r>
              <a:rPr lang="en-US" dirty="0"/>
              <a:t>In the PR description write “Fixes #1” somewhere, this is going to create an automatic link to the issue, and close the issue if the PR is merged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9024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3FD1E0E-5ACC-4052-86E9-322D60E7895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4005064"/>
            <a:ext cx="3394936" cy="226516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loud Callout 4"/>
          <p:cNvSpPr/>
          <p:nvPr/>
        </p:nvSpPr>
        <p:spPr>
          <a:xfrm>
            <a:off x="6598784" y="3533924"/>
            <a:ext cx="1656184" cy="792088"/>
          </a:xfrm>
          <a:prstGeom prst="cloudCallou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reach enlightenment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/>
              <a:t>How do we get to the blessed state of </a:t>
            </a:r>
            <a:r>
              <a:rPr lang="en-US" b="1"/>
              <a:t>confidence</a:t>
            </a:r>
            <a:r>
              <a:rPr lang="en-US"/>
              <a:t> and </a:t>
            </a:r>
            <a:r>
              <a:rPr lang="en-US" b="1"/>
              <a:t>efficiency</a:t>
            </a:r>
            <a:r>
              <a:rPr lang="en-US"/>
              <a:t>?</a:t>
            </a:r>
            <a:endParaRPr lang="en-US" dirty="0"/>
          </a:p>
          <a:p>
            <a:r>
              <a:rPr lang="en-US" dirty="0"/>
              <a:t>Being a Python expert is not sufficient, good programming practices make a big difference</a:t>
            </a:r>
          </a:p>
          <a:p>
            <a:r>
              <a:rPr lang="en-US" dirty="0"/>
              <a:t>We can learn a lot from the development methods developed for commercial and open source software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38744" y="3605932"/>
            <a:ext cx="2376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FF0000"/>
                </a:solidFill>
                <a:latin typeface="Courier"/>
                <a:cs typeface="Courier"/>
              </a:rPr>
              <a:t>lambda</a:t>
            </a:r>
          </a:p>
        </p:txBody>
      </p:sp>
    </p:spTree>
    <p:extLst>
      <p:ext uri="{BB962C8B-B14F-4D97-AF65-F5344CB8AC3E}">
        <p14:creationId xmlns:p14="http://schemas.microsoft.com/office/powerpoint/2010/main" val="3785112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60248" y="2705375"/>
            <a:ext cx="8229600" cy="990600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GB" sz="5400" dirty="0"/>
              <a:t>Up next:</a:t>
            </a:r>
            <a:br>
              <a:rPr lang="en-GB" sz="5400" dirty="0"/>
            </a:br>
            <a:r>
              <a:rPr lang="en-GB" sz="5400"/>
              <a:t>Testing patterns</a:t>
            </a:r>
            <a:endParaRPr lang="en-GB" sz="54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cs typeface="Courier New" pitchFamily="49" charset="0"/>
              </a:rPr>
              <a:t>Testing error control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467544" y="1219200"/>
            <a:ext cx="8424936" cy="4937760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  <a:t>Check that an exception is raised:</a:t>
            </a:r>
            <a:br>
              <a:rPr lang="en-US" dirty="0">
                <a:solidFill>
                  <a:srgbClr val="000000"/>
                </a:solidFill>
                <a:ea typeface="ＭＳ Ｐゴシック" pitchFamily="80" charset="-128"/>
                <a:cs typeface="Courier New" pitchFamily="49" charset="0"/>
              </a:rPr>
            </a:br>
            <a:br>
              <a:rPr lang="en-US" sz="1000" dirty="0"/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from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py.test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import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def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</a:t>
            </a:r>
            <a:r>
              <a:rPr lang="en-US" sz="2000">
                <a:solidFill>
                  <a:srgbClr val="0000FF"/>
                </a:solidFill>
                <a:effectLst/>
                <a:latin typeface="Courier New"/>
                <a:cs typeface="Courier New"/>
              </a:rPr>
              <a:t>test_raises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 raises(SomeException):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        do_something_else()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endParaRPr lang="en-US" sz="2000">
              <a:solidFill>
                <a:srgbClr val="000000"/>
              </a:solidFill>
              <a:effectLst/>
              <a:latin typeface="Courier New"/>
              <a:cs typeface="Courier New"/>
            </a:endParaRPr>
          </a:p>
          <a:p>
            <a:r>
              <a:rPr lang="en-US" dirty="0">
                <a:cs typeface="Courier New"/>
              </a:rPr>
              <a:t>For example:</a:t>
            </a:r>
            <a:br>
              <a:rPr lang="en-US" dirty="0">
                <a:cs typeface="Courier New"/>
              </a:rPr>
            </a:br>
            <a:br>
              <a:rPr lang="en-US" sz="1000" dirty="0">
                <a:cs typeface="Courier New"/>
              </a:rPr>
            </a:br>
            <a:r>
              <a:rPr lang="en-US" sz="2000">
                <a:solidFill>
                  <a:srgbClr val="7F007F"/>
                </a:solidFill>
                <a:latin typeface="Courier New"/>
                <a:cs typeface="Courier New"/>
              </a:rPr>
              <a:t>with</a:t>
            </a:r>
            <a:r>
              <a:rPr lang="en-US" sz="200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raises</a:t>
            </a:r>
            <a:r>
              <a:rPr lang="en-US" sz="2000" dirty="0">
                <a:latin typeface="Courier New"/>
                <a:cs typeface="Courier New"/>
              </a:rPr>
              <a:t>(</a:t>
            </a:r>
            <a:r>
              <a:rPr lang="en-US" sz="2000" dirty="0" err="1">
                <a:latin typeface="Courier New"/>
                <a:cs typeface="Courier New"/>
              </a:rPr>
              <a:t>ValueError</a:t>
            </a:r>
            <a:r>
              <a:rPr lang="en-US" sz="2000" dirty="0">
                <a:latin typeface="Courier New"/>
                <a:cs typeface="Courier New"/>
              </a:rPr>
              <a:t>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</a:t>
            </a:r>
            <a:r>
              <a:rPr lang="en-US" sz="2000">
                <a:solidFill>
                  <a:srgbClr val="7F007F"/>
                </a:solidFill>
                <a:effectLst/>
                <a:latin typeface="Courier New"/>
                <a:cs typeface="Courier New"/>
              </a:rPr>
              <a:t>int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(</a:t>
            </a:r>
            <a:r>
              <a:rPr lang="en-US" sz="2000">
                <a:solidFill>
                  <a:srgbClr val="8B2252"/>
                </a:solidFill>
                <a:effectLst/>
                <a:latin typeface="Courier New"/>
                <a:cs typeface="Courier New"/>
              </a:rPr>
              <a:t>'XYZ’</a:t>
            </a:r>
            <a: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  <a:t>)</a:t>
            </a: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br>
              <a:rPr lang="en-US" sz="2000">
                <a:solidFill>
                  <a:srgbClr val="000000"/>
                </a:solidFill>
                <a:effectLst/>
                <a:latin typeface="Courier New"/>
                <a:cs typeface="Courier New"/>
              </a:rPr>
            </a:br>
            <a:r>
              <a:rPr lang="en-US" dirty="0">
                <a:latin typeface="+mj-lt"/>
                <a:cs typeface="Courier New"/>
              </a:rPr>
              <a:t>passes, because</a:t>
            </a:r>
            <a:br>
              <a:rPr lang="en-US" dirty="0">
                <a:latin typeface="+mj-lt"/>
                <a:cs typeface="Courier New"/>
              </a:rPr>
            </a:br>
            <a:br>
              <a:rPr lang="en-US" sz="1000" dirty="0">
                <a:latin typeface="+mj-lt"/>
                <a:cs typeface="Courier New"/>
              </a:rPr>
            </a:br>
            <a:r>
              <a:rPr lang="en-US" sz="1800">
                <a:solidFill>
                  <a:srgbClr val="7F007F"/>
                </a:solidFill>
                <a:latin typeface="Courier New"/>
                <a:cs typeface="Courier New"/>
              </a:rPr>
              <a:t>int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(</a:t>
            </a:r>
            <a:r>
              <a:rPr lang="en-US" sz="1800">
                <a:solidFill>
                  <a:srgbClr val="8B2252"/>
                </a:solidFill>
                <a:latin typeface="Courier New"/>
                <a:cs typeface="Courier New"/>
              </a:rPr>
              <a:t>'XYZ’</a:t>
            </a:r>
            <a:r>
              <a:rPr lang="en-US" sz="1800">
                <a:solidFill>
                  <a:srgbClr val="000000"/>
                </a:solidFill>
                <a:latin typeface="Courier New"/>
                <a:cs typeface="Courier New"/>
              </a:rPr>
              <a:t>)</a:t>
            </a:r>
            <a:br>
              <a:rPr lang="en-US" sz="1800" dirty="0">
                <a:latin typeface="Courier New"/>
                <a:cs typeface="Courier New"/>
              </a:rPr>
            </a:br>
            <a:r>
              <a:rPr lang="en-US" sz="1800" dirty="0" err="1">
                <a:latin typeface="Courier New"/>
                <a:cs typeface="Courier New"/>
              </a:rPr>
              <a:t>ValueError</a:t>
            </a:r>
            <a:r>
              <a:rPr lang="en-US" sz="1800" dirty="0">
                <a:latin typeface="Courier New"/>
                <a:cs typeface="Courier New"/>
              </a:rPr>
              <a:t>: invalid literal for </a:t>
            </a:r>
            <a:r>
              <a:rPr lang="en-US" sz="1800" dirty="0" err="1">
                <a:latin typeface="Courier New"/>
                <a:cs typeface="Courier New"/>
              </a:rPr>
              <a:t>int</a:t>
            </a:r>
            <a:r>
              <a:rPr lang="en-US" sz="1800" dirty="0">
                <a:latin typeface="Courier New"/>
                <a:cs typeface="Courier New"/>
              </a:rPr>
              <a:t>() with base 10: 'XYZ'</a:t>
            </a:r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8480808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error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Use the most specific exception class, or the test may pass because of collateral damage: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# Test that file "None" cannot be opened.</a:t>
            </a:r>
            <a:br>
              <a:rPr lang="en-US" dirty="0">
                <a:latin typeface="Courier New"/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raises(IOError):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'r')</a:t>
            </a:r>
            <a:br>
              <a:rPr lang="en-US" sz="2000" dirty="0">
                <a:latin typeface="Courier New"/>
                <a:cs typeface="Courier New"/>
              </a:rPr>
            </a:br>
            <a:br>
              <a:rPr lang="en-US" sz="2000" dirty="0">
                <a:latin typeface="Courier New"/>
                <a:cs typeface="Courier New"/>
              </a:rPr>
            </a:br>
            <a:r>
              <a:rPr lang="en-US" dirty="0">
                <a:cs typeface="Courier New"/>
              </a:rPr>
              <a:t>as expected, but</a:t>
            </a:r>
            <a:br>
              <a:rPr lang="en-US" dirty="0">
                <a:cs typeface="Courier New"/>
              </a:rPr>
            </a:br>
            <a:br>
              <a:rPr lang="en-US" dirty="0">
                <a:cs typeface="Courier New"/>
              </a:rPr>
            </a:br>
            <a:r>
              <a:rPr lang="en-US" dirty="0">
                <a:latin typeface="Courier New"/>
                <a:cs typeface="Courier New"/>
              </a:rPr>
              <a:t>    </a:t>
            </a:r>
            <a:r>
              <a:rPr lang="en-US" sz="2000" dirty="0">
                <a:latin typeface="Courier New"/>
                <a:cs typeface="Courier New"/>
              </a:rPr>
              <a:t>with raises(Exception):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       open(None, 'r’)</a:t>
            </a:r>
            <a:br>
              <a:rPr lang="en-US" sz="2000" dirty="0">
                <a:latin typeface="Courier New"/>
                <a:cs typeface="Courier New"/>
              </a:rPr>
            </a:br>
            <a:endParaRPr lang="en-US" dirty="0">
              <a:latin typeface="Courier New"/>
              <a:cs typeface="Courier New"/>
            </a:endParaRPr>
          </a:p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732240" y="3039343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=&gt; fail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732240" y="4221088"/>
            <a:ext cx="1477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ECC00"/>
                </a:solidFill>
                <a:latin typeface="Courier New" pitchFamily="49" charset="0"/>
                <a:cs typeface="Courier New" pitchFamily="49" charset="0"/>
              </a:rPr>
              <a:t>=&gt; pass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6505149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Hands-on!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Submit a Pull Request for Issue #2 on GitHub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Check out the master branch</a:t>
            </a:r>
          </a:p>
          <a:p>
            <a:pPr lvl="1"/>
            <a:r>
              <a:rPr lang="en-US" dirty="0"/>
              <a:t>Update the master branch with the new commits from upstream</a:t>
            </a:r>
          </a:p>
          <a:p>
            <a:pPr lvl="1"/>
            <a:r>
              <a:rPr lang="en-US" dirty="0"/>
              <a:t>Create a branch with a new unique name (e.g. testing-pb-007)</a:t>
            </a:r>
          </a:p>
          <a:p>
            <a:pPr lvl="1"/>
            <a:r>
              <a:rPr lang="en-US" dirty="0"/>
              <a:t>Solve and create a PR as you did before</a:t>
            </a:r>
          </a:p>
          <a:p>
            <a:pPr lvl="1"/>
            <a:endParaRPr lang="en-US" dirty="0"/>
          </a:p>
          <a:p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13012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agile programming cycle</a:t>
            </a:r>
          </a:p>
          <a:p>
            <a:r>
              <a:rPr lang="en-US" dirty="0"/>
              <a:t>Testing scientific code basics</a:t>
            </a:r>
          </a:p>
          <a:p>
            <a:r>
              <a:rPr lang="en-US" dirty="0"/>
              <a:t>Testing patterns for scientific code</a:t>
            </a:r>
          </a:p>
          <a:p>
            <a:r>
              <a:rPr lang="en-US" dirty="0"/>
              <a:t>Continuous Integration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579995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2400"/>
            <a:ext cx="8229600" cy="990600"/>
          </a:xfrm>
        </p:spPr>
        <p:txBody>
          <a:bodyPr/>
          <a:lstStyle/>
          <a:p>
            <a:r>
              <a:rPr lang="en-US" dirty="0"/>
              <a:t>Warm-up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Create a directory called 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</a:t>
            </a:r>
            <a:r>
              <a:rPr lang="en-US" sz="2000" dirty="0"/>
              <a:t> in the directory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hands_on</a:t>
            </a:r>
            <a:endParaRPr lang="en-US" sz="2000" dirty="0"/>
          </a:p>
          <a:p>
            <a:r>
              <a:rPr lang="en-US" sz="2000" dirty="0"/>
              <a:t>In a file called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local_maxima.py</a:t>
            </a:r>
            <a:r>
              <a:rPr lang="en-US" sz="2000" dirty="0"/>
              <a:t>, write a function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/>
              <a:t>that finds the indices of local maxima in a list of numbers</a:t>
            </a: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For example, </a:t>
            </a:r>
            <a:br>
              <a:rPr lang="en-US" sz="2000" dirty="0"/>
            </a:b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find_maxima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([1, 3, -2, 0, 2, 1])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/>
              <a:t>should return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 4]</a:t>
            </a:r>
            <a:br>
              <a:rPr lang="en-US" sz="2000" dirty="0"/>
            </a:br>
            <a:r>
              <a:rPr lang="en-US" sz="2000" dirty="0"/>
              <a:t>the indices of the two local maxima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32256EE-8656-D541-ADC2-307216FD329E}"/>
              </a:ext>
            </a:extLst>
          </p:cNvPr>
          <p:cNvGrpSpPr/>
          <p:nvPr/>
        </p:nvGrpSpPr>
        <p:grpSpPr>
          <a:xfrm>
            <a:off x="5220072" y="3068960"/>
            <a:ext cx="3577341" cy="2664296"/>
            <a:chOff x="5004047" y="3284984"/>
            <a:chExt cx="3577341" cy="266429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A97BB23-F79A-5346-B5BE-F5FFA662BA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04047" y="3284984"/>
              <a:ext cx="3577341" cy="2664296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82158D9-7E91-8943-9A09-6910ADFE8F36}"/>
                </a:ext>
              </a:extLst>
            </p:cNvPr>
            <p:cNvSpPr/>
            <p:nvPr/>
          </p:nvSpPr>
          <p:spPr>
            <a:xfrm>
              <a:off x="6092635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CC18852-8752-DD4F-BF94-97F5B4AC9FD8}"/>
                </a:ext>
              </a:extLst>
            </p:cNvPr>
            <p:cNvSpPr/>
            <p:nvPr/>
          </p:nvSpPr>
          <p:spPr>
            <a:xfrm>
              <a:off x="7613270" y="5517232"/>
              <a:ext cx="295842" cy="29584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18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a function that finds the position of local maxima in a list of numbers</a:t>
            </a:r>
          </a:p>
          <a:p>
            <a:r>
              <a:rPr lang="en-US" dirty="0"/>
              <a:t>Check your solution with these inputs:</a:t>
            </a:r>
          </a:p>
          <a:p>
            <a:pPr lvl="1"/>
            <a:r>
              <a:rPr lang="en-US" dirty="0"/>
              <a:t>Input: [1, 3, -2, 0, 2, 1] 	Expected result: [1, 4]</a:t>
            </a:r>
          </a:p>
          <a:p>
            <a:pPr lvl="1"/>
            <a:r>
              <a:rPr lang="en-US" dirty="0"/>
              <a:t>Input: [-1, -1, 0, -1]		Expected result: [2]</a:t>
            </a:r>
          </a:p>
          <a:p>
            <a:pPr lvl="1"/>
            <a:r>
              <a:rPr lang="en-US" dirty="0"/>
              <a:t>Input: [4, 2, 1, 3, 1, 5]	Expected result: [0, 3, 5]</a:t>
            </a:r>
          </a:p>
          <a:p>
            <a:pPr lvl="1"/>
            <a:r>
              <a:rPr lang="en-US" dirty="0"/>
              <a:t>Input: [1, 2, 2, 1]		Expected result: [1] (or [2], or [1, 2])</a:t>
            </a:r>
          </a:p>
          <a:p>
            <a:pPr lvl="1"/>
            <a:r>
              <a:rPr lang="en-US" dirty="0"/>
              <a:t>Input: [1, 2, 2, 3, 1]		Expected result: [3]</a:t>
            </a:r>
          </a:p>
          <a:p>
            <a:pPr lvl="1"/>
            <a:endParaRPr lang="en-US" dirty="0"/>
          </a:p>
          <a:p>
            <a:pPr marL="274320" lvl="1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Warm-up project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549855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95536" y="1628800"/>
            <a:ext cx="82089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+mj-lt"/>
              </a:rPr>
              <a:t>The agile programming cycle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225833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The agile development cycle</a:t>
            </a: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496162615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307312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Python tools for agile development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12160" y="2420888"/>
            <a:ext cx="18699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pytest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12160" y="4509120"/>
            <a:ext cx="223914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pdb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12160" y="5175483"/>
            <a:ext cx="273630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timeit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cProfile</a:t>
            </a:r>
          </a:p>
          <a:p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line_profiler</a:t>
            </a:r>
            <a:endParaRPr lang="en-US" sz="21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6"/>
          <p:cNvGrpSpPr/>
          <p:nvPr/>
        </p:nvGrpSpPr>
        <p:grpSpPr>
          <a:xfrm>
            <a:off x="-457200" y="1295400"/>
            <a:ext cx="7215238" cy="4786346"/>
            <a:chOff x="-457200" y="1295400"/>
            <a:chExt cx="7215238" cy="4786346"/>
          </a:xfrm>
          <a:effectLst/>
        </p:grpSpPr>
        <p:graphicFrame>
          <p:nvGraphicFramePr>
            <p:cNvPr id="17" name="Diagram 16"/>
            <p:cNvGraphicFramePr/>
            <p:nvPr>
              <p:extLst>
                <p:ext uri="{D42A27DB-BD31-4B8C-83A1-F6EECF244321}">
                  <p14:modId xmlns:p14="http://schemas.microsoft.com/office/powerpoint/2010/main" val="2245689698"/>
                </p:ext>
              </p:extLst>
            </p:nvPr>
          </p:nvGraphicFramePr>
          <p:xfrm>
            <a:off x="-457200" y="1295400"/>
            <a:ext cx="7215238" cy="4786346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18" name="U-Turn Arrow 17"/>
            <p:cNvSpPr/>
            <p:nvPr/>
          </p:nvSpPr>
          <p:spPr>
            <a:xfrm rot="16200000">
              <a:off x="-1404665" y="3212976"/>
              <a:ext cx="4392488" cy="792088"/>
            </a:xfrm>
            <a:prstGeom prst="uturnArrow">
              <a:avLst>
                <a:gd name="adj1" fmla="val 25000"/>
                <a:gd name="adj2" fmla="val 24258"/>
                <a:gd name="adj3" fmla="val 25000"/>
                <a:gd name="adj4" fmla="val 43750"/>
                <a:gd name="adj5" fmla="val 100000"/>
              </a:avLst>
            </a:prstGeom>
            <a:solidFill>
              <a:schemeClr val="bg1"/>
            </a:solidFill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>
                <a:solidFill>
                  <a:schemeClr val="tx1"/>
                </a:solidFill>
              </a:endParaRPr>
            </a:p>
          </p:txBody>
        </p:sp>
      </p:grpSp>
      <p:sp>
        <p:nvSpPr>
          <p:cNvPr id="19" name="U-Turn Arrow 18"/>
          <p:cNvSpPr/>
          <p:nvPr/>
        </p:nvSpPr>
        <p:spPr>
          <a:xfrm rot="16200000" flipV="1">
            <a:off x="4788024" y="4869160"/>
            <a:ext cx="1296144" cy="576064"/>
          </a:xfrm>
          <a:prstGeom prst="uturnArrow">
            <a:avLst>
              <a:gd name="adj1" fmla="val 30443"/>
              <a:gd name="adj2" fmla="val 25000"/>
              <a:gd name="adj3" fmla="val 30183"/>
              <a:gd name="adj4" fmla="val 60079"/>
              <a:gd name="adj5" fmla="val 100000"/>
            </a:avLst>
          </a:prstGeom>
          <a:solidFill>
            <a:srgbClr val="FFFFFF"/>
          </a:solidFill>
          <a:ln w="38100" cmpd="sng">
            <a:solidFill>
              <a:srgbClr val="0ECC00"/>
            </a:solidFill>
          </a:ln>
          <a:effectLst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>
              <a:solidFill>
                <a:schemeClr val="tx1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CH"/>
              <a:t>June 2023, CC BY-SA 4.0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Testing scientific code, v15.0</a:t>
            </a:r>
          </a:p>
        </p:txBody>
      </p:sp>
    </p:spTree>
    <p:extLst>
      <p:ext uri="{BB962C8B-B14F-4D97-AF65-F5344CB8AC3E}">
        <p14:creationId xmlns:p14="http://schemas.microsoft.com/office/powerpoint/2010/main" val="17855892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68079</TotalTime>
  <Words>2820</Words>
  <Application>Microsoft Macintosh PowerPoint</Application>
  <PresentationFormat>On-screen Show (4:3)</PresentationFormat>
  <Paragraphs>302</Paragraphs>
  <Slides>34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Courier</vt:lpstr>
      <vt:lpstr>Courier New</vt:lpstr>
      <vt:lpstr>Gill Sans MT</vt:lpstr>
      <vt:lpstr>Menlo-Bold</vt:lpstr>
      <vt:lpstr>Menlo-Regular</vt:lpstr>
      <vt:lpstr>Monaco</vt:lpstr>
      <vt:lpstr>Wingdings</vt:lpstr>
      <vt:lpstr>Wingdings 3</vt:lpstr>
      <vt:lpstr>Origin</vt:lpstr>
      <vt:lpstr>Testing scientific code Because you’re worth it</vt:lpstr>
      <vt:lpstr>You, as the Master of Research</vt:lpstr>
      <vt:lpstr>How to reach enlightenment</vt:lpstr>
      <vt:lpstr>Outline</vt:lpstr>
      <vt:lpstr>Warm-up project</vt:lpstr>
      <vt:lpstr>Warm-up project</vt:lpstr>
      <vt:lpstr>PowerPoint Presentation</vt:lpstr>
      <vt:lpstr>The agile development cycle</vt:lpstr>
      <vt:lpstr>Python tools for agile development</vt:lpstr>
      <vt:lpstr>PowerPoint Presentation</vt:lpstr>
      <vt:lpstr>Why write tests? Confidence and correctness</vt:lpstr>
      <vt:lpstr>Effect of software bugs in science</vt:lpstr>
      <vt:lpstr>The unfortunate story of Geoffrey Chang</vt:lpstr>
      <vt:lpstr>PowerPoint Presentation</vt:lpstr>
      <vt:lpstr>PowerPoint Presentation</vt:lpstr>
      <vt:lpstr>Testing frameworks for Python</vt:lpstr>
      <vt:lpstr>Test suites in Python with py.test</vt:lpstr>
      <vt:lpstr>Testing with Python</vt:lpstr>
      <vt:lpstr>Hands-on!</vt:lpstr>
      <vt:lpstr>How to run tests </vt:lpstr>
      <vt:lpstr>Possibly your first test file</vt:lpstr>
      <vt:lpstr>Assertions</vt:lpstr>
      <vt:lpstr>Hands-on!</vt:lpstr>
      <vt:lpstr>Hands-on!</vt:lpstr>
      <vt:lpstr>Floating point equality</vt:lpstr>
      <vt:lpstr>Hands-on!</vt:lpstr>
      <vt:lpstr>Testing with NumPy arrays</vt:lpstr>
      <vt:lpstr>Testing with numpy arrays</vt:lpstr>
      <vt:lpstr>Hands-on!</vt:lpstr>
      <vt:lpstr>Up next: Testing patterns</vt:lpstr>
      <vt:lpstr>PowerPoint Presentation</vt:lpstr>
      <vt:lpstr>Testing error control</vt:lpstr>
      <vt:lpstr>Testing error control</vt:lpstr>
      <vt:lpstr>Hands-on!</vt:lpstr>
    </vt:vector>
  </TitlesOfParts>
  <Company>University of Pennsylvania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Pietro Berkes</dc:creator>
  <cp:lastModifiedBy>Lisa Schwetlick</cp:lastModifiedBy>
  <cp:revision>966</cp:revision>
  <cp:lastPrinted>2018-09-04T04:56:03Z</cp:lastPrinted>
  <dcterms:created xsi:type="dcterms:W3CDTF">2010-10-01T16:09:12Z</dcterms:created>
  <dcterms:modified xsi:type="dcterms:W3CDTF">2023-06-26T22:30:23Z</dcterms:modified>
</cp:coreProperties>
</file>