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Feu clic per editar el format del text de l'esquema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Segon nivell d'esquema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nivell d'esquema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 nivell d'esquema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Cinquè nivell d'esquema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Sisè nivell d'esquema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Setè nivell d'esquemaHaga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a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a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a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ca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7/07/18</a:t>
            </a:r>
            <a:endParaRPr lang="ca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ca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B12F5-1289-4A67-9C9B-2EF879E912EF}" type="slidenum">
              <a:rPr lang="ca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ca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4212000" y="1324080"/>
          <a:ext cx="2808000" cy="271404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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" name="Picture 2"/>
          <p:cNvPicPr/>
          <p:nvPr/>
        </p:nvPicPr>
        <p:blipFill>
          <a:blip r:embed="rId2"/>
          <a:stretch/>
        </p:blipFill>
        <p:spPr>
          <a:xfrm>
            <a:off x="395640" y="1340640"/>
            <a:ext cx="3288960" cy="332712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831960" y="4653000"/>
            <a:ext cx="235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L-shape (GRM) vs non 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314960" y="4509000"/>
            <a:ext cx="284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Permitted, indistinct and forbidden regions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score an L shape on a grid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4824000" y="1040040"/>
            <a:ext cx="2808000" cy="23101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4678920" y="3960000"/>
            <a:ext cx="2940480" cy="2473560"/>
          </a:xfrm>
          <a:prstGeom prst="rect">
            <a:avLst/>
          </a:prstGeom>
          <a:ln>
            <a:noFill/>
          </a:ln>
        </p:spPr>
      </p:pic>
      <p:pic>
        <p:nvPicPr>
          <p:cNvPr id="45" name="Imagen 44"/>
          <p:cNvPicPr/>
          <p:nvPr/>
        </p:nvPicPr>
        <p:blipFill>
          <a:blip r:embed="rId4"/>
          <a:stretch/>
        </p:blipFill>
        <p:spPr>
          <a:xfrm>
            <a:off x="7577280" y="4616280"/>
            <a:ext cx="1409760" cy="1217520"/>
          </a:xfrm>
          <a:prstGeom prst="rect">
            <a:avLst/>
          </a:prstGeom>
          <a:ln>
            <a:noFill/>
          </a:ln>
        </p:spPr>
      </p:pic>
      <p:pic>
        <p:nvPicPr>
          <p:cNvPr id="46" name="Imagen 45"/>
          <p:cNvPicPr/>
          <p:nvPr/>
        </p:nvPicPr>
        <p:blipFill>
          <a:blip r:embed="rId5"/>
          <a:stretch/>
        </p:blipFill>
        <p:spPr>
          <a:xfrm>
            <a:off x="8136000" y="1584000"/>
            <a:ext cx="716040" cy="10591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7560000" y="108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705">
                <a:moveTo>
                  <a:pt x="532" y="0"/>
                </a:moveTo>
                <a:cubicBezTo>
                  <a:pt x="266" y="0"/>
                  <a:pt x="0" y="99"/>
                  <a:pt x="0" y="199"/>
                </a:cubicBezTo>
                <a:lnTo>
                  <a:pt x="0" y="349"/>
                </a:lnTo>
                <a:lnTo>
                  <a:pt x="0" y="498"/>
                </a:lnTo>
                <a:lnTo>
                  <a:pt x="0" y="702"/>
                </a:lnTo>
                <a:lnTo>
                  <a:pt x="0" y="851"/>
                </a:lnTo>
                <a:lnTo>
                  <a:pt x="0" y="1001"/>
                </a:lnTo>
                <a:cubicBezTo>
                  <a:pt x="0" y="1101"/>
                  <a:pt x="266" y="1201"/>
                  <a:pt x="532" y="1201"/>
                </a:cubicBezTo>
                <a:lnTo>
                  <a:pt x="1531" y="1704"/>
                </a:lnTo>
                <a:lnTo>
                  <a:pt x="1329" y="1201"/>
                </a:lnTo>
                <a:lnTo>
                  <a:pt x="1871" y="1201"/>
                </a:lnTo>
                <a:lnTo>
                  <a:pt x="2270" y="1201"/>
                </a:lnTo>
                <a:lnTo>
                  <a:pt x="2668" y="1201"/>
                </a:lnTo>
                <a:cubicBezTo>
                  <a:pt x="2934" y="1201"/>
                  <a:pt x="3201" y="1101"/>
                  <a:pt x="3201" y="1001"/>
                </a:cubicBezTo>
                <a:lnTo>
                  <a:pt x="3201" y="851"/>
                </a:lnTo>
                <a:lnTo>
                  <a:pt x="3201" y="702"/>
                </a:lnTo>
                <a:lnTo>
                  <a:pt x="3201" y="498"/>
                </a:lnTo>
                <a:lnTo>
                  <a:pt x="3201" y="349"/>
                </a:lnTo>
                <a:lnTo>
                  <a:pt x="3201" y="199"/>
                </a:lnTo>
                <a:cubicBezTo>
                  <a:pt x="3201" y="99"/>
                  <a:pt x="2934" y="0"/>
                  <a:pt x="2668" y="0"/>
                </a:cubicBezTo>
                <a:lnTo>
                  <a:pt x="2270" y="0"/>
                </a:lnTo>
                <a:lnTo>
                  <a:pt x="1871" y="0"/>
                </a:lnTo>
                <a:lnTo>
                  <a:pt x="1329" y="0"/>
                </a:lnTo>
                <a:lnTo>
                  <a:pt x="930" y="0"/>
                </a:lnTo>
                <a:lnTo>
                  <a:pt x="5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 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920000" y="4032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2324">
                <a:moveTo>
                  <a:pt x="532" y="0"/>
                </a:moveTo>
                <a:cubicBezTo>
                  <a:pt x="266" y="0"/>
                  <a:pt x="0" y="99"/>
                  <a:pt x="0" y="199"/>
                </a:cubicBezTo>
                <a:lnTo>
                  <a:pt x="0" y="349"/>
                </a:lnTo>
                <a:lnTo>
                  <a:pt x="0" y="498"/>
                </a:lnTo>
                <a:lnTo>
                  <a:pt x="0" y="702"/>
                </a:lnTo>
                <a:lnTo>
                  <a:pt x="0" y="851"/>
                </a:lnTo>
                <a:lnTo>
                  <a:pt x="0" y="1001"/>
                </a:lnTo>
                <a:cubicBezTo>
                  <a:pt x="0" y="1101"/>
                  <a:pt x="266" y="1201"/>
                  <a:pt x="532" y="1201"/>
                </a:cubicBezTo>
                <a:lnTo>
                  <a:pt x="930" y="1201"/>
                </a:lnTo>
                <a:lnTo>
                  <a:pt x="1329" y="1201"/>
                </a:lnTo>
                <a:lnTo>
                  <a:pt x="1871" y="1201"/>
                </a:lnTo>
                <a:lnTo>
                  <a:pt x="1623" y="2323"/>
                </a:lnTo>
                <a:lnTo>
                  <a:pt x="2668" y="1201"/>
                </a:lnTo>
                <a:cubicBezTo>
                  <a:pt x="2934" y="1201"/>
                  <a:pt x="3201" y="1101"/>
                  <a:pt x="3201" y="1001"/>
                </a:cubicBezTo>
                <a:lnTo>
                  <a:pt x="3201" y="851"/>
                </a:lnTo>
                <a:lnTo>
                  <a:pt x="3201" y="702"/>
                </a:lnTo>
                <a:lnTo>
                  <a:pt x="3201" y="498"/>
                </a:lnTo>
                <a:lnTo>
                  <a:pt x="3201" y="349"/>
                </a:lnTo>
                <a:lnTo>
                  <a:pt x="3201" y="199"/>
                </a:lnTo>
                <a:cubicBezTo>
                  <a:pt x="3201" y="99"/>
                  <a:pt x="2934" y="0"/>
                  <a:pt x="2668" y="0"/>
                </a:cubicBezTo>
                <a:lnTo>
                  <a:pt x="2270" y="0"/>
                </a:lnTo>
                <a:lnTo>
                  <a:pt x="1871" y="0"/>
                </a:lnTo>
                <a:lnTo>
                  <a:pt x="1329" y="0"/>
                </a:lnTo>
                <a:lnTo>
                  <a:pt x="930" y="0"/>
                </a:lnTo>
                <a:lnTo>
                  <a:pt x="5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, portátil, ordenador&#10;&#10;Descripción generada con confianza muy alta">
            <a:extLst>
              <a:ext uri="{FF2B5EF4-FFF2-40B4-BE49-F238E27FC236}">
                <a16:creationId xmlns:a16="http://schemas.microsoft.com/office/drawing/2014/main" id="{F7BAE925-C470-4D87-AD8E-526D634C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469556"/>
            <a:ext cx="3795073" cy="557955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2EC9229-AFC8-4571-8154-07110BE2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" y="1582616"/>
            <a:ext cx="4370980" cy="39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13232" y="1432560"/>
            <a:ext cx="6824928" cy="2678712"/>
            <a:chOff x="713232" y="1432560"/>
            <a:chExt cx="6824928" cy="2678712"/>
          </a:xfrm>
        </p:grpSpPr>
        <p:graphicFrame>
          <p:nvGraphicFramePr>
            <p:cNvPr id="4" name="Table 1"/>
            <p:cNvGraphicFramePr/>
            <p:nvPr>
              <p:extLst>
                <p:ext uri="{D42A27DB-BD31-4B8C-83A1-F6EECF244321}">
                  <p14:modId xmlns:p14="http://schemas.microsoft.com/office/powerpoint/2010/main" val="597579366"/>
                </p:ext>
              </p:extLst>
            </p:nvPr>
          </p:nvGraphicFramePr>
          <p:xfrm>
            <a:off x="1097280" y="1435608"/>
            <a:ext cx="2804616" cy="2675664"/>
          </p:xfrm>
          <a:graphic>
            <a:graphicData uri="http://schemas.openxmlformats.org/drawingml/2006/table">
              <a:tbl>
                <a:tblPr/>
                <a:tblGrid>
                  <a:gridCol w="9348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48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348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774058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10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20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1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50803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5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8A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40</a:t>
                        </a:r>
                        <a:endParaRPr lang="ca-ES" sz="1800" b="0" strike="noStrike" spc="-1" dirty="0">
                          <a:solidFill>
                            <a:srgbClr val="8A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20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50803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0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5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10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5" name="Table 1"/>
            <p:cNvGraphicFramePr/>
            <p:nvPr>
              <p:extLst>
                <p:ext uri="{D42A27DB-BD31-4B8C-83A1-F6EECF244321}">
                  <p14:modId xmlns:p14="http://schemas.microsoft.com/office/powerpoint/2010/main" val="2359140920"/>
                </p:ext>
              </p:extLst>
            </p:nvPr>
          </p:nvGraphicFramePr>
          <p:xfrm>
            <a:off x="4733544" y="1432560"/>
            <a:ext cx="2804616" cy="2675664"/>
          </p:xfrm>
          <a:graphic>
            <a:graphicData uri="http://schemas.openxmlformats.org/drawingml/2006/table">
              <a:tbl>
                <a:tblPr/>
                <a:tblGrid>
                  <a:gridCol w="9348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48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348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774058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4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20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5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50803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1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8A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40</a:t>
                        </a:r>
                        <a:endParaRPr lang="ca-ES" sz="1800" b="0" strike="noStrike" spc="-1" dirty="0">
                          <a:solidFill>
                            <a:srgbClr val="8A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20</a:t>
                        </a:r>
                        <a:endParaRPr lang="ca-ES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50803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0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1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ca-ES" sz="1800" b="0" strike="noStrike" spc="-1" dirty="0" smtClean="0">
                            <a:solidFill>
                              <a:srgbClr val="FFC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Arial"/>
                          </a:rPr>
                          <a:t>4</a:t>
                        </a:r>
                        <a:endParaRPr lang="ca-ES" sz="1800" b="0" strike="noStrike" spc="-1" dirty="0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anchor="ctr">
                      <a:lnL w="18720">
                        <a:solidFill>
                          <a:srgbClr val="000000"/>
                        </a:solidFill>
                      </a:lnL>
                      <a:lnR w="18720">
                        <a:solidFill>
                          <a:srgbClr val="000000"/>
                        </a:solidFill>
                      </a:lnR>
                      <a:lnT w="18720">
                        <a:solidFill>
                          <a:srgbClr val="000000"/>
                        </a:solidFill>
                      </a:lnT>
                      <a:lnB w="1872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6" name="CuadroTexto 5"/>
            <p:cNvSpPr txBox="1"/>
            <p:nvPr/>
          </p:nvSpPr>
          <p:spPr>
            <a:xfrm>
              <a:off x="713232" y="1432560"/>
              <a:ext cx="37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b="1" dirty="0" smtClean="0"/>
                <a:t>A</a:t>
              </a:r>
              <a:endParaRPr lang="es-ES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340352" y="1438656"/>
              <a:ext cx="37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b="1" dirty="0" smtClean="0"/>
                <a:t>B</a:t>
              </a:r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765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53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Alexandre</dc:creator>
  <dc:description/>
  <cp:lastModifiedBy>Miro Cau, Berta</cp:lastModifiedBy>
  <cp:revision>9</cp:revision>
  <dcterms:created xsi:type="dcterms:W3CDTF">2016-07-13T19:52:26Z</dcterms:created>
  <dcterms:modified xsi:type="dcterms:W3CDTF">2021-07-13T11:02:52Z</dcterms:modified>
  <dc:language>ca-ES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