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5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0" r:id="rId3"/>
    <p:sldId id="310" r:id="rId4"/>
    <p:sldId id="317" r:id="rId5"/>
    <p:sldId id="318" r:id="rId6"/>
    <p:sldId id="319" r:id="rId7"/>
    <p:sldId id="320" r:id="rId8"/>
    <p:sldId id="31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9" d="100"/>
          <a:sy n="139" d="100"/>
        </p:scale>
        <p:origin x="-44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527E-FCF7-6D41-A376-116BC732FE6B}" type="datetimeFigureOut">
              <a:t>25-04-16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16D7-2AA2-2341-953C-9F4C297274C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73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6F0C5-3B32-694A-A98B-F1724FEA6E5D}" type="datetimeFigureOut">
              <a:t>25-04-16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73E15-8F2E-ED48-BBF4-26863E54E5E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939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3E15-8F2E-ED48-BBF4-26863E54E5E9}" type="slidenum"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3E15-8F2E-ED48-BBF4-26863E54E5E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174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9DFBAA5-7AFC-9442-9038-2EAEECE3AF1F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FD1E12-28FE-0048-AE2F-A944ECEB4398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C1F5-10B9-3A40-8CC3-824389B28FB7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pPr/>
              <a:t>‹#›</a:t>
            </a:fld>
            <a:r>
              <a:rPr lang="pl-PL" smtClean="0"/>
              <a:t> </a:t>
            </a:r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7E2D-597F-9F40-A05E-ABEE760CE280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EFD1E12-28FE-0048-AE2F-A944ECEB4398}" type="slidenum">
              <a:rPr lang="uk-UA" smtClean="0"/>
              <a:pPr/>
              <a:t>‹#›</a:t>
            </a:fld>
            <a:r>
              <a:rPr lang="pl-PL" smtClean="0"/>
              <a:t> </a:t>
            </a:r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D93DD308-6EDB-3B4F-B817-EC97F8D10B78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0949FADF-61E3-D749-9F97-A03A95B83F3C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17270CFE-351E-3147-A436-88AF094A41E8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FCAA-11D2-F745-8009-B9F59CD1047A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7B87-C670-1140-B426-9405753DB6B1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4F529FB6-B26E-5144-9E0D-E37A64508716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7A55EEA9-8AFC-3A49-9C0B-03AC38B59D89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3A63-9A7A-9A47-92CE-DE4A731D10BB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C912-64F4-8E4C-9EAE-A65E0835C4F2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pPr/>
              <a:t>‹#›</a:t>
            </a:fld>
            <a:r>
              <a:rPr lang="pl-PL" smtClean="0"/>
              <a:t> </a:t>
            </a:r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2534-DDEC-A64D-A29B-C053B5BAE51F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EBF37B4E-D3C0-8A4F-8E17-711A3F51571C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7FD9-94AE-FF4C-9597-EC84D154317E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D68D-1B75-2849-81C0-5A4898267CA6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99050388-91C4-5E4C-8859-24E52D169C15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8AD2-2DCA-4241-B075-E316DD933AC5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76A9ABC1-54ED-514A-B327-EE7295B93025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ACF6B492-3238-9C46-83A7-3179DBD0469D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9E2BE220-3B51-C640-8F14-FF79067656C1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0F8297F5-248B-4044-9589-959BB48F5453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862667"/>
            <a:ext cx="8839200" cy="48459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4"/>
            <a:ext cx="8839200" cy="1638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888" y="1946833"/>
            <a:ext cx="8392112" cy="425500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64AC8D-6252-2144-A159-62B9CB5C2C5D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EFD1E12-28FE-0048-AE2F-A944ECEB4398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0888" y="366889"/>
            <a:ext cx="8392112" cy="1121834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B388DDED-1ED4-F94D-8D30-DC5E8B3A5676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2CF5C999-E519-8745-B753-FD7493A6343C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8D1-0F0E-094A-9E17-7273A20AC55E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2C99-DD75-ED45-B5F3-8BD36A581401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E478-91F8-D94B-9482-5121F6E15819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1FC-4022-E645-9D63-B5C9D33D3EDD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D3F0-1C36-3348-AEBD-B7BBE06842A5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E208A54E-4183-824A-80D8-D5769C643E56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6AA1-2876-DE4C-AC58-9827BE8A07CE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1" y="612775"/>
            <a:ext cx="8229600" cy="3805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511363"/>
            <a:ext cx="8229599" cy="12700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91DE-AFE2-E248-8543-2040F1F85E72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1" y="5933825"/>
            <a:ext cx="8229599" cy="3243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9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EA7-4CD2-E34A-A392-E87B5A30C2D3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pPr/>
              <a:t>‹#›</a:t>
            </a:fld>
            <a:r>
              <a:rPr lang="pl-PL" smtClean="0"/>
              <a:t> </a:t>
            </a:r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16C05BEE-07AB-374E-983B-3E6A143D9EAA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E8DD0C9F-E9B3-D44B-AB7B-AA1169C21BE9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5994FCB3-1E66-3A47-A9D4-9E75C405D895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E520B591-E465-3E4E-9479-72845B5F1FB6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2CC8B3BE-C00F-E54B-8D4F-DAB2C76C66BA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fld id="{6EFD1E12-28FE-0048-AE2F-A944ECEB4398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192"/>
            <a:ext cx="8229600" cy="53713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9966-97B1-F847-8066-F60EC4C05D0D}" type="datetime2">
              <a:rPr lang="en-GB" smtClean="0"/>
              <a:t>Monday, 25 April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802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9814"/>
            <a:ext cx="4038600" cy="567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9814"/>
            <a:ext cx="4038600" cy="56763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AE31-4B44-B34C-BA45-2169962C3BB8}" type="datetime2">
              <a:rPr lang="en-GB" smtClean="0"/>
              <a:t>Monday, 25 April 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1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CB1E-CEA6-E447-84B5-7A5F042D74B9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pPr/>
              <a:t>‹#›</a:t>
            </a:fld>
            <a:r>
              <a:rPr lang="pl-PL" smtClean="0"/>
              <a:t> </a:t>
            </a:r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BC43-20E2-8740-A71B-DE8A68DD6411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pPr/>
              <a:t>‹#›</a:t>
            </a:fld>
            <a:r>
              <a:rPr lang="pl-PL" smtClean="0"/>
              <a:t> </a:t>
            </a:r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2A43-060F-8342-BE1F-07A9E4ED8412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7EF4-4232-B049-850A-2146681A74AF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FD1E12-28FE-0048-AE2F-A944ECEB4398}" type="slidenum">
              <a:rPr lang="uk-UA" smtClean="0"/>
              <a:pPr/>
              <a:t>‹#›</a:t>
            </a:fld>
            <a:r>
              <a:rPr lang="pl-PL" smtClean="0"/>
              <a:t> </a:t>
            </a:r>
            <a:endParaRPr lang="uk-U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l-PL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D81-87DA-8F4E-9A8A-DF7B2FBBD776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pPr/>
              <a:t>‹#›</a:t>
            </a:fld>
            <a:r>
              <a:rPr lang="pl-PL" smtClean="0"/>
              <a:t> </a:t>
            </a:r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6182D02-C89C-6640-A009-5473240AD2D0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EFD1E12-28FE-0048-AE2F-A944ECEB4398}" type="slidenum">
              <a:rPr lang="uk-UA" smtClean="0"/>
              <a:pPr/>
              <a:t>‹#›</a:t>
            </a:fld>
            <a:r>
              <a:rPr lang="pl-PL" smtClean="0"/>
              <a:t> </a:t>
            </a:r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08" r:id="rId43"/>
    <p:sldLayoutId id="2147483709" r:id="rId44"/>
    <p:sldLayoutId id="2147483650" r:id="rId45"/>
    <p:sldLayoutId id="2147483652" r:id="rId4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8862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83030" indent="-285750" algn="l" defTabSz="9144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Views.html%23___AnnotationData" TargetMode="External"/><Relationship Id="rId4" Type="http://schemas.openxmlformats.org/officeDocument/2006/relationships/hyperlink" Target="http://www.bioconductor.org/packages/release/BiocViews.html%23___Experiment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packages/release/BiocViews.html%23___Softwa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bioconductor.org" TargetMode="External"/><Relationship Id="rId4" Type="http://schemas.openxmlformats.org/officeDocument/2006/relationships/hyperlink" Target="https://support.bioconductor.org/" TargetMode="External"/><Relationship Id="rId5" Type="http://schemas.openxmlformats.org/officeDocument/2006/relationships/hyperlink" Target="http://www.bioconductor.org/help/package-vignettes/" TargetMode="External"/><Relationship Id="rId6" Type="http://schemas.openxmlformats.org/officeDocument/2006/relationships/hyperlink" Target="http://bioconductor.org/help/workflows/" TargetMode="External"/><Relationship Id="rId7" Type="http://schemas.openxmlformats.org/officeDocument/2006/relationships/hyperlink" Target="http://www.bioconductor.org/help/workflows/" TargetMode="External"/><Relationship Id="rId8" Type="http://schemas.openxmlformats.org/officeDocument/2006/relationships/hyperlink" Target="https://www.youtube.com/user/bioconductor" TargetMode="External"/><Relationship Id="rId9" Type="http://schemas.openxmlformats.org/officeDocument/2006/relationships/hyperlink" Target="http://www.rdocumentation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help/course-materials/" TargetMode="Externa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://www.bioconductor.org/packages/release/bioc/html/Biostrings.html" TargetMode="External"/><Relationship Id="rId20" Type="http://schemas.openxmlformats.org/officeDocument/2006/relationships/hyperlink" Target="http://bioconductor.org/packages/release/bioc/html/STRINGdb.html" TargetMode="External"/><Relationship Id="rId21" Type="http://schemas.openxmlformats.org/officeDocument/2006/relationships/hyperlink" Target="http://bioconductor.org/packages/release/bioc/html/gage.html" TargetMode="External"/><Relationship Id="rId22" Type="http://schemas.openxmlformats.org/officeDocument/2006/relationships/hyperlink" Target="http://bioconductor.org/packages/release/bioc/html/topGO.html" TargetMode="External"/><Relationship Id="rId23" Type="http://schemas.openxmlformats.org/officeDocument/2006/relationships/hyperlink" Target="http://bioconductor.org/packages/release/bioc/html/pathview.html" TargetMode="External"/><Relationship Id="rId24" Type="http://schemas.openxmlformats.org/officeDocument/2006/relationships/hyperlink" Target="http://bioconductor.org/packages/release/bioc/html/FGNet.html" TargetMode="External"/><Relationship Id="rId10" Type="http://schemas.openxmlformats.org/officeDocument/2006/relationships/hyperlink" Target="http://www.bioconductor.org/packages/release/bioc/html/GenomicRanges.html" TargetMode="External"/><Relationship Id="rId11" Type="http://schemas.openxmlformats.org/officeDocument/2006/relationships/hyperlink" Target="http://www.bioconductor.org/packages/release/bioc/html/GenomicAlignments.html" TargetMode="External"/><Relationship Id="rId12" Type="http://schemas.openxmlformats.org/officeDocument/2006/relationships/hyperlink" Target="http://www.bioconductor.org/packages/release/bioc/html/Rsamtools.html" TargetMode="External"/><Relationship Id="rId13" Type="http://schemas.openxmlformats.org/officeDocument/2006/relationships/hyperlink" Target="http://bioconductor.org/packages/release/bioc/html/edgeR.html" TargetMode="External"/><Relationship Id="rId14" Type="http://schemas.openxmlformats.org/officeDocument/2006/relationships/hyperlink" Target="http://bioconductor.org/packages/release/bioc/html/DESeq.html" TargetMode="External"/><Relationship Id="rId15" Type="http://schemas.openxmlformats.org/officeDocument/2006/relationships/hyperlink" Target="http://bioconductor.org/packages/release/bioc/html/DESeq2.html" TargetMode="External"/><Relationship Id="rId16" Type="http://schemas.openxmlformats.org/officeDocument/2006/relationships/hyperlink" Target="http://bioconductor.org/packages/release/bioc/html/baySeq.html" TargetMode="External"/><Relationship Id="rId17" Type="http://schemas.openxmlformats.org/officeDocument/2006/relationships/hyperlink" Target="http://bioconductor.org/packages/release/bioc/html/EBSeq.html" TargetMode="External"/><Relationship Id="rId18" Type="http://schemas.openxmlformats.org/officeDocument/2006/relationships/hyperlink" Target="http://bioconductor.org/packages/release/bioc/html/RUVSeq.html" TargetMode="External"/><Relationship Id="rId19" Type="http://schemas.openxmlformats.org/officeDocument/2006/relationships/hyperlink" Target="http://bioconductor.org/packages/release/bioc/html/metaseq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packages/release/BiocViews.html%23___RNASeq" TargetMode="External"/><Relationship Id="rId3" Type="http://schemas.openxmlformats.org/officeDocument/2006/relationships/hyperlink" Target="http://bioconductor.org/packages/release/bioc/html/ShortRead.html" TargetMode="External"/><Relationship Id="rId4" Type="http://schemas.openxmlformats.org/officeDocument/2006/relationships/hyperlink" Target="http://bioconductor.org/packages/release/bioc/html/EDASeq.html" TargetMode="External"/><Relationship Id="rId5" Type="http://schemas.openxmlformats.org/officeDocument/2006/relationships/hyperlink" Target="http://www.bioconductor.org/packages/release/bioc/html/htSeqTools.html" TargetMode="External"/><Relationship Id="rId6" Type="http://schemas.openxmlformats.org/officeDocument/2006/relationships/hyperlink" Target="http://www.bioconductor.org/packages/release/bioc/html/Rsubread.html" TargetMode="External"/><Relationship Id="rId7" Type="http://schemas.openxmlformats.org/officeDocument/2006/relationships/hyperlink" Target="http://www.bioconductor.org/packages/release/bioc/html/gmapR.html" TargetMode="External"/><Relationship Id="rId8" Type="http://schemas.openxmlformats.org/officeDocument/2006/relationships/hyperlink" Target="http://bioconductor.org/packages/release/bioc/html/Rbowti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GenomicRanges.html" TargetMode="External"/><Relationship Id="rId4" Type="http://schemas.openxmlformats.org/officeDocument/2006/relationships/hyperlink" Target="http://bioconductor.org/packages/release/bioc/html/GenomicAlignment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conductor.org/packages/release/bioc/html/Biostring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ompbio.dundee.ac.uk/user/pschofield/teaching_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Pieta </a:t>
            </a:r>
            <a:r>
              <a:rPr lang="en-US" dirty="0"/>
              <a:t>Schofield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26CC-12BF-0F48-8BD5-338C1B32351F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Introduction to RR with 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2960"/>
            <a:ext cx="6834372" cy="18288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R/Bioconductor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t>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010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“Let </a:t>
            </a:r>
            <a:r>
              <a:rPr lang="en-US" dirty="0"/>
              <a:t>us save what remains: not by vaults and locks which fence them from the public eye and </a:t>
            </a:r>
            <a:r>
              <a:rPr lang="en-US" dirty="0" smtClean="0"/>
              <a:t>use, </a:t>
            </a:r>
            <a:r>
              <a:rPr lang="en-US" dirty="0"/>
              <a:t>in consigning them to the waste of time, but by such a multiplication of copies, as shall place them beyond the reach of accident.” </a:t>
            </a:r>
          </a:p>
          <a:p>
            <a:r>
              <a:rPr lang="en-US" b="1" dirty="0" smtClean="0"/>
              <a:t>Thomas </a:t>
            </a:r>
            <a:r>
              <a:rPr lang="en-US" b="1" dirty="0"/>
              <a:t>Jefferson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1CCC-0F3E-F54C-9AB4-61ED19C2EA26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D1E12-28FE-0048-AE2F-A944ECEB4398}" type="slidenum">
              <a:rPr lang="uk-UA"/>
              <a:pPr/>
              <a:t>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Introduction to RNA-seq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0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Shot 2016-04-22 at 14.03.21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6" b="5626"/>
          <a:stretch>
            <a:fillRect/>
          </a:stretch>
        </p:blipFill>
        <p:spPr>
          <a:xfrm>
            <a:off x="-57519" y="1719070"/>
            <a:ext cx="9171724" cy="480780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AC8D-6252-2144-A159-62B9CB5C2C5D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RNA-seq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bioconductor.org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5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Collection of packages or libraries for R that provide:</a:t>
            </a:r>
          </a:p>
          <a:p>
            <a:r>
              <a:rPr lang="en-GB" dirty="0" smtClean="0">
                <a:hlinkClick r:id="rId2"/>
              </a:rPr>
              <a:t>Software</a:t>
            </a:r>
            <a:endParaRPr lang="en-GB" dirty="0" smtClean="0"/>
          </a:p>
          <a:p>
            <a:pPr lvl="1"/>
            <a:r>
              <a:rPr lang="en-GB" dirty="0" smtClean="0"/>
              <a:t>Functions to perform certain types of statistical and data analysis tasks</a:t>
            </a:r>
          </a:p>
          <a:p>
            <a:pPr lvl="1"/>
            <a:r>
              <a:rPr lang="en-GB" dirty="0" smtClean="0"/>
              <a:t>Data structures for holding and manipulation biological data</a:t>
            </a:r>
          </a:p>
          <a:p>
            <a:r>
              <a:rPr lang="en-GB" dirty="0" smtClean="0">
                <a:hlinkClick r:id="rId3"/>
              </a:rPr>
              <a:t>Annotation Data</a:t>
            </a:r>
            <a:endParaRPr lang="en-GB" dirty="0" smtClean="0"/>
          </a:p>
          <a:p>
            <a:pPr lvl="1"/>
            <a:r>
              <a:rPr lang="en-GB" dirty="0" smtClean="0"/>
              <a:t>Annotation databases</a:t>
            </a:r>
          </a:p>
          <a:p>
            <a:pPr lvl="1"/>
            <a:r>
              <a:rPr lang="en-GB" dirty="0" smtClean="0"/>
              <a:t>Functions to access and download existing online databases of data and annotations</a:t>
            </a:r>
          </a:p>
          <a:p>
            <a:r>
              <a:rPr lang="en-GB" dirty="0" smtClean="0">
                <a:hlinkClick r:id="rId4"/>
              </a:rPr>
              <a:t>Experimental Data</a:t>
            </a:r>
            <a:endParaRPr lang="en-GB" dirty="0" smtClean="0"/>
          </a:p>
          <a:p>
            <a:pPr lvl="1"/>
            <a:r>
              <a:rPr lang="en-GB" dirty="0" smtClean="0"/>
              <a:t>Datasets of experimental 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C912-64F4-8E4C-9EAE-A65E0835C4F2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pPr/>
              <a:t>3</a:t>
            </a:fld>
            <a:r>
              <a:rPr lang="pl-PL" smtClean="0"/>
              <a:t> </a:t>
            </a:r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Bioconductor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Bioconductor Resources</a:t>
            </a:r>
            <a:endParaRPr lang="en-US" u="sng" dirty="0" smtClean="0">
              <a:hlinkClick r:id="rId2"/>
            </a:endParaRPr>
          </a:p>
          <a:p>
            <a:pPr lvl="1"/>
            <a:r>
              <a:rPr lang="en-US" u="sng" dirty="0" smtClean="0">
                <a:hlinkClick r:id="rId2"/>
              </a:rPr>
              <a:t>Course Materials</a:t>
            </a:r>
            <a:endParaRPr lang="en-US" u="sng" dirty="0"/>
          </a:p>
          <a:p>
            <a:pPr lvl="1"/>
            <a:r>
              <a:rPr lang="en-US" u="sng" dirty="0" smtClean="0">
                <a:hlinkClick r:id="rId3"/>
              </a:rPr>
              <a:t>Support forum</a:t>
            </a:r>
            <a:endParaRPr lang="en-US" u="sng" dirty="0">
              <a:hlinkClick r:id="rId4"/>
            </a:endParaRPr>
          </a:p>
          <a:p>
            <a:pPr lvl="1"/>
            <a:r>
              <a:rPr lang="en-US" u="sng" dirty="0" smtClean="0">
                <a:hlinkClick r:id="rId5"/>
              </a:rPr>
              <a:t>Package </a:t>
            </a:r>
            <a:r>
              <a:rPr lang="en-US" u="sng" dirty="0">
                <a:hlinkClick r:id="rId5"/>
              </a:rPr>
              <a:t>vignettes</a:t>
            </a:r>
          </a:p>
          <a:p>
            <a:pPr lvl="1"/>
            <a:r>
              <a:rPr lang="en-US" u="sng" dirty="0" smtClean="0">
                <a:hlinkClick r:id="rId6"/>
              </a:rPr>
              <a:t>Common </a:t>
            </a:r>
            <a:r>
              <a:rPr lang="en-US" u="sng" dirty="0">
                <a:hlinkClick r:id="rId6"/>
              </a:rPr>
              <a:t>work flows</a:t>
            </a:r>
            <a:endParaRPr lang="en-US" u="sng" dirty="0">
              <a:hlinkClick r:id="rId7"/>
            </a:endParaRPr>
          </a:p>
          <a:p>
            <a:pPr lvl="1"/>
            <a:r>
              <a:rPr lang="de-DE" u="sng" dirty="0" smtClean="0">
                <a:hlinkClick r:id="rId8"/>
              </a:rPr>
              <a:t>YouTube Video Channel</a:t>
            </a:r>
            <a:endParaRPr lang="de-DE" u="sng" dirty="0" smtClean="0"/>
          </a:p>
          <a:p>
            <a:r>
              <a:rPr lang="de-DE" dirty="0" smtClean="0">
                <a:hlinkClick r:id="rId9"/>
              </a:rPr>
              <a:t>Rdocumentation</a:t>
            </a:r>
            <a:r>
              <a:rPr lang="de-DE" dirty="0" smtClean="0"/>
              <a:t> web </a:t>
            </a:r>
            <a:r>
              <a:rPr lang="en-GB" dirty="0" smtClean="0"/>
              <a:t>site for searching for packages from</a:t>
            </a:r>
          </a:p>
          <a:p>
            <a:pPr lvl="1"/>
            <a:r>
              <a:rPr lang="en-GB" dirty="0" smtClean="0"/>
              <a:t>Comprehensive R Archive Network (CRAN)</a:t>
            </a:r>
          </a:p>
          <a:p>
            <a:pPr marL="640080" lvl="2" indent="0">
              <a:buNone/>
            </a:pPr>
            <a:r>
              <a:rPr lang="en-GB" dirty="0" err="1" smtClean="0"/>
              <a:t>install.packages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Bioconductor</a:t>
            </a:r>
          </a:p>
          <a:p>
            <a:pPr marL="640080" lvl="2" indent="0">
              <a:buNone/>
            </a:pPr>
            <a:r>
              <a:rPr lang="en-GB" dirty="0" err="1" smtClean="0"/>
              <a:t>biocLite</a:t>
            </a:r>
            <a:r>
              <a:rPr lang="en-GB" dirty="0" smtClean="0"/>
              <a:t>() in the </a:t>
            </a:r>
            <a:r>
              <a:rPr lang="en-GB" dirty="0" err="1" smtClean="0"/>
              <a:t>BiocInstaller</a:t>
            </a:r>
            <a:r>
              <a:rPr lang="en-GB" dirty="0" smtClean="0"/>
              <a:t> package</a:t>
            </a:r>
          </a:p>
          <a:p>
            <a:pPr lvl="1"/>
            <a:r>
              <a:rPr lang="en-GB" dirty="0" smtClean="0"/>
              <a:t>Also many packages on </a:t>
            </a:r>
            <a:r>
              <a:rPr lang="en-GB" dirty="0" err="1" smtClean="0"/>
              <a:t>GitHub</a:t>
            </a:r>
            <a:endParaRPr lang="en-GB" dirty="0" smtClean="0"/>
          </a:p>
          <a:p>
            <a:pPr marL="640080" lvl="2" indent="0">
              <a:buNone/>
            </a:pPr>
            <a:r>
              <a:rPr lang="en-US" dirty="0" err="1" smtClean="0"/>
              <a:t>install_github</a:t>
            </a:r>
            <a:r>
              <a:rPr lang="en-US" dirty="0" smtClean="0"/>
              <a:t>() in the </a:t>
            </a:r>
            <a:r>
              <a:rPr lang="en-US" dirty="0" err="1" smtClean="0"/>
              <a:t>devtools</a:t>
            </a:r>
            <a:r>
              <a:rPr lang="en-US" dirty="0" smtClean="0"/>
              <a:t> package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C912-64F4-8E4C-9EAE-A65E0835C4F2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pPr/>
              <a:t>4</a:t>
            </a:fld>
            <a:r>
              <a:rPr lang="pl-PL" smtClean="0"/>
              <a:t> </a:t>
            </a:r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9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There are many Bioconductor packages for </a:t>
            </a:r>
            <a:r>
              <a:rPr lang="en-US" dirty="0" smtClean="0">
                <a:hlinkClick r:id="rId2"/>
              </a:rPr>
              <a:t>RNA-seq </a:t>
            </a:r>
            <a:endParaRPr lang="en-US" dirty="0" smtClean="0"/>
          </a:p>
          <a:p>
            <a:r>
              <a:rPr lang="en-US" dirty="0" smtClean="0"/>
              <a:t>QC (though it is hard to beat FastQC)</a:t>
            </a:r>
          </a:p>
          <a:p>
            <a:pPr lvl="1"/>
            <a:r>
              <a:rPr lang="en-US" dirty="0" smtClean="0">
                <a:hlinkClick r:id="rId3"/>
              </a:rPr>
              <a:t>ShortRead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EDASeq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htSeqTools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>
                <a:hlinkClick r:id="rId6"/>
              </a:rPr>
              <a:t>Rsubread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gmapR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Rbowtie</a:t>
            </a:r>
            <a:r>
              <a:rPr lang="en-US" dirty="0" smtClean="0"/>
              <a:t>..</a:t>
            </a:r>
          </a:p>
          <a:p>
            <a:r>
              <a:rPr lang="en-US" dirty="0" smtClean="0"/>
              <a:t>Data handling</a:t>
            </a:r>
          </a:p>
          <a:p>
            <a:pPr lvl="1"/>
            <a:r>
              <a:rPr lang="en-US" dirty="0" smtClean="0">
                <a:hlinkClick r:id="rId9"/>
              </a:rPr>
              <a:t>Biostrings</a:t>
            </a:r>
            <a:r>
              <a:rPr lang="en-US" dirty="0" smtClean="0"/>
              <a:t>, </a:t>
            </a:r>
            <a:r>
              <a:rPr lang="en-US" dirty="0" smtClean="0">
                <a:hlinkClick r:id="rId10"/>
              </a:rPr>
              <a:t>GenomicRanges</a:t>
            </a:r>
            <a:r>
              <a:rPr lang="en-US" dirty="0" smtClean="0"/>
              <a:t>, </a:t>
            </a:r>
            <a:r>
              <a:rPr lang="en-US" dirty="0" smtClean="0">
                <a:hlinkClick r:id="rId11"/>
              </a:rPr>
              <a:t>GenomicAlignments</a:t>
            </a:r>
            <a:r>
              <a:rPr lang="en-US" dirty="0" smtClean="0"/>
              <a:t>, </a:t>
            </a:r>
            <a:r>
              <a:rPr lang="en-US" dirty="0" smtClean="0">
                <a:hlinkClick r:id="rId12"/>
              </a:rPr>
              <a:t>Rsamtools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 smtClean="0"/>
              <a:t>Differential Expression</a:t>
            </a:r>
          </a:p>
          <a:p>
            <a:pPr lvl="1"/>
            <a:r>
              <a:rPr lang="en-US" dirty="0" smtClean="0">
                <a:hlinkClick r:id="rId13"/>
              </a:rPr>
              <a:t>edgeR</a:t>
            </a:r>
            <a:r>
              <a:rPr lang="en-US" dirty="0" smtClean="0"/>
              <a:t>, </a:t>
            </a:r>
            <a:r>
              <a:rPr lang="en-US" dirty="0" smtClean="0">
                <a:hlinkClick r:id="rId14"/>
              </a:rPr>
              <a:t>DESeq</a:t>
            </a:r>
            <a:r>
              <a:rPr lang="en-US" dirty="0" smtClean="0"/>
              <a:t>, </a:t>
            </a:r>
            <a:r>
              <a:rPr lang="en-US" dirty="0" smtClean="0">
                <a:hlinkClick r:id="rId15"/>
              </a:rPr>
              <a:t>DESeq2</a:t>
            </a:r>
            <a:r>
              <a:rPr lang="en-US" dirty="0" smtClean="0"/>
              <a:t>, </a:t>
            </a:r>
            <a:r>
              <a:rPr lang="en-US" dirty="0" smtClean="0">
                <a:hlinkClick r:id="rId16"/>
              </a:rPr>
              <a:t>baySeq</a:t>
            </a:r>
            <a:r>
              <a:rPr lang="en-US" dirty="0" smtClean="0"/>
              <a:t>, </a:t>
            </a:r>
            <a:r>
              <a:rPr lang="en-US" dirty="0" smtClean="0">
                <a:hlinkClick r:id="rId17"/>
              </a:rPr>
              <a:t>EBSeq</a:t>
            </a:r>
            <a:r>
              <a:rPr lang="en-US" dirty="0" smtClean="0"/>
              <a:t>, </a:t>
            </a:r>
            <a:r>
              <a:rPr lang="en-US" dirty="0" smtClean="0">
                <a:hlinkClick r:id="rId18"/>
              </a:rPr>
              <a:t>RUVSeq</a:t>
            </a:r>
            <a:r>
              <a:rPr lang="en-US" dirty="0" smtClean="0"/>
              <a:t>, </a:t>
            </a:r>
            <a:r>
              <a:rPr lang="en-US" dirty="0" smtClean="0">
                <a:hlinkClick r:id="rId19"/>
              </a:rPr>
              <a:t>metaseqR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Annotation Enrichment Analysis</a:t>
            </a:r>
          </a:p>
          <a:p>
            <a:pPr lvl="1"/>
            <a:r>
              <a:rPr lang="en-US" dirty="0" smtClean="0">
                <a:hlinkClick r:id="rId20"/>
              </a:rPr>
              <a:t>STRINGdb</a:t>
            </a:r>
            <a:r>
              <a:rPr lang="en-US" dirty="0" smtClean="0"/>
              <a:t>, </a:t>
            </a:r>
            <a:r>
              <a:rPr lang="en-US" dirty="0">
                <a:hlinkClick r:id="rId21"/>
              </a:rPr>
              <a:t>gage</a:t>
            </a:r>
            <a:r>
              <a:rPr lang="en-US" dirty="0"/>
              <a:t>, </a:t>
            </a:r>
            <a:r>
              <a:rPr lang="en-US" dirty="0" smtClean="0">
                <a:hlinkClick r:id="rId22"/>
              </a:rPr>
              <a:t>topGO</a:t>
            </a:r>
            <a:r>
              <a:rPr lang="en-US" dirty="0" smtClean="0"/>
              <a:t>, </a:t>
            </a:r>
            <a:r>
              <a:rPr lang="en-US" dirty="0" smtClean="0">
                <a:hlinkClick r:id="rId23"/>
              </a:rPr>
              <a:t>pathview</a:t>
            </a:r>
            <a:r>
              <a:rPr lang="en-US" dirty="0" smtClean="0"/>
              <a:t>, </a:t>
            </a:r>
            <a:r>
              <a:rPr lang="en-US" dirty="0" smtClean="0">
                <a:hlinkClick r:id="rId24"/>
              </a:rPr>
              <a:t>FGNet</a:t>
            </a:r>
            <a:r>
              <a:rPr lang="en-US" dirty="0" smtClean="0"/>
              <a:t>..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C912-64F4-8E4C-9EAE-A65E0835C4F2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pPr/>
              <a:t>5</a:t>
            </a:fld>
            <a:r>
              <a:rPr lang="pl-PL" smtClean="0"/>
              <a:t> </a:t>
            </a:r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Bioconductor </a:t>
            </a:r>
            <a:r>
              <a:rPr lang="en-US" dirty="0" smtClean="0"/>
              <a:t>For 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hlinkClick r:id="rId2"/>
              </a:rPr>
              <a:t>Biostrings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structures for efficiently holding sequences of amino acids or nucleotides and multiple alignments of sequences.</a:t>
            </a:r>
          </a:p>
          <a:p>
            <a:pPr lvl="1"/>
            <a:r>
              <a:rPr lang="en-GB" dirty="0" smtClean="0"/>
              <a:t>functions for searching manipulating and pairwise alignment of sequences</a:t>
            </a:r>
          </a:p>
          <a:p>
            <a:pPr lvl="1"/>
            <a:endParaRPr lang="en-GB" dirty="0" smtClean="0"/>
          </a:p>
          <a:p>
            <a:r>
              <a:rPr lang="en-GB" dirty="0" smtClean="0">
                <a:hlinkClick r:id="rId3"/>
              </a:rPr>
              <a:t>GenomicRanges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structures for holding genomic annotations that occur over 1D regions of sequences</a:t>
            </a:r>
          </a:p>
          <a:p>
            <a:pPr lvl="1"/>
            <a:r>
              <a:rPr lang="en-GB" dirty="0" smtClean="0"/>
              <a:t>functions for searching, manipulation and calculation with 1D regions </a:t>
            </a:r>
          </a:p>
          <a:p>
            <a:pPr lvl="1"/>
            <a:endParaRPr lang="en-GB" dirty="0" smtClean="0"/>
          </a:p>
          <a:p>
            <a:r>
              <a:rPr lang="en-GB" dirty="0" smtClean="0">
                <a:hlinkClick r:id="rId4"/>
              </a:rPr>
              <a:t>GenomicAlignments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structures for holding gapped short read alignments </a:t>
            </a:r>
          </a:p>
          <a:p>
            <a:pPr lvl="1"/>
            <a:r>
              <a:rPr lang="en-GB" dirty="0" smtClean="0"/>
              <a:t>functions for manipulation and calculation over alignments </a:t>
            </a:r>
            <a:r>
              <a:rPr lang="en-GB" dirty="0" err="1" smtClean="0"/>
              <a:t>eg</a:t>
            </a:r>
            <a:r>
              <a:rPr lang="en-GB" dirty="0" smtClean="0"/>
              <a:t>. coverage calculation and overlap summation.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C912-64F4-8E4C-9EAE-A65E0835C4F2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pPr/>
              <a:t>6</a:t>
            </a:fld>
            <a:r>
              <a:rPr lang="pl-PL" smtClean="0"/>
              <a:t> </a:t>
            </a:r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79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/>
              </a:rPr>
              <a:t>Go to the practical pages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C912-64F4-8E4C-9EAE-A65E0835C4F2}" type="datetime2">
              <a:rPr lang="en-GB" smtClean="0"/>
              <a:t>Monday, 25 April 16</a:t>
            </a:fld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D1E12-28FE-0048-AE2F-A944ECEB4398}" type="slidenum">
              <a:rPr lang="uk-UA" smtClean="0"/>
              <a:pPr/>
              <a:t>7</a:t>
            </a:fld>
            <a:r>
              <a:rPr lang="pl-PL" smtClean="0"/>
              <a:t> </a:t>
            </a:r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RNA-seq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8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ustom 1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1B008B"/>
      </a:hlink>
      <a:folHlink>
        <a:srgbClr val="13008C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2216</TotalTime>
  <Words>388</Words>
  <Application>Microsoft Macintosh PowerPoint</Application>
  <PresentationFormat>On-screen Show (4:3)</PresentationFormat>
  <Paragraphs>82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Introduction to R/Bioconductor</vt:lpstr>
      <vt:lpstr>Motivation</vt:lpstr>
      <vt:lpstr>bioconductor.org</vt:lpstr>
      <vt:lpstr>Bioconductor</vt:lpstr>
      <vt:lpstr>Resources</vt:lpstr>
      <vt:lpstr>Bioconductor For NGS</vt:lpstr>
      <vt:lpstr>Data Structures</vt:lpstr>
      <vt:lpstr>Practical</vt:lpstr>
    </vt:vector>
  </TitlesOfParts>
  <Company>University of Dundee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RNA-seq</dc:title>
  <dc:creator>Pieta Schofield</dc:creator>
  <cp:lastModifiedBy>Pieta Schofield</cp:lastModifiedBy>
  <cp:revision>119</cp:revision>
  <dcterms:created xsi:type="dcterms:W3CDTF">2016-02-01T10:09:08Z</dcterms:created>
  <dcterms:modified xsi:type="dcterms:W3CDTF">2016-04-25T14:07:32Z</dcterms:modified>
</cp:coreProperties>
</file>