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 id="2147483736" r:id="rId2"/>
    <p:sldMasterId id="2147483748" r:id="rId3"/>
    <p:sldMasterId id="2147483761" r:id="rId4"/>
    <p:sldMasterId id="2147483773" r:id="rId5"/>
    <p:sldMasterId id="2147483785" r:id="rId6"/>
  </p:sldMasterIdLst>
  <p:notesMasterIdLst>
    <p:notesMasterId r:id="rId85"/>
  </p:notesMasterIdLst>
  <p:sldIdLst>
    <p:sldId id="256" r:id="rId7"/>
    <p:sldId id="257" r:id="rId8"/>
    <p:sldId id="260" r:id="rId9"/>
    <p:sldId id="261" r:id="rId10"/>
    <p:sldId id="262" r:id="rId11"/>
    <p:sldId id="263" r:id="rId12"/>
    <p:sldId id="264" r:id="rId13"/>
    <p:sldId id="266" r:id="rId14"/>
    <p:sldId id="267" r:id="rId15"/>
    <p:sldId id="265" r:id="rId16"/>
    <p:sldId id="446" r:id="rId17"/>
    <p:sldId id="268" r:id="rId18"/>
    <p:sldId id="373" r:id="rId19"/>
    <p:sldId id="269" r:id="rId20"/>
    <p:sldId id="270" r:id="rId21"/>
    <p:sldId id="271" r:id="rId22"/>
    <p:sldId id="272" r:id="rId23"/>
    <p:sldId id="273" r:id="rId24"/>
    <p:sldId id="275" r:id="rId25"/>
    <p:sldId id="451" r:id="rId26"/>
    <p:sldId id="452" r:id="rId27"/>
    <p:sldId id="453" r:id="rId28"/>
    <p:sldId id="278" r:id="rId29"/>
    <p:sldId id="279" r:id="rId30"/>
    <p:sldId id="280" r:id="rId31"/>
    <p:sldId id="357" r:id="rId32"/>
    <p:sldId id="281" r:id="rId33"/>
    <p:sldId id="282" r:id="rId34"/>
    <p:sldId id="283" r:id="rId35"/>
    <p:sldId id="284" r:id="rId36"/>
    <p:sldId id="285" r:id="rId37"/>
    <p:sldId id="286" r:id="rId38"/>
    <p:sldId id="287" r:id="rId39"/>
    <p:sldId id="290" r:id="rId40"/>
    <p:sldId id="297" r:id="rId41"/>
    <p:sldId id="298" r:id="rId42"/>
    <p:sldId id="299" r:id="rId43"/>
    <p:sldId id="300" r:id="rId44"/>
    <p:sldId id="358" r:id="rId45"/>
    <p:sldId id="304" r:id="rId46"/>
    <p:sldId id="306" r:id="rId47"/>
    <p:sldId id="307" r:id="rId48"/>
    <p:sldId id="360" r:id="rId49"/>
    <p:sldId id="310" r:id="rId50"/>
    <p:sldId id="361" r:id="rId51"/>
    <p:sldId id="311" r:id="rId52"/>
    <p:sldId id="362" r:id="rId53"/>
    <p:sldId id="312" r:id="rId54"/>
    <p:sldId id="313" r:id="rId55"/>
    <p:sldId id="449" r:id="rId56"/>
    <p:sldId id="450" r:id="rId57"/>
    <p:sldId id="384" r:id="rId58"/>
    <p:sldId id="314" r:id="rId59"/>
    <p:sldId id="315" r:id="rId60"/>
    <p:sldId id="316" r:id="rId61"/>
    <p:sldId id="317" r:id="rId62"/>
    <p:sldId id="318" r:id="rId63"/>
    <p:sldId id="385" r:id="rId64"/>
    <p:sldId id="319" r:id="rId65"/>
    <p:sldId id="320" r:id="rId66"/>
    <p:sldId id="321" r:id="rId67"/>
    <p:sldId id="322" r:id="rId68"/>
    <p:sldId id="363" r:id="rId69"/>
    <p:sldId id="364" r:id="rId70"/>
    <p:sldId id="365" r:id="rId71"/>
    <p:sldId id="366" r:id="rId72"/>
    <p:sldId id="367" r:id="rId73"/>
    <p:sldId id="368" r:id="rId74"/>
    <p:sldId id="324" r:id="rId75"/>
    <p:sldId id="325" r:id="rId76"/>
    <p:sldId id="326" r:id="rId77"/>
    <p:sldId id="327" r:id="rId78"/>
    <p:sldId id="328" r:id="rId79"/>
    <p:sldId id="329" r:id="rId80"/>
    <p:sldId id="330" r:id="rId81"/>
    <p:sldId id="331" r:id="rId82"/>
    <p:sldId id="444" r:id="rId83"/>
    <p:sldId id="445" r:id="rId84"/>
  </p:sldIdLst>
  <p:sldSz cx="12192000" cy="6858000"/>
  <p:notesSz cx="7099300" cy="10234613"/>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Sanchez Plal" initials="ASP" lastIdx="1" clrIdx="0">
    <p:extLst>
      <p:ext uri="{19B8F6BF-5375-455C-9EA6-DF929625EA0E}">
        <p15:presenceInfo xmlns:p15="http://schemas.microsoft.com/office/powerpoint/2012/main" userId="a7dccdc2e21c3e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4" autoAdjust="0"/>
  </p:normalViewPr>
  <p:slideViewPr>
    <p:cSldViewPr>
      <p:cViewPr varScale="1">
        <p:scale>
          <a:sx n="88" d="100"/>
          <a:sy n="88" d="100"/>
        </p:scale>
        <p:origin x="628" y="56"/>
      </p:cViewPr>
      <p:guideLst>
        <p:guide orient="horz" pos="2160"/>
        <p:guide pos="384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theme" Target="theme/theme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presProps" Target="pres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3DF7D8F-9F0E-45FA-A470-9E6E0609C694}"/>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4D913AE8-DE4A-4984-AC0C-B01D076A0574}"/>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altLang="es-ES" noProof="0"/>
          </a:p>
        </p:txBody>
      </p:sp>
      <p:sp>
        <p:nvSpPr>
          <p:cNvPr id="7171" name="Rectangle 3">
            <a:extLst>
              <a:ext uri="{FF2B5EF4-FFF2-40B4-BE49-F238E27FC236}">
                <a16:creationId xmlns:a16="http://schemas.microsoft.com/office/drawing/2014/main" id="{C4D1D98C-8417-4C7A-8882-CBEA646AF2D1}"/>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2" name="Rectangle 4">
            <a:extLst>
              <a:ext uri="{FF2B5EF4-FFF2-40B4-BE49-F238E27FC236}">
                <a16:creationId xmlns:a16="http://schemas.microsoft.com/office/drawing/2014/main" id="{3E5230CD-E88B-4C18-962E-DE4E961755A2}"/>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3" name="Rectangle 5">
            <a:extLst>
              <a:ext uri="{FF2B5EF4-FFF2-40B4-BE49-F238E27FC236}">
                <a16:creationId xmlns:a16="http://schemas.microsoft.com/office/drawing/2014/main" id="{14382CBF-E8B6-4EC6-8863-5ABB2423BF26}"/>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4" name="Rectangle 6">
            <a:extLst>
              <a:ext uri="{FF2B5EF4-FFF2-40B4-BE49-F238E27FC236}">
                <a16:creationId xmlns:a16="http://schemas.microsoft.com/office/drawing/2014/main" id="{8D214450-CDF9-43CC-940D-F6EB6F31084C}"/>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fld id="{5E3D567C-6FFB-4FE3-B2AC-05A50AEF3829}" type="slidenum">
              <a:rPr lang="en-US" altLang="es-ES"/>
              <a:pPr>
                <a:defRPr/>
              </a:pPr>
              <a:t>‹Nº›</a:t>
            </a:fld>
            <a:endParaRPr lang="en-US" altLang="es-ES"/>
          </a:p>
        </p:txBody>
      </p:sp>
    </p:spTree>
    <p:extLst>
      <p:ext uri="{BB962C8B-B14F-4D97-AF65-F5344CB8AC3E}">
        <p14:creationId xmlns:p14="http://schemas.microsoft.com/office/powerpoint/2010/main" val="18652324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831B80A5-8908-4301-B045-B1C32913B64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19CF084-9575-443E-9C8D-6896421A88F0}" type="slidenum">
              <a:rPr lang="en-US" altLang="es-ES" sz="1400" smtClean="0">
                <a:ea typeface="Noto Sans CJK SC Regular" charset="0"/>
              </a:rPr>
              <a:pPr>
                <a:spcBef>
                  <a:spcPct val="0"/>
                </a:spcBef>
              </a:pPr>
              <a:t>1</a:t>
            </a:fld>
            <a:endParaRPr lang="en-US" altLang="es-ES" sz="1400">
              <a:ea typeface="Noto Sans CJK SC Regular" charset="0"/>
            </a:endParaRPr>
          </a:p>
        </p:txBody>
      </p:sp>
      <p:sp>
        <p:nvSpPr>
          <p:cNvPr id="111617" name="Text Box 1">
            <a:extLst>
              <a:ext uri="{FF2B5EF4-FFF2-40B4-BE49-F238E27FC236}">
                <a16:creationId xmlns:a16="http://schemas.microsoft.com/office/drawing/2014/main" id="{8CD45F7A-422D-48CB-878E-53C9F3FA6F8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96E44491-FF06-4C1B-9923-C0D2000E5B65}" type="slidenum">
              <a:rPr lang="en-US" altLang="es-ES" sz="1200" smtClean="0">
                <a:cs typeface="+mn-ea" charset="0"/>
              </a:rPr>
              <a:pPr algn="r" eaLnBrk="1" hangingPunct="1">
                <a:buClr>
                  <a:srgbClr val="000000"/>
                </a:buClr>
                <a:buSzPct val="100000"/>
                <a:buFont typeface="Times New Roman" panose="02020603050405020304" pitchFamily="18" charset="0"/>
                <a:buNone/>
                <a:defRPr/>
              </a:pPr>
              <a:t>1</a:t>
            </a:fld>
            <a:endParaRPr lang="en-US" altLang="es-ES" sz="1200">
              <a:cs typeface="+mn-ea" charset="0"/>
            </a:endParaRPr>
          </a:p>
        </p:txBody>
      </p:sp>
      <p:sp>
        <p:nvSpPr>
          <p:cNvPr id="9220" name="Rectangle 2">
            <a:extLst>
              <a:ext uri="{FF2B5EF4-FFF2-40B4-BE49-F238E27FC236}">
                <a16:creationId xmlns:a16="http://schemas.microsoft.com/office/drawing/2014/main" id="{35E1C799-6871-4056-9ED8-D5EE8A992C60}"/>
              </a:ext>
            </a:extLst>
          </p:cNvPr>
          <p:cNvSpPr>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221" name="Rectangle 3">
            <a:extLst>
              <a:ext uri="{FF2B5EF4-FFF2-40B4-BE49-F238E27FC236}">
                <a16:creationId xmlns:a16="http://schemas.microsoft.com/office/drawing/2014/main" id="{A7ADFBEB-1AEE-4C09-9399-F3D19471EA32}"/>
              </a:ext>
            </a:extLst>
          </p:cNvPr>
          <p:cNvSpPr>
            <a:spLocks noGrp="1" noChangeArrowheads="1"/>
          </p:cNvSpPr>
          <p:nvPr>
            <p:ph type="body"/>
          </p:nvPr>
        </p:nvSpPr>
        <p:spPr>
          <a:xfrm>
            <a:off x="709613" y="4860925"/>
            <a:ext cx="5668962" cy="4594225"/>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86889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50308FE-B3E0-48F5-8522-DCC5CE80896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D56ABE8-753D-49BE-A561-A2A1200C414C}" type="slidenum">
              <a:rPr lang="en-US" altLang="es-ES" sz="1400" smtClean="0">
                <a:ea typeface="Noto Sans CJK SC Regular" charset="0"/>
              </a:rPr>
              <a:pPr>
                <a:spcBef>
                  <a:spcPct val="0"/>
                </a:spcBef>
              </a:pPr>
              <a:t>10</a:t>
            </a:fld>
            <a:endParaRPr lang="en-US" altLang="es-ES" sz="1400">
              <a:ea typeface="Noto Sans CJK SC Regular" charset="0"/>
            </a:endParaRPr>
          </a:p>
        </p:txBody>
      </p:sp>
      <p:sp>
        <p:nvSpPr>
          <p:cNvPr id="27651" name="Rectangle 1">
            <a:extLst>
              <a:ext uri="{FF2B5EF4-FFF2-40B4-BE49-F238E27FC236}">
                <a16:creationId xmlns:a16="http://schemas.microsoft.com/office/drawing/2014/main" id="{70AB4092-3B4D-4982-8BAE-B1CCA2DE9321}"/>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E2CB9604-D2D4-4627-A7C1-701082B172E2}"/>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069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6BFB8ADE-29CD-437F-AAC6-0B62FB28330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16B4C89-D83B-4AC2-8658-AD548A9F1DEF}" type="slidenum">
              <a:rPr lang="en-US" altLang="es-ES" sz="1400">
                <a:ea typeface="Noto Sans CJK SC Regular" charset="0"/>
              </a:rPr>
              <a:pPr>
                <a:spcBef>
                  <a:spcPct val="0"/>
                </a:spcBef>
              </a:pPr>
              <a:t>11</a:t>
            </a:fld>
            <a:endParaRPr lang="en-US" altLang="es-ES" sz="1400">
              <a:ea typeface="Noto Sans CJK SC Regular" charset="0"/>
            </a:endParaRPr>
          </a:p>
        </p:txBody>
      </p:sp>
      <p:sp>
        <p:nvSpPr>
          <p:cNvPr id="33795" name="Rectangle 1">
            <a:extLst>
              <a:ext uri="{FF2B5EF4-FFF2-40B4-BE49-F238E27FC236}">
                <a16:creationId xmlns:a16="http://schemas.microsoft.com/office/drawing/2014/main" id="{0E179352-E82F-49CA-828D-D76B48E0F92A}"/>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8EB504CF-D033-4819-89C4-53CDD6C2106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B6EC31BD-9146-4115-BC40-81E9277753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09A5B82-15E2-411B-B60D-E4F85D892B7C}" type="slidenum">
              <a:rPr lang="en-US" altLang="es-ES" sz="1400" smtClean="0">
                <a:ea typeface="Noto Sans CJK SC Regular" charset="0"/>
              </a:rPr>
              <a:pPr>
                <a:spcBef>
                  <a:spcPct val="0"/>
                </a:spcBef>
              </a:pPr>
              <a:t>12</a:t>
            </a:fld>
            <a:endParaRPr lang="en-US" altLang="es-ES" sz="1400">
              <a:ea typeface="Noto Sans CJK SC Regular" charset="0"/>
            </a:endParaRPr>
          </a:p>
        </p:txBody>
      </p:sp>
      <p:sp>
        <p:nvSpPr>
          <p:cNvPr id="33795" name="Rectangle 1">
            <a:extLst>
              <a:ext uri="{FF2B5EF4-FFF2-40B4-BE49-F238E27FC236}">
                <a16:creationId xmlns:a16="http://schemas.microsoft.com/office/drawing/2014/main" id="{C11DAF3C-6937-4B02-85FF-D67306432D47}"/>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91BB0FC5-44CC-4271-A789-5A9D5C43B276}"/>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9780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4A171481-D50F-4418-9FC1-31AF8AA0B7A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E540A76-62ED-4573-A285-356AF64356A0}" type="slidenum">
              <a:rPr lang="en-US" altLang="es-ES" sz="1400" smtClean="0">
                <a:ea typeface="Noto Sans CJK SC Regular" charset="0"/>
              </a:rPr>
              <a:pPr>
                <a:spcBef>
                  <a:spcPct val="0"/>
                </a:spcBef>
              </a:pPr>
              <a:t>14</a:t>
            </a:fld>
            <a:endParaRPr lang="en-US" altLang="es-ES" sz="1400">
              <a:ea typeface="Noto Sans CJK SC Regular" charset="0"/>
            </a:endParaRPr>
          </a:p>
        </p:txBody>
      </p:sp>
      <p:sp>
        <p:nvSpPr>
          <p:cNvPr id="35843" name="Rectangle 1">
            <a:extLst>
              <a:ext uri="{FF2B5EF4-FFF2-40B4-BE49-F238E27FC236}">
                <a16:creationId xmlns:a16="http://schemas.microsoft.com/office/drawing/2014/main" id="{B8602504-105C-4587-BB30-027EACB5F593}"/>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5BE42B36-74BF-4F75-9811-893457C8117B}"/>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6042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3FD52967-3518-4086-BB75-426D357BC0F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7ADF39F-F935-4A37-B4A4-3E6ECF9FD3DB}" type="slidenum">
              <a:rPr lang="en-US" altLang="es-ES" sz="1400" smtClean="0">
                <a:ea typeface="Noto Sans CJK SC Regular" charset="0"/>
              </a:rPr>
              <a:pPr>
                <a:spcBef>
                  <a:spcPct val="0"/>
                </a:spcBef>
              </a:pPr>
              <a:t>15</a:t>
            </a:fld>
            <a:endParaRPr lang="en-US" altLang="es-ES" sz="1400">
              <a:ea typeface="Noto Sans CJK SC Regular" charset="0"/>
            </a:endParaRPr>
          </a:p>
        </p:txBody>
      </p:sp>
      <p:sp>
        <p:nvSpPr>
          <p:cNvPr id="37891" name="Rectangle 1">
            <a:extLst>
              <a:ext uri="{FF2B5EF4-FFF2-40B4-BE49-F238E27FC236}">
                <a16:creationId xmlns:a16="http://schemas.microsoft.com/office/drawing/2014/main" id="{BC783D17-E915-4975-A3B0-9D01FD549AE4}"/>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D22807CE-A7A5-4B1D-AFF1-6B20582E349E}"/>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37893" name="Text Box 3">
            <a:extLst>
              <a:ext uri="{FF2B5EF4-FFF2-40B4-BE49-F238E27FC236}">
                <a16:creationId xmlns:a16="http://schemas.microsoft.com/office/drawing/2014/main" id="{63D48927-ADF1-4A1D-92F1-474DD4ECE26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9F915B08-39CC-4FBB-863E-19DC4B1E28B1}"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15</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2700522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6D5872D6-CE8D-48CF-9D83-C4599B4575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0A304FC-F0C5-4B15-A882-049BD17DC1A6}" type="slidenum">
              <a:rPr lang="en-US" altLang="es-ES" sz="1400" smtClean="0">
                <a:ea typeface="Noto Sans CJK SC Regular" charset="0"/>
              </a:rPr>
              <a:pPr>
                <a:spcBef>
                  <a:spcPct val="0"/>
                </a:spcBef>
              </a:pPr>
              <a:t>16</a:t>
            </a:fld>
            <a:endParaRPr lang="en-US" altLang="es-ES" sz="1400">
              <a:ea typeface="Noto Sans CJK SC Regular" charset="0"/>
            </a:endParaRPr>
          </a:p>
        </p:txBody>
      </p:sp>
      <p:sp>
        <p:nvSpPr>
          <p:cNvPr id="39939" name="Rectangle 1">
            <a:extLst>
              <a:ext uri="{FF2B5EF4-FFF2-40B4-BE49-F238E27FC236}">
                <a16:creationId xmlns:a16="http://schemas.microsoft.com/office/drawing/2014/main" id="{5F5C3BC5-1A41-4AC5-A641-3CEA843F474C}"/>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E7787C1E-CF36-4463-A45F-8B11743E01A9}"/>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39941" name="Text Box 3">
            <a:extLst>
              <a:ext uri="{FF2B5EF4-FFF2-40B4-BE49-F238E27FC236}">
                <a16:creationId xmlns:a16="http://schemas.microsoft.com/office/drawing/2014/main" id="{FB217929-B786-4C26-A2CF-BFBFBCA9BFD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AAD1A363-2A6E-41CA-B25A-88813D1256A7}"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16</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46320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841BB487-8762-4D03-AB14-DE4A5DD1A3C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11BFF26-35DB-4701-AC70-98322D87EE01}" type="slidenum">
              <a:rPr lang="en-US" altLang="es-ES" sz="1400" smtClean="0">
                <a:ea typeface="Noto Sans CJK SC Regular" charset="0"/>
              </a:rPr>
              <a:pPr>
                <a:spcBef>
                  <a:spcPct val="0"/>
                </a:spcBef>
              </a:pPr>
              <a:t>17</a:t>
            </a:fld>
            <a:endParaRPr lang="en-US" altLang="es-ES" sz="1400">
              <a:ea typeface="Noto Sans CJK SC Regular" charset="0"/>
            </a:endParaRPr>
          </a:p>
        </p:txBody>
      </p:sp>
      <p:sp>
        <p:nvSpPr>
          <p:cNvPr id="41987" name="Text Box 1">
            <a:extLst>
              <a:ext uri="{FF2B5EF4-FFF2-40B4-BE49-F238E27FC236}">
                <a16:creationId xmlns:a16="http://schemas.microsoft.com/office/drawing/2014/main" id="{AE2AF8C4-8F70-429C-93DB-AEC414FF5D4D}"/>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B587170-0412-4A73-8236-59641950288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17</a:t>
            </a:fld>
            <a:endParaRPr lang="en-US" altLang="es-ES" sz="1300">
              <a:latin typeface="Calibri" panose="020F0502020204030204" pitchFamily="34" charset="0"/>
              <a:ea typeface="ＭＳ Ｐゴシック" panose="020B0600070205080204" pitchFamily="34" charset="-128"/>
            </a:endParaRPr>
          </a:p>
        </p:txBody>
      </p:sp>
      <p:sp>
        <p:nvSpPr>
          <p:cNvPr id="41988" name="Rectangle 2">
            <a:extLst>
              <a:ext uri="{FF2B5EF4-FFF2-40B4-BE49-F238E27FC236}">
                <a16:creationId xmlns:a16="http://schemas.microsoft.com/office/drawing/2014/main" id="{CBD84DA5-1E93-4C21-86E1-A8AD480838AB}"/>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9" name="Rectangle 3">
            <a:extLst>
              <a:ext uri="{FF2B5EF4-FFF2-40B4-BE49-F238E27FC236}">
                <a16:creationId xmlns:a16="http://schemas.microsoft.com/office/drawing/2014/main" id="{58346F9B-8D90-49E0-B8AD-F18BF71D2871}"/>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69219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FDA013E9-69F4-4981-ACBD-2361322A1F9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14C6A9-3FE7-4C5B-8AC6-1D208172FF42}" type="slidenum">
              <a:rPr lang="en-US" altLang="es-ES" sz="1400" smtClean="0">
                <a:ea typeface="Noto Sans CJK SC Regular" charset="0"/>
              </a:rPr>
              <a:pPr>
                <a:spcBef>
                  <a:spcPct val="0"/>
                </a:spcBef>
              </a:pPr>
              <a:t>18</a:t>
            </a:fld>
            <a:endParaRPr lang="en-US" altLang="es-ES" sz="1400">
              <a:ea typeface="Noto Sans CJK SC Regular" charset="0"/>
            </a:endParaRPr>
          </a:p>
        </p:txBody>
      </p:sp>
      <p:sp>
        <p:nvSpPr>
          <p:cNvPr id="44035" name="Rectangle 1">
            <a:extLst>
              <a:ext uri="{FF2B5EF4-FFF2-40B4-BE49-F238E27FC236}">
                <a16:creationId xmlns:a16="http://schemas.microsoft.com/office/drawing/2014/main" id="{406831F6-E7B3-45D9-99F7-301AC7AF1AD2}"/>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406D1B9D-88FB-42EE-9F6F-4B3D91656CC2}"/>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44037" name="Text Box 3">
            <a:extLst>
              <a:ext uri="{FF2B5EF4-FFF2-40B4-BE49-F238E27FC236}">
                <a16:creationId xmlns:a16="http://schemas.microsoft.com/office/drawing/2014/main" id="{ABEAF516-3E20-4105-9462-A7CF55341B54}"/>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F8173DE-F6E4-4E15-90BD-417944C92C84}"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18</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50122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331590C4-3287-40D5-97EA-1E06D6D95CB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95E8548-56CA-442B-BF71-FB2BC33DF44B}" type="slidenum">
              <a:rPr lang="en-US" altLang="es-ES" sz="1400" smtClean="0">
                <a:ea typeface="Noto Sans CJK SC Regular" charset="0"/>
              </a:rPr>
              <a:pPr>
                <a:spcBef>
                  <a:spcPct val="0"/>
                </a:spcBef>
              </a:pPr>
              <a:t>19</a:t>
            </a:fld>
            <a:endParaRPr lang="en-US" altLang="es-ES" sz="1400">
              <a:ea typeface="Noto Sans CJK SC Regular" charset="0"/>
            </a:endParaRPr>
          </a:p>
        </p:txBody>
      </p:sp>
      <p:sp>
        <p:nvSpPr>
          <p:cNvPr id="48131" name="Rectangle 1">
            <a:extLst>
              <a:ext uri="{FF2B5EF4-FFF2-40B4-BE49-F238E27FC236}">
                <a16:creationId xmlns:a16="http://schemas.microsoft.com/office/drawing/2014/main" id="{B748C5F8-AC8F-4B64-9E75-41B7B4ADD954}"/>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970F4C2C-8597-4296-8E38-0C0D813A7C1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1233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p:nvPr>
        </p:nvSpPr>
        <p:spPr/>
        <p:txBody>
          <a:bodyPr/>
          <a:lstStyle/>
          <a:p>
            <a:pPr>
              <a:defRPr/>
            </a:pPr>
            <a:fld id="{5E3D567C-6FFB-4FE3-B2AC-05A50AEF3829}" type="slidenum">
              <a:rPr lang="en-US" altLang="es-ES" smtClean="0"/>
              <a:pPr>
                <a:defRPr/>
              </a:pPr>
              <a:t>21</a:t>
            </a:fld>
            <a:endParaRPr lang="en-US" altLang="es-ES"/>
          </a:p>
        </p:txBody>
      </p:sp>
    </p:spTree>
    <p:extLst>
      <p:ext uri="{BB962C8B-B14F-4D97-AF65-F5344CB8AC3E}">
        <p14:creationId xmlns:p14="http://schemas.microsoft.com/office/powerpoint/2010/main" val="51467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8C84BFC-1E1B-4C8E-A3A3-704CE5CEFB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0EEC901-C00B-4CF9-99FD-3C55A138F0F2}" type="slidenum">
              <a:rPr lang="en-US" altLang="es-ES" sz="1400" smtClean="0">
                <a:ea typeface="Noto Sans CJK SC Regular" charset="0"/>
              </a:rPr>
              <a:pPr>
                <a:spcBef>
                  <a:spcPct val="0"/>
                </a:spcBef>
              </a:pPr>
              <a:t>2</a:t>
            </a:fld>
            <a:endParaRPr lang="en-US" altLang="es-ES" sz="1400">
              <a:ea typeface="Noto Sans CJK SC Regular" charset="0"/>
            </a:endParaRPr>
          </a:p>
        </p:txBody>
      </p:sp>
      <p:sp>
        <p:nvSpPr>
          <p:cNvPr id="112641" name="Text Box 1">
            <a:extLst>
              <a:ext uri="{FF2B5EF4-FFF2-40B4-BE49-F238E27FC236}">
                <a16:creationId xmlns:a16="http://schemas.microsoft.com/office/drawing/2014/main" id="{2729A552-82E1-4D2E-9B1A-1E32D84C3F7B}"/>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6CA6F1F5-0A96-4123-A161-D9BBC1CFF430}" type="slidenum">
              <a:rPr lang="en-US" altLang="es-ES" sz="1200" smtClean="0">
                <a:cs typeface="+mn-ea" charset="0"/>
              </a:rPr>
              <a:pPr algn="r" eaLnBrk="1" hangingPunct="1">
                <a:buClr>
                  <a:srgbClr val="000000"/>
                </a:buClr>
                <a:buSzPct val="100000"/>
                <a:buFont typeface="Times New Roman" panose="02020603050405020304" pitchFamily="18" charset="0"/>
                <a:buNone/>
                <a:defRPr/>
              </a:pPr>
              <a:t>2</a:t>
            </a:fld>
            <a:endParaRPr lang="en-US" altLang="es-ES" sz="1200">
              <a:cs typeface="+mn-ea" charset="0"/>
            </a:endParaRPr>
          </a:p>
        </p:txBody>
      </p:sp>
      <p:sp>
        <p:nvSpPr>
          <p:cNvPr id="11268" name="Rectangle 2">
            <a:extLst>
              <a:ext uri="{FF2B5EF4-FFF2-40B4-BE49-F238E27FC236}">
                <a16:creationId xmlns:a16="http://schemas.microsoft.com/office/drawing/2014/main" id="{238C511B-5B35-4187-BFDD-EABCE5EF5475}"/>
              </a:ext>
            </a:extLst>
          </p:cNvPr>
          <p:cNvSpPr>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1269" name="Rectangle 3">
            <a:extLst>
              <a:ext uri="{FF2B5EF4-FFF2-40B4-BE49-F238E27FC236}">
                <a16:creationId xmlns:a16="http://schemas.microsoft.com/office/drawing/2014/main" id="{AAA0B293-A744-445B-A74F-1854A074D25A}"/>
              </a:ext>
            </a:extLst>
          </p:cNvPr>
          <p:cNvSpPr>
            <a:spLocks noGrp="1" noChangeArrowheads="1"/>
          </p:cNvSpPr>
          <p:nvPr>
            <p:ph type="body"/>
          </p:nvPr>
        </p:nvSpPr>
        <p:spPr>
          <a:xfrm>
            <a:off x="709613" y="4860925"/>
            <a:ext cx="5668962" cy="4594225"/>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8201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E767481A-F149-408E-A095-CB833DF9637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64F7491-3C02-47EF-B53F-7344125761EB}" type="slidenum">
              <a:rPr lang="en-US" altLang="es-ES" sz="1400" smtClean="0">
                <a:ea typeface="Noto Sans CJK SC Regular" charset="0"/>
              </a:rPr>
              <a:pPr>
                <a:spcBef>
                  <a:spcPct val="0"/>
                </a:spcBef>
              </a:pPr>
              <a:t>23</a:t>
            </a:fld>
            <a:endParaRPr lang="en-US" altLang="es-ES" sz="1400">
              <a:ea typeface="Noto Sans CJK SC Regular" charset="0"/>
            </a:endParaRPr>
          </a:p>
        </p:txBody>
      </p:sp>
      <p:sp>
        <p:nvSpPr>
          <p:cNvPr id="54275" name="Rectangle 1">
            <a:extLst>
              <a:ext uri="{FF2B5EF4-FFF2-40B4-BE49-F238E27FC236}">
                <a16:creationId xmlns:a16="http://schemas.microsoft.com/office/drawing/2014/main" id="{F3FA02E9-FCAC-4BCF-ACFA-DEC2079B679D}"/>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a:extLst>
              <a:ext uri="{FF2B5EF4-FFF2-40B4-BE49-F238E27FC236}">
                <a16:creationId xmlns:a16="http://schemas.microsoft.com/office/drawing/2014/main" id="{6192344F-6C65-443D-9C55-CC21D9652CF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54277" name="Text Box 3">
            <a:extLst>
              <a:ext uri="{FF2B5EF4-FFF2-40B4-BE49-F238E27FC236}">
                <a16:creationId xmlns:a16="http://schemas.microsoft.com/office/drawing/2014/main" id="{35F0D90E-A00B-4C00-B1B9-EFD9FAF0C751}"/>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2696ABBC-1959-43FF-814F-7588F25D9D6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23</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762663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30A258AC-8E5A-4D4F-8423-D0DA2A8D63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86DC25D-CE7B-44C1-8F2F-EC9C26A6366A}" type="slidenum">
              <a:rPr lang="en-US" altLang="es-ES" sz="1400" smtClean="0">
                <a:ea typeface="Noto Sans CJK SC Regular" charset="0"/>
              </a:rPr>
              <a:pPr>
                <a:spcBef>
                  <a:spcPct val="0"/>
                </a:spcBef>
              </a:pPr>
              <a:t>24</a:t>
            </a:fld>
            <a:endParaRPr lang="en-US" altLang="es-ES" sz="1400">
              <a:ea typeface="Noto Sans CJK SC Regular" charset="0"/>
            </a:endParaRPr>
          </a:p>
        </p:txBody>
      </p:sp>
      <p:sp>
        <p:nvSpPr>
          <p:cNvPr id="56323" name="Rectangle 1">
            <a:extLst>
              <a:ext uri="{FF2B5EF4-FFF2-40B4-BE49-F238E27FC236}">
                <a16:creationId xmlns:a16="http://schemas.microsoft.com/office/drawing/2014/main" id="{AED3D86D-AD90-4256-82DE-451F004A5ED8}"/>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id="{3C15AAAF-7765-454B-92AB-7ED660AC6896}"/>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83522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477D8774-DFDE-461A-ACFD-E07E5B68E2B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3689A98-50D0-464F-9BA8-AF9350469814}" type="slidenum">
              <a:rPr lang="en-US" altLang="es-ES" sz="1400" smtClean="0">
                <a:ea typeface="Noto Sans CJK SC Regular" charset="0"/>
              </a:rPr>
              <a:pPr>
                <a:spcBef>
                  <a:spcPct val="0"/>
                </a:spcBef>
              </a:pPr>
              <a:t>25</a:t>
            </a:fld>
            <a:endParaRPr lang="en-US" altLang="es-ES" sz="1400">
              <a:ea typeface="Noto Sans CJK SC Regular" charset="0"/>
            </a:endParaRPr>
          </a:p>
        </p:txBody>
      </p:sp>
      <p:sp>
        <p:nvSpPr>
          <p:cNvPr id="58371" name="Rectangle 1">
            <a:extLst>
              <a:ext uri="{FF2B5EF4-FFF2-40B4-BE49-F238E27FC236}">
                <a16:creationId xmlns:a16="http://schemas.microsoft.com/office/drawing/2014/main" id="{95F67520-940A-409F-A0A6-E7275C260BE7}"/>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id="{EAA3DB1F-82AB-4F25-AC48-FC1720BA3B80}"/>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540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1B584DB7-CE61-44CA-BF62-6C7540CF077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81C2461-10AC-4462-8491-8C0CCD66C4F4}" type="slidenum">
              <a:rPr lang="en-US" altLang="es-ES" sz="1400" smtClean="0">
                <a:ea typeface="Noto Sans CJK SC Regular" charset="0"/>
              </a:rPr>
              <a:pPr>
                <a:spcBef>
                  <a:spcPct val="0"/>
                </a:spcBef>
              </a:pPr>
              <a:t>26</a:t>
            </a:fld>
            <a:endParaRPr lang="en-US" altLang="es-ES" sz="1400">
              <a:ea typeface="Noto Sans CJK SC Regular" charset="0"/>
            </a:endParaRPr>
          </a:p>
        </p:txBody>
      </p:sp>
      <p:sp>
        <p:nvSpPr>
          <p:cNvPr id="60419" name="Rectangle 1">
            <a:extLst>
              <a:ext uri="{FF2B5EF4-FFF2-40B4-BE49-F238E27FC236}">
                <a16:creationId xmlns:a16="http://schemas.microsoft.com/office/drawing/2014/main" id="{D22DA5AD-9B7A-45B0-87CA-74EE7E241B35}"/>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a:extLst>
              <a:ext uri="{FF2B5EF4-FFF2-40B4-BE49-F238E27FC236}">
                <a16:creationId xmlns:a16="http://schemas.microsoft.com/office/drawing/2014/main" id="{1C6691D4-2C0B-4337-942B-B679C4B430D9}"/>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98494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D6563DD7-7407-4CE3-8F08-515CC8043D0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B52B088-C5E9-41CC-8A2D-DDEDAD8C1BDE}" type="slidenum">
              <a:rPr lang="en-US" altLang="es-ES" sz="1400" smtClean="0">
                <a:ea typeface="Noto Sans CJK SC Regular" charset="0"/>
              </a:rPr>
              <a:pPr>
                <a:spcBef>
                  <a:spcPct val="0"/>
                </a:spcBef>
              </a:pPr>
              <a:t>27</a:t>
            </a:fld>
            <a:endParaRPr lang="en-US" altLang="es-ES" sz="1400">
              <a:ea typeface="Noto Sans CJK SC Regular" charset="0"/>
            </a:endParaRPr>
          </a:p>
        </p:txBody>
      </p:sp>
      <p:sp>
        <p:nvSpPr>
          <p:cNvPr id="62467" name="Text Box 1">
            <a:extLst>
              <a:ext uri="{FF2B5EF4-FFF2-40B4-BE49-F238E27FC236}">
                <a16:creationId xmlns:a16="http://schemas.microsoft.com/office/drawing/2014/main" id="{88D052F2-22D6-463F-A6B0-D59ABE8B4D55}"/>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D6C461BA-F47F-4218-B867-376C63A562A4}"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27</a:t>
            </a:fld>
            <a:endParaRPr lang="en-US" altLang="es-ES" sz="1300">
              <a:latin typeface="Calibri" panose="020F0502020204030204" pitchFamily="34" charset="0"/>
              <a:ea typeface="ＭＳ Ｐゴシック" panose="020B0600070205080204" pitchFamily="34" charset="-128"/>
            </a:endParaRPr>
          </a:p>
        </p:txBody>
      </p:sp>
      <p:sp>
        <p:nvSpPr>
          <p:cNvPr id="62468" name="Rectangle 2">
            <a:extLst>
              <a:ext uri="{FF2B5EF4-FFF2-40B4-BE49-F238E27FC236}">
                <a16:creationId xmlns:a16="http://schemas.microsoft.com/office/drawing/2014/main" id="{13096821-08AA-46F7-AF62-64A76A36CFDA}"/>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a:extLst>
              <a:ext uri="{FF2B5EF4-FFF2-40B4-BE49-F238E27FC236}">
                <a16:creationId xmlns:a16="http://schemas.microsoft.com/office/drawing/2014/main" id="{383A5F8F-AF63-4F85-A02E-6F35528351BB}"/>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25132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50714F0E-D266-4ABA-A465-ECFF180EFDD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3DEF8BB-1216-47FB-A925-1A1E5B3CAD44}" type="slidenum">
              <a:rPr lang="en-US" altLang="es-ES" sz="1400" smtClean="0">
                <a:ea typeface="Noto Sans CJK SC Regular" charset="0"/>
              </a:rPr>
              <a:pPr>
                <a:spcBef>
                  <a:spcPct val="0"/>
                </a:spcBef>
              </a:pPr>
              <a:t>28</a:t>
            </a:fld>
            <a:endParaRPr lang="en-US" altLang="es-ES" sz="1400">
              <a:ea typeface="Noto Sans CJK SC Regular" charset="0"/>
            </a:endParaRPr>
          </a:p>
        </p:txBody>
      </p:sp>
      <p:sp>
        <p:nvSpPr>
          <p:cNvPr id="64515" name="Text Box 1">
            <a:extLst>
              <a:ext uri="{FF2B5EF4-FFF2-40B4-BE49-F238E27FC236}">
                <a16:creationId xmlns:a16="http://schemas.microsoft.com/office/drawing/2014/main" id="{898B063D-8018-43A5-951E-DB676A12D917}"/>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3037EF29-1D77-47AA-B7A9-AC681A64BFB2}"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28</a:t>
            </a:fld>
            <a:endParaRPr lang="en-US" altLang="es-ES" sz="1300">
              <a:latin typeface="Calibri" panose="020F0502020204030204" pitchFamily="34" charset="0"/>
              <a:ea typeface="ＭＳ Ｐゴシック" panose="020B0600070205080204" pitchFamily="34" charset="-128"/>
            </a:endParaRPr>
          </a:p>
        </p:txBody>
      </p:sp>
      <p:sp>
        <p:nvSpPr>
          <p:cNvPr id="64516" name="Rectangle 2">
            <a:extLst>
              <a:ext uri="{FF2B5EF4-FFF2-40B4-BE49-F238E27FC236}">
                <a16:creationId xmlns:a16="http://schemas.microsoft.com/office/drawing/2014/main" id="{D2CDC743-F42F-49C8-9EDC-3635590C9C75}"/>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7" name="Rectangle 3">
            <a:extLst>
              <a:ext uri="{FF2B5EF4-FFF2-40B4-BE49-F238E27FC236}">
                <a16:creationId xmlns:a16="http://schemas.microsoft.com/office/drawing/2014/main" id="{847F7264-A80A-4525-8673-7CA7E13DBF8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99802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E63D3067-62EA-472A-B3B0-EC28B2A865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877559D-F8BF-47C0-92C8-83AFE63F52CC}" type="slidenum">
              <a:rPr lang="en-US" altLang="es-ES" sz="1400" smtClean="0">
                <a:ea typeface="Noto Sans CJK SC Regular" charset="0"/>
              </a:rPr>
              <a:pPr>
                <a:spcBef>
                  <a:spcPct val="0"/>
                </a:spcBef>
              </a:pPr>
              <a:t>29</a:t>
            </a:fld>
            <a:endParaRPr lang="en-US" altLang="es-ES" sz="1400">
              <a:ea typeface="Noto Sans CJK SC Regular" charset="0"/>
            </a:endParaRPr>
          </a:p>
        </p:txBody>
      </p:sp>
      <p:sp>
        <p:nvSpPr>
          <p:cNvPr id="66563" name="Text Box 1">
            <a:extLst>
              <a:ext uri="{FF2B5EF4-FFF2-40B4-BE49-F238E27FC236}">
                <a16:creationId xmlns:a16="http://schemas.microsoft.com/office/drawing/2014/main" id="{8889DA9A-54FF-4FDD-AB68-476AF0213A3F}"/>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49D9F60F-3987-44A0-9CCC-3116E81A9476}"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29</a:t>
            </a:fld>
            <a:endParaRPr lang="en-US" altLang="es-ES" sz="1300">
              <a:latin typeface="Calibri" panose="020F0502020204030204" pitchFamily="34" charset="0"/>
              <a:ea typeface="ＭＳ Ｐゴシック" panose="020B0600070205080204" pitchFamily="34" charset="-128"/>
            </a:endParaRPr>
          </a:p>
        </p:txBody>
      </p:sp>
      <p:sp>
        <p:nvSpPr>
          <p:cNvPr id="66564" name="Rectangle 2">
            <a:extLst>
              <a:ext uri="{FF2B5EF4-FFF2-40B4-BE49-F238E27FC236}">
                <a16:creationId xmlns:a16="http://schemas.microsoft.com/office/drawing/2014/main" id="{9077C812-E6A4-4DEE-ADFB-F27328FCCDA3}"/>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Rectangle 3">
            <a:extLst>
              <a:ext uri="{FF2B5EF4-FFF2-40B4-BE49-F238E27FC236}">
                <a16:creationId xmlns:a16="http://schemas.microsoft.com/office/drawing/2014/main" id="{80913B5A-CA86-4A53-890A-B88BC0321731}"/>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527599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B95B4D7B-B09E-42BA-9E92-72BCFCDE74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091C008-2DCE-45CA-85CC-92B67EEFB25B}" type="slidenum">
              <a:rPr lang="en-US" altLang="es-ES" sz="1400" smtClean="0">
                <a:ea typeface="Noto Sans CJK SC Regular" charset="0"/>
              </a:rPr>
              <a:pPr>
                <a:spcBef>
                  <a:spcPct val="0"/>
                </a:spcBef>
              </a:pPr>
              <a:t>30</a:t>
            </a:fld>
            <a:endParaRPr lang="en-US" altLang="es-ES" sz="1400">
              <a:ea typeface="Noto Sans CJK SC Regular" charset="0"/>
            </a:endParaRPr>
          </a:p>
        </p:txBody>
      </p:sp>
      <p:sp>
        <p:nvSpPr>
          <p:cNvPr id="68611" name="Text Box 1">
            <a:extLst>
              <a:ext uri="{FF2B5EF4-FFF2-40B4-BE49-F238E27FC236}">
                <a16:creationId xmlns:a16="http://schemas.microsoft.com/office/drawing/2014/main" id="{EB742DC0-49D5-4C0C-8862-4FA3A70D8F0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3D196DA-9C38-413D-92E1-C3265196C24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30</a:t>
            </a:fld>
            <a:endParaRPr lang="en-US" altLang="es-ES" sz="1300">
              <a:latin typeface="Calibri" panose="020F0502020204030204" pitchFamily="34" charset="0"/>
              <a:ea typeface="ＭＳ Ｐゴシック" panose="020B0600070205080204" pitchFamily="34" charset="-128"/>
            </a:endParaRPr>
          </a:p>
        </p:txBody>
      </p:sp>
      <p:sp>
        <p:nvSpPr>
          <p:cNvPr id="68612" name="Rectangle 2">
            <a:extLst>
              <a:ext uri="{FF2B5EF4-FFF2-40B4-BE49-F238E27FC236}">
                <a16:creationId xmlns:a16="http://schemas.microsoft.com/office/drawing/2014/main" id="{37446652-68A8-44B2-BFFA-2F67BBE5C84D}"/>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3" name="Rectangle 3">
            <a:extLst>
              <a:ext uri="{FF2B5EF4-FFF2-40B4-BE49-F238E27FC236}">
                <a16:creationId xmlns:a16="http://schemas.microsoft.com/office/drawing/2014/main" id="{308FA47A-EC8C-412B-BC4F-CF2C7CC39A7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814878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B3C0A00D-772E-4033-859B-EF13291332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B6A403D-2300-4E5C-94E7-4E454E459BA8}" type="slidenum">
              <a:rPr lang="en-US" altLang="es-ES" sz="1400" smtClean="0">
                <a:ea typeface="Noto Sans CJK SC Regular" charset="0"/>
              </a:rPr>
              <a:pPr>
                <a:spcBef>
                  <a:spcPct val="0"/>
                </a:spcBef>
              </a:pPr>
              <a:t>31</a:t>
            </a:fld>
            <a:endParaRPr lang="en-US" altLang="es-ES" sz="1400">
              <a:ea typeface="Noto Sans CJK SC Regular" charset="0"/>
            </a:endParaRPr>
          </a:p>
        </p:txBody>
      </p:sp>
      <p:sp>
        <p:nvSpPr>
          <p:cNvPr id="70659" name="Text Box 1">
            <a:extLst>
              <a:ext uri="{FF2B5EF4-FFF2-40B4-BE49-F238E27FC236}">
                <a16:creationId xmlns:a16="http://schemas.microsoft.com/office/drawing/2014/main" id="{6EACE442-7C7D-47A7-A6B0-EBF4804F26F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E27AA370-65BF-4F8A-AAFF-CDCF25E9DBE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31</a:t>
            </a:fld>
            <a:endParaRPr lang="en-US" altLang="es-ES" sz="1300">
              <a:latin typeface="Calibri" panose="020F0502020204030204" pitchFamily="34" charset="0"/>
              <a:ea typeface="ＭＳ Ｐゴシック" panose="020B0600070205080204" pitchFamily="34" charset="-128"/>
            </a:endParaRPr>
          </a:p>
        </p:txBody>
      </p:sp>
      <p:sp>
        <p:nvSpPr>
          <p:cNvPr id="70660" name="Rectangle 2">
            <a:extLst>
              <a:ext uri="{FF2B5EF4-FFF2-40B4-BE49-F238E27FC236}">
                <a16:creationId xmlns:a16="http://schemas.microsoft.com/office/drawing/2014/main" id="{C85480A6-507F-428D-8283-B4972F2D235B}"/>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Rectangle 3">
            <a:extLst>
              <a:ext uri="{FF2B5EF4-FFF2-40B4-BE49-F238E27FC236}">
                <a16:creationId xmlns:a16="http://schemas.microsoft.com/office/drawing/2014/main" id="{FB7A6F7D-ED51-4EDA-A7D5-2CE2D00022A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85152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a:extLst>
              <a:ext uri="{FF2B5EF4-FFF2-40B4-BE49-F238E27FC236}">
                <a16:creationId xmlns:a16="http://schemas.microsoft.com/office/drawing/2014/main" id="{0EC51854-7E53-495B-86E1-AFD49E53330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2187630-26D5-4955-A82D-81902D430D16}" type="slidenum">
              <a:rPr lang="en-US" altLang="es-ES" sz="1400" smtClean="0">
                <a:ea typeface="Noto Sans CJK SC Regular" charset="0"/>
              </a:rPr>
              <a:pPr>
                <a:spcBef>
                  <a:spcPct val="0"/>
                </a:spcBef>
              </a:pPr>
              <a:t>32</a:t>
            </a:fld>
            <a:endParaRPr lang="en-US" altLang="es-ES" sz="1400">
              <a:ea typeface="Noto Sans CJK SC Regular" charset="0"/>
            </a:endParaRPr>
          </a:p>
        </p:txBody>
      </p:sp>
      <p:sp>
        <p:nvSpPr>
          <p:cNvPr id="72707" name="Text Box 1">
            <a:extLst>
              <a:ext uri="{FF2B5EF4-FFF2-40B4-BE49-F238E27FC236}">
                <a16:creationId xmlns:a16="http://schemas.microsoft.com/office/drawing/2014/main" id="{2CE6A540-854C-4FD3-9550-E064F30549B1}"/>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0A84ECF2-7894-4204-9B5A-538C44DEFFD2}"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32</a:t>
            </a:fld>
            <a:endParaRPr lang="en-US" altLang="es-ES" sz="1300">
              <a:latin typeface="Calibri" panose="020F0502020204030204" pitchFamily="34" charset="0"/>
              <a:ea typeface="ＭＳ Ｐゴシック" panose="020B0600070205080204" pitchFamily="34" charset="-128"/>
            </a:endParaRPr>
          </a:p>
        </p:txBody>
      </p:sp>
      <p:sp>
        <p:nvSpPr>
          <p:cNvPr id="72708" name="Rectangle 2">
            <a:extLst>
              <a:ext uri="{FF2B5EF4-FFF2-40B4-BE49-F238E27FC236}">
                <a16:creationId xmlns:a16="http://schemas.microsoft.com/office/drawing/2014/main" id="{9C1D086F-B72E-4407-BC8F-F0B004E09227}"/>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9" name="Rectangle 3">
            <a:extLst>
              <a:ext uri="{FF2B5EF4-FFF2-40B4-BE49-F238E27FC236}">
                <a16:creationId xmlns:a16="http://schemas.microsoft.com/office/drawing/2014/main" id="{6F3C0A1E-D7CF-4744-B950-6769A3FFE9A6}"/>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3726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4928EEB-97CF-449B-B524-9A1D886EE0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73355B1-ED62-43A5-9725-B5246C48D565}" type="slidenum">
              <a:rPr lang="en-US" altLang="es-ES" sz="1400" smtClean="0">
                <a:ea typeface="Noto Sans CJK SC Regular" charset="0"/>
              </a:rPr>
              <a:pPr>
                <a:spcBef>
                  <a:spcPct val="0"/>
                </a:spcBef>
              </a:pPr>
              <a:t>3</a:t>
            </a:fld>
            <a:endParaRPr lang="en-US" altLang="es-ES" sz="1400">
              <a:ea typeface="Noto Sans CJK SC Regular" charset="0"/>
            </a:endParaRPr>
          </a:p>
        </p:txBody>
      </p:sp>
      <p:sp>
        <p:nvSpPr>
          <p:cNvPr id="17411" name="Rectangle 1">
            <a:extLst>
              <a:ext uri="{FF2B5EF4-FFF2-40B4-BE49-F238E27FC236}">
                <a16:creationId xmlns:a16="http://schemas.microsoft.com/office/drawing/2014/main" id="{1314B127-2B00-4EDE-94F1-AF110C07C96E}"/>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9A51858-9DC1-45D8-836C-250A70CA8F8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377424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C3ED92B2-54F5-4D3E-B7C9-FF8FC6C99B6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90B06C7-1508-48CA-A7E6-A62B425DAEF1}" type="slidenum">
              <a:rPr lang="en-US" altLang="es-ES" sz="1400" smtClean="0">
                <a:ea typeface="Noto Sans CJK SC Regular" charset="0"/>
              </a:rPr>
              <a:pPr>
                <a:spcBef>
                  <a:spcPct val="0"/>
                </a:spcBef>
              </a:pPr>
              <a:t>33</a:t>
            </a:fld>
            <a:endParaRPr lang="en-US" altLang="es-ES" sz="1400">
              <a:ea typeface="Noto Sans CJK SC Regular" charset="0"/>
            </a:endParaRPr>
          </a:p>
        </p:txBody>
      </p:sp>
      <p:sp>
        <p:nvSpPr>
          <p:cNvPr id="74755" name="Text Box 1">
            <a:extLst>
              <a:ext uri="{FF2B5EF4-FFF2-40B4-BE49-F238E27FC236}">
                <a16:creationId xmlns:a16="http://schemas.microsoft.com/office/drawing/2014/main" id="{E301DDDA-12DC-4C25-A6AA-47B50D4ACF4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0A8B2C01-0492-4BD1-B2E5-4DD7010BE25E}"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33</a:t>
            </a:fld>
            <a:endParaRPr lang="en-US" altLang="es-ES" sz="1300">
              <a:latin typeface="Calibri" panose="020F0502020204030204" pitchFamily="34" charset="0"/>
              <a:ea typeface="ＭＳ Ｐゴシック" panose="020B0600070205080204" pitchFamily="34" charset="-128"/>
            </a:endParaRPr>
          </a:p>
        </p:txBody>
      </p:sp>
      <p:sp>
        <p:nvSpPr>
          <p:cNvPr id="74756" name="Rectangle 2">
            <a:extLst>
              <a:ext uri="{FF2B5EF4-FFF2-40B4-BE49-F238E27FC236}">
                <a16:creationId xmlns:a16="http://schemas.microsoft.com/office/drawing/2014/main" id="{356B5BFF-791F-4989-A4BD-699AA97D6A92}"/>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7" name="Text Box 3">
            <a:extLst>
              <a:ext uri="{FF2B5EF4-FFF2-40B4-BE49-F238E27FC236}">
                <a16:creationId xmlns:a16="http://schemas.microsoft.com/office/drawing/2014/main" id="{02C7C28B-03C3-4A8A-A6CE-8184ADD91433}"/>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s-ES" sz="2000">
              <a:latin typeface="Arial" panose="020B0604020202020204" pitchFamily="34" charset="0"/>
              <a:cs typeface="Noto Sans CJK SC Regular" charset="0"/>
            </a:endParaRPr>
          </a:p>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s-ES" sz="2000">
              <a:latin typeface="Arial" panose="020B0604020202020204" pitchFamily="34" charset="0"/>
              <a:cs typeface="Noto Sans CJK SC Regular" charset="0"/>
            </a:endParaRPr>
          </a:p>
        </p:txBody>
      </p:sp>
    </p:spTree>
    <p:extLst>
      <p:ext uri="{BB962C8B-B14F-4D97-AF65-F5344CB8AC3E}">
        <p14:creationId xmlns:p14="http://schemas.microsoft.com/office/powerpoint/2010/main" val="3672396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F054198A-66A9-41FB-91DD-040BB90F8C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872E364-02EB-4681-9186-62399FE4926F}" type="slidenum">
              <a:rPr lang="en-US" altLang="es-ES" sz="1400" smtClean="0">
                <a:ea typeface="Noto Sans CJK SC Regular" charset="0"/>
              </a:rPr>
              <a:pPr>
                <a:spcBef>
                  <a:spcPct val="0"/>
                </a:spcBef>
              </a:pPr>
              <a:t>34</a:t>
            </a:fld>
            <a:endParaRPr lang="en-US" altLang="es-ES" sz="1400">
              <a:ea typeface="Noto Sans CJK SC Regular" charset="0"/>
            </a:endParaRPr>
          </a:p>
        </p:txBody>
      </p:sp>
      <p:sp>
        <p:nvSpPr>
          <p:cNvPr id="78851" name="Text Box 1">
            <a:extLst>
              <a:ext uri="{FF2B5EF4-FFF2-40B4-BE49-F238E27FC236}">
                <a16:creationId xmlns:a16="http://schemas.microsoft.com/office/drawing/2014/main" id="{632FD9F6-0418-4455-BC86-B3FC52E00A76}"/>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46DE83C7-46BC-4AF5-BCD1-76BC930AE44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34</a:t>
            </a:fld>
            <a:endParaRPr lang="en-US" altLang="es-ES" sz="1300">
              <a:latin typeface="Calibri" panose="020F0502020204030204" pitchFamily="34" charset="0"/>
              <a:ea typeface="ＭＳ Ｐゴシック" panose="020B0600070205080204" pitchFamily="34" charset="-128"/>
            </a:endParaRPr>
          </a:p>
        </p:txBody>
      </p:sp>
      <p:sp>
        <p:nvSpPr>
          <p:cNvPr id="78852" name="Rectangle 2">
            <a:extLst>
              <a:ext uri="{FF2B5EF4-FFF2-40B4-BE49-F238E27FC236}">
                <a16:creationId xmlns:a16="http://schemas.microsoft.com/office/drawing/2014/main" id="{10F2BF15-C081-4019-8DD6-537417FE249D}"/>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Rectangle 3">
            <a:extLst>
              <a:ext uri="{FF2B5EF4-FFF2-40B4-BE49-F238E27FC236}">
                <a16:creationId xmlns:a16="http://schemas.microsoft.com/office/drawing/2014/main" id="{4AB5E530-4F5A-4D22-BDED-FB00573F9389}"/>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7999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3DD8619B-635E-4C0A-A7DF-4B1AAFA6D9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4E8E8D4-1723-4EBD-B813-F6166F4496F6}" type="slidenum">
              <a:rPr lang="en-US" altLang="es-ES" sz="1400" smtClean="0">
                <a:ea typeface="Noto Sans CJK SC Regular" charset="0"/>
              </a:rPr>
              <a:pPr>
                <a:spcBef>
                  <a:spcPct val="0"/>
                </a:spcBef>
              </a:pPr>
              <a:t>35</a:t>
            </a:fld>
            <a:endParaRPr lang="en-US" altLang="es-ES" sz="1400">
              <a:ea typeface="Noto Sans CJK SC Regular" charset="0"/>
            </a:endParaRPr>
          </a:p>
        </p:txBody>
      </p:sp>
      <p:sp>
        <p:nvSpPr>
          <p:cNvPr id="80899" name="Rectangle 1">
            <a:extLst>
              <a:ext uri="{FF2B5EF4-FFF2-40B4-BE49-F238E27FC236}">
                <a16:creationId xmlns:a16="http://schemas.microsoft.com/office/drawing/2014/main" id="{2108FC20-8548-43F5-8A9D-4C327EEC472A}"/>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90F1D231-B4C5-4593-B253-A45490685A5F}"/>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783047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A720435B-82D9-41BD-83F7-35BDDD1E027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156B741-DEAD-4D25-823A-C306FC2CC468}" type="slidenum">
              <a:rPr lang="en-US" altLang="es-ES" sz="1400" smtClean="0">
                <a:ea typeface="Noto Sans CJK SC Regular" charset="0"/>
              </a:rPr>
              <a:pPr>
                <a:spcBef>
                  <a:spcPct val="0"/>
                </a:spcBef>
              </a:pPr>
              <a:t>36</a:t>
            </a:fld>
            <a:endParaRPr lang="en-US" altLang="es-ES" sz="1400">
              <a:ea typeface="Noto Sans CJK SC Regular" charset="0"/>
            </a:endParaRPr>
          </a:p>
        </p:txBody>
      </p:sp>
      <p:sp>
        <p:nvSpPr>
          <p:cNvPr id="82947" name="Text Box 1">
            <a:extLst>
              <a:ext uri="{FF2B5EF4-FFF2-40B4-BE49-F238E27FC236}">
                <a16:creationId xmlns:a16="http://schemas.microsoft.com/office/drawing/2014/main" id="{DD27F005-8191-4D7F-954C-D16BD3EBA3E0}"/>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31D7367-2B64-414D-B1D1-FF55C55F09A8}" type="slidenum">
              <a:rPr lang="en-US" altLang="es-ES" sz="1300">
                <a:latin typeface="Arial" panose="020B0604020202020204" pitchFamily="34" charset="0"/>
                <a:ea typeface="ＭＳ Ｐゴシック" panose="020B0600070205080204" pitchFamily="34" charset="-128"/>
              </a:rPr>
              <a:pPr algn="r" eaLnBrk="1" hangingPunct="1">
                <a:spcBef>
                  <a:spcPct val="0"/>
                </a:spcBef>
              </a:pPr>
              <a:t>36</a:t>
            </a:fld>
            <a:endParaRPr lang="en-US" altLang="es-ES" sz="1300">
              <a:latin typeface="Arial" panose="020B0604020202020204" pitchFamily="34" charset="0"/>
              <a:ea typeface="ＭＳ Ｐゴシック" panose="020B0600070205080204" pitchFamily="34" charset="-128"/>
            </a:endParaRPr>
          </a:p>
        </p:txBody>
      </p:sp>
      <p:sp>
        <p:nvSpPr>
          <p:cNvPr id="82948" name="Rectangle 2">
            <a:extLst>
              <a:ext uri="{FF2B5EF4-FFF2-40B4-BE49-F238E27FC236}">
                <a16:creationId xmlns:a16="http://schemas.microsoft.com/office/drawing/2014/main" id="{0916B389-390C-4E7E-88DE-E9A49FA22A6E}"/>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9" name="Rectangle 3">
            <a:extLst>
              <a:ext uri="{FF2B5EF4-FFF2-40B4-BE49-F238E27FC236}">
                <a16:creationId xmlns:a16="http://schemas.microsoft.com/office/drawing/2014/main" id="{362A551D-32F5-4BC5-B20A-6A942C8C430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433803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78C94938-5B32-4F54-8E53-967C7C0A75D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D15C75F-4626-437E-BF89-E30096C26DAD}" type="slidenum">
              <a:rPr lang="en-US" altLang="es-ES" sz="1400" smtClean="0">
                <a:ea typeface="Noto Sans CJK SC Regular" charset="0"/>
              </a:rPr>
              <a:pPr>
                <a:spcBef>
                  <a:spcPct val="0"/>
                </a:spcBef>
              </a:pPr>
              <a:t>37</a:t>
            </a:fld>
            <a:endParaRPr lang="en-US" altLang="es-ES" sz="1400">
              <a:ea typeface="Noto Sans CJK SC Regular" charset="0"/>
            </a:endParaRPr>
          </a:p>
        </p:txBody>
      </p:sp>
      <p:sp>
        <p:nvSpPr>
          <p:cNvPr id="84995" name="Rectangle 1">
            <a:extLst>
              <a:ext uri="{FF2B5EF4-FFF2-40B4-BE49-F238E27FC236}">
                <a16:creationId xmlns:a16="http://schemas.microsoft.com/office/drawing/2014/main" id="{E3DA29E0-50CC-4D23-ACDA-C771587D6705}"/>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a:extLst>
              <a:ext uri="{FF2B5EF4-FFF2-40B4-BE49-F238E27FC236}">
                <a16:creationId xmlns:a16="http://schemas.microsoft.com/office/drawing/2014/main" id="{1EAFD584-CF08-4718-8D1D-8B9DE51901B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249585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A768A9BA-B90E-4553-B0FB-C3AD33FC31B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B33A556-1610-41A4-BAC5-5EB244F612E9}" type="slidenum">
              <a:rPr lang="en-US" altLang="es-ES" sz="1400" smtClean="0">
                <a:ea typeface="Noto Sans CJK SC Regular" charset="0"/>
              </a:rPr>
              <a:pPr>
                <a:spcBef>
                  <a:spcPct val="0"/>
                </a:spcBef>
              </a:pPr>
              <a:t>38</a:t>
            </a:fld>
            <a:endParaRPr lang="en-US" altLang="es-ES" sz="1400">
              <a:ea typeface="Noto Sans CJK SC Regular" charset="0"/>
            </a:endParaRPr>
          </a:p>
        </p:txBody>
      </p:sp>
      <p:sp>
        <p:nvSpPr>
          <p:cNvPr id="87043" name="Rectangle 1">
            <a:extLst>
              <a:ext uri="{FF2B5EF4-FFF2-40B4-BE49-F238E27FC236}">
                <a16:creationId xmlns:a16="http://schemas.microsoft.com/office/drawing/2014/main" id="{A65562F6-159D-4F86-92B2-5A935CCD89C8}"/>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a:extLst>
              <a:ext uri="{FF2B5EF4-FFF2-40B4-BE49-F238E27FC236}">
                <a16:creationId xmlns:a16="http://schemas.microsoft.com/office/drawing/2014/main" id="{8A0414D6-5E73-47DE-973A-BE278CBA14FE}"/>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99181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48981DEC-4286-4D18-952A-D3B4A273313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FDCD13F-2446-4985-AAB5-A74508352ECA}" type="slidenum">
              <a:rPr lang="en-US" altLang="es-ES" sz="1400" smtClean="0">
                <a:ea typeface="Noto Sans CJK SC Regular" charset="0"/>
              </a:rPr>
              <a:pPr>
                <a:spcBef>
                  <a:spcPct val="0"/>
                </a:spcBef>
              </a:pPr>
              <a:t>40</a:t>
            </a:fld>
            <a:endParaRPr lang="en-US" altLang="es-ES" sz="1400">
              <a:ea typeface="Noto Sans CJK SC Regular" charset="0"/>
            </a:endParaRPr>
          </a:p>
        </p:txBody>
      </p:sp>
      <p:sp>
        <p:nvSpPr>
          <p:cNvPr id="90115" name="Rectangle 1">
            <a:extLst>
              <a:ext uri="{FF2B5EF4-FFF2-40B4-BE49-F238E27FC236}">
                <a16:creationId xmlns:a16="http://schemas.microsoft.com/office/drawing/2014/main" id="{BDCDB094-6CB3-453C-9545-2F55A78647D2}"/>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47E2DD58-138E-4BCF-9386-3A3B746E1891}"/>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783609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37D6107B-BC82-4CDC-AA8A-3731E76C0F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3E0C0CD-180C-4C03-AF69-E82725BC9DF8}" type="slidenum">
              <a:rPr lang="en-US" altLang="es-ES" sz="1400" smtClean="0">
                <a:ea typeface="Noto Sans CJK SC Regular" charset="0"/>
              </a:rPr>
              <a:pPr>
                <a:spcBef>
                  <a:spcPct val="0"/>
                </a:spcBef>
              </a:pPr>
              <a:t>41</a:t>
            </a:fld>
            <a:endParaRPr lang="en-US" altLang="es-ES" sz="1400">
              <a:ea typeface="Noto Sans CJK SC Regular" charset="0"/>
            </a:endParaRPr>
          </a:p>
        </p:txBody>
      </p:sp>
      <p:sp>
        <p:nvSpPr>
          <p:cNvPr id="92163" name="Text Box 1">
            <a:extLst>
              <a:ext uri="{FF2B5EF4-FFF2-40B4-BE49-F238E27FC236}">
                <a16:creationId xmlns:a16="http://schemas.microsoft.com/office/drawing/2014/main" id="{5A40E254-8DD4-4F1F-B291-018C6A73C17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a:spcBef>
                <a:spcPct val="0"/>
              </a:spcBef>
            </a:pPr>
            <a:fld id="{7E18ABE3-54AD-447C-B871-C622F9C2248D}" type="slidenum">
              <a:rPr lang="en-US" altLang="es-ES">
                <a:latin typeface="Arial" panose="020B0604020202020204" pitchFamily="34" charset="0"/>
                <a:ea typeface="ＭＳ Ｐゴシック" panose="020B0600070205080204" pitchFamily="34" charset="-128"/>
              </a:rPr>
              <a:pPr algn="r" eaLnBrk="1">
                <a:spcBef>
                  <a:spcPct val="0"/>
                </a:spcBef>
              </a:pPr>
              <a:t>41</a:t>
            </a:fld>
            <a:endParaRPr lang="en-US" altLang="es-ES">
              <a:latin typeface="Arial" panose="020B0604020202020204" pitchFamily="34" charset="0"/>
              <a:ea typeface="ＭＳ Ｐゴシック" panose="020B0600070205080204" pitchFamily="34" charset="-128"/>
            </a:endParaRPr>
          </a:p>
        </p:txBody>
      </p:sp>
      <p:sp>
        <p:nvSpPr>
          <p:cNvPr id="92164" name="Rectangle 2">
            <a:extLst>
              <a:ext uri="{FF2B5EF4-FFF2-40B4-BE49-F238E27FC236}">
                <a16:creationId xmlns:a16="http://schemas.microsoft.com/office/drawing/2014/main" id="{7DA8EA31-4333-410E-A29E-C76D856ADAED}"/>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Rectangle 3">
            <a:extLst>
              <a:ext uri="{FF2B5EF4-FFF2-40B4-BE49-F238E27FC236}">
                <a16:creationId xmlns:a16="http://schemas.microsoft.com/office/drawing/2014/main" id="{F3CFC1FF-2783-4262-B184-C1A0B435499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585550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16BC7957-31B8-43B1-ADF7-B4A97809AE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3315049-1CCE-4E35-89AD-79AD2DBA5B79}" type="slidenum">
              <a:rPr lang="en-US" altLang="es-ES" sz="1400" smtClean="0">
                <a:ea typeface="Noto Sans CJK SC Regular" charset="0"/>
              </a:rPr>
              <a:pPr>
                <a:spcBef>
                  <a:spcPct val="0"/>
                </a:spcBef>
              </a:pPr>
              <a:t>42</a:t>
            </a:fld>
            <a:endParaRPr lang="en-US" altLang="es-ES" sz="1400">
              <a:ea typeface="Noto Sans CJK SC Regular" charset="0"/>
            </a:endParaRPr>
          </a:p>
        </p:txBody>
      </p:sp>
      <p:sp>
        <p:nvSpPr>
          <p:cNvPr id="94211" name="Rectangle 1">
            <a:extLst>
              <a:ext uri="{FF2B5EF4-FFF2-40B4-BE49-F238E27FC236}">
                <a16:creationId xmlns:a16="http://schemas.microsoft.com/office/drawing/2014/main" id="{FBBECB5E-5855-42B4-965E-7B0427E60CA7}"/>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a:extLst>
              <a:ext uri="{FF2B5EF4-FFF2-40B4-BE49-F238E27FC236}">
                <a16:creationId xmlns:a16="http://schemas.microsoft.com/office/drawing/2014/main" id="{DE4C382D-9943-4E2D-9C96-7C58A0A2458C}"/>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63843" name="Text Box 3">
            <a:extLst>
              <a:ext uri="{FF2B5EF4-FFF2-40B4-BE49-F238E27FC236}">
                <a16:creationId xmlns:a16="http://schemas.microsoft.com/office/drawing/2014/main" id="{7868A794-5EBD-4B4C-ACA8-D50CD97791C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5397BA6D-0DCE-4F2A-B62F-0087A7AFD275}" type="slidenum">
              <a:rPr lang="en-US" altLang="es-ES" sz="1200" smtClean="0">
                <a:cs typeface="+mn-ea" charset="0"/>
              </a:rPr>
              <a:pPr algn="r" eaLnBrk="1">
                <a:buClr>
                  <a:srgbClr val="000000"/>
                </a:buClr>
                <a:buSzPct val="100000"/>
                <a:buFont typeface="Times New Roman" panose="02020603050405020304" pitchFamily="18" charset="0"/>
                <a:buNone/>
                <a:defRPr/>
              </a:pPr>
              <a:t>42</a:t>
            </a:fld>
            <a:endParaRPr lang="en-US" altLang="es-ES" sz="1200">
              <a:cs typeface="+mn-ea" charset="0"/>
            </a:endParaRPr>
          </a:p>
        </p:txBody>
      </p:sp>
    </p:spTree>
    <p:extLst>
      <p:ext uri="{BB962C8B-B14F-4D97-AF65-F5344CB8AC3E}">
        <p14:creationId xmlns:p14="http://schemas.microsoft.com/office/powerpoint/2010/main" val="3699299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EFA01C68-B903-4E1F-90F8-DCF383603F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5C61C01-7A80-43C1-B87E-E4592C2BF41F}" type="slidenum">
              <a:rPr lang="en-US" altLang="es-ES" sz="1400" smtClean="0">
                <a:ea typeface="Noto Sans CJK SC Regular" charset="0"/>
              </a:rPr>
              <a:pPr>
                <a:spcBef>
                  <a:spcPct val="0"/>
                </a:spcBef>
              </a:pPr>
              <a:t>43</a:t>
            </a:fld>
            <a:endParaRPr lang="en-US" altLang="es-ES" sz="1400">
              <a:ea typeface="Noto Sans CJK SC Regular" charset="0"/>
            </a:endParaRPr>
          </a:p>
        </p:txBody>
      </p:sp>
      <p:sp>
        <p:nvSpPr>
          <p:cNvPr id="96259" name="Text Box 1">
            <a:extLst>
              <a:ext uri="{FF2B5EF4-FFF2-40B4-BE49-F238E27FC236}">
                <a16:creationId xmlns:a16="http://schemas.microsoft.com/office/drawing/2014/main" id="{6ED8A466-07DC-4758-A2F3-9968A76BD3B6}"/>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a:spcBef>
                <a:spcPct val="0"/>
              </a:spcBef>
            </a:pPr>
            <a:fld id="{35BE1AF1-C5E1-43DD-8B63-592DAB0DFDEC}" type="slidenum">
              <a:rPr lang="en-US" altLang="es-ES">
                <a:latin typeface="Arial" panose="020B0604020202020204" pitchFamily="34" charset="0"/>
                <a:ea typeface="ＭＳ Ｐゴシック" panose="020B0600070205080204" pitchFamily="34" charset="-128"/>
              </a:rPr>
              <a:pPr algn="r" eaLnBrk="1">
                <a:spcBef>
                  <a:spcPct val="0"/>
                </a:spcBef>
              </a:pPr>
              <a:t>43</a:t>
            </a:fld>
            <a:endParaRPr lang="en-US" altLang="es-ES">
              <a:latin typeface="Arial" panose="020B0604020202020204" pitchFamily="34" charset="0"/>
              <a:ea typeface="ＭＳ Ｐゴシック" panose="020B0600070205080204" pitchFamily="34" charset="-128"/>
            </a:endParaRPr>
          </a:p>
        </p:txBody>
      </p:sp>
      <p:sp>
        <p:nvSpPr>
          <p:cNvPr id="96260" name="Rectangle 2">
            <a:extLst>
              <a:ext uri="{FF2B5EF4-FFF2-40B4-BE49-F238E27FC236}">
                <a16:creationId xmlns:a16="http://schemas.microsoft.com/office/drawing/2014/main" id="{3D5D5EC0-6794-42CB-84F3-E43C094CAEC8}"/>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1" name="Rectangle 3">
            <a:extLst>
              <a:ext uri="{FF2B5EF4-FFF2-40B4-BE49-F238E27FC236}">
                <a16:creationId xmlns:a16="http://schemas.microsoft.com/office/drawing/2014/main" id="{D8F9D3BD-2885-4CC6-AA00-AE1CD6DCC8B5}"/>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8696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E58DD35-DDC8-4AE9-927D-CD42DA34C9B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34CD984-C23F-42B6-9E0F-BFACE38D5BD0}" type="slidenum">
              <a:rPr lang="en-US" altLang="es-ES" sz="1400" smtClean="0">
                <a:ea typeface="Noto Sans CJK SC Regular" charset="0"/>
              </a:rPr>
              <a:pPr>
                <a:spcBef>
                  <a:spcPct val="0"/>
                </a:spcBef>
              </a:pPr>
              <a:t>4</a:t>
            </a:fld>
            <a:endParaRPr lang="en-US" altLang="es-ES" sz="1400">
              <a:ea typeface="Noto Sans CJK SC Regular" charset="0"/>
            </a:endParaRPr>
          </a:p>
        </p:txBody>
      </p:sp>
      <p:sp>
        <p:nvSpPr>
          <p:cNvPr id="19459" name="Rectangle 1">
            <a:extLst>
              <a:ext uri="{FF2B5EF4-FFF2-40B4-BE49-F238E27FC236}">
                <a16:creationId xmlns:a16="http://schemas.microsoft.com/office/drawing/2014/main" id="{3A4EC9AB-7228-4B21-BA99-CA38C33EABB7}"/>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455D5324-FF77-4E01-AC3E-4FC8616A7367}"/>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101324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403F99C9-8BEE-44DF-B39E-1971BB1D4BA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5AA5889-E135-4632-AF40-9A823F556AAF}" type="slidenum">
              <a:rPr lang="en-US" altLang="es-ES" sz="1400" smtClean="0">
                <a:ea typeface="Noto Sans CJK SC Regular" charset="0"/>
              </a:rPr>
              <a:pPr>
                <a:spcBef>
                  <a:spcPct val="0"/>
                </a:spcBef>
              </a:pPr>
              <a:t>44</a:t>
            </a:fld>
            <a:endParaRPr lang="en-US" altLang="es-ES" sz="1400">
              <a:ea typeface="Noto Sans CJK SC Regular" charset="0"/>
            </a:endParaRPr>
          </a:p>
        </p:txBody>
      </p:sp>
      <p:sp>
        <p:nvSpPr>
          <p:cNvPr id="98307" name="Rectangle 1">
            <a:extLst>
              <a:ext uri="{FF2B5EF4-FFF2-40B4-BE49-F238E27FC236}">
                <a16:creationId xmlns:a16="http://schemas.microsoft.com/office/drawing/2014/main" id="{7336D0A6-B2CB-428B-B48B-E56E96295200}"/>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Rectangle 2">
            <a:extLst>
              <a:ext uri="{FF2B5EF4-FFF2-40B4-BE49-F238E27FC236}">
                <a16:creationId xmlns:a16="http://schemas.microsoft.com/office/drawing/2014/main" id="{9EBE10D2-5D0D-4BA1-A5F0-44963AB7214D}"/>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571807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774F1F7F-BE26-4E58-962C-016B24D0DEC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75097B5-6CA5-4901-8863-2BBAF5BF02C2}" type="slidenum">
              <a:rPr lang="en-US" altLang="es-ES" sz="1400" smtClean="0">
                <a:ea typeface="Noto Sans CJK SC Regular" charset="0"/>
              </a:rPr>
              <a:pPr>
                <a:spcBef>
                  <a:spcPct val="0"/>
                </a:spcBef>
              </a:pPr>
              <a:t>45</a:t>
            </a:fld>
            <a:endParaRPr lang="en-US" altLang="es-ES" sz="1400">
              <a:ea typeface="Noto Sans CJK SC Regular" charset="0"/>
            </a:endParaRPr>
          </a:p>
        </p:txBody>
      </p:sp>
      <p:sp>
        <p:nvSpPr>
          <p:cNvPr id="100355" name="Rectangle 1">
            <a:extLst>
              <a:ext uri="{FF2B5EF4-FFF2-40B4-BE49-F238E27FC236}">
                <a16:creationId xmlns:a16="http://schemas.microsoft.com/office/drawing/2014/main" id="{16A5E742-AB75-4FEB-8B91-0F1ADB5219F2}"/>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Rectangle 2">
            <a:extLst>
              <a:ext uri="{FF2B5EF4-FFF2-40B4-BE49-F238E27FC236}">
                <a16:creationId xmlns:a16="http://schemas.microsoft.com/office/drawing/2014/main" id="{348497D0-3B35-4D30-9FBC-FFF89F6CC62B}"/>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953351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BE632EEB-A0A1-43FB-A6C5-08547D9255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313850-2F8A-410B-9D0E-B62A3FEEFC96}" type="slidenum">
              <a:rPr lang="en-US" altLang="es-ES" sz="1400" smtClean="0">
                <a:ea typeface="Noto Sans CJK SC Regular" charset="0"/>
              </a:rPr>
              <a:pPr>
                <a:spcBef>
                  <a:spcPct val="0"/>
                </a:spcBef>
              </a:pPr>
              <a:t>46</a:t>
            </a:fld>
            <a:endParaRPr lang="en-US" altLang="es-ES" sz="1400">
              <a:ea typeface="Noto Sans CJK SC Regular" charset="0"/>
            </a:endParaRPr>
          </a:p>
        </p:txBody>
      </p:sp>
      <p:sp>
        <p:nvSpPr>
          <p:cNvPr id="102403" name="Rectangle 1">
            <a:extLst>
              <a:ext uri="{FF2B5EF4-FFF2-40B4-BE49-F238E27FC236}">
                <a16:creationId xmlns:a16="http://schemas.microsoft.com/office/drawing/2014/main" id="{81E604F9-1BB5-4C80-88CD-D55C21712038}"/>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Rectangle 2">
            <a:extLst>
              <a:ext uri="{FF2B5EF4-FFF2-40B4-BE49-F238E27FC236}">
                <a16:creationId xmlns:a16="http://schemas.microsoft.com/office/drawing/2014/main" id="{B73E1984-7FE1-4CFD-849C-65CAD8C769D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224771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F1333B93-8A5C-4699-9127-2C5138BA7B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6C920D2-5CC6-4261-B3ED-067014E35905}" type="slidenum">
              <a:rPr lang="en-US" altLang="es-ES" sz="1400" smtClean="0">
                <a:ea typeface="Noto Sans CJK SC Regular" charset="0"/>
              </a:rPr>
              <a:pPr>
                <a:spcBef>
                  <a:spcPct val="0"/>
                </a:spcBef>
              </a:pPr>
              <a:t>47</a:t>
            </a:fld>
            <a:endParaRPr lang="en-US" altLang="es-ES" sz="1400">
              <a:ea typeface="Noto Sans CJK SC Regular" charset="0"/>
            </a:endParaRPr>
          </a:p>
        </p:txBody>
      </p:sp>
      <p:sp>
        <p:nvSpPr>
          <p:cNvPr id="104451" name="Rectangle 1">
            <a:extLst>
              <a:ext uri="{FF2B5EF4-FFF2-40B4-BE49-F238E27FC236}">
                <a16:creationId xmlns:a16="http://schemas.microsoft.com/office/drawing/2014/main" id="{5B03873D-CF14-475B-AF6E-777121D262DD}"/>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Rectangle 2">
            <a:extLst>
              <a:ext uri="{FF2B5EF4-FFF2-40B4-BE49-F238E27FC236}">
                <a16:creationId xmlns:a16="http://schemas.microsoft.com/office/drawing/2014/main" id="{BC37413C-3E1F-4878-A63F-884FCA25131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81032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6224A2EE-10FE-4433-AAEA-3B5A13FD4D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113CBA0-FC24-4E90-B95E-D82A149149C6}" type="slidenum">
              <a:rPr lang="en-US" altLang="es-ES" sz="1400" smtClean="0">
                <a:ea typeface="Noto Sans CJK SC Regular" charset="0"/>
              </a:rPr>
              <a:pPr>
                <a:spcBef>
                  <a:spcPct val="0"/>
                </a:spcBef>
              </a:pPr>
              <a:t>48</a:t>
            </a:fld>
            <a:endParaRPr lang="en-US" altLang="es-ES" sz="1400">
              <a:ea typeface="Noto Sans CJK SC Regular" charset="0"/>
            </a:endParaRPr>
          </a:p>
        </p:txBody>
      </p:sp>
      <p:sp>
        <p:nvSpPr>
          <p:cNvPr id="168961" name="Text Box 1">
            <a:extLst>
              <a:ext uri="{FF2B5EF4-FFF2-40B4-BE49-F238E27FC236}">
                <a16:creationId xmlns:a16="http://schemas.microsoft.com/office/drawing/2014/main" id="{04C7DE75-B494-4583-821B-67AD6B7FA28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4DFAF5E8-FE45-46E6-9D94-DE07379CD893}" type="slidenum">
              <a:rPr lang="en-US" altLang="es-ES" sz="1200" smtClean="0">
                <a:cs typeface="+mn-ea" charset="0"/>
              </a:rPr>
              <a:pPr algn="r" eaLnBrk="1">
                <a:buClr>
                  <a:srgbClr val="000000"/>
                </a:buClr>
                <a:buSzPct val="100000"/>
                <a:buFont typeface="Times New Roman" panose="02020603050405020304" pitchFamily="18" charset="0"/>
                <a:buNone/>
                <a:defRPr/>
              </a:pPr>
              <a:t>48</a:t>
            </a:fld>
            <a:endParaRPr lang="en-US" altLang="es-ES" sz="1200">
              <a:cs typeface="+mn-ea" charset="0"/>
            </a:endParaRPr>
          </a:p>
        </p:txBody>
      </p:sp>
      <p:sp>
        <p:nvSpPr>
          <p:cNvPr id="106500" name="Rectangle 2">
            <a:extLst>
              <a:ext uri="{FF2B5EF4-FFF2-40B4-BE49-F238E27FC236}">
                <a16:creationId xmlns:a16="http://schemas.microsoft.com/office/drawing/2014/main" id="{FE4CAE2D-08EF-431B-B636-0F10C5C949AB}"/>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1" name="Text Box 3">
            <a:extLst>
              <a:ext uri="{FF2B5EF4-FFF2-40B4-BE49-F238E27FC236}">
                <a16:creationId xmlns:a16="http://schemas.microsoft.com/office/drawing/2014/main" id="{DB28BD08-ABDF-4378-B30E-A07BEC2D7E86}"/>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s-ES" sz="2000">
                <a:latin typeface="Arial" panose="020B0604020202020204" pitchFamily="34" charset="0"/>
                <a:ea typeface="맑은 고딕" panose="020B0503020000020004" pitchFamily="34" charset="-127"/>
              </a:rPr>
              <a:t>Consequtive basepairs</a:t>
            </a:r>
          </a:p>
        </p:txBody>
      </p:sp>
    </p:spTree>
    <p:extLst>
      <p:ext uri="{BB962C8B-B14F-4D97-AF65-F5344CB8AC3E}">
        <p14:creationId xmlns:p14="http://schemas.microsoft.com/office/powerpoint/2010/main" val="3949369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64D89794-D60F-4ED1-9BFA-9B583C053C1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3935E6E-FA81-408B-B197-33490634ADF3}" type="slidenum">
              <a:rPr lang="en-US" altLang="es-ES" sz="1400" smtClean="0">
                <a:ea typeface="Noto Sans CJK SC Regular" charset="0"/>
              </a:rPr>
              <a:pPr>
                <a:spcBef>
                  <a:spcPct val="0"/>
                </a:spcBef>
              </a:pPr>
              <a:t>49</a:t>
            </a:fld>
            <a:endParaRPr lang="en-US" altLang="es-ES" sz="1400">
              <a:ea typeface="Noto Sans CJK SC Regular" charset="0"/>
            </a:endParaRPr>
          </a:p>
        </p:txBody>
      </p:sp>
      <p:sp>
        <p:nvSpPr>
          <p:cNvPr id="108547" name="Rectangle 1">
            <a:extLst>
              <a:ext uri="{FF2B5EF4-FFF2-40B4-BE49-F238E27FC236}">
                <a16:creationId xmlns:a16="http://schemas.microsoft.com/office/drawing/2014/main" id="{7A7D025D-EA2A-48D5-BACE-79102DE47866}"/>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Rectangle 2">
            <a:extLst>
              <a:ext uri="{FF2B5EF4-FFF2-40B4-BE49-F238E27FC236}">
                <a16:creationId xmlns:a16="http://schemas.microsoft.com/office/drawing/2014/main" id="{314104A9-84E4-4207-9F9F-682E430B6DCC}"/>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69987" name="Text Box 3">
            <a:extLst>
              <a:ext uri="{FF2B5EF4-FFF2-40B4-BE49-F238E27FC236}">
                <a16:creationId xmlns:a16="http://schemas.microsoft.com/office/drawing/2014/main" id="{55FD05B1-2900-442B-A97D-3A0A057CEC4F}"/>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6FC009DB-8393-47BF-B183-678166D7AADC}" type="slidenum">
              <a:rPr lang="en-US" altLang="es-ES" sz="1200" smtClean="0">
                <a:cs typeface="+mn-ea" charset="0"/>
              </a:rPr>
              <a:pPr algn="r" eaLnBrk="1">
                <a:buClr>
                  <a:srgbClr val="000000"/>
                </a:buClr>
                <a:buSzPct val="100000"/>
                <a:buFont typeface="Times New Roman" panose="02020603050405020304" pitchFamily="18" charset="0"/>
                <a:buNone/>
                <a:defRPr/>
              </a:pPr>
              <a:t>49</a:t>
            </a:fld>
            <a:endParaRPr lang="en-US" altLang="es-ES" sz="1200">
              <a:cs typeface="+mn-ea" charset="0"/>
            </a:endParaRPr>
          </a:p>
        </p:txBody>
      </p:sp>
    </p:spTree>
    <p:extLst>
      <p:ext uri="{BB962C8B-B14F-4D97-AF65-F5344CB8AC3E}">
        <p14:creationId xmlns:p14="http://schemas.microsoft.com/office/powerpoint/2010/main" val="2077246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4B80C840-ABCC-4EBF-B621-EFA337069FD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1236AD8-461D-4918-94AF-024C0525CA88}" type="slidenum">
              <a:rPr lang="en-US" altLang="es-ES" sz="1400" smtClean="0">
                <a:ea typeface="Noto Sans CJK SC Regular" charset="0"/>
              </a:rPr>
              <a:pPr>
                <a:spcBef>
                  <a:spcPct val="0"/>
                </a:spcBef>
              </a:pPr>
              <a:t>53</a:t>
            </a:fld>
            <a:endParaRPr lang="en-US" altLang="es-ES" sz="1400">
              <a:ea typeface="Noto Sans CJK SC Regular" charset="0"/>
            </a:endParaRPr>
          </a:p>
        </p:txBody>
      </p:sp>
      <p:sp>
        <p:nvSpPr>
          <p:cNvPr id="110595" name="Rectangle 1">
            <a:extLst>
              <a:ext uri="{FF2B5EF4-FFF2-40B4-BE49-F238E27FC236}">
                <a16:creationId xmlns:a16="http://schemas.microsoft.com/office/drawing/2014/main" id="{D32BA28C-CD57-459C-8162-E3FD7F2DDCA0}"/>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Rectangle 2">
            <a:extLst>
              <a:ext uri="{FF2B5EF4-FFF2-40B4-BE49-F238E27FC236}">
                <a16:creationId xmlns:a16="http://schemas.microsoft.com/office/drawing/2014/main" id="{3FAFC767-CC20-4447-9892-2A10DA303EE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763804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1370D6F3-79D2-456F-9628-85A300A3F6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EACC21F-A308-48D7-8162-EC8FDFB95691}" type="slidenum">
              <a:rPr lang="en-US" altLang="es-ES" sz="1400" smtClean="0">
                <a:ea typeface="Noto Sans CJK SC Regular" charset="0"/>
              </a:rPr>
              <a:pPr>
                <a:spcBef>
                  <a:spcPct val="0"/>
                </a:spcBef>
              </a:pPr>
              <a:t>54</a:t>
            </a:fld>
            <a:endParaRPr lang="en-US" altLang="es-ES" sz="1400">
              <a:ea typeface="Noto Sans CJK SC Regular" charset="0"/>
            </a:endParaRPr>
          </a:p>
        </p:txBody>
      </p:sp>
      <p:sp>
        <p:nvSpPr>
          <p:cNvPr id="112643" name="Rectangle 1">
            <a:extLst>
              <a:ext uri="{FF2B5EF4-FFF2-40B4-BE49-F238E27FC236}">
                <a16:creationId xmlns:a16="http://schemas.microsoft.com/office/drawing/2014/main" id="{DC7A8449-4FD5-4A98-91B0-56BEE52AEBEF}"/>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Rectangle 2">
            <a:extLst>
              <a:ext uri="{FF2B5EF4-FFF2-40B4-BE49-F238E27FC236}">
                <a16:creationId xmlns:a16="http://schemas.microsoft.com/office/drawing/2014/main" id="{843D7843-D027-4B33-B0A8-9D2DFEC45D2E}"/>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944340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a:extLst>
              <a:ext uri="{FF2B5EF4-FFF2-40B4-BE49-F238E27FC236}">
                <a16:creationId xmlns:a16="http://schemas.microsoft.com/office/drawing/2014/main" id="{2F82EB39-7349-4A18-B0D5-D00F4D4DEA9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7E5A510-301F-45A6-9DBF-C7FA9B8ED116}" type="slidenum">
              <a:rPr lang="en-US" altLang="es-ES" sz="1400" smtClean="0">
                <a:ea typeface="Noto Sans CJK SC Regular" charset="0"/>
              </a:rPr>
              <a:pPr>
                <a:spcBef>
                  <a:spcPct val="0"/>
                </a:spcBef>
              </a:pPr>
              <a:t>55</a:t>
            </a:fld>
            <a:endParaRPr lang="en-US" altLang="es-ES" sz="1400">
              <a:ea typeface="Noto Sans CJK SC Regular" charset="0"/>
            </a:endParaRPr>
          </a:p>
        </p:txBody>
      </p:sp>
      <p:sp>
        <p:nvSpPr>
          <p:cNvPr id="114691" name="Rectangle 1">
            <a:extLst>
              <a:ext uri="{FF2B5EF4-FFF2-40B4-BE49-F238E27FC236}">
                <a16:creationId xmlns:a16="http://schemas.microsoft.com/office/drawing/2014/main" id="{0C518F1C-EDA0-4872-AD68-2A9669CC291B}"/>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Rectangle 2">
            <a:extLst>
              <a:ext uri="{FF2B5EF4-FFF2-40B4-BE49-F238E27FC236}">
                <a16:creationId xmlns:a16="http://schemas.microsoft.com/office/drawing/2014/main" id="{D7EAFA25-F606-4E81-9CF9-6B86590B51D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7868930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37A6B49E-C3CB-4349-99FB-63A6E1C4115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1CBA017-5D45-43EF-A49F-BC65D57DE3D7}" type="slidenum">
              <a:rPr lang="en-US" altLang="es-ES" sz="1400" smtClean="0">
                <a:ea typeface="Noto Sans CJK SC Regular" charset="0"/>
              </a:rPr>
              <a:pPr>
                <a:spcBef>
                  <a:spcPct val="0"/>
                </a:spcBef>
              </a:pPr>
              <a:t>56</a:t>
            </a:fld>
            <a:endParaRPr lang="en-US" altLang="es-ES" sz="1400">
              <a:ea typeface="Noto Sans CJK SC Regular" charset="0"/>
            </a:endParaRPr>
          </a:p>
        </p:txBody>
      </p:sp>
      <p:sp>
        <p:nvSpPr>
          <p:cNvPr id="116739" name="Rectangle 1">
            <a:extLst>
              <a:ext uri="{FF2B5EF4-FFF2-40B4-BE49-F238E27FC236}">
                <a16:creationId xmlns:a16="http://schemas.microsoft.com/office/drawing/2014/main" id="{136D5A84-0B4A-49CF-A50A-CA688B58EAEA}"/>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Rectangle 2">
            <a:extLst>
              <a:ext uri="{FF2B5EF4-FFF2-40B4-BE49-F238E27FC236}">
                <a16:creationId xmlns:a16="http://schemas.microsoft.com/office/drawing/2014/main" id="{844E843C-B516-4AB2-BE9C-CF3279F4144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74083" name="Rectangle 3">
            <a:extLst>
              <a:ext uri="{FF2B5EF4-FFF2-40B4-BE49-F238E27FC236}">
                <a16:creationId xmlns:a16="http://schemas.microsoft.com/office/drawing/2014/main" id="{3393A2EA-DC8E-4BFB-90EB-51CA4C883358}"/>
              </a:ext>
            </a:extLst>
          </p:cNvPr>
          <p:cNvSpPr>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C2D62C38-51CD-46DD-B9D7-B08BE5C45BB3}" type="slidenum">
              <a:rPr lang="en-US" altLang="es-ES" sz="1300" b="1" smtClean="0">
                <a:latin typeface="Times New Roman" panose="02020603050405020304" pitchFamily="18" charset="0"/>
                <a:cs typeface="+mn-ea" charset="0"/>
              </a:rPr>
              <a:pPr algn="r" eaLnBrk="1" hangingPunct="1">
                <a:buClr>
                  <a:srgbClr val="000000"/>
                </a:buClr>
                <a:buSzPct val="100000"/>
                <a:buFont typeface="Times New Roman" panose="02020603050405020304" pitchFamily="18" charset="0"/>
                <a:buNone/>
                <a:defRPr/>
              </a:pPr>
              <a:t>56</a:t>
            </a:fld>
            <a:endParaRPr lang="en-US" altLang="es-ES" sz="1300" b="1">
              <a:latin typeface="Times New Roman" panose="02020603050405020304" pitchFamily="18" charset="0"/>
              <a:cs typeface="+mn-ea" charset="0"/>
            </a:endParaRPr>
          </a:p>
        </p:txBody>
      </p:sp>
    </p:spTree>
    <p:extLst>
      <p:ext uri="{BB962C8B-B14F-4D97-AF65-F5344CB8AC3E}">
        <p14:creationId xmlns:p14="http://schemas.microsoft.com/office/powerpoint/2010/main" val="411793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413AA917-02CD-4B9B-827F-11CE4B1C988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115763-BE2C-4B80-9B00-3F33A5BC2304}" type="slidenum">
              <a:rPr lang="en-US" altLang="es-ES" sz="1400" smtClean="0">
                <a:ea typeface="Noto Sans CJK SC Regular" charset="0"/>
              </a:rPr>
              <a:pPr>
                <a:spcBef>
                  <a:spcPct val="0"/>
                </a:spcBef>
              </a:pPr>
              <a:t>5</a:t>
            </a:fld>
            <a:endParaRPr lang="en-US" altLang="es-ES" sz="1400">
              <a:ea typeface="Noto Sans CJK SC Regular" charset="0"/>
            </a:endParaRPr>
          </a:p>
        </p:txBody>
      </p:sp>
      <p:sp>
        <p:nvSpPr>
          <p:cNvPr id="21507" name="Rectangle 1">
            <a:extLst>
              <a:ext uri="{FF2B5EF4-FFF2-40B4-BE49-F238E27FC236}">
                <a16:creationId xmlns:a16="http://schemas.microsoft.com/office/drawing/2014/main" id="{82338128-D57A-449D-A0DC-C3491B666B35}"/>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9A9AE124-79AC-4DDD-9B0A-EDEB2B46C87D}"/>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197928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a:extLst>
              <a:ext uri="{FF2B5EF4-FFF2-40B4-BE49-F238E27FC236}">
                <a16:creationId xmlns:a16="http://schemas.microsoft.com/office/drawing/2014/main" id="{359FC253-E7EB-4D4B-8A45-2E6B2469C1B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F6ABBCC-E474-4541-9187-499448CF8620}" type="slidenum">
              <a:rPr lang="en-US" altLang="es-ES" sz="1400" smtClean="0">
                <a:ea typeface="Noto Sans CJK SC Regular" charset="0"/>
              </a:rPr>
              <a:pPr>
                <a:spcBef>
                  <a:spcPct val="0"/>
                </a:spcBef>
              </a:pPr>
              <a:t>57</a:t>
            </a:fld>
            <a:endParaRPr lang="en-US" altLang="es-ES" sz="1400">
              <a:ea typeface="Noto Sans CJK SC Regular" charset="0"/>
            </a:endParaRPr>
          </a:p>
        </p:txBody>
      </p:sp>
      <p:sp>
        <p:nvSpPr>
          <p:cNvPr id="118787" name="Rectangle 1">
            <a:extLst>
              <a:ext uri="{FF2B5EF4-FFF2-40B4-BE49-F238E27FC236}">
                <a16:creationId xmlns:a16="http://schemas.microsoft.com/office/drawing/2014/main" id="{E8DCA345-4E17-4FEE-984D-A25BB9FD6B45}"/>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Rectangle 2">
            <a:extLst>
              <a:ext uri="{FF2B5EF4-FFF2-40B4-BE49-F238E27FC236}">
                <a16:creationId xmlns:a16="http://schemas.microsoft.com/office/drawing/2014/main" id="{9F2FA617-5550-477D-948A-5C67A5464BBF}"/>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890573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33400" y="763588"/>
            <a:ext cx="6702425" cy="3770312"/>
          </a:xfrm>
        </p:spPr>
      </p:sp>
      <p:sp>
        <p:nvSpPr>
          <p:cNvPr id="3" name="Marcador de notas 2"/>
          <p:cNvSpPr>
            <a:spLocks noGrp="1"/>
          </p:cNvSpPr>
          <p:nvPr>
            <p:ph type="body" idx="1"/>
          </p:nvPr>
        </p:nvSpPr>
        <p:spPr/>
        <p:txBody>
          <a:bodyPr/>
          <a:lstStyle/>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Let N= #genes in the array, G= #genes in the gene set.</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a gene belongs to the gene set a quantity  is added </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a gene does not belong to gene set a quantity is subtracted</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there is no concentration of genes belonging to the gene set (this appear at random) the random sum behaves as a random walk</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instead, genes in the gene set tend to be more abundant in the top part of the list the running sum will tend to increase deviating from the random walk distribution.</a:t>
            </a:r>
          </a:p>
          <a:p>
            <a:endParaRPr lang="en-US" dirty="0"/>
          </a:p>
        </p:txBody>
      </p:sp>
      <p:sp>
        <p:nvSpPr>
          <p:cNvPr id="4" name="Marcador de número de diapositiva 3"/>
          <p:cNvSpPr>
            <a:spLocks noGrp="1"/>
          </p:cNvSpPr>
          <p:nvPr>
            <p:ph type="sldNum" idx="10"/>
          </p:nvPr>
        </p:nvSpPr>
        <p:spPr/>
        <p:txBody>
          <a:bodyPr/>
          <a:lstStyle/>
          <a:p>
            <a:pPr>
              <a:defRPr/>
            </a:pPr>
            <a:fld id="{5E3D567C-6FFB-4FE3-B2AC-05A50AEF3829}" type="slidenum">
              <a:rPr lang="en-US" altLang="es-ES" smtClean="0"/>
              <a:pPr>
                <a:defRPr/>
              </a:pPr>
              <a:t>58</a:t>
            </a:fld>
            <a:endParaRPr lang="en-US" altLang="es-ES"/>
          </a:p>
        </p:txBody>
      </p:sp>
    </p:spTree>
    <p:extLst>
      <p:ext uri="{BB962C8B-B14F-4D97-AF65-F5344CB8AC3E}">
        <p14:creationId xmlns:p14="http://schemas.microsoft.com/office/powerpoint/2010/main" val="3099486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D3038415-4446-495D-9077-31AB543261D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C1CC18B-7800-4C60-B085-C5F3F6A7C9BD}" type="slidenum">
              <a:rPr lang="en-US" altLang="es-ES" sz="1400" smtClean="0">
                <a:ea typeface="Noto Sans CJK SC Regular" charset="0"/>
              </a:rPr>
              <a:pPr>
                <a:spcBef>
                  <a:spcPct val="0"/>
                </a:spcBef>
              </a:pPr>
              <a:t>59</a:t>
            </a:fld>
            <a:endParaRPr lang="en-US" altLang="es-ES" sz="1400">
              <a:ea typeface="Noto Sans CJK SC Regular" charset="0"/>
            </a:endParaRPr>
          </a:p>
        </p:txBody>
      </p:sp>
      <p:sp>
        <p:nvSpPr>
          <p:cNvPr id="120835" name="Rectangle 1">
            <a:extLst>
              <a:ext uri="{FF2B5EF4-FFF2-40B4-BE49-F238E27FC236}">
                <a16:creationId xmlns:a16="http://schemas.microsoft.com/office/drawing/2014/main" id="{8183A8AF-99F2-4B76-90D0-F2F73F925BEA}"/>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Rectangle 2">
            <a:extLst>
              <a:ext uri="{FF2B5EF4-FFF2-40B4-BE49-F238E27FC236}">
                <a16:creationId xmlns:a16="http://schemas.microsoft.com/office/drawing/2014/main" id="{7B5E56A6-4562-4D0F-8C36-42B89496F7A4}"/>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294057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a:extLst>
              <a:ext uri="{FF2B5EF4-FFF2-40B4-BE49-F238E27FC236}">
                <a16:creationId xmlns:a16="http://schemas.microsoft.com/office/drawing/2014/main" id="{2A906F91-741F-4D75-A574-6E98F8971C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12D631C-8918-4CDF-B7BA-CE8D62FD9404}" type="slidenum">
              <a:rPr lang="en-US" altLang="es-ES" sz="1400" smtClean="0">
                <a:ea typeface="Noto Sans CJK SC Regular" charset="0"/>
              </a:rPr>
              <a:pPr>
                <a:spcBef>
                  <a:spcPct val="0"/>
                </a:spcBef>
              </a:pPr>
              <a:t>60</a:t>
            </a:fld>
            <a:endParaRPr lang="en-US" altLang="es-ES" sz="1400">
              <a:ea typeface="Noto Sans CJK SC Regular" charset="0"/>
            </a:endParaRPr>
          </a:p>
        </p:txBody>
      </p:sp>
      <p:sp>
        <p:nvSpPr>
          <p:cNvPr id="177153" name="Text Box 1">
            <a:extLst>
              <a:ext uri="{FF2B5EF4-FFF2-40B4-BE49-F238E27FC236}">
                <a16:creationId xmlns:a16="http://schemas.microsoft.com/office/drawing/2014/main" id="{60F0E548-12CB-4C32-9548-50060515958B}"/>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29CD30B3-6599-40D2-889A-27890FCFA431}" type="slidenum">
              <a:rPr lang="en-US" altLang="es-ES" sz="1200" smtClean="0">
                <a:cs typeface="+mn-ea" charset="0"/>
              </a:rPr>
              <a:pPr algn="r" eaLnBrk="1">
                <a:buClr>
                  <a:srgbClr val="000000"/>
                </a:buClr>
                <a:buSzPct val="100000"/>
                <a:buFont typeface="Times New Roman" panose="02020603050405020304" pitchFamily="18" charset="0"/>
                <a:buNone/>
                <a:defRPr/>
              </a:pPr>
              <a:t>60</a:t>
            </a:fld>
            <a:endParaRPr lang="en-US" altLang="es-ES" sz="1200">
              <a:cs typeface="+mn-ea" charset="0"/>
            </a:endParaRPr>
          </a:p>
        </p:txBody>
      </p:sp>
      <p:sp>
        <p:nvSpPr>
          <p:cNvPr id="122884" name="Rectangle 2">
            <a:extLst>
              <a:ext uri="{FF2B5EF4-FFF2-40B4-BE49-F238E27FC236}">
                <a16:creationId xmlns:a16="http://schemas.microsoft.com/office/drawing/2014/main" id="{5A659379-18D5-479F-83B3-DE5CC700B48E}"/>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5" name="Text Box 3">
            <a:extLst>
              <a:ext uri="{FF2B5EF4-FFF2-40B4-BE49-F238E27FC236}">
                <a16:creationId xmlns:a16="http://schemas.microsoft.com/office/drawing/2014/main" id="{C3B096DE-CEB6-4A87-8170-528C2A0E2883}"/>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s-ES" sz="2000">
                <a:latin typeface="Arial" panose="020B0604020202020204" pitchFamily="34" charset="0"/>
                <a:ea typeface="맑은 고딕" panose="020B0503020000020004" pitchFamily="34" charset="-127"/>
              </a:rPr>
              <a:t>Consequtive basepairs</a:t>
            </a:r>
          </a:p>
        </p:txBody>
      </p:sp>
    </p:spTree>
    <p:extLst>
      <p:ext uri="{BB962C8B-B14F-4D97-AF65-F5344CB8AC3E}">
        <p14:creationId xmlns:p14="http://schemas.microsoft.com/office/powerpoint/2010/main" val="2187316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a:extLst>
              <a:ext uri="{FF2B5EF4-FFF2-40B4-BE49-F238E27FC236}">
                <a16:creationId xmlns:a16="http://schemas.microsoft.com/office/drawing/2014/main" id="{C35FEED2-F2CC-4F6E-BB98-351F6DE6EE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FA976D5-FFE9-420A-9B33-ED8D90B8A370}" type="slidenum">
              <a:rPr lang="en-US" altLang="es-ES" sz="1400" smtClean="0">
                <a:ea typeface="Noto Sans CJK SC Regular" charset="0"/>
              </a:rPr>
              <a:pPr>
                <a:spcBef>
                  <a:spcPct val="0"/>
                </a:spcBef>
              </a:pPr>
              <a:t>61</a:t>
            </a:fld>
            <a:endParaRPr lang="en-US" altLang="es-ES" sz="1400">
              <a:ea typeface="Noto Sans CJK SC Regular" charset="0"/>
            </a:endParaRPr>
          </a:p>
        </p:txBody>
      </p:sp>
      <p:sp>
        <p:nvSpPr>
          <p:cNvPr id="124931" name="Rectangle 1">
            <a:extLst>
              <a:ext uri="{FF2B5EF4-FFF2-40B4-BE49-F238E27FC236}">
                <a16:creationId xmlns:a16="http://schemas.microsoft.com/office/drawing/2014/main" id="{A97120D3-BAC6-440D-807A-38C38A78D275}"/>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Rectangle 2">
            <a:extLst>
              <a:ext uri="{FF2B5EF4-FFF2-40B4-BE49-F238E27FC236}">
                <a16:creationId xmlns:a16="http://schemas.microsoft.com/office/drawing/2014/main" id="{62D66FE2-D135-4DEB-9761-F90904483D14}"/>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6277290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a:extLst>
              <a:ext uri="{FF2B5EF4-FFF2-40B4-BE49-F238E27FC236}">
                <a16:creationId xmlns:a16="http://schemas.microsoft.com/office/drawing/2014/main" id="{37FB29DF-A684-4BCC-9665-511FC19E5B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AC90834-BF76-41D7-980F-7B1BF827C32B}" type="slidenum">
              <a:rPr lang="en-US" altLang="es-ES" sz="1400" smtClean="0">
                <a:ea typeface="Noto Sans CJK SC Regular" charset="0"/>
              </a:rPr>
              <a:pPr>
                <a:spcBef>
                  <a:spcPct val="0"/>
                </a:spcBef>
              </a:pPr>
              <a:t>62</a:t>
            </a:fld>
            <a:endParaRPr lang="en-US" altLang="es-ES" sz="1400">
              <a:ea typeface="Noto Sans CJK SC Regular" charset="0"/>
            </a:endParaRPr>
          </a:p>
        </p:txBody>
      </p:sp>
      <p:sp>
        <p:nvSpPr>
          <p:cNvPr id="126979" name="Rectangle 1">
            <a:extLst>
              <a:ext uri="{FF2B5EF4-FFF2-40B4-BE49-F238E27FC236}">
                <a16:creationId xmlns:a16="http://schemas.microsoft.com/office/drawing/2014/main" id="{89F64C12-A2D5-48F3-89E3-78A3DE1B8DF4}"/>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Rectangle 2">
            <a:extLst>
              <a:ext uri="{FF2B5EF4-FFF2-40B4-BE49-F238E27FC236}">
                <a16:creationId xmlns:a16="http://schemas.microsoft.com/office/drawing/2014/main" id="{E2CD83AB-5D7D-4B10-89B5-8B98486550D0}"/>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79203" name="Text Box 3">
            <a:extLst>
              <a:ext uri="{FF2B5EF4-FFF2-40B4-BE49-F238E27FC236}">
                <a16:creationId xmlns:a16="http://schemas.microsoft.com/office/drawing/2014/main" id="{AF15B2E3-947C-4372-9E80-CC1A47A52BB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7EB708E3-5556-4A8E-8E24-E3F6F241F62D}" type="slidenum">
              <a:rPr lang="en-US" altLang="es-ES" sz="1200" smtClean="0">
                <a:cs typeface="+mn-ea" charset="0"/>
              </a:rPr>
              <a:pPr algn="r" eaLnBrk="1">
                <a:buClr>
                  <a:srgbClr val="000000"/>
                </a:buClr>
                <a:buSzPct val="100000"/>
                <a:buFont typeface="Times New Roman" panose="02020603050405020304" pitchFamily="18" charset="0"/>
                <a:buNone/>
                <a:defRPr/>
              </a:pPr>
              <a:t>62</a:t>
            </a:fld>
            <a:endParaRPr lang="en-US" altLang="es-ES" sz="1200">
              <a:cs typeface="+mn-ea" charset="0"/>
            </a:endParaRPr>
          </a:p>
        </p:txBody>
      </p:sp>
    </p:spTree>
    <p:extLst>
      <p:ext uri="{BB962C8B-B14F-4D97-AF65-F5344CB8AC3E}">
        <p14:creationId xmlns:p14="http://schemas.microsoft.com/office/powerpoint/2010/main" val="33283515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a:extLst>
              <a:ext uri="{FF2B5EF4-FFF2-40B4-BE49-F238E27FC236}">
                <a16:creationId xmlns:a16="http://schemas.microsoft.com/office/drawing/2014/main" id="{63516EAA-650A-4B30-A4F0-A75D50CD149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A546DEF-C78D-40AD-AD54-812E95AC13A7}" type="slidenum">
              <a:rPr lang="en-US" altLang="es-ES" sz="1400" smtClean="0">
                <a:ea typeface="Noto Sans CJK SC Regular" charset="0"/>
              </a:rPr>
              <a:pPr>
                <a:spcBef>
                  <a:spcPct val="0"/>
                </a:spcBef>
              </a:pPr>
              <a:t>69</a:t>
            </a:fld>
            <a:endParaRPr lang="en-US" altLang="es-ES" sz="1400">
              <a:ea typeface="Noto Sans CJK SC Regular" charset="0"/>
            </a:endParaRPr>
          </a:p>
        </p:txBody>
      </p:sp>
      <p:sp>
        <p:nvSpPr>
          <p:cNvPr id="135171" name="Rectangle 1">
            <a:extLst>
              <a:ext uri="{FF2B5EF4-FFF2-40B4-BE49-F238E27FC236}">
                <a16:creationId xmlns:a16="http://schemas.microsoft.com/office/drawing/2014/main" id="{C43B47E5-FDD9-4096-9130-96656F2058EA}"/>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2" name="Rectangle 2">
            <a:extLst>
              <a:ext uri="{FF2B5EF4-FFF2-40B4-BE49-F238E27FC236}">
                <a16:creationId xmlns:a16="http://schemas.microsoft.com/office/drawing/2014/main" id="{B13C59B3-1260-4C07-9EE0-00D3DD4AD55A}"/>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1251" name="Text Box 3">
            <a:extLst>
              <a:ext uri="{FF2B5EF4-FFF2-40B4-BE49-F238E27FC236}">
                <a16:creationId xmlns:a16="http://schemas.microsoft.com/office/drawing/2014/main" id="{6736F27A-771B-4468-A6B9-1D75BEC508C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BAEAA22B-2A38-465E-AF51-0825B07A3B61}" type="slidenum">
              <a:rPr lang="en-US" altLang="es-ES" sz="1200" smtClean="0">
                <a:cs typeface="+mn-ea" charset="0"/>
              </a:rPr>
              <a:pPr algn="r" eaLnBrk="1">
                <a:buClr>
                  <a:srgbClr val="000000"/>
                </a:buClr>
                <a:buSzPct val="100000"/>
                <a:buFont typeface="Times New Roman" panose="02020603050405020304" pitchFamily="18" charset="0"/>
                <a:buNone/>
                <a:defRPr/>
              </a:pPr>
              <a:t>69</a:t>
            </a:fld>
            <a:endParaRPr lang="en-US" altLang="es-ES" sz="1200">
              <a:cs typeface="+mn-ea" charset="0"/>
            </a:endParaRPr>
          </a:p>
        </p:txBody>
      </p:sp>
    </p:spTree>
    <p:extLst>
      <p:ext uri="{BB962C8B-B14F-4D97-AF65-F5344CB8AC3E}">
        <p14:creationId xmlns:p14="http://schemas.microsoft.com/office/powerpoint/2010/main" val="527835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a:extLst>
              <a:ext uri="{FF2B5EF4-FFF2-40B4-BE49-F238E27FC236}">
                <a16:creationId xmlns:a16="http://schemas.microsoft.com/office/drawing/2014/main" id="{AD9AC7A9-5D92-4C59-AD19-04C157D4FFB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D864F18-2E73-4668-95AE-31E715833553}" type="slidenum">
              <a:rPr lang="en-US" altLang="es-ES" sz="1400" smtClean="0">
                <a:ea typeface="Noto Sans CJK SC Regular" charset="0"/>
              </a:rPr>
              <a:pPr>
                <a:spcBef>
                  <a:spcPct val="0"/>
                </a:spcBef>
              </a:pPr>
              <a:t>70</a:t>
            </a:fld>
            <a:endParaRPr lang="en-US" altLang="es-ES" sz="1400">
              <a:ea typeface="Noto Sans CJK SC Regular" charset="0"/>
            </a:endParaRPr>
          </a:p>
        </p:txBody>
      </p:sp>
      <p:sp>
        <p:nvSpPr>
          <p:cNvPr id="137219" name="Rectangle 1">
            <a:extLst>
              <a:ext uri="{FF2B5EF4-FFF2-40B4-BE49-F238E27FC236}">
                <a16:creationId xmlns:a16="http://schemas.microsoft.com/office/drawing/2014/main" id="{B2BD128E-0450-4847-B975-40E20F80912C}"/>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0" name="Rectangle 2">
            <a:extLst>
              <a:ext uri="{FF2B5EF4-FFF2-40B4-BE49-F238E27FC236}">
                <a16:creationId xmlns:a16="http://schemas.microsoft.com/office/drawing/2014/main" id="{5A075549-68FE-4E01-83E5-EEF07F72E440}"/>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2275" name="Text Box 3">
            <a:extLst>
              <a:ext uri="{FF2B5EF4-FFF2-40B4-BE49-F238E27FC236}">
                <a16:creationId xmlns:a16="http://schemas.microsoft.com/office/drawing/2014/main" id="{04BF36C7-E62B-4BA6-8A8A-6B77FB25D93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86FBE36E-788F-45EF-A06C-366964FA749E}" type="slidenum">
              <a:rPr lang="en-US" altLang="es-ES" sz="1200" smtClean="0">
                <a:cs typeface="+mn-ea" charset="0"/>
              </a:rPr>
              <a:pPr algn="r" eaLnBrk="1">
                <a:buClr>
                  <a:srgbClr val="000000"/>
                </a:buClr>
                <a:buSzPct val="100000"/>
                <a:buFont typeface="Times New Roman" panose="02020603050405020304" pitchFamily="18" charset="0"/>
                <a:buNone/>
                <a:defRPr/>
              </a:pPr>
              <a:t>70</a:t>
            </a:fld>
            <a:endParaRPr lang="en-US" altLang="es-ES" sz="1200">
              <a:cs typeface="+mn-ea" charset="0"/>
            </a:endParaRPr>
          </a:p>
        </p:txBody>
      </p:sp>
    </p:spTree>
    <p:extLst>
      <p:ext uri="{BB962C8B-B14F-4D97-AF65-F5344CB8AC3E}">
        <p14:creationId xmlns:p14="http://schemas.microsoft.com/office/powerpoint/2010/main" val="4178926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771C8C0A-32D8-4B8F-9CB3-8474F434D6A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064069A-FB63-4166-B678-513D5A5C9DF1}" type="slidenum">
              <a:rPr lang="en-US" altLang="es-ES" sz="1400" smtClean="0">
                <a:ea typeface="Noto Sans CJK SC Regular" charset="0"/>
              </a:rPr>
              <a:pPr>
                <a:spcBef>
                  <a:spcPct val="0"/>
                </a:spcBef>
              </a:pPr>
              <a:t>71</a:t>
            </a:fld>
            <a:endParaRPr lang="en-US" altLang="es-ES" sz="1400">
              <a:ea typeface="Noto Sans CJK SC Regular" charset="0"/>
            </a:endParaRPr>
          </a:p>
        </p:txBody>
      </p:sp>
      <p:sp>
        <p:nvSpPr>
          <p:cNvPr id="139267" name="Rectangle 1">
            <a:extLst>
              <a:ext uri="{FF2B5EF4-FFF2-40B4-BE49-F238E27FC236}">
                <a16:creationId xmlns:a16="http://schemas.microsoft.com/office/drawing/2014/main" id="{B0B014CA-8D84-4D9C-9F22-CD7F4BAC996A}"/>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Rectangle 2">
            <a:extLst>
              <a:ext uri="{FF2B5EF4-FFF2-40B4-BE49-F238E27FC236}">
                <a16:creationId xmlns:a16="http://schemas.microsoft.com/office/drawing/2014/main" id="{1D45EE85-5EE2-4DE7-8B05-B3887DB558D2}"/>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3299" name="Text Box 3">
            <a:extLst>
              <a:ext uri="{FF2B5EF4-FFF2-40B4-BE49-F238E27FC236}">
                <a16:creationId xmlns:a16="http://schemas.microsoft.com/office/drawing/2014/main" id="{EFE215F2-F130-4912-AF4E-B60112811A19}"/>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A6C49BB8-D569-4709-AFF6-FF1878D17CC6}" type="slidenum">
              <a:rPr lang="en-US" altLang="es-ES" sz="1200" smtClean="0">
                <a:cs typeface="+mn-ea" charset="0"/>
              </a:rPr>
              <a:pPr algn="r" eaLnBrk="1">
                <a:buClr>
                  <a:srgbClr val="000000"/>
                </a:buClr>
                <a:buSzPct val="100000"/>
                <a:buFont typeface="Times New Roman" panose="02020603050405020304" pitchFamily="18" charset="0"/>
                <a:buNone/>
                <a:defRPr/>
              </a:pPr>
              <a:t>71</a:t>
            </a:fld>
            <a:endParaRPr lang="en-US" altLang="es-ES" sz="1200">
              <a:cs typeface="+mn-ea" charset="0"/>
            </a:endParaRPr>
          </a:p>
        </p:txBody>
      </p:sp>
    </p:spTree>
    <p:extLst>
      <p:ext uri="{BB962C8B-B14F-4D97-AF65-F5344CB8AC3E}">
        <p14:creationId xmlns:p14="http://schemas.microsoft.com/office/powerpoint/2010/main" val="30804331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a:extLst>
              <a:ext uri="{FF2B5EF4-FFF2-40B4-BE49-F238E27FC236}">
                <a16:creationId xmlns:a16="http://schemas.microsoft.com/office/drawing/2014/main" id="{D3DF5B5B-3EF6-4E0C-8618-02DA6A9FD0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33F396F-7F82-40E6-BCAD-333AE0D21F8D}" type="slidenum">
              <a:rPr lang="en-US" altLang="es-ES" sz="1400" smtClean="0">
                <a:ea typeface="Noto Sans CJK SC Regular" charset="0"/>
              </a:rPr>
              <a:pPr>
                <a:spcBef>
                  <a:spcPct val="0"/>
                </a:spcBef>
              </a:pPr>
              <a:t>72</a:t>
            </a:fld>
            <a:endParaRPr lang="en-US" altLang="es-ES" sz="1400">
              <a:ea typeface="Noto Sans CJK SC Regular" charset="0"/>
            </a:endParaRPr>
          </a:p>
        </p:txBody>
      </p:sp>
      <p:sp>
        <p:nvSpPr>
          <p:cNvPr id="141315" name="Rectangle 1">
            <a:extLst>
              <a:ext uri="{FF2B5EF4-FFF2-40B4-BE49-F238E27FC236}">
                <a16:creationId xmlns:a16="http://schemas.microsoft.com/office/drawing/2014/main" id="{18FE70CD-40F7-40E1-89E7-2FBBFE22B3E5}"/>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6" name="Rectangle 2">
            <a:extLst>
              <a:ext uri="{FF2B5EF4-FFF2-40B4-BE49-F238E27FC236}">
                <a16:creationId xmlns:a16="http://schemas.microsoft.com/office/drawing/2014/main" id="{3D81DF7B-A348-4CCC-97BD-35D1B7B7019A}"/>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4323" name="Text Box 3">
            <a:extLst>
              <a:ext uri="{FF2B5EF4-FFF2-40B4-BE49-F238E27FC236}">
                <a16:creationId xmlns:a16="http://schemas.microsoft.com/office/drawing/2014/main" id="{2212BC86-24D1-4C85-A44D-8F612A81E08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3A9B99C1-3672-4871-9981-CF10744B7A2E}" type="slidenum">
              <a:rPr lang="en-US" altLang="es-ES" sz="1200" smtClean="0">
                <a:cs typeface="+mn-ea" charset="0"/>
              </a:rPr>
              <a:pPr algn="r" eaLnBrk="1">
                <a:buClr>
                  <a:srgbClr val="000000"/>
                </a:buClr>
                <a:buSzPct val="100000"/>
                <a:buFont typeface="Times New Roman" panose="02020603050405020304" pitchFamily="18" charset="0"/>
                <a:buNone/>
                <a:defRPr/>
              </a:pPr>
              <a:t>72</a:t>
            </a:fld>
            <a:endParaRPr lang="en-US" altLang="es-ES" sz="1200">
              <a:cs typeface="+mn-ea" charset="0"/>
            </a:endParaRPr>
          </a:p>
        </p:txBody>
      </p:sp>
    </p:spTree>
    <p:extLst>
      <p:ext uri="{BB962C8B-B14F-4D97-AF65-F5344CB8AC3E}">
        <p14:creationId xmlns:p14="http://schemas.microsoft.com/office/powerpoint/2010/main" val="405738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396C8E2D-9040-4B38-B68F-B1EE8DD20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1DDF0F2-0CEA-4519-AC15-60DB153465A0}" type="slidenum">
              <a:rPr lang="en-US" altLang="es-ES" sz="1400" smtClean="0">
                <a:ea typeface="Noto Sans CJK SC Regular" charset="0"/>
              </a:rPr>
              <a:pPr>
                <a:spcBef>
                  <a:spcPct val="0"/>
                </a:spcBef>
              </a:pPr>
              <a:t>6</a:t>
            </a:fld>
            <a:endParaRPr lang="en-US" altLang="es-ES" sz="1400">
              <a:ea typeface="Noto Sans CJK SC Regular" charset="0"/>
            </a:endParaRPr>
          </a:p>
        </p:txBody>
      </p:sp>
      <p:sp>
        <p:nvSpPr>
          <p:cNvPr id="23555" name="Rectangle 1">
            <a:extLst>
              <a:ext uri="{FF2B5EF4-FFF2-40B4-BE49-F238E27FC236}">
                <a16:creationId xmlns:a16="http://schemas.microsoft.com/office/drawing/2014/main" id="{9F729779-D643-4B5F-8CBA-6341B4A505F3}"/>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B3790880-9C24-4AFC-BF59-B98ED74C7907}"/>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560722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a:extLst>
              <a:ext uri="{FF2B5EF4-FFF2-40B4-BE49-F238E27FC236}">
                <a16:creationId xmlns:a16="http://schemas.microsoft.com/office/drawing/2014/main" id="{FB11924A-77FF-4AB1-BB66-1C9FBB4DBBB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FA2EE4D-D210-4A4F-AF49-7A697F145B49}" type="slidenum">
              <a:rPr lang="en-US" altLang="es-ES" sz="1400" smtClean="0">
                <a:ea typeface="Noto Sans CJK SC Regular" charset="0"/>
              </a:rPr>
              <a:pPr>
                <a:spcBef>
                  <a:spcPct val="0"/>
                </a:spcBef>
              </a:pPr>
              <a:t>73</a:t>
            </a:fld>
            <a:endParaRPr lang="en-US" altLang="es-ES" sz="1400">
              <a:ea typeface="Noto Sans CJK SC Regular" charset="0"/>
            </a:endParaRPr>
          </a:p>
        </p:txBody>
      </p:sp>
      <p:sp>
        <p:nvSpPr>
          <p:cNvPr id="143363" name="Rectangle 1">
            <a:extLst>
              <a:ext uri="{FF2B5EF4-FFF2-40B4-BE49-F238E27FC236}">
                <a16:creationId xmlns:a16="http://schemas.microsoft.com/office/drawing/2014/main" id="{E0397863-C368-41BF-A001-21306389E250}"/>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4" name="Rectangle 2">
            <a:extLst>
              <a:ext uri="{FF2B5EF4-FFF2-40B4-BE49-F238E27FC236}">
                <a16:creationId xmlns:a16="http://schemas.microsoft.com/office/drawing/2014/main" id="{887FF50F-E326-4F65-8F6A-CBA918E64F0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5347" name="Text Box 3">
            <a:extLst>
              <a:ext uri="{FF2B5EF4-FFF2-40B4-BE49-F238E27FC236}">
                <a16:creationId xmlns:a16="http://schemas.microsoft.com/office/drawing/2014/main" id="{CA2A1909-E281-4F53-9E0C-0A60287C1B4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D0FFF3ED-D6A6-46F6-907B-FC3FE13821BE}" type="slidenum">
              <a:rPr lang="en-US" altLang="es-ES" sz="1200" smtClean="0">
                <a:cs typeface="+mn-ea" charset="0"/>
              </a:rPr>
              <a:pPr algn="r" eaLnBrk="1">
                <a:buClr>
                  <a:srgbClr val="000000"/>
                </a:buClr>
                <a:buSzPct val="100000"/>
                <a:buFont typeface="Times New Roman" panose="02020603050405020304" pitchFamily="18" charset="0"/>
                <a:buNone/>
                <a:defRPr/>
              </a:pPr>
              <a:t>73</a:t>
            </a:fld>
            <a:endParaRPr lang="en-US" altLang="es-ES" sz="1200">
              <a:cs typeface="+mn-ea" charset="0"/>
            </a:endParaRPr>
          </a:p>
        </p:txBody>
      </p:sp>
    </p:spTree>
    <p:extLst>
      <p:ext uri="{BB962C8B-B14F-4D97-AF65-F5344CB8AC3E}">
        <p14:creationId xmlns:p14="http://schemas.microsoft.com/office/powerpoint/2010/main" val="26724960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a:extLst>
              <a:ext uri="{FF2B5EF4-FFF2-40B4-BE49-F238E27FC236}">
                <a16:creationId xmlns:a16="http://schemas.microsoft.com/office/drawing/2014/main" id="{5A2BE665-5DEC-4D3A-B07D-502DE543403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3D2B28A-F1E4-4E31-BE8D-BC6B804BB7C6}" type="slidenum">
              <a:rPr lang="en-US" altLang="es-ES" sz="1400" smtClean="0">
                <a:ea typeface="Noto Sans CJK SC Regular" charset="0"/>
              </a:rPr>
              <a:pPr>
                <a:spcBef>
                  <a:spcPct val="0"/>
                </a:spcBef>
              </a:pPr>
              <a:t>74</a:t>
            </a:fld>
            <a:endParaRPr lang="en-US" altLang="es-ES" sz="1400">
              <a:ea typeface="Noto Sans CJK SC Regular" charset="0"/>
            </a:endParaRPr>
          </a:p>
        </p:txBody>
      </p:sp>
      <p:sp>
        <p:nvSpPr>
          <p:cNvPr id="145411" name="Rectangle 1">
            <a:extLst>
              <a:ext uri="{FF2B5EF4-FFF2-40B4-BE49-F238E27FC236}">
                <a16:creationId xmlns:a16="http://schemas.microsoft.com/office/drawing/2014/main" id="{393E3D5E-DDB9-4953-8E25-CA402F2DD6E8}"/>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2" name="Rectangle 2">
            <a:extLst>
              <a:ext uri="{FF2B5EF4-FFF2-40B4-BE49-F238E27FC236}">
                <a16:creationId xmlns:a16="http://schemas.microsoft.com/office/drawing/2014/main" id="{1066459F-A8BD-4FA0-B373-3B761360DBC7}"/>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6371" name="Text Box 3">
            <a:extLst>
              <a:ext uri="{FF2B5EF4-FFF2-40B4-BE49-F238E27FC236}">
                <a16:creationId xmlns:a16="http://schemas.microsoft.com/office/drawing/2014/main" id="{28126167-E70D-40C7-B241-18F0A0F1DA8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76160360-D62A-498B-A5C7-E0BC87A551F6}" type="slidenum">
              <a:rPr lang="en-US" altLang="es-ES" sz="1200" smtClean="0">
                <a:cs typeface="+mn-ea" charset="0"/>
              </a:rPr>
              <a:pPr algn="r" eaLnBrk="1">
                <a:buClr>
                  <a:srgbClr val="000000"/>
                </a:buClr>
                <a:buSzPct val="100000"/>
                <a:buFont typeface="Times New Roman" panose="02020603050405020304" pitchFamily="18" charset="0"/>
                <a:buNone/>
                <a:defRPr/>
              </a:pPr>
              <a:t>74</a:t>
            </a:fld>
            <a:endParaRPr lang="en-US" altLang="es-ES" sz="1200">
              <a:cs typeface="+mn-ea" charset="0"/>
            </a:endParaRPr>
          </a:p>
        </p:txBody>
      </p:sp>
    </p:spTree>
    <p:extLst>
      <p:ext uri="{BB962C8B-B14F-4D97-AF65-F5344CB8AC3E}">
        <p14:creationId xmlns:p14="http://schemas.microsoft.com/office/powerpoint/2010/main" val="3632295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a:extLst>
              <a:ext uri="{FF2B5EF4-FFF2-40B4-BE49-F238E27FC236}">
                <a16:creationId xmlns:a16="http://schemas.microsoft.com/office/drawing/2014/main" id="{5ADBC618-76AE-4A5B-8B30-97AA5723B80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D548FB2-7F9E-4D9C-9D03-B9229CE1BA73}" type="slidenum">
              <a:rPr lang="en-US" altLang="es-ES" sz="1400" smtClean="0">
                <a:ea typeface="Noto Sans CJK SC Regular" charset="0"/>
              </a:rPr>
              <a:pPr>
                <a:spcBef>
                  <a:spcPct val="0"/>
                </a:spcBef>
              </a:pPr>
              <a:t>75</a:t>
            </a:fld>
            <a:endParaRPr lang="en-US" altLang="es-ES" sz="1400">
              <a:ea typeface="Noto Sans CJK SC Regular" charset="0"/>
            </a:endParaRPr>
          </a:p>
        </p:txBody>
      </p:sp>
      <p:sp>
        <p:nvSpPr>
          <p:cNvPr id="147459" name="Rectangle 1">
            <a:extLst>
              <a:ext uri="{FF2B5EF4-FFF2-40B4-BE49-F238E27FC236}">
                <a16:creationId xmlns:a16="http://schemas.microsoft.com/office/drawing/2014/main" id="{1B5CA9E1-0C67-47FD-92C4-0009BBD58577}"/>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0" name="Rectangle 2">
            <a:extLst>
              <a:ext uri="{FF2B5EF4-FFF2-40B4-BE49-F238E27FC236}">
                <a16:creationId xmlns:a16="http://schemas.microsoft.com/office/drawing/2014/main" id="{BEAFF628-C148-44CD-B59A-3DA380FEB59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7395" name="Text Box 3">
            <a:extLst>
              <a:ext uri="{FF2B5EF4-FFF2-40B4-BE49-F238E27FC236}">
                <a16:creationId xmlns:a16="http://schemas.microsoft.com/office/drawing/2014/main" id="{29942290-66BD-4E59-A880-07BAF452A57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4C2C403A-BCA7-4DF9-AC10-B357D8C0B4A7}" type="slidenum">
              <a:rPr lang="en-US" altLang="es-ES" sz="1200" smtClean="0">
                <a:cs typeface="+mn-ea" charset="0"/>
              </a:rPr>
              <a:pPr algn="r" eaLnBrk="1">
                <a:buClr>
                  <a:srgbClr val="000000"/>
                </a:buClr>
                <a:buSzPct val="100000"/>
                <a:buFont typeface="Times New Roman" panose="02020603050405020304" pitchFamily="18" charset="0"/>
                <a:buNone/>
                <a:defRPr/>
              </a:pPr>
              <a:t>75</a:t>
            </a:fld>
            <a:endParaRPr lang="en-US" altLang="es-ES" sz="1200">
              <a:cs typeface="+mn-ea" charset="0"/>
            </a:endParaRPr>
          </a:p>
        </p:txBody>
      </p:sp>
    </p:spTree>
    <p:extLst>
      <p:ext uri="{BB962C8B-B14F-4D97-AF65-F5344CB8AC3E}">
        <p14:creationId xmlns:p14="http://schemas.microsoft.com/office/powerpoint/2010/main" val="17061722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a:extLst>
              <a:ext uri="{FF2B5EF4-FFF2-40B4-BE49-F238E27FC236}">
                <a16:creationId xmlns:a16="http://schemas.microsoft.com/office/drawing/2014/main" id="{C7DDBBA2-564F-4B7D-A6D4-736A408FE4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AC0A445-4ED6-4935-9605-3DF3125B9251}" type="slidenum">
              <a:rPr lang="en-US" altLang="es-ES" sz="1400" smtClean="0">
                <a:ea typeface="Noto Sans CJK SC Regular" charset="0"/>
              </a:rPr>
              <a:pPr>
                <a:spcBef>
                  <a:spcPct val="0"/>
                </a:spcBef>
              </a:pPr>
              <a:t>76</a:t>
            </a:fld>
            <a:endParaRPr lang="en-US" altLang="es-ES" sz="1400">
              <a:ea typeface="Noto Sans CJK SC Regular" charset="0"/>
            </a:endParaRPr>
          </a:p>
        </p:txBody>
      </p:sp>
      <p:sp>
        <p:nvSpPr>
          <p:cNvPr id="149507" name="Rectangle 1">
            <a:extLst>
              <a:ext uri="{FF2B5EF4-FFF2-40B4-BE49-F238E27FC236}">
                <a16:creationId xmlns:a16="http://schemas.microsoft.com/office/drawing/2014/main" id="{38211041-CA31-42E5-8CC2-DC51CE813AF1}"/>
              </a:ext>
            </a:extLst>
          </p:cNvPr>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Rectangle 2">
            <a:extLst>
              <a:ext uri="{FF2B5EF4-FFF2-40B4-BE49-F238E27FC236}">
                <a16:creationId xmlns:a16="http://schemas.microsoft.com/office/drawing/2014/main" id="{2A25CB4C-6DC3-49AC-9A33-BCA80DE46975}"/>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8419" name="Text Box 3">
            <a:extLst>
              <a:ext uri="{FF2B5EF4-FFF2-40B4-BE49-F238E27FC236}">
                <a16:creationId xmlns:a16="http://schemas.microsoft.com/office/drawing/2014/main" id="{D1FCEA63-60BB-4E26-A75B-0B91E978781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D690D4CD-51EF-4E4C-8844-C656059363F6}" type="slidenum">
              <a:rPr lang="en-US" altLang="es-ES" sz="1200" smtClean="0">
                <a:cs typeface="+mn-ea" charset="0"/>
              </a:rPr>
              <a:pPr algn="r" eaLnBrk="1">
                <a:buClr>
                  <a:srgbClr val="000000"/>
                </a:buClr>
                <a:buSzPct val="100000"/>
                <a:buFont typeface="Times New Roman" panose="02020603050405020304" pitchFamily="18" charset="0"/>
                <a:buNone/>
                <a:defRPr/>
              </a:pPr>
              <a:t>76</a:t>
            </a:fld>
            <a:endParaRPr lang="en-US" altLang="es-ES" sz="1200">
              <a:cs typeface="+mn-ea" charset="0"/>
            </a:endParaRPr>
          </a:p>
        </p:txBody>
      </p:sp>
    </p:spTree>
    <p:extLst>
      <p:ext uri="{BB962C8B-B14F-4D97-AF65-F5344CB8AC3E}">
        <p14:creationId xmlns:p14="http://schemas.microsoft.com/office/powerpoint/2010/main" val="11289113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9B57E8E6-81C7-465F-B4BA-AB8BFB627182}" type="slidenum">
              <a:rPr lang="en-US" altLang="es-ES" sz="1400"/>
              <a:pPr/>
              <a:t>77</a:t>
            </a:fld>
            <a:endParaRPr lang="en-US" altLang="es-ES" sz="1400"/>
          </a:p>
        </p:txBody>
      </p:sp>
      <p:sp>
        <p:nvSpPr>
          <p:cNvPr id="196611" name="Rectangle 1"/>
          <p:cNvSpPr>
            <a:spLocks noGrp="1" noRot="1" noChangeAspect="1" noChangeArrowheads="1" noTextEdit="1"/>
          </p:cNvSpPr>
          <p:nvPr>
            <p:ph type="sldImg"/>
          </p:nvPr>
        </p:nvSpPr>
        <p:spPr>
          <a:xfrm>
            <a:off x="146050" y="768350"/>
            <a:ext cx="679291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6612" name="Rectangle 2"/>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211971" name="Text Box 3"/>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5pPr>
            <a:lvl6pPr marL="25146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6pPr>
            <a:lvl7pPr marL="29718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7pPr>
            <a:lvl8pPr marL="34290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8pPr>
            <a:lvl9pPr marL="38862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9pPr>
          </a:lstStyle>
          <a:p>
            <a:pPr algn="r" eaLnBrk="1">
              <a:buClr>
                <a:srgbClr val="000000"/>
              </a:buClr>
              <a:buSzPct val="100000"/>
              <a:buFont typeface="Times New Roman" pitchFamily="18" charset="0"/>
              <a:buNone/>
            </a:pPr>
            <a:fld id="{891B107E-D4B5-4559-AC1B-E8003C19321B}" type="slidenum">
              <a:rPr lang="en-US" altLang="es-ES" sz="1200">
                <a:solidFill>
                  <a:srgbClr val="000000"/>
                </a:solidFill>
              </a:rPr>
              <a:pPr algn="r" eaLnBrk="1">
                <a:buClr>
                  <a:srgbClr val="000000"/>
                </a:buClr>
                <a:buSzPct val="100000"/>
                <a:buFont typeface="Times New Roman" pitchFamily="18" charset="0"/>
                <a:buNone/>
              </a:pPr>
              <a:t>77</a:t>
            </a:fld>
            <a:endParaRPr lang="en-US" altLang="es-ES" sz="1200">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B4D39D41-8B1C-4A16-A0D8-19FC03019DCC}" type="slidenum">
              <a:rPr lang="en-US" altLang="es-ES" sz="1400"/>
              <a:pPr/>
              <a:t>78</a:t>
            </a:fld>
            <a:endParaRPr lang="en-US" altLang="es-ES" sz="1400"/>
          </a:p>
        </p:txBody>
      </p:sp>
      <p:sp>
        <p:nvSpPr>
          <p:cNvPr id="198659" name="Rectangle 1"/>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60" name="Rectangle 2"/>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8A8DFD47-1036-4224-B1C1-F46AF0FFD2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B989C45-569B-4E9E-B9E1-F1557A50DC4F}" type="slidenum">
              <a:rPr lang="en-US" altLang="es-ES" sz="1400" smtClean="0">
                <a:ea typeface="Noto Sans CJK SC Regular" charset="0"/>
              </a:rPr>
              <a:pPr>
                <a:spcBef>
                  <a:spcPct val="0"/>
                </a:spcBef>
              </a:pPr>
              <a:t>7</a:t>
            </a:fld>
            <a:endParaRPr lang="en-US" altLang="es-ES" sz="1400">
              <a:ea typeface="Noto Sans CJK SC Regular" charset="0"/>
            </a:endParaRPr>
          </a:p>
        </p:txBody>
      </p:sp>
      <p:sp>
        <p:nvSpPr>
          <p:cNvPr id="25603" name="Rectangle 1">
            <a:extLst>
              <a:ext uri="{FF2B5EF4-FFF2-40B4-BE49-F238E27FC236}">
                <a16:creationId xmlns:a16="http://schemas.microsoft.com/office/drawing/2014/main" id="{7976F38E-B327-4AC6-BB7B-549FA5DCECA2}"/>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DB42342C-2A3C-4093-A593-7264BDEE7E4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669071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40CF28CD-2DA2-445C-B560-28EAEBB8BA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E021D25-D339-4DED-AAA5-6390D3CFB190}" type="slidenum">
              <a:rPr lang="en-US" altLang="es-ES" sz="1400" smtClean="0">
                <a:ea typeface="Noto Sans CJK SC Regular" charset="0"/>
              </a:rPr>
              <a:pPr>
                <a:spcBef>
                  <a:spcPct val="0"/>
                </a:spcBef>
              </a:pPr>
              <a:t>8</a:t>
            </a:fld>
            <a:endParaRPr lang="en-US" altLang="es-ES" sz="1400">
              <a:ea typeface="Noto Sans CJK SC Regular" charset="0"/>
            </a:endParaRPr>
          </a:p>
        </p:txBody>
      </p:sp>
      <p:sp>
        <p:nvSpPr>
          <p:cNvPr id="29699" name="Rectangle 1">
            <a:extLst>
              <a:ext uri="{FF2B5EF4-FFF2-40B4-BE49-F238E27FC236}">
                <a16:creationId xmlns:a16="http://schemas.microsoft.com/office/drawing/2014/main" id="{EC3AAD0B-126A-42F6-8B53-5BBEA798F38B}"/>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024AB914-33B4-4D82-9792-D33EFBE257DA}"/>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9941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6B73F2B0-36BD-4973-BE75-7588BBD3A3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2D1C4BB-7B5F-41D5-83F9-F47E49E613B4}" type="slidenum">
              <a:rPr lang="en-US" altLang="es-ES" sz="1400" smtClean="0">
                <a:ea typeface="Noto Sans CJK SC Regular" charset="0"/>
              </a:rPr>
              <a:pPr>
                <a:spcBef>
                  <a:spcPct val="0"/>
                </a:spcBef>
              </a:pPr>
              <a:t>9</a:t>
            </a:fld>
            <a:endParaRPr lang="en-US" altLang="es-ES" sz="1400">
              <a:ea typeface="Noto Sans CJK SC Regular" charset="0"/>
            </a:endParaRPr>
          </a:p>
        </p:txBody>
      </p:sp>
      <p:sp>
        <p:nvSpPr>
          <p:cNvPr id="31747" name="Rectangle 1">
            <a:extLst>
              <a:ext uri="{FF2B5EF4-FFF2-40B4-BE49-F238E27FC236}">
                <a16:creationId xmlns:a16="http://schemas.microsoft.com/office/drawing/2014/main" id="{42AE1841-CB82-43ED-AA37-B57C67DDCE5A}"/>
              </a:ext>
            </a:extLst>
          </p:cNvPr>
          <p:cNvSpPr>
            <a:spLocks noGrp="1" noRot="1" noChangeAspect="1" noChangeArrowheads="1" noTextEdit="1"/>
          </p:cNvSpPr>
          <p:nvPr>
            <p:ph type="sldImg"/>
          </p:nvPr>
        </p:nvSpPr>
        <p:spPr>
          <a:xfrm>
            <a:off x="139700" y="777875"/>
            <a:ext cx="68183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42C8385-D1D8-4517-8061-E28CDAC43D8A}"/>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1726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7908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040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6103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828801" y="228601"/>
            <a:ext cx="8447617" cy="790575"/>
          </a:xfrm>
        </p:spPr>
        <p:txBody>
          <a:bodyPr/>
          <a:lstStyle/>
          <a:p>
            <a:r>
              <a:rPr lang="es-ES"/>
              <a:t>Haga clic para modificar el estilo de título del patrón</a:t>
            </a:r>
            <a:endParaRPr lang="en-US"/>
          </a:p>
        </p:txBody>
      </p:sp>
      <p:sp>
        <p:nvSpPr>
          <p:cNvPr id="3" name="Rectangle 2">
            <a:extLst>
              <a:ext uri="{FF2B5EF4-FFF2-40B4-BE49-F238E27FC236}">
                <a16:creationId xmlns:a16="http://schemas.microsoft.com/office/drawing/2014/main" id="{B375110C-0686-4EFA-8B85-57D0F4CD7D55}"/>
              </a:ext>
            </a:extLst>
          </p:cNvPr>
          <p:cNvSpPr>
            <a:spLocks noGrp="1" noChangeArrowheads="1"/>
          </p:cNvSpPr>
          <p:nvPr>
            <p:ph type="ftr" idx="10"/>
          </p:nvPr>
        </p:nvSpPr>
        <p:spPr>
          <a:ln/>
        </p:spPr>
        <p:txBody>
          <a:bodyPr/>
          <a:lstStyle>
            <a:lvl1pPr>
              <a:defRPr/>
            </a:lvl1pPr>
          </a:lstStyle>
          <a:p>
            <a:pPr>
              <a:defRPr/>
            </a:pPr>
            <a:r>
              <a:rPr lang="en-US" altLang="es-ES"/>
              <a:t>An Overview of Biological Significance Analysis ("Alternatives to IPA")</a:t>
            </a:r>
          </a:p>
        </p:txBody>
      </p:sp>
    </p:spTree>
    <p:extLst>
      <p:ext uri="{BB962C8B-B14F-4D97-AF65-F5344CB8AC3E}">
        <p14:creationId xmlns:p14="http://schemas.microsoft.com/office/powerpoint/2010/main" val="7373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45992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5769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8772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44393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65481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50153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8915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60764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427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0309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40906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49259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43E15362-6C5A-4E03-BE8A-9603B1726EA2}" type="slidenum">
              <a:rPr lang="en-US" altLang="es-ES" smtClean="0"/>
              <a:pPr>
                <a:defRPr/>
              </a:pPr>
              <a:t>‹Nº›</a:t>
            </a:fld>
            <a:endParaRPr lang="en-US" altLang="es-ES"/>
          </a:p>
        </p:txBody>
      </p:sp>
    </p:spTree>
    <p:extLst>
      <p:ext uri="{BB962C8B-B14F-4D97-AF65-F5344CB8AC3E}">
        <p14:creationId xmlns:p14="http://schemas.microsoft.com/office/powerpoint/2010/main" val="3111942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30F69A26-1966-48E8-B43B-6777853863DB}" type="slidenum">
              <a:rPr lang="en-US" altLang="es-ES" smtClean="0"/>
              <a:pPr>
                <a:defRPr/>
              </a:pPr>
              <a:t>‹Nº›</a:t>
            </a:fld>
            <a:endParaRPr lang="en-US" altLang="es-ES"/>
          </a:p>
        </p:txBody>
      </p:sp>
    </p:spTree>
    <p:extLst>
      <p:ext uri="{BB962C8B-B14F-4D97-AF65-F5344CB8AC3E}">
        <p14:creationId xmlns:p14="http://schemas.microsoft.com/office/powerpoint/2010/main" val="3515812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5642AE67-7E0D-4949-9642-C7E2FC9000B4}" type="slidenum">
              <a:rPr lang="en-US" altLang="es-ES" smtClean="0"/>
              <a:pPr>
                <a:defRPr/>
              </a:pPr>
              <a:t>‹Nº›</a:t>
            </a:fld>
            <a:endParaRPr lang="en-US" altLang="es-ES"/>
          </a:p>
        </p:txBody>
      </p:sp>
    </p:spTree>
    <p:extLst>
      <p:ext uri="{BB962C8B-B14F-4D97-AF65-F5344CB8AC3E}">
        <p14:creationId xmlns:p14="http://schemas.microsoft.com/office/powerpoint/2010/main" val="2261571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7E261DC6-00BF-489F-8F6C-02F83697C64B}" type="slidenum">
              <a:rPr lang="en-US" altLang="es-ES" smtClean="0"/>
              <a:pPr>
                <a:defRPr/>
              </a:pPr>
              <a:t>‹Nº›</a:t>
            </a:fld>
            <a:endParaRPr lang="en-US" altLang="es-ES"/>
          </a:p>
        </p:txBody>
      </p:sp>
    </p:spTree>
    <p:extLst>
      <p:ext uri="{BB962C8B-B14F-4D97-AF65-F5344CB8AC3E}">
        <p14:creationId xmlns:p14="http://schemas.microsoft.com/office/powerpoint/2010/main" val="4111385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pPr>
              <a:defRPr/>
            </a:pPr>
            <a:fld id="{E8488435-A95B-4216-B749-AAFC0E017482}" type="slidenum">
              <a:rPr lang="en-US" altLang="es-ES" smtClean="0"/>
              <a:pPr>
                <a:defRPr/>
              </a:pPr>
              <a:t>‹Nº›</a:t>
            </a:fld>
            <a:endParaRPr lang="en-US" altLang="es-ES"/>
          </a:p>
        </p:txBody>
      </p:sp>
    </p:spTree>
    <p:extLst>
      <p:ext uri="{BB962C8B-B14F-4D97-AF65-F5344CB8AC3E}">
        <p14:creationId xmlns:p14="http://schemas.microsoft.com/office/powerpoint/2010/main" val="1130204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pPr>
              <a:defRPr/>
            </a:pPr>
            <a:fld id="{68C1A68F-A949-4401-B96B-58762A9CC312}" type="slidenum">
              <a:rPr lang="en-US" altLang="es-ES" smtClean="0"/>
              <a:pPr>
                <a:defRPr/>
              </a:pPr>
              <a:t>‹Nº›</a:t>
            </a:fld>
            <a:endParaRPr lang="en-US" altLang="es-ES"/>
          </a:p>
        </p:txBody>
      </p:sp>
    </p:spTree>
    <p:extLst>
      <p:ext uri="{BB962C8B-B14F-4D97-AF65-F5344CB8AC3E}">
        <p14:creationId xmlns:p14="http://schemas.microsoft.com/office/powerpoint/2010/main" val="269852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6323018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pPr>
              <a:defRPr/>
            </a:pPr>
            <a:fld id="{009073C1-5CD6-4918-8F0B-F75E0F3E2EAE}" type="slidenum">
              <a:rPr lang="en-US" altLang="es-ES" smtClean="0"/>
              <a:pPr>
                <a:defRPr/>
              </a:pPr>
              <a:t>‹Nº›</a:t>
            </a:fld>
            <a:endParaRPr lang="en-US" altLang="es-ES"/>
          </a:p>
        </p:txBody>
      </p:sp>
    </p:spTree>
    <p:extLst>
      <p:ext uri="{BB962C8B-B14F-4D97-AF65-F5344CB8AC3E}">
        <p14:creationId xmlns:p14="http://schemas.microsoft.com/office/powerpoint/2010/main" val="1271072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CE0604BD-D3BC-45C8-9F2A-76616BA4210F}" type="slidenum">
              <a:rPr lang="en-US" altLang="es-ES" smtClean="0"/>
              <a:pPr>
                <a:defRPr/>
              </a:pPr>
              <a:t>‹Nº›</a:t>
            </a:fld>
            <a:endParaRPr lang="en-US" altLang="es-ES"/>
          </a:p>
        </p:txBody>
      </p:sp>
    </p:spTree>
    <p:extLst>
      <p:ext uri="{BB962C8B-B14F-4D97-AF65-F5344CB8AC3E}">
        <p14:creationId xmlns:p14="http://schemas.microsoft.com/office/powerpoint/2010/main" val="424371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748FD239-571A-4EB4-96F5-D2F8A9276DAE}" type="slidenum">
              <a:rPr lang="en-US" altLang="es-ES" smtClean="0"/>
              <a:pPr>
                <a:defRPr/>
              </a:pPr>
              <a:t>‹Nº›</a:t>
            </a:fld>
            <a:endParaRPr lang="en-US" altLang="es-ES"/>
          </a:p>
        </p:txBody>
      </p:sp>
    </p:spTree>
    <p:extLst>
      <p:ext uri="{BB962C8B-B14F-4D97-AF65-F5344CB8AC3E}">
        <p14:creationId xmlns:p14="http://schemas.microsoft.com/office/powerpoint/2010/main" val="2186396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007BA660-4404-4B39-B304-5805312CAFCF}" type="slidenum">
              <a:rPr lang="en-US" altLang="es-ES" smtClean="0"/>
              <a:pPr>
                <a:defRPr/>
              </a:pPr>
              <a:t>‹Nº›</a:t>
            </a:fld>
            <a:endParaRPr lang="en-US" altLang="es-ES"/>
          </a:p>
        </p:txBody>
      </p:sp>
    </p:spTree>
    <p:extLst>
      <p:ext uri="{BB962C8B-B14F-4D97-AF65-F5344CB8AC3E}">
        <p14:creationId xmlns:p14="http://schemas.microsoft.com/office/powerpoint/2010/main" val="2290313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D4C0B0EF-A5FD-4671-932B-EFFD76C3AF77}" type="slidenum">
              <a:rPr lang="en-US" altLang="es-ES" smtClean="0"/>
              <a:pPr>
                <a:defRPr/>
              </a:pPr>
              <a:t>‹Nº›</a:t>
            </a:fld>
            <a:endParaRPr lang="en-US" altLang="es-ES"/>
          </a:p>
        </p:txBody>
      </p:sp>
    </p:spTree>
    <p:extLst>
      <p:ext uri="{BB962C8B-B14F-4D97-AF65-F5344CB8AC3E}">
        <p14:creationId xmlns:p14="http://schemas.microsoft.com/office/powerpoint/2010/main" val="21336761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914401" y="2130425"/>
            <a:ext cx="10361084" cy="1468438"/>
          </a:xfrm>
        </p:spPr>
        <p:txBody>
          <a:bodyPr/>
          <a:lstStyle/>
          <a:p>
            <a:r>
              <a:rPr lang="es-ES"/>
              <a:t>Haga clic para modificar el estilo de título del patrón</a:t>
            </a:r>
            <a:endParaRPr lang="en-US"/>
          </a:p>
        </p:txBody>
      </p:sp>
      <p:sp>
        <p:nvSpPr>
          <p:cNvPr id="3" name="Rectangle 3">
            <a:extLst>
              <a:ext uri="{FF2B5EF4-FFF2-40B4-BE49-F238E27FC236}">
                <a16:creationId xmlns:a16="http://schemas.microsoft.com/office/drawing/2014/main" id="{DD7D6560-141F-4834-BDF0-E1510912C349}"/>
              </a:ext>
            </a:extLst>
          </p:cNvPr>
          <p:cNvSpPr>
            <a:spLocks noGrp="1" noChangeArrowheads="1"/>
          </p:cNvSpPr>
          <p:nvPr>
            <p:ph type="ftr" idx="10"/>
          </p:nvPr>
        </p:nvSpPr>
        <p:spPr>
          <a:ln/>
        </p:spPr>
        <p:txBody>
          <a:bodyPr/>
          <a:lstStyle>
            <a:lvl1pPr>
              <a:defRPr/>
            </a:lvl1pPr>
          </a:lstStyle>
          <a:p>
            <a:pPr>
              <a:defRPr/>
            </a:pPr>
            <a:r>
              <a:rPr lang="en-US" altLang="es-ES"/>
              <a:t>An Overview of Biological Significance Analysis ("Alternatives to IPA")</a:t>
            </a:r>
          </a:p>
        </p:txBody>
      </p:sp>
      <p:sp>
        <p:nvSpPr>
          <p:cNvPr id="4" name="Rectangle 4">
            <a:extLst>
              <a:ext uri="{FF2B5EF4-FFF2-40B4-BE49-F238E27FC236}">
                <a16:creationId xmlns:a16="http://schemas.microsoft.com/office/drawing/2014/main" id="{491598BA-F5A6-4884-BFFF-56A3F2B4F41A}"/>
              </a:ext>
            </a:extLst>
          </p:cNvPr>
          <p:cNvSpPr>
            <a:spLocks noGrp="1" noChangeArrowheads="1"/>
          </p:cNvSpPr>
          <p:nvPr>
            <p:ph type="sldNum" idx="11"/>
          </p:nvPr>
        </p:nvSpPr>
        <p:spPr>
          <a:ln/>
        </p:spPr>
        <p:txBody>
          <a:bodyPr/>
          <a:lstStyle>
            <a:lvl1pPr>
              <a:defRPr/>
            </a:lvl1pPr>
          </a:lstStyle>
          <a:p>
            <a:pPr>
              <a:defRPr/>
            </a:pPr>
            <a:fld id="{891E0C30-897C-40F1-ACC4-73D68B43D80C}" type="slidenum">
              <a:rPr lang="en-US" altLang="es-ES"/>
              <a:pPr>
                <a:defRPr/>
              </a:pPr>
              <a:t>‹Nº›</a:t>
            </a:fld>
            <a:endParaRPr lang="en-US" altLang="es-ES"/>
          </a:p>
        </p:txBody>
      </p:sp>
    </p:spTree>
    <p:extLst>
      <p:ext uri="{BB962C8B-B14F-4D97-AF65-F5344CB8AC3E}">
        <p14:creationId xmlns:p14="http://schemas.microsoft.com/office/powerpoint/2010/main" val="3371558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78228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53116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529717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9133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08965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28942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838760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79467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32625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030172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56256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185490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2F4FCBBC-4180-43CC-BA70-3D3FFE7215FB}" type="slidenum">
              <a:rPr lang="en-US" altLang="es-ES" smtClean="0"/>
              <a:pPr>
                <a:defRPr/>
              </a:pPr>
              <a:t>‹Nº›</a:t>
            </a:fld>
            <a:endParaRPr lang="en-US" altLang="es-ES"/>
          </a:p>
        </p:txBody>
      </p:sp>
    </p:spTree>
    <p:extLst>
      <p:ext uri="{BB962C8B-B14F-4D97-AF65-F5344CB8AC3E}">
        <p14:creationId xmlns:p14="http://schemas.microsoft.com/office/powerpoint/2010/main" val="15819797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1F666EE5-0AAB-4127-8B35-AD8D2040C81A}" type="slidenum">
              <a:rPr lang="en-US" altLang="es-ES" smtClean="0"/>
              <a:pPr>
                <a:defRPr/>
              </a:pPr>
              <a:t>‹Nº›</a:t>
            </a:fld>
            <a:endParaRPr lang="en-US" altLang="es-ES"/>
          </a:p>
        </p:txBody>
      </p:sp>
    </p:spTree>
    <p:extLst>
      <p:ext uri="{BB962C8B-B14F-4D97-AF65-F5344CB8AC3E}">
        <p14:creationId xmlns:p14="http://schemas.microsoft.com/office/powerpoint/2010/main" val="4698951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E156E97D-1C85-48DF-9E2A-0CA1B6C2972F}" type="slidenum">
              <a:rPr lang="en-US" altLang="es-ES" smtClean="0"/>
              <a:pPr>
                <a:defRPr/>
              </a:pPr>
              <a:t>‹Nº›</a:t>
            </a:fld>
            <a:endParaRPr lang="en-US" altLang="es-ES"/>
          </a:p>
        </p:txBody>
      </p:sp>
    </p:spTree>
    <p:extLst>
      <p:ext uri="{BB962C8B-B14F-4D97-AF65-F5344CB8AC3E}">
        <p14:creationId xmlns:p14="http://schemas.microsoft.com/office/powerpoint/2010/main" val="30593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011178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FAB4A1F5-8C07-4F49-94EB-078F69868014}" type="slidenum">
              <a:rPr lang="en-US" altLang="es-ES" smtClean="0"/>
              <a:pPr>
                <a:defRPr/>
              </a:pPr>
              <a:t>‹Nº›</a:t>
            </a:fld>
            <a:endParaRPr lang="en-US" altLang="es-ES"/>
          </a:p>
        </p:txBody>
      </p:sp>
    </p:spTree>
    <p:extLst>
      <p:ext uri="{BB962C8B-B14F-4D97-AF65-F5344CB8AC3E}">
        <p14:creationId xmlns:p14="http://schemas.microsoft.com/office/powerpoint/2010/main" val="17726095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pPr>
              <a:defRPr/>
            </a:pPr>
            <a:fld id="{5A72AD18-5EA4-4299-AEA3-8F4E91CF9160}" type="slidenum">
              <a:rPr lang="en-US" altLang="es-ES" smtClean="0"/>
              <a:pPr>
                <a:defRPr/>
              </a:pPr>
              <a:t>‹Nº›</a:t>
            </a:fld>
            <a:endParaRPr lang="en-US" altLang="es-ES"/>
          </a:p>
        </p:txBody>
      </p:sp>
    </p:spTree>
    <p:extLst>
      <p:ext uri="{BB962C8B-B14F-4D97-AF65-F5344CB8AC3E}">
        <p14:creationId xmlns:p14="http://schemas.microsoft.com/office/powerpoint/2010/main" val="18574718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pPr>
              <a:defRPr/>
            </a:pPr>
            <a:fld id="{A46438A0-6085-42D1-9CCB-186CB851F3E2}" type="slidenum">
              <a:rPr lang="en-US" altLang="es-ES" smtClean="0"/>
              <a:pPr>
                <a:defRPr/>
              </a:pPr>
              <a:t>‹Nº›</a:t>
            </a:fld>
            <a:endParaRPr lang="en-US" altLang="es-ES"/>
          </a:p>
        </p:txBody>
      </p:sp>
    </p:spTree>
    <p:extLst>
      <p:ext uri="{BB962C8B-B14F-4D97-AF65-F5344CB8AC3E}">
        <p14:creationId xmlns:p14="http://schemas.microsoft.com/office/powerpoint/2010/main" val="12506324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pPr>
              <a:defRPr/>
            </a:pPr>
            <a:fld id="{68F34B66-E344-4B02-85D5-6C1068E76ACB}" type="slidenum">
              <a:rPr lang="en-US" altLang="es-ES" smtClean="0"/>
              <a:pPr>
                <a:defRPr/>
              </a:pPr>
              <a:t>‹Nº›</a:t>
            </a:fld>
            <a:endParaRPr lang="en-US" altLang="es-ES"/>
          </a:p>
        </p:txBody>
      </p:sp>
    </p:spTree>
    <p:extLst>
      <p:ext uri="{BB962C8B-B14F-4D97-AF65-F5344CB8AC3E}">
        <p14:creationId xmlns:p14="http://schemas.microsoft.com/office/powerpoint/2010/main" val="39328920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ACDF0E79-B09B-40F8-A04B-D18D5C592DC1}" type="slidenum">
              <a:rPr lang="en-US" altLang="es-ES" smtClean="0"/>
              <a:pPr>
                <a:defRPr/>
              </a:pPr>
              <a:t>‹Nº›</a:t>
            </a:fld>
            <a:endParaRPr lang="en-US" altLang="es-ES"/>
          </a:p>
        </p:txBody>
      </p:sp>
    </p:spTree>
    <p:extLst>
      <p:ext uri="{BB962C8B-B14F-4D97-AF65-F5344CB8AC3E}">
        <p14:creationId xmlns:p14="http://schemas.microsoft.com/office/powerpoint/2010/main" val="16795907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40E6F286-8832-4869-BD8C-30F8A29C35F4}" type="slidenum">
              <a:rPr lang="en-US" altLang="es-ES" smtClean="0"/>
              <a:pPr>
                <a:defRPr/>
              </a:pPr>
              <a:t>‹Nº›</a:t>
            </a:fld>
            <a:endParaRPr lang="en-US" altLang="es-ES"/>
          </a:p>
        </p:txBody>
      </p:sp>
    </p:spTree>
    <p:extLst>
      <p:ext uri="{BB962C8B-B14F-4D97-AF65-F5344CB8AC3E}">
        <p14:creationId xmlns:p14="http://schemas.microsoft.com/office/powerpoint/2010/main" val="33139237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3D0DD136-5369-4E20-ADBC-CD015BEB9D03}" type="slidenum">
              <a:rPr lang="en-US" altLang="es-ES" smtClean="0"/>
              <a:pPr>
                <a:defRPr/>
              </a:pPr>
              <a:t>‹Nº›</a:t>
            </a:fld>
            <a:endParaRPr lang="en-US" altLang="es-ES"/>
          </a:p>
        </p:txBody>
      </p:sp>
    </p:spTree>
    <p:extLst>
      <p:ext uri="{BB962C8B-B14F-4D97-AF65-F5344CB8AC3E}">
        <p14:creationId xmlns:p14="http://schemas.microsoft.com/office/powerpoint/2010/main" val="19162724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4F70B61C-0603-44FE-A6D7-5BFF2133A31A}" type="slidenum">
              <a:rPr lang="en-US" altLang="es-ES" smtClean="0"/>
              <a:pPr>
                <a:defRPr/>
              </a:pPr>
              <a:t>‹Nº›</a:t>
            </a:fld>
            <a:endParaRPr lang="en-US" altLang="es-ES"/>
          </a:p>
        </p:txBody>
      </p:sp>
    </p:spTree>
    <p:extLst>
      <p:ext uri="{BB962C8B-B14F-4D97-AF65-F5344CB8AC3E}">
        <p14:creationId xmlns:p14="http://schemas.microsoft.com/office/powerpoint/2010/main" val="18262605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21476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5179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372994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649149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657342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2/22/2023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74114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2/22/2023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035183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926529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21538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77576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638413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2/22/2023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5094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4445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7417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2/22/2023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5636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71099758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5844074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31477870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8200931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7240123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02623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raw.githubusercontent.com/alexsanchezpla/Ejemplo_de_MDA_con_Bioconductor/master/results/AvsB.EntrezSelected.csv" TargetMode="External"/><Relationship Id="rId7" Type="http://schemas.openxmlformats.org/officeDocument/2006/relationships/hyperlink" Target="https://github.com/alexsanchezpla/Ejemplo_de_MDA_con_Bioconductor"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hyperlink" Target="http://www.ncbi.nlm.nih.gov/pubmed/15897907" TargetMode="External"/><Relationship Id="rId5" Type="http://schemas.openxmlformats.org/officeDocument/2006/relationships/hyperlink" Target="https://raw.githubusercontent.com/alexsanchezpla/Ejemplo_de_MDA_con_Bioconductor/master/results/BvsL.EntrezSelected.csv" TargetMode="External"/><Relationship Id="rId4" Type="http://schemas.openxmlformats.org/officeDocument/2006/relationships/hyperlink" Target="https://raw.githubusercontent.com/alexsanchezpla/Ejemplo_de_MDA_con_Bioconductor/master/results/AvsL.EntrezSelected.csv"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hyperlink" Target="http://reactome.org/"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hyperlink" Target="https://academic.oup.com/database/article/2433126/Comparison-of-human-cell-signaling-pathway" TargetMode="External"/><Relationship Id="rId5" Type="http://schemas.openxmlformats.org/officeDocument/2006/relationships/hyperlink" Target="http://www.broadinstitute.org/gsea/msigdb/" TargetMode="External"/><Relationship Id="rId4" Type="http://schemas.openxmlformats.org/officeDocument/2006/relationships/hyperlink" Target="http://www.pathguide.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cademic.oup.com/database/article/2433126/Comparison-of-human-cell-signaling-pathway"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geneontology.org/"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21.jpe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8" Type="http://schemas.openxmlformats.org/officeDocument/2006/relationships/hyperlink" Target="http://www.arabidopsis.org/" TargetMode="External"/><Relationship Id="rId3" Type="http://schemas.openxmlformats.org/officeDocument/2006/relationships/hyperlink" Target="http://www.fruitfly.org/" TargetMode="External"/><Relationship Id="rId7" Type="http://schemas.openxmlformats.org/officeDocument/2006/relationships/hyperlink" Target="http://www.yeastgenome.org/"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hyperlink" Target="http://www.ebi.ac.uk/interpro/" TargetMode="External"/><Relationship Id="rId5" Type="http://schemas.openxmlformats.org/officeDocument/2006/relationships/hyperlink" Target="http://www.ebi.ac.uk/uniprot/" TargetMode="External"/><Relationship Id="rId4" Type="http://schemas.openxmlformats.org/officeDocument/2006/relationships/hyperlink" Target="http://www.sanger.ac.uk/Projects/S_pomb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0.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64.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www.ncbi.nlm.nih.gov/pmc/articles/PMC3541212/"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0EE30D8-9E00-410E-9E6D-A03DD06AD0B1}"/>
              </a:ext>
            </a:extLst>
          </p:cNvPr>
          <p:cNvSpPr>
            <a:spLocks noGrp="1" noChangeArrowheads="1"/>
          </p:cNvSpPr>
          <p:nvPr>
            <p:ph type="title"/>
          </p:nvPr>
        </p:nvSpPr>
        <p:spPr>
          <a:xfrm>
            <a:off x="1905000" y="1282701"/>
            <a:ext cx="8382000" cy="1470025"/>
          </a:xfrm>
        </p:spPr>
        <p:txBody>
          <a:bodyPr vert="horz" wrap="square" lIns="90000" tIns="46800" rIns="90000" bIns="46800" numCol="1" anchor="ctr" anchorCtr="0" compatLnSpc="1">
            <a:prstTxWarp prst="textNoShape">
              <a:avLst/>
            </a:prstTxWarp>
          </a:bodyPr>
          <a:lstStyle/>
          <a:p>
            <a:pPr algn="ctr" eaLnBrk="1" hangingPunct="1">
              <a:lnSpc>
                <a:spcPct val="8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s-ES" sz="4400" dirty="0">
                <a:latin typeface="Calibri" panose="020F0502020204030204" pitchFamily="34" charset="0"/>
              </a:rPr>
              <a:t>An Introduction to Biological Significance Analysis</a:t>
            </a:r>
          </a:p>
        </p:txBody>
      </p:sp>
      <p:sp>
        <p:nvSpPr>
          <p:cNvPr id="8195" name="Rectangle 2">
            <a:extLst>
              <a:ext uri="{FF2B5EF4-FFF2-40B4-BE49-F238E27FC236}">
                <a16:creationId xmlns:a16="http://schemas.microsoft.com/office/drawing/2014/main" id="{F72226C5-BAD4-4FED-83CA-4FAC41F8DC33}"/>
              </a:ext>
            </a:extLst>
          </p:cNvPr>
          <p:cNvSpPr>
            <a:spLocks noChangeArrowheads="1"/>
          </p:cNvSpPr>
          <p:nvPr/>
        </p:nvSpPr>
        <p:spPr bwMode="auto">
          <a:xfrm>
            <a:off x="3962400" y="5572794"/>
            <a:ext cx="4419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ct val="0"/>
              </a:spcBef>
            </a:pPr>
            <a:r>
              <a:rPr lang="en-US" altLang="es-ES" sz="1600" i="1" dirty="0">
                <a:latin typeface="Arial" panose="020B0604020202020204" pitchFamily="34" charset="0"/>
              </a:rPr>
              <a:t>Statistics and Bioinformatics Research Group</a:t>
            </a:r>
          </a:p>
          <a:p>
            <a:pPr eaLnBrk="1" hangingPunct="1">
              <a:lnSpc>
                <a:spcPct val="90000"/>
              </a:lnSpc>
              <a:spcBef>
                <a:spcPct val="0"/>
              </a:spcBef>
            </a:pPr>
            <a:r>
              <a:rPr lang="en-US" altLang="es-ES" sz="1600" i="1" dirty="0">
                <a:latin typeface="Arial" panose="020B0604020202020204" pitchFamily="34" charset="0"/>
              </a:rPr>
              <a:t>Statistics department, </a:t>
            </a:r>
            <a:r>
              <a:rPr lang="en-US" altLang="es-ES" sz="1600" i="1" dirty="0" err="1">
                <a:latin typeface="Arial" panose="020B0604020202020204" pitchFamily="34" charset="0"/>
              </a:rPr>
              <a:t>Universitat</a:t>
            </a:r>
            <a:r>
              <a:rPr lang="en-US" altLang="es-ES" sz="1600" i="1" dirty="0">
                <a:latin typeface="Arial" panose="020B0604020202020204" pitchFamily="34" charset="0"/>
              </a:rPr>
              <a:t> de </a:t>
            </a:r>
            <a:r>
              <a:rPr lang="en-US" altLang="es-ES" sz="1600" i="1" dirty="0" err="1">
                <a:latin typeface="Arial" panose="020B0604020202020204" pitchFamily="34" charset="0"/>
              </a:rPr>
              <a:t>Barelona</a:t>
            </a:r>
            <a:endParaRPr lang="en-US" altLang="es-ES" sz="1600" i="1" dirty="0">
              <a:latin typeface="Arial" panose="020B0604020202020204" pitchFamily="34" charset="0"/>
            </a:endParaRPr>
          </a:p>
        </p:txBody>
      </p:sp>
      <p:sp>
        <p:nvSpPr>
          <p:cNvPr id="8196" name="Rectangle 3">
            <a:extLst>
              <a:ext uri="{FF2B5EF4-FFF2-40B4-BE49-F238E27FC236}">
                <a16:creationId xmlns:a16="http://schemas.microsoft.com/office/drawing/2014/main" id="{1B798864-6DEB-477D-90F7-7EB981D48C37}"/>
              </a:ext>
            </a:extLst>
          </p:cNvPr>
          <p:cNvSpPr>
            <a:spLocks noChangeArrowheads="1"/>
          </p:cNvSpPr>
          <p:nvPr/>
        </p:nvSpPr>
        <p:spPr bwMode="auto">
          <a:xfrm>
            <a:off x="4267201" y="3140969"/>
            <a:ext cx="352107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dirty="0">
                <a:latin typeface="Arial" panose="020B0604020202020204" pitchFamily="34" charset="0"/>
              </a:rPr>
              <a:t>Alex Sánchez</a:t>
            </a:r>
          </a:p>
        </p:txBody>
      </p:sp>
      <p:pic>
        <p:nvPicPr>
          <p:cNvPr id="8199" name="Picture 6">
            <a:extLst>
              <a:ext uri="{FF2B5EF4-FFF2-40B4-BE49-F238E27FC236}">
                <a16:creationId xmlns:a16="http://schemas.microsoft.com/office/drawing/2014/main" id="{FCCA0F73-DF7C-402F-83BD-D77DA32E1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5517232"/>
            <a:ext cx="1198563" cy="62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0" name="Picture 7">
            <a:extLst>
              <a:ext uri="{FF2B5EF4-FFF2-40B4-BE49-F238E27FC236}">
                <a16:creationId xmlns:a16="http://schemas.microsoft.com/office/drawing/2014/main" id="{B5E5B2F5-1BBD-4A9A-B429-BBAAE3AFD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5517233"/>
            <a:ext cx="990600" cy="611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a:extLst>
              <a:ext uri="{FF2B5EF4-FFF2-40B4-BE49-F238E27FC236}">
                <a16:creationId xmlns:a16="http://schemas.microsoft.com/office/drawing/2014/main" id="{1D79ABE4-48F0-4089-A08C-06E418F88F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1" y="4678909"/>
            <a:ext cx="1198563" cy="506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5">
            <a:extLst>
              <a:ext uri="{FF2B5EF4-FFF2-40B4-BE49-F238E27FC236}">
                <a16:creationId xmlns:a16="http://schemas.microsoft.com/office/drawing/2014/main" id="{CC2D8D88-8DE0-4310-B137-4948D97175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4799558"/>
            <a:ext cx="1752600" cy="400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2">
            <a:extLst>
              <a:ext uri="{FF2B5EF4-FFF2-40B4-BE49-F238E27FC236}">
                <a16:creationId xmlns:a16="http://schemas.microsoft.com/office/drawing/2014/main" id="{A5BCF5D7-6D23-4FB5-B1C2-4825D0FF1FCD}"/>
              </a:ext>
            </a:extLst>
          </p:cNvPr>
          <p:cNvSpPr>
            <a:spLocks noChangeArrowheads="1"/>
          </p:cNvSpPr>
          <p:nvPr/>
        </p:nvSpPr>
        <p:spPr bwMode="auto">
          <a:xfrm>
            <a:off x="3962400" y="4725144"/>
            <a:ext cx="4419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ct val="0"/>
              </a:spcBef>
            </a:pPr>
            <a:r>
              <a:rPr lang="en-US" altLang="es-ES" sz="1600" i="1" dirty="0">
                <a:latin typeface="Arial" panose="020B0604020202020204" pitchFamily="34" charset="0"/>
              </a:rPr>
              <a:t>Statistics and Bioinformatics Unit</a:t>
            </a:r>
          </a:p>
          <a:p>
            <a:pPr eaLnBrk="1" hangingPunct="1">
              <a:lnSpc>
                <a:spcPct val="90000"/>
              </a:lnSpc>
              <a:spcBef>
                <a:spcPct val="0"/>
              </a:spcBef>
            </a:pPr>
            <a:r>
              <a:rPr lang="en-US" altLang="es-ES" sz="1600" i="1" dirty="0" err="1">
                <a:latin typeface="Arial" panose="020B0604020202020204" pitchFamily="34" charset="0"/>
              </a:rPr>
              <a:t>Vall</a:t>
            </a:r>
            <a:r>
              <a:rPr lang="en-US" altLang="es-ES" sz="1600" i="1" dirty="0">
                <a:latin typeface="Arial" panose="020B0604020202020204" pitchFamily="34" charset="0"/>
              </a:rPr>
              <a:t> </a:t>
            </a:r>
            <a:r>
              <a:rPr lang="en-US" altLang="es-ES" sz="1600" i="1" dirty="0" err="1">
                <a:latin typeface="Arial" panose="020B0604020202020204" pitchFamily="34" charset="0"/>
              </a:rPr>
              <a:t>d’Hebron</a:t>
            </a:r>
            <a:r>
              <a:rPr lang="en-US" altLang="es-ES" sz="1600" i="1" dirty="0">
                <a:latin typeface="Arial" panose="020B0604020202020204" pitchFamily="34" charset="0"/>
              </a:rPr>
              <a:t> </a:t>
            </a:r>
            <a:r>
              <a:rPr lang="en-US" altLang="es-ES" sz="1600" i="1" dirty="0" err="1">
                <a:latin typeface="Arial" panose="020B0604020202020204" pitchFamily="34" charset="0"/>
              </a:rPr>
              <a:t>Institut</a:t>
            </a:r>
            <a:r>
              <a:rPr lang="en-US" altLang="es-ES" sz="1600" i="1" dirty="0">
                <a:latin typeface="Arial" panose="020B0604020202020204" pitchFamily="34" charset="0"/>
              </a:rPr>
              <a:t> de </a:t>
            </a:r>
            <a:r>
              <a:rPr lang="en-US" altLang="es-ES" sz="1600" i="1" dirty="0" err="1">
                <a:latin typeface="Arial" panose="020B0604020202020204" pitchFamily="34" charset="0"/>
              </a:rPr>
              <a:t>Recerca</a:t>
            </a:r>
            <a:endParaRPr lang="en-US" altLang="es-ES" sz="1600" i="1"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196ED74E-615F-430D-894F-D3C041B8E80C}"/>
              </a:ext>
            </a:extLst>
          </p:cNvPr>
          <p:cNvSpPr>
            <a:spLocks noGrp="1" noChangeArrowheads="1"/>
          </p:cNvSpPr>
          <p:nvPr>
            <p:ph type="title"/>
          </p:nvPr>
        </p:nvSpPr>
        <p:spPr>
          <a:xfrm>
            <a:off x="1981200" y="274638"/>
            <a:ext cx="8229600" cy="639762"/>
          </a:xfrm>
        </p:spPr>
        <p:txBody>
          <a:bodyPr vert="horz" wrap="square" lIns="0" tIns="77724" rIns="0" bIns="0" numCol="1" anchor="ctr" anchorCtr="0" compatLnSpc="1">
            <a:prstTxWarp prst="textNoShape">
              <a:avLst/>
            </a:prstTxWarp>
          </a:bodyPr>
          <a:lstStyle/>
          <a:p>
            <a:pPr eaLnBrk="1" hangingPunct="1">
              <a:lnSpc>
                <a:spcPct val="83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3600" dirty="0">
                <a:latin typeface="Calibri" panose="020F0502020204030204" pitchFamily="34" charset="0"/>
              </a:rPr>
              <a:t>Pathway Analysis Wishlist</a:t>
            </a:r>
          </a:p>
        </p:txBody>
      </p:sp>
      <p:pic>
        <p:nvPicPr>
          <p:cNvPr id="26627" name="Picture 2">
            <a:extLst>
              <a:ext uri="{FF2B5EF4-FFF2-40B4-BE49-F238E27FC236}">
                <a16:creationId xmlns:a16="http://schemas.microsoft.com/office/drawing/2014/main" id="{23E0BD01-CD92-48E8-836C-52320F28C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1446188"/>
            <a:ext cx="8642350" cy="3783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6CE7939-02F0-4743-AB92-16764D63DCDA}"/>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dirty="0">
                <a:latin typeface="Calibri" panose="020F0502020204030204" pitchFamily="34" charset="0"/>
              </a:rPr>
              <a:t>Example 1</a:t>
            </a:r>
          </a:p>
        </p:txBody>
      </p:sp>
      <p:sp>
        <p:nvSpPr>
          <p:cNvPr id="32771" name="Text Box 2">
            <a:extLst>
              <a:ext uri="{FF2B5EF4-FFF2-40B4-BE49-F238E27FC236}">
                <a16:creationId xmlns:a16="http://schemas.microsoft.com/office/drawing/2014/main" id="{504787DD-8EEC-4587-B8B3-6EBAF90A1534}"/>
              </a:ext>
            </a:extLst>
          </p:cNvPr>
          <p:cNvSpPr txBox="1">
            <a:spLocks noChangeArrowheads="1"/>
          </p:cNvSpPr>
          <p:nvPr/>
        </p:nvSpPr>
        <p:spPr bwMode="auto">
          <a:xfrm>
            <a:off x="1984183" y="975519"/>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dirty="0"/>
              <a:t>Lists </a:t>
            </a:r>
            <a:r>
              <a:rPr lang="en-GB" altLang="es-ES" i="1" dirty="0" err="1">
                <a:hlinkClick r:id="rId3"/>
              </a:rPr>
              <a:t>AvsB</a:t>
            </a:r>
            <a:r>
              <a:rPr lang="en-GB" altLang="es-ES" dirty="0"/>
              <a:t>, </a:t>
            </a:r>
            <a:r>
              <a:rPr lang="en-GB" altLang="es-ES" i="1" dirty="0" err="1">
                <a:hlinkClick r:id="rId4"/>
              </a:rPr>
              <a:t>AvsL</a:t>
            </a:r>
            <a:r>
              <a:rPr lang="en-GB" altLang="es-ES" dirty="0"/>
              <a:t> and </a:t>
            </a:r>
            <a:r>
              <a:rPr lang="en-GB" altLang="es-ES" i="1" dirty="0" err="1">
                <a:hlinkClick r:id="rId5"/>
              </a:rPr>
              <a:t>BvsL</a:t>
            </a:r>
            <a:r>
              <a:rPr lang="en-GB" altLang="es-ES" dirty="0"/>
              <a:t> contain the IDs of genes selected by being differentially expressed between three types of breast cancer </a:t>
            </a:r>
            <a:r>
              <a:rPr lang="en-GB" altLang="es-ES" dirty="0" err="1"/>
              <a:t>tumors</a:t>
            </a:r>
            <a:r>
              <a:rPr lang="en-GB" altLang="es-ES" dirty="0"/>
              <a:t>.</a:t>
            </a:r>
          </a:p>
          <a:p>
            <a:pPr lvl="1" eaLnBrk="1" hangingPunct="1">
              <a:lnSpc>
                <a:spcPct val="100000"/>
              </a:lnSpc>
              <a:spcBef>
                <a:spcPts val="563"/>
              </a:spcBef>
              <a:buFont typeface="Arial" panose="020B0604020202020204" pitchFamily="34" charset="0"/>
              <a:buChar char="–"/>
            </a:pPr>
            <a:r>
              <a:rPr lang="en-GB" altLang="es-ES" sz="2800" dirty="0"/>
              <a:t>Farmer P, </a:t>
            </a:r>
            <a:r>
              <a:rPr lang="en-GB" altLang="es-ES" sz="2800" dirty="0" err="1"/>
              <a:t>Bonnefoi</a:t>
            </a:r>
            <a:r>
              <a:rPr lang="en-GB" altLang="es-ES" sz="2800" dirty="0"/>
              <a:t> H, </a:t>
            </a:r>
            <a:r>
              <a:rPr lang="en-GB" altLang="es-ES" sz="2800" dirty="0" err="1"/>
              <a:t>Becette</a:t>
            </a:r>
            <a:r>
              <a:rPr lang="en-GB" altLang="es-ES" sz="2800" dirty="0"/>
              <a:t> V, </a:t>
            </a:r>
            <a:r>
              <a:rPr lang="en-GB" altLang="es-ES" sz="2800" dirty="0" err="1"/>
              <a:t>Tubiana</a:t>
            </a:r>
            <a:r>
              <a:rPr lang="en-GB" altLang="es-ES" sz="2800" dirty="0"/>
              <a:t>-Hulin M et al. Identification of molecular apocrine breast tumours by microarray analysis. </a:t>
            </a:r>
            <a:r>
              <a:rPr lang="en-GB" altLang="es-ES" sz="2800" i="1" dirty="0"/>
              <a:t>Oncogene</a:t>
            </a:r>
            <a:r>
              <a:rPr lang="en-GB" altLang="es-ES" sz="2800" dirty="0"/>
              <a:t> 2005 Jul 7;24(29):4660-71. PMID: </a:t>
            </a:r>
            <a:r>
              <a:rPr lang="en-GB" altLang="es-ES" sz="2800" u="sng" dirty="0">
                <a:solidFill>
                  <a:srgbClr val="0000FF"/>
                </a:solidFill>
                <a:hlinkClick r:id="rId6"/>
              </a:rPr>
              <a:t>15897907</a:t>
            </a:r>
          </a:p>
          <a:p>
            <a:pPr eaLnBrk="1" hangingPunct="1">
              <a:lnSpc>
                <a:spcPct val="100000"/>
              </a:lnSpc>
              <a:spcBef>
                <a:spcPts val="650"/>
              </a:spcBef>
              <a:buFont typeface="Arial" panose="020B0604020202020204" pitchFamily="34" charset="0"/>
              <a:buChar char="•"/>
            </a:pPr>
            <a:r>
              <a:rPr lang="en-GB" altLang="es-ES" dirty="0"/>
              <a:t>See the analysis that generates the list in: </a:t>
            </a:r>
          </a:p>
          <a:p>
            <a:pPr eaLnBrk="1" hangingPunct="1">
              <a:lnSpc>
                <a:spcPct val="100000"/>
              </a:lnSpc>
              <a:spcBef>
                <a:spcPts val="650"/>
              </a:spcBef>
              <a:buClrTx/>
              <a:buSzTx/>
            </a:pPr>
            <a:r>
              <a:rPr lang="en-GB" altLang="es-ES" sz="2800" u="sng" dirty="0">
                <a:solidFill>
                  <a:srgbClr val="0000FF"/>
                </a:solidFill>
                <a:hlinkClick r:id="rId7"/>
              </a:rPr>
              <a:t>https://github.com/alexsanchezpla/Ejemplo_de_MDA_con_Bioconductor</a:t>
            </a:r>
            <a:endParaRPr lang="en-GB" altLang="es-ES" sz="2800" u="sng"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2D04CBE-43A2-4597-ADCA-AC6EAC4B4D4F}"/>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dirty="0">
                <a:latin typeface="Calibri" panose="020F0502020204030204" pitchFamily="34" charset="0"/>
              </a:rPr>
              <a:t>Example 2</a:t>
            </a:r>
          </a:p>
        </p:txBody>
      </p:sp>
      <p:sp>
        <p:nvSpPr>
          <p:cNvPr id="32771" name="Text Box 2">
            <a:extLst>
              <a:ext uri="{FF2B5EF4-FFF2-40B4-BE49-F238E27FC236}">
                <a16:creationId xmlns:a16="http://schemas.microsoft.com/office/drawing/2014/main" id="{1A5E2DED-F778-440B-A1D8-2C1BBF131B8C}"/>
              </a:ext>
            </a:extLst>
          </p:cNvPr>
          <p:cNvSpPr txBox="1">
            <a:spLocks noChangeArrowheads="1"/>
          </p:cNvSpPr>
          <p:nvPr/>
        </p:nvSpPr>
        <p:spPr bwMode="auto">
          <a:xfrm>
            <a:off x="1981200" y="1219201"/>
            <a:ext cx="7283152"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US" sz="2800" dirty="0"/>
              <a:t>Genes with frequent somatic SNVs identified in TCGA exome sequencing data of 3,200 tumors of 12 types</a:t>
            </a:r>
          </a:p>
          <a:p>
            <a:pPr eaLnBrk="1" hangingPunct="1">
              <a:lnSpc>
                <a:spcPct val="100000"/>
              </a:lnSpc>
              <a:spcBef>
                <a:spcPts val="650"/>
              </a:spcBef>
              <a:buFont typeface="Arial" panose="020B0604020202020204" pitchFamily="34" charset="0"/>
              <a:buChar char="•"/>
            </a:pPr>
            <a:r>
              <a:rPr lang="en-US" sz="2800" dirty="0"/>
              <a:t>127 cancer driver genes displaying higher than expected mutation frequencies were detected using the </a:t>
            </a:r>
            <a:r>
              <a:rPr lang="en-US" sz="2800" dirty="0" err="1"/>
              <a:t>MuSiC</a:t>
            </a:r>
            <a:r>
              <a:rPr lang="en-US" sz="2800" dirty="0"/>
              <a:t> software.</a:t>
            </a:r>
          </a:p>
          <a:p>
            <a:pPr eaLnBrk="1" hangingPunct="1">
              <a:lnSpc>
                <a:spcPct val="100000"/>
              </a:lnSpc>
              <a:spcBef>
                <a:spcPts val="650"/>
              </a:spcBef>
              <a:buFont typeface="Arial" panose="020B0604020202020204" pitchFamily="34" charset="0"/>
              <a:buChar char="•"/>
            </a:pPr>
            <a:r>
              <a:rPr lang="en-US" sz="2800" dirty="0"/>
              <a:t>Genes are ranked in decreasing order of significance and mutation frequency</a:t>
            </a:r>
          </a:p>
          <a:p>
            <a:pPr eaLnBrk="1" hangingPunct="1">
              <a:lnSpc>
                <a:spcPct val="100000"/>
              </a:lnSpc>
              <a:spcBef>
                <a:spcPts val="650"/>
              </a:spcBef>
              <a:buFont typeface="Arial" panose="020B0604020202020204" pitchFamily="34" charset="0"/>
              <a:buChar char="•"/>
            </a:pPr>
            <a:endParaRPr lang="en-GB" altLang="es-ES" sz="2800" u="sng" dirty="0">
              <a:solidFill>
                <a:srgbClr val="0000FF"/>
              </a:solidFill>
            </a:endParaRPr>
          </a:p>
        </p:txBody>
      </p:sp>
      <p:graphicFrame>
        <p:nvGraphicFramePr>
          <p:cNvPr id="2" name="Tabla 1">
            <a:extLst>
              <a:ext uri="{FF2B5EF4-FFF2-40B4-BE49-F238E27FC236}">
                <a16:creationId xmlns:a16="http://schemas.microsoft.com/office/drawing/2014/main" id="{950334A1-A556-42DB-8866-B0C06E72718A}"/>
              </a:ext>
            </a:extLst>
          </p:cNvPr>
          <p:cNvGraphicFramePr>
            <a:graphicFrameLocks noGrp="1"/>
          </p:cNvGraphicFramePr>
          <p:nvPr>
            <p:extLst>
              <p:ext uri="{D42A27DB-BD31-4B8C-83A1-F6EECF244321}">
                <p14:modId xmlns:p14="http://schemas.microsoft.com/office/powerpoint/2010/main" val="2627587365"/>
              </p:ext>
            </p:extLst>
          </p:nvPr>
        </p:nvGraphicFramePr>
        <p:xfrm>
          <a:off x="9480377" y="1219200"/>
          <a:ext cx="911643" cy="5036350"/>
        </p:xfrm>
        <a:graphic>
          <a:graphicData uri="http://schemas.openxmlformats.org/drawingml/2006/table">
            <a:tbl>
              <a:tblPr/>
              <a:tblGrid>
                <a:gridCol w="911643">
                  <a:extLst>
                    <a:ext uri="{9D8B030D-6E8A-4147-A177-3AD203B41FA5}">
                      <a16:colId xmlns:a16="http://schemas.microsoft.com/office/drawing/2014/main" val="2675048017"/>
                    </a:ext>
                  </a:extLst>
                </a:gridCol>
              </a:tblGrid>
              <a:tr h="196215">
                <a:tc>
                  <a:txBody>
                    <a:bodyPr/>
                    <a:lstStyle/>
                    <a:p>
                      <a:pPr algn="l"/>
                      <a:r>
                        <a:rPr lang="es-ES" sz="1000">
                          <a:effectLst/>
                          <a:latin typeface="Liberation Sans" panose="020B0604020202020204" pitchFamily="34" charset="0"/>
                        </a:rPr>
                        <a:t>TP53</a:t>
                      </a:r>
                    </a:p>
                  </a:txBody>
                  <a:tcPr marL="49054" marR="49054" marT="24527" marB="24527" anchor="ctr">
                    <a:lnL>
                      <a:noFill/>
                    </a:lnL>
                    <a:lnR>
                      <a:noFill/>
                    </a:lnR>
                    <a:lnT>
                      <a:noFill/>
                    </a:lnT>
                    <a:lnB>
                      <a:noFill/>
                    </a:lnB>
                  </a:tcPr>
                </a:tc>
                <a:extLst>
                  <a:ext uri="{0D108BD9-81ED-4DB2-BD59-A6C34878D82A}">
                    <a16:rowId xmlns:a16="http://schemas.microsoft.com/office/drawing/2014/main" val="3431105618"/>
                  </a:ext>
                </a:extLst>
              </a:tr>
              <a:tr h="196215">
                <a:tc>
                  <a:txBody>
                    <a:bodyPr/>
                    <a:lstStyle/>
                    <a:p>
                      <a:pPr algn="l"/>
                      <a:r>
                        <a:rPr lang="es-ES" sz="1000">
                          <a:effectLst/>
                          <a:latin typeface="Liberation Sans" panose="020B0604020202020204" pitchFamily="34" charset="0"/>
                        </a:rPr>
                        <a:t>PIK3CA</a:t>
                      </a:r>
                    </a:p>
                  </a:txBody>
                  <a:tcPr marL="49054" marR="49054" marT="24527" marB="24527" anchor="ctr">
                    <a:lnL>
                      <a:noFill/>
                    </a:lnL>
                    <a:lnR>
                      <a:noFill/>
                    </a:lnR>
                    <a:lnT>
                      <a:noFill/>
                    </a:lnT>
                    <a:lnB>
                      <a:noFill/>
                    </a:lnB>
                  </a:tcPr>
                </a:tc>
                <a:extLst>
                  <a:ext uri="{0D108BD9-81ED-4DB2-BD59-A6C34878D82A}">
                    <a16:rowId xmlns:a16="http://schemas.microsoft.com/office/drawing/2014/main" val="2502870848"/>
                  </a:ext>
                </a:extLst>
              </a:tr>
              <a:tr h="196215">
                <a:tc>
                  <a:txBody>
                    <a:bodyPr/>
                    <a:lstStyle/>
                    <a:p>
                      <a:pPr algn="l"/>
                      <a:r>
                        <a:rPr lang="es-ES" sz="1000">
                          <a:effectLst/>
                          <a:latin typeface="Liberation Sans" panose="020B0604020202020204" pitchFamily="34" charset="0"/>
                        </a:rPr>
                        <a:t>PTEN</a:t>
                      </a:r>
                    </a:p>
                  </a:txBody>
                  <a:tcPr marL="49054" marR="49054" marT="24527" marB="24527" anchor="ctr">
                    <a:lnL>
                      <a:noFill/>
                    </a:lnL>
                    <a:lnR>
                      <a:noFill/>
                    </a:lnR>
                    <a:lnT>
                      <a:noFill/>
                    </a:lnT>
                    <a:lnB>
                      <a:noFill/>
                    </a:lnB>
                  </a:tcPr>
                </a:tc>
                <a:extLst>
                  <a:ext uri="{0D108BD9-81ED-4DB2-BD59-A6C34878D82A}">
                    <a16:rowId xmlns:a16="http://schemas.microsoft.com/office/drawing/2014/main" val="1602857984"/>
                  </a:ext>
                </a:extLst>
              </a:tr>
              <a:tr h="196215">
                <a:tc>
                  <a:txBody>
                    <a:bodyPr/>
                    <a:lstStyle/>
                    <a:p>
                      <a:pPr algn="l"/>
                      <a:r>
                        <a:rPr lang="es-ES" sz="1000">
                          <a:effectLst/>
                          <a:latin typeface="Liberation Sans" panose="020B0604020202020204" pitchFamily="34" charset="0"/>
                        </a:rPr>
                        <a:t>APC</a:t>
                      </a:r>
                    </a:p>
                  </a:txBody>
                  <a:tcPr marL="49054" marR="49054" marT="24527" marB="24527" anchor="ctr">
                    <a:lnL>
                      <a:noFill/>
                    </a:lnL>
                    <a:lnR>
                      <a:noFill/>
                    </a:lnR>
                    <a:lnT>
                      <a:noFill/>
                    </a:lnT>
                    <a:lnB>
                      <a:noFill/>
                    </a:lnB>
                  </a:tcPr>
                </a:tc>
                <a:extLst>
                  <a:ext uri="{0D108BD9-81ED-4DB2-BD59-A6C34878D82A}">
                    <a16:rowId xmlns:a16="http://schemas.microsoft.com/office/drawing/2014/main" val="2258349071"/>
                  </a:ext>
                </a:extLst>
              </a:tr>
              <a:tr h="196215">
                <a:tc>
                  <a:txBody>
                    <a:bodyPr/>
                    <a:lstStyle/>
                    <a:p>
                      <a:pPr algn="l"/>
                      <a:r>
                        <a:rPr lang="es-ES" sz="1000">
                          <a:effectLst/>
                          <a:latin typeface="Liberation Sans" panose="020B0604020202020204" pitchFamily="34" charset="0"/>
                        </a:rPr>
                        <a:t>VHL</a:t>
                      </a:r>
                    </a:p>
                  </a:txBody>
                  <a:tcPr marL="49054" marR="49054" marT="24527" marB="24527" anchor="ctr">
                    <a:lnL>
                      <a:noFill/>
                    </a:lnL>
                    <a:lnR>
                      <a:noFill/>
                    </a:lnR>
                    <a:lnT>
                      <a:noFill/>
                    </a:lnT>
                    <a:lnB>
                      <a:noFill/>
                    </a:lnB>
                  </a:tcPr>
                </a:tc>
                <a:extLst>
                  <a:ext uri="{0D108BD9-81ED-4DB2-BD59-A6C34878D82A}">
                    <a16:rowId xmlns:a16="http://schemas.microsoft.com/office/drawing/2014/main" val="2727130691"/>
                  </a:ext>
                </a:extLst>
              </a:tr>
              <a:tr h="196215">
                <a:tc>
                  <a:txBody>
                    <a:bodyPr/>
                    <a:lstStyle/>
                    <a:p>
                      <a:pPr algn="l"/>
                      <a:r>
                        <a:rPr lang="es-ES" sz="1000">
                          <a:effectLst/>
                          <a:latin typeface="Liberation Sans" panose="020B0604020202020204" pitchFamily="34" charset="0"/>
                        </a:rPr>
                        <a:t>KRAS</a:t>
                      </a:r>
                    </a:p>
                  </a:txBody>
                  <a:tcPr marL="49054" marR="49054" marT="24527" marB="24527" anchor="ctr">
                    <a:lnL>
                      <a:noFill/>
                    </a:lnL>
                    <a:lnR>
                      <a:noFill/>
                    </a:lnR>
                    <a:lnT>
                      <a:noFill/>
                    </a:lnT>
                    <a:lnB>
                      <a:noFill/>
                    </a:lnB>
                  </a:tcPr>
                </a:tc>
                <a:extLst>
                  <a:ext uri="{0D108BD9-81ED-4DB2-BD59-A6C34878D82A}">
                    <a16:rowId xmlns:a16="http://schemas.microsoft.com/office/drawing/2014/main" val="441705388"/>
                  </a:ext>
                </a:extLst>
              </a:tr>
              <a:tr h="196215">
                <a:tc>
                  <a:txBody>
                    <a:bodyPr/>
                    <a:lstStyle/>
                    <a:p>
                      <a:pPr algn="l"/>
                      <a:r>
                        <a:rPr lang="es-ES" sz="1000">
                          <a:effectLst/>
                          <a:latin typeface="Liberation Sans" panose="020B0604020202020204" pitchFamily="34" charset="0"/>
                        </a:rPr>
                        <a:t>MLL3</a:t>
                      </a:r>
                    </a:p>
                  </a:txBody>
                  <a:tcPr marL="49054" marR="49054" marT="24527" marB="24527" anchor="ctr">
                    <a:lnL>
                      <a:noFill/>
                    </a:lnL>
                    <a:lnR>
                      <a:noFill/>
                    </a:lnR>
                    <a:lnT>
                      <a:noFill/>
                    </a:lnT>
                    <a:lnB>
                      <a:noFill/>
                    </a:lnB>
                  </a:tcPr>
                </a:tc>
                <a:extLst>
                  <a:ext uri="{0D108BD9-81ED-4DB2-BD59-A6C34878D82A}">
                    <a16:rowId xmlns:a16="http://schemas.microsoft.com/office/drawing/2014/main" val="3090294490"/>
                  </a:ext>
                </a:extLst>
              </a:tr>
              <a:tr h="196215">
                <a:tc>
                  <a:txBody>
                    <a:bodyPr/>
                    <a:lstStyle/>
                    <a:p>
                      <a:pPr algn="l"/>
                      <a:r>
                        <a:rPr lang="es-ES" sz="1000">
                          <a:effectLst/>
                          <a:latin typeface="Liberation Sans" panose="020B0604020202020204" pitchFamily="34" charset="0"/>
                        </a:rPr>
                        <a:t>MLL2</a:t>
                      </a:r>
                    </a:p>
                  </a:txBody>
                  <a:tcPr marL="49054" marR="49054" marT="24527" marB="24527" anchor="ctr">
                    <a:lnL>
                      <a:noFill/>
                    </a:lnL>
                    <a:lnR>
                      <a:noFill/>
                    </a:lnR>
                    <a:lnT>
                      <a:noFill/>
                    </a:lnT>
                    <a:lnB>
                      <a:noFill/>
                    </a:lnB>
                  </a:tcPr>
                </a:tc>
                <a:extLst>
                  <a:ext uri="{0D108BD9-81ED-4DB2-BD59-A6C34878D82A}">
                    <a16:rowId xmlns:a16="http://schemas.microsoft.com/office/drawing/2014/main" val="2231131084"/>
                  </a:ext>
                </a:extLst>
              </a:tr>
              <a:tr h="196215">
                <a:tc>
                  <a:txBody>
                    <a:bodyPr/>
                    <a:lstStyle/>
                    <a:p>
                      <a:pPr algn="l"/>
                      <a:r>
                        <a:rPr lang="es-ES" sz="1000">
                          <a:effectLst/>
                          <a:latin typeface="Liberation Sans" panose="020B0604020202020204" pitchFamily="34" charset="0"/>
                        </a:rPr>
                        <a:t>ARID1A</a:t>
                      </a:r>
                    </a:p>
                  </a:txBody>
                  <a:tcPr marL="49054" marR="49054" marT="24527" marB="24527" anchor="ctr">
                    <a:lnL>
                      <a:noFill/>
                    </a:lnL>
                    <a:lnR>
                      <a:noFill/>
                    </a:lnR>
                    <a:lnT>
                      <a:noFill/>
                    </a:lnT>
                    <a:lnB>
                      <a:noFill/>
                    </a:lnB>
                  </a:tcPr>
                </a:tc>
                <a:extLst>
                  <a:ext uri="{0D108BD9-81ED-4DB2-BD59-A6C34878D82A}">
                    <a16:rowId xmlns:a16="http://schemas.microsoft.com/office/drawing/2014/main" val="1256197517"/>
                  </a:ext>
                </a:extLst>
              </a:tr>
              <a:tr h="196215">
                <a:tc>
                  <a:txBody>
                    <a:bodyPr/>
                    <a:lstStyle/>
                    <a:p>
                      <a:pPr algn="l"/>
                      <a:r>
                        <a:rPr lang="es-ES" sz="1000">
                          <a:effectLst/>
                          <a:latin typeface="Liberation Sans" panose="020B0604020202020204" pitchFamily="34" charset="0"/>
                        </a:rPr>
                        <a:t>PBRM1</a:t>
                      </a:r>
                    </a:p>
                  </a:txBody>
                  <a:tcPr marL="49054" marR="49054" marT="24527" marB="24527" anchor="ctr">
                    <a:lnL>
                      <a:noFill/>
                    </a:lnL>
                    <a:lnR>
                      <a:noFill/>
                    </a:lnR>
                    <a:lnT>
                      <a:noFill/>
                    </a:lnT>
                    <a:lnB>
                      <a:noFill/>
                    </a:lnB>
                  </a:tcPr>
                </a:tc>
                <a:extLst>
                  <a:ext uri="{0D108BD9-81ED-4DB2-BD59-A6C34878D82A}">
                    <a16:rowId xmlns:a16="http://schemas.microsoft.com/office/drawing/2014/main" val="1535765767"/>
                  </a:ext>
                </a:extLst>
              </a:tr>
              <a:tr h="196215">
                <a:tc>
                  <a:txBody>
                    <a:bodyPr/>
                    <a:lstStyle/>
                    <a:p>
                      <a:pPr algn="l"/>
                      <a:r>
                        <a:rPr lang="es-ES" sz="1000">
                          <a:effectLst/>
                          <a:latin typeface="Liberation Sans" panose="020B0604020202020204" pitchFamily="34" charset="0"/>
                        </a:rPr>
                        <a:t>NAV3</a:t>
                      </a:r>
                    </a:p>
                  </a:txBody>
                  <a:tcPr marL="49054" marR="49054" marT="24527" marB="24527" anchor="ctr">
                    <a:lnL>
                      <a:noFill/>
                    </a:lnL>
                    <a:lnR>
                      <a:noFill/>
                    </a:lnR>
                    <a:lnT>
                      <a:noFill/>
                    </a:lnT>
                    <a:lnB>
                      <a:noFill/>
                    </a:lnB>
                  </a:tcPr>
                </a:tc>
                <a:extLst>
                  <a:ext uri="{0D108BD9-81ED-4DB2-BD59-A6C34878D82A}">
                    <a16:rowId xmlns:a16="http://schemas.microsoft.com/office/drawing/2014/main" val="2958720379"/>
                  </a:ext>
                </a:extLst>
              </a:tr>
              <a:tr h="196215">
                <a:tc>
                  <a:txBody>
                    <a:bodyPr/>
                    <a:lstStyle/>
                    <a:p>
                      <a:pPr algn="l"/>
                      <a:r>
                        <a:rPr lang="es-ES" sz="1000">
                          <a:effectLst/>
                          <a:latin typeface="Liberation Sans" panose="020B0604020202020204" pitchFamily="34" charset="0"/>
                        </a:rPr>
                        <a:t>EGFR</a:t>
                      </a:r>
                    </a:p>
                  </a:txBody>
                  <a:tcPr marL="49054" marR="49054" marT="24527" marB="24527" anchor="ctr">
                    <a:lnL>
                      <a:noFill/>
                    </a:lnL>
                    <a:lnR>
                      <a:noFill/>
                    </a:lnR>
                    <a:lnT>
                      <a:noFill/>
                    </a:lnT>
                    <a:lnB>
                      <a:noFill/>
                    </a:lnB>
                  </a:tcPr>
                </a:tc>
                <a:extLst>
                  <a:ext uri="{0D108BD9-81ED-4DB2-BD59-A6C34878D82A}">
                    <a16:rowId xmlns:a16="http://schemas.microsoft.com/office/drawing/2014/main" val="1146614143"/>
                  </a:ext>
                </a:extLst>
              </a:tr>
              <a:tr h="196215">
                <a:tc>
                  <a:txBody>
                    <a:bodyPr/>
                    <a:lstStyle/>
                    <a:p>
                      <a:pPr algn="l"/>
                      <a:r>
                        <a:rPr lang="es-ES" sz="1000">
                          <a:effectLst/>
                          <a:latin typeface="Liberation Sans" panose="020B0604020202020204" pitchFamily="34" charset="0"/>
                        </a:rPr>
                        <a:t>NF1</a:t>
                      </a:r>
                    </a:p>
                  </a:txBody>
                  <a:tcPr marL="49054" marR="49054" marT="24527" marB="24527" anchor="ctr">
                    <a:lnL>
                      <a:noFill/>
                    </a:lnL>
                    <a:lnR>
                      <a:noFill/>
                    </a:lnR>
                    <a:lnT>
                      <a:noFill/>
                    </a:lnT>
                    <a:lnB>
                      <a:noFill/>
                    </a:lnB>
                  </a:tcPr>
                </a:tc>
                <a:extLst>
                  <a:ext uri="{0D108BD9-81ED-4DB2-BD59-A6C34878D82A}">
                    <a16:rowId xmlns:a16="http://schemas.microsoft.com/office/drawing/2014/main" val="3241977991"/>
                  </a:ext>
                </a:extLst>
              </a:tr>
              <a:tr h="196215">
                <a:tc>
                  <a:txBody>
                    <a:bodyPr/>
                    <a:lstStyle/>
                    <a:p>
                      <a:pPr algn="l"/>
                      <a:r>
                        <a:rPr lang="es-ES" sz="1000">
                          <a:effectLst/>
                          <a:latin typeface="Liberation Sans" panose="020B0604020202020204" pitchFamily="34" charset="0"/>
                        </a:rPr>
                        <a:t>PIK3R1</a:t>
                      </a:r>
                    </a:p>
                  </a:txBody>
                  <a:tcPr marL="49054" marR="49054" marT="24527" marB="24527" anchor="ctr">
                    <a:lnL>
                      <a:noFill/>
                    </a:lnL>
                    <a:lnR>
                      <a:noFill/>
                    </a:lnR>
                    <a:lnT>
                      <a:noFill/>
                    </a:lnT>
                    <a:lnB>
                      <a:noFill/>
                    </a:lnB>
                  </a:tcPr>
                </a:tc>
                <a:extLst>
                  <a:ext uri="{0D108BD9-81ED-4DB2-BD59-A6C34878D82A}">
                    <a16:rowId xmlns:a16="http://schemas.microsoft.com/office/drawing/2014/main" val="2861683744"/>
                  </a:ext>
                </a:extLst>
              </a:tr>
              <a:tr h="196215">
                <a:tc>
                  <a:txBody>
                    <a:bodyPr/>
                    <a:lstStyle/>
                    <a:p>
                      <a:pPr algn="l"/>
                      <a:r>
                        <a:rPr lang="es-ES" sz="1000">
                          <a:effectLst/>
                          <a:latin typeface="Liberation Sans" panose="020B0604020202020204" pitchFamily="34" charset="0"/>
                        </a:rPr>
                        <a:t>CDKN2A</a:t>
                      </a:r>
                    </a:p>
                  </a:txBody>
                  <a:tcPr marL="49054" marR="49054" marT="24527" marB="24527" anchor="ctr">
                    <a:lnL>
                      <a:noFill/>
                    </a:lnL>
                    <a:lnR>
                      <a:noFill/>
                    </a:lnR>
                    <a:lnT>
                      <a:noFill/>
                    </a:lnT>
                    <a:lnB>
                      <a:noFill/>
                    </a:lnB>
                  </a:tcPr>
                </a:tc>
                <a:extLst>
                  <a:ext uri="{0D108BD9-81ED-4DB2-BD59-A6C34878D82A}">
                    <a16:rowId xmlns:a16="http://schemas.microsoft.com/office/drawing/2014/main" val="3544990132"/>
                  </a:ext>
                </a:extLst>
              </a:tr>
              <a:tr h="196215">
                <a:tc>
                  <a:txBody>
                    <a:bodyPr/>
                    <a:lstStyle/>
                    <a:p>
                      <a:pPr algn="l"/>
                      <a:r>
                        <a:rPr lang="es-ES" sz="1000">
                          <a:effectLst/>
                          <a:latin typeface="Liberation Sans" panose="020B0604020202020204" pitchFamily="34" charset="0"/>
                        </a:rPr>
                        <a:t>GATA3</a:t>
                      </a:r>
                    </a:p>
                  </a:txBody>
                  <a:tcPr marL="49054" marR="49054" marT="24527" marB="24527" anchor="ctr">
                    <a:lnL>
                      <a:noFill/>
                    </a:lnL>
                    <a:lnR>
                      <a:noFill/>
                    </a:lnR>
                    <a:lnT>
                      <a:noFill/>
                    </a:lnT>
                    <a:lnB>
                      <a:noFill/>
                    </a:lnB>
                  </a:tcPr>
                </a:tc>
                <a:extLst>
                  <a:ext uri="{0D108BD9-81ED-4DB2-BD59-A6C34878D82A}">
                    <a16:rowId xmlns:a16="http://schemas.microsoft.com/office/drawing/2014/main" val="466487392"/>
                  </a:ext>
                </a:extLst>
              </a:tr>
              <a:tr h="196215">
                <a:tc>
                  <a:txBody>
                    <a:bodyPr/>
                    <a:lstStyle/>
                    <a:p>
                      <a:pPr algn="l"/>
                      <a:r>
                        <a:rPr lang="es-ES" sz="1000">
                          <a:effectLst/>
                          <a:latin typeface="Liberation Sans" panose="020B0604020202020204" pitchFamily="34" charset="0"/>
                        </a:rPr>
                        <a:t>RB1</a:t>
                      </a:r>
                    </a:p>
                  </a:txBody>
                  <a:tcPr marL="49054" marR="49054" marT="24527" marB="24527" anchor="ctr">
                    <a:lnL>
                      <a:noFill/>
                    </a:lnL>
                    <a:lnR>
                      <a:noFill/>
                    </a:lnR>
                    <a:lnT>
                      <a:noFill/>
                    </a:lnT>
                    <a:lnB>
                      <a:noFill/>
                    </a:lnB>
                  </a:tcPr>
                </a:tc>
                <a:extLst>
                  <a:ext uri="{0D108BD9-81ED-4DB2-BD59-A6C34878D82A}">
                    <a16:rowId xmlns:a16="http://schemas.microsoft.com/office/drawing/2014/main" val="788642125"/>
                  </a:ext>
                </a:extLst>
              </a:tr>
              <a:tr h="196215">
                <a:tc>
                  <a:txBody>
                    <a:bodyPr/>
                    <a:lstStyle/>
                    <a:p>
                      <a:pPr algn="l"/>
                      <a:r>
                        <a:rPr lang="es-ES" sz="1000">
                          <a:effectLst/>
                          <a:latin typeface="Liberation Sans" panose="020B0604020202020204" pitchFamily="34" charset="0"/>
                        </a:rPr>
                        <a:t>NOTCH1</a:t>
                      </a:r>
                    </a:p>
                  </a:txBody>
                  <a:tcPr marL="49054" marR="49054" marT="24527" marB="24527" anchor="ctr">
                    <a:lnL>
                      <a:noFill/>
                    </a:lnL>
                    <a:lnR>
                      <a:noFill/>
                    </a:lnR>
                    <a:lnT>
                      <a:noFill/>
                    </a:lnT>
                    <a:lnB>
                      <a:noFill/>
                    </a:lnB>
                  </a:tcPr>
                </a:tc>
                <a:extLst>
                  <a:ext uri="{0D108BD9-81ED-4DB2-BD59-A6C34878D82A}">
                    <a16:rowId xmlns:a16="http://schemas.microsoft.com/office/drawing/2014/main" val="1350254186"/>
                  </a:ext>
                </a:extLst>
              </a:tr>
              <a:tr h="196215">
                <a:tc>
                  <a:txBody>
                    <a:bodyPr/>
                    <a:lstStyle/>
                    <a:p>
                      <a:pPr algn="l"/>
                      <a:r>
                        <a:rPr lang="es-ES" sz="1000">
                          <a:effectLst/>
                          <a:latin typeface="Liberation Sans" panose="020B0604020202020204" pitchFamily="34" charset="0"/>
                        </a:rPr>
                        <a:t>FBXW7</a:t>
                      </a:r>
                    </a:p>
                  </a:txBody>
                  <a:tcPr marL="49054" marR="49054" marT="24527" marB="24527" anchor="ctr">
                    <a:lnL>
                      <a:noFill/>
                    </a:lnL>
                    <a:lnR>
                      <a:noFill/>
                    </a:lnR>
                    <a:lnT>
                      <a:noFill/>
                    </a:lnT>
                    <a:lnB>
                      <a:noFill/>
                    </a:lnB>
                  </a:tcPr>
                </a:tc>
                <a:extLst>
                  <a:ext uri="{0D108BD9-81ED-4DB2-BD59-A6C34878D82A}">
                    <a16:rowId xmlns:a16="http://schemas.microsoft.com/office/drawing/2014/main" val="3997314779"/>
                  </a:ext>
                </a:extLst>
              </a:tr>
              <a:tr h="196215">
                <a:tc>
                  <a:txBody>
                    <a:bodyPr/>
                    <a:lstStyle/>
                    <a:p>
                      <a:pPr algn="l"/>
                      <a:r>
                        <a:rPr lang="es-ES" sz="1000">
                          <a:effectLst/>
                          <a:latin typeface="Liberation Sans" panose="020B0604020202020204" pitchFamily="34" charset="0"/>
                        </a:rPr>
                        <a:t>CTNNB1</a:t>
                      </a:r>
                    </a:p>
                  </a:txBody>
                  <a:tcPr marL="49054" marR="49054" marT="24527" marB="24527" anchor="ctr">
                    <a:lnL>
                      <a:noFill/>
                    </a:lnL>
                    <a:lnR>
                      <a:noFill/>
                    </a:lnR>
                    <a:lnT>
                      <a:noFill/>
                    </a:lnT>
                    <a:lnB>
                      <a:noFill/>
                    </a:lnB>
                  </a:tcPr>
                </a:tc>
                <a:extLst>
                  <a:ext uri="{0D108BD9-81ED-4DB2-BD59-A6C34878D82A}">
                    <a16:rowId xmlns:a16="http://schemas.microsoft.com/office/drawing/2014/main" val="3054104107"/>
                  </a:ext>
                </a:extLst>
              </a:tr>
              <a:tr h="196215">
                <a:tc>
                  <a:txBody>
                    <a:bodyPr/>
                    <a:lstStyle/>
                    <a:p>
                      <a:pPr algn="l"/>
                      <a:r>
                        <a:rPr lang="es-ES" sz="1000">
                          <a:effectLst/>
                          <a:latin typeface="Liberation Sans" panose="020B0604020202020204" pitchFamily="34" charset="0"/>
                        </a:rPr>
                        <a:t>DNMT3A</a:t>
                      </a:r>
                    </a:p>
                  </a:txBody>
                  <a:tcPr marL="49054" marR="49054" marT="24527" marB="24527" anchor="ctr">
                    <a:lnL>
                      <a:noFill/>
                    </a:lnL>
                    <a:lnR>
                      <a:noFill/>
                    </a:lnR>
                    <a:lnT>
                      <a:noFill/>
                    </a:lnT>
                    <a:lnB>
                      <a:noFill/>
                    </a:lnB>
                  </a:tcPr>
                </a:tc>
                <a:extLst>
                  <a:ext uri="{0D108BD9-81ED-4DB2-BD59-A6C34878D82A}">
                    <a16:rowId xmlns:a16="http://schemas.microsoft.com/office/drawing/2014/main" val="4149317555"/>
                  </a:ext>
                </a:extLst>
              </a:tr>
              <a:tr h="196215">
                <a:tc>
                  <a:txBody>
                    <a:bodyPr/>
                    <a:lstStyle/>
                    <a:p>
                      <a:pPr algn="l"/>
                      <a:r>
                        <a:rPr lang="es-ES" sz="1000">
                          <a:effectLst/>
                          <a:latin typeface="Liberation Sans" panose="020B0604020202020204" pitchFamily="34" charset="0"/>
                        </a:rPr>
                        <a:t>MAP3K1</a:t>
                      </a:r>
                    </a:p>
                  </a:txBody>
                  <a:tcPr marL="49054" marR="49054" marT="24527" marB="24527" anchor="ctr">
                    <a:lnL>
                      <a:noFill/>
                    </a:lnL>
                    <a:lnR>
                      <a:noFill/>
                    </a:lnR>
                    <a:lnT>
                      <a:noFill/>
                    </a:lnT>
                    <a:lnB>
                      <a:noFill/>
                    </a:lnB>
                  </a:tcPr>
                </a:tc>
                <a:extLst>
                  <a:ext uri="{0D108BD9-81ED-4DB2-BD59-A6C34878D82A}">
                    <a16:rowId xmlns:a16="http://schemas.microsoft.com/office/drawing/2014/main" val="3904594697"/>
                  </a:ext>
                </a:extLst>
              </a:tr>
              <a:tr h="196215">
                <a:tc>
                  <a:txBody>
                    <a:bodyPr/>
                    <a:lstStyle/>
                    <a:p>
                      <a:pPr algn="l"/>
                      <a:r>
                        <a:rPr lang="es-ES" sz="1000">
                          <a:effectLst/>
                          <a:latin typeface="Liberation Sans" panose="020B0604020202020204" pitchFamily="34" charset="0"/>
                        </a:rPr>
                        <a:t>FLT3</a:t>
                      </a:r>
                    </a:p>
                  </a:txBody>
                  <a:tcPr marL="49054" marR="49054" marT="24527" marB="24527" anchor="ctr">
                    <a:lnL>
                      <a:noFill/>
                    </a:lnL>
                    <a:lnR>
                      <a:noFill/>
                    </a:lnR>
                    <a:lnT>
                      <a:noFill/>
                    </a:lnT>
                    <a:lnB>
                      <a:noFill/>
                    </a:lnB>
                  </a:tcPr>
                </a:tc>
                <a:extLst>
                  <a:ext uri="{0D108BD9-81ED-4DB2-BD59-A6C34878D82A}">
                    <a16:rowId xmlns:a16="http://schemas.microsoft.com/office/drawing/2014/main" val="967130975"/>
                  </a:ext>
                </a:extLst>
              </a:tr>
              <a:tr h="196215">
                <a:tc>
                  <a:txBody>
                    <a:bodyPr/>
                    <a:lstStyle/>
                    <a:p>
                      <a:pPr algn="l"/>
                      <a:r>
                        <a:rPr lang="es-ES" sz="1000">
                          <a:effectLst/>
                          <a:latin typeface="Liberation Sans" panose="020B0604020202020204" pitchFamily="34" charset="0"/>
                        </a:rPr>
                        <a:t>MALAT1</a:t>
                      </a:r>
                    </a:p>
                  </a:txBody>
                  <a:tcPr marL="49054" marR="49054" marT="24527" marB="24527" anchor="ctr">
                    <a:lnL>
                      <a:noFill/>
                    </a:lnL>
                    <a:lnR>
                      <a:noFill/>
                    </a:lnR>
                    <a:lnT>
                      <a:noFill/>
                    </a:lnT>
                    <a:lnB>
                      <a:noFill/>
                    </a:lnB>
                  </a:tcPr>
                </a:tc>
                <a:extLst>
                  <a:ext uri="{0D108BD9-81ED-4DB2-BD59-A6C34878D82A}">
                    <a16:rowId xmlns:a16="http://schemas.microsoft.com/office/drawing/2014/main" val="807661492"/>
                  </a:ext>
                </a:extLst>
              </a:tr>
              <a:tr h="196215">
                <a:tc>
                  <a:txBody>
                    <a:bodyPr/>
                    <a:lstStyle/>
                    <a:p>
                      <a:pPr algn="l"/>
                      <a:r>
                        <a:rPr lang="es-ES" sz="1000" dirty="0">
                          <a:effectLst/>
                          <a:latin typeface="Liberation Sans" panose="020B0604020202020204" pitchFamily="34" charset="0"/>
                        </a:rPr>
                        <a:t>TSHZ3</a:t>
                      </a:r>
                    </a:p>
                  </a:txBody>
                  <a:tcPr marL="49054" marR="49054" marT="24527" marB="24527" anchor="ctr">
                    <a:lnL>
                      <a:noFill/>
                    </a:lnL>
                    <a:lnR>
                      <a:noFill/>
                    </a:lnR>
                    <a:lnT>
                      <a:noFill/>
                    </a:lnT>
                    <a:lnB>
                      <a:noFill/>
                    </a:lnB>
                  </a:tcPr>
                </a:tc>
                <a:extLst>
                  <a:ext uri="{0D108BD9-81ED-4DB2-BD59-A6C34878D82A}">
                    <a16:rowId xmlns:a16="http://schemas.microsoft.com/office/drawing/2014/main" val="1852755869"/>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25200-B6EB-4EF1-9675-5D2108574D58}"/>
              </a:ext>
            </a:extLst>
          </p:cNvPr>
          <p:cNvSpPr>
            <a:spLocks noGrp="1"/>
          </p:cNvSpPr>
          <p:nvPr>
            <p:ph type="title"/>
          </p:nvPr>
        </p:nvSpPr>
        <p:spPr/>
        <p:txBody>
          <a:bodyPr/>
          <a:lstStyle/>
          <a:p>
            <a:r>
              <a:rPr lang="ca-ES" dirty="0" err="1"/>
              <a:t>Example</a:t>
            </a:r>
            <a:r>
              <a:rPr lang="ca-ES" dirty="0"/>
              <a:t> 3</a:t>
            </a:r>
          </a:p>
        </p:txBody>
      </p:sp>
      <p:sp>
        <p:nvSpPr>
          <p:cNvPr id="3" name="Marcador de contenido 2">
            <a:extLst>
              <a:ext uri="{FF2B5EF4-FFF2-40B4-BE49-F238E27FC236}">
                <a16:creationId xmlns:a16="http://schemas.microsoft.com/office/drawing/2014/main" id="{EE3F7ADD-6769-47C8-9E58-79C4B8A0C1B9}"/>
              </a:ext>
            </a:extLst>
          </p:cNvPr>
          <p:cNvSpPr>
            <a:spLocks noGrp="1"/>
          </p:cNvSpPr>
          <p:nvPr>
            <p:ph idx="1"/>
          </p:nvPr>
        </p:nvSpPr>
        <p:spPr>
          <a:xfrm>
            <a:off x="1981202" y="1219201"/>
            <a:ext cx="4474839" cy="4905375"/>
          </a:xfrm>
        </p:spPr>
        <p:txBody>
          <a:bodyPr>
            <a:normAutofit lnSpcReduction="10000"/>
          </a:bodyPr>
          <a:lstStyle/>
          <a:p>
            <a:r>
              <a:rPr lang="en-US" sz="2800" dirty="0"/>
              <a:t>Second example is a ranked list of genes obtained from TCGA ovarian cancer dataset.</a:t>
            </a:r>
          </a:p>
          <a:p>
            <a:r>
              <a:rPr lang="en-US" sz="2800" dirty="0"/>
              <a:t>Two subgroups -immunoreactive and mesenchymal- were compared.</a:t>
            </a:r>
          </a:p>
          <a:p>
            <a:r>
              <a:rPr lang="en-US" sz="2800" dirty="0"/>
              <a:t>The list contains</a:t>
            </a:r>
            <a:r>
              <a:rPr lang="en-US" sz="2800" b="1" dirty="0"/>
              <a:t> all genes, not only differentially expressed</a:t>
            </a:r>
            <a:r>
              <a:rPr lang="en-US" sz="2800" dirty="0"/>
              <a:t>, ranked by the value of statistic.</a:t>
            </a:r>
          </a:p>
        </p:txBody>
      </p:sp>
      <p:graphicFrame>
        <p:nvGraphicFramePr>
          <p:cNvPr id="5" name="Tabla 4">
            <a:extLst>
              <a:ext uri="{FF2B5EF4-FFF2-40B4-BE49-F238E27FC236}">
                <a16:creationId xmlns:a16="http://schemas.microsoft.com/office/drawing/2014/main" id="{1CAFCA58-9824-44E9-81E8-DDBC6A407B5D}"/>
              </a:ext>
            </a:extLst>
          </p:cNvPr>
          <p:cNvGraphicFramePr>
            <a:graphicFrameLocks noGrp="1"/>
          </p:cNvGraphicFramePr>
          <p:nvPr>
            <p:extLst>
              <p:ext uri="{D42A27DB-BD31-4B8C-83A1-F6EECF244321}">
                <p14:modId xmlns:p14="http://schemas.microsoft.com/office/powerpoint/2010/main" val="2548503262"/>
              </p:ext>
            </p:extLst>
          </p:nvPr>
        </p:nvGraphicFramePr>
        <p:xfrm>
          <a:off x="6600056" y="1214686"/>
          <a:ext cx="3816426" cy="4579124"/>
        </p:xfrm>
        <a:graphic>
          <a:graphicData uri="http://schemas.openxmlformats.org/drawingml/2006/table">
            <a:tbl>
              <a:tblPr/>
              <a:tblGrid>
                <a:gridCol w="1272142">
                  <a:extLst>
                    <a:ext uri="{9D8B030D-6E8A-4147-A177-3AD203B41FA5}">
                      <a16:colId xmlns:a16="http://schemas.microsoft.com/office/drawing/2014/main" val="2140055385"/>
                    </a:ext>
                  </a:extLst>
                </a:gridCol>
                <a:gridCol w="1272142">
                  <a:extLst>
                    <a:ext uri="{9D8B030D-6E8A-4147-A177-3AD203B41FA5}">
                      <a16:colId xmlns:a16="http://schemas.microsoft.com/office/drawing/2014/main" val="3125497317"/>
                    </a:ext>
                  </a:extLst>
                </a:gridCol>
                <a:gridCol w="1272142">
                  <a:extLst>
                    <a:ext uri="{9D8B030D-6E8A-4147-A177-3AD203B41FA5}">
                      <a16:colId xmlns:a16="http://schemas.microsoft.com/office/drawing/2014/main" val="2328266712"/>
                    </a:ext>
                  </a:extLst>
                </a:gridCol>
              </a:tblGrid>
              <a:tr h="175932">
                <a:tc>
                  <a:txBody>
                    <a:bodyPr/>
                    <a:lstStyle/>
                    <a:p>
                      <a:pPr algn="ctr"/>
                      <a:r>
                        <a:rPr lang="es-ES" sz="1000">
                          <a:effectLst/>
                          <a:latin typeface="Liberation Sans" panose="020B0604020202020204" pitchFamily="34" charset="0"/>
                        </a:rPr>
                        <a:t>rank</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GeneName</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test statistic</a:t>
                      </a:r>
                    </a:p>
                  </a:txBody>
                  <a:tcPr marL="55743" marR="55743" marT="27871" marB="27871" anchor="ctr">
                    <a:lnL>
                      <a:noFill/>
                    </a:lnL>
                    <a:lnR>
                      <a:noFill/>
                    </a:lnR>
                    <a:lnT>
                      <a:noFill/>
                    </a:lnT>
                    <a:lnB>
                      <a:noFill/>
                    </a:lnB>
                  </a:tcPr>
                </a:tc>
                <a:extLst>
                  <a:ext uri="{0D108BD9-81ED-4DB2-BD59-A6C34878D82A}">
                    <a16:rowId xmlns:a16="http://schemas.microsoft.com/office/drawing/2014/main" val="3907559804"/>
                  </a:ext>
                </a:extLst>
              </a:tr>
              <a:tr h="175932">
                <a:tc>
                  <a:txBody>
                    <a:bodyPr/>
                    <a:lstStyle/>
                    <a:p>
                      <a:pPr algn="ctr"/>
                      <a:r>
                        <a:rPr lang="es-ES" sz="1000">
                          <a:effectLst/>
                          <a:latin typeface="Liberation Sans" panose="020B0604020202020204" pitchFamily="34" charset="0"/>
                        </a:rPr>
                        <a:t>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IGDCC3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35.5553322839225</a:t>
                      </a:r>
                    </a:p>
                  </a:txBody>
                  <a:tcPr marL="55743" marR="55743" marT="27871" marB="27871" anchor="ctr">
                    <a:lnL>
                      <a:noFill/>
                    </a:lnL>
                    <a:lnR>
                      <a:noFill/>
                    </a:lnR>
                    <a:lnT>
                      <a:noFill/>
                    </a:lnT>
                    <a:lnB>
                      <a:noFill/>
                    </a:lnB>
                  </a:tcPr>
                </a:tc>
                <a:extLst>
                  <a:ext uri="{0D108BD9-81ED-4DB2-BD59-A6C34878D82A}">
                    <a16:rowId xmlns:a16="http://schemas.microsoft.com/office/drawing/2014/main" val="1393470986"/>
                  </a:ext>
                </a:extLst>
              </a:tr>
              <a:tr h="175932">
                <a:tc>
                  <a:txBody>
                    <a:bodyPr/>
                    <a:lstStyle/>
                    <a:p>
                      <a:pPr algn="ctr"/>
                      <a:r>
                        <a:rPr lang="es-ES" sz="1000">
                          <a:effectLst/>
                          <a:latin typeface="Liberation Sans" panose="020B0604020202020204" pitchFamily="34" charset="0"/>
                        </a:rPr>
                        <a:t>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ANTXR1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35.3770766531836</a:t>
                      </a:r>
                    </a:p>
                  </a:txBody>
                  <a:tcPr marL="55743" marR="55743" marT="27871" marB="27871" anchor="ctr">
                    <a:lnL>
                      <a:noFill/>
                    </a:lnL>
                    <a:lnR>
                      <a:noFill/>
                    </a:lnR>
                    <a:lnT>
                      <a:noFill/>
                    </a:lnT>
                    <a:lnB>
                      <a:noFill/>
                    </a:lnB>
                  </a:tcPr>
                </a:tc>
                <a:extLst>
                  <a:ext uri="{0D108BD9-81ED-4DB2-BD59-A6C34878D82A}">
                    <a16:rowId xmlns:a16="http://schemas.microsoft.com/office/drawing/2014/main" val="1303020519"/>
                  </a:ext>
                </a:extLst>
              </a:tr>
              <a:tr h="175932">
                <a:tc>
                  <a:txBody>
                    <a:bodyPr/>
                    <a:lstStyle/>
                    <a:p>
                      <a:pPr algn="ctr"/>
                      <a:r>
                        <a:rPr lang="es-ES" sz="1000">
                          <a:effectLst/>
                          <a:latin typeface="Liberation Sans" panose="020B0604020202020204" pitchFamily="34" charset="0"/>
                        </a:rPr>
                        <a:t>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AEBP1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33.0690543534961</a:t>
                      </a:r>
                    </a:p>
                  </a:txBody>
                  <a:tcPr marL="55743" marR="55743" marT="27871" marB="27871" anchor="ctr">
                    <a:lnL>
                      <a:noFill/>
                    </a:lnL>
                    <a:lnR>
                      <a:noFill/>
                    </a:lnR>
                    <a:lnT>
                      <a:noFill/>
                    </a:lnT>
                    <a:lnB>
                      <a:noFill/>
                    </a:lnB>
                  </a:tcPr>
                </a:tc>
                <a:extLst>
                  <a:ext uri="{0D108BD9-81ED-4DB2-BD59-A6C34878D82A}">
                    <a16:rowId xmlns:a16="http://schemas.microsoft.com/office/drawing/2014/main" val="881012741"/>
                  </a:ext>
                </a:extLst>
              </a:tr>
              <a:tr h="175932">
                <a:tc>
                  <a:txBody>
                    <a:bodyPr/>
                    <a:lstStyle/>
                    <a:p>
                      <a:pPr algn="ctr"/>
                      <a:r>
                        <a:rPr lang="es-ES" sz="1000">
                          <a:effectLst/>
                          <a:latin typeface="Liberation Sans" panose="020B0604020202020204" pitchFamily="34" charset="0"/>
                        </a:rPr>
                        <a:t>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FBN1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32.1199562790897</a:t>
                      </a:r>
                    </a:p>
                  </a:txBody>
                  <a:tcPr marL="55743" marR="55743" marT="27871" marB="27871" anchor="ctr">
                    <a:lnL>
                      <a:noFill/>
                    </a:lnL>
                    <a:lnR>
                      <a:noFill/>
                    </a:lnR>
                    <a:lnT>
                      <a:noFill/>
                    </a:lnT>
                    <a:lnB>
                      <a:noFill/>
                    </a:lnB>
                  </a:tcPr>
                </a:tc>
                <a:extLst>
                  <a:ext uri="{0D108BD9-81ED-4DB2-BD59-A6C34878D82A}">
                    <a16:rowId xmlns:a16="http://schemas.microsoft.com/office/drawing/2014/main" val="2975017646"/>
                  </a:ext>
                </a:extLst>
              </a:tr>
              <a:tr h="175932">
                <a:tc>
                  <a:txBody>
                    <a:bodyPr/>
                    <a:lstStyle/>
                    <a:p>
                      <a:pPr algn="ctr"/>
                      <a:r>
                        <a:rPr lang="es-ES" sz="1000">
                          <a:effectLst/>
                          <a:latin typeface="Liberation Sans" panose="020B0604020202020204" pitchFamily="34" charset="0"/>
                        </a:rPr>
                        <a:t>5</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ANGPTL2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31.8605806216522</a:t>
                      </a:r>
                    </a:p>
                  </a:txBody>
                  <a:tcPr marL="55743" marR="55743" marT="27871" marB="27871" anchor="ctr">
                    <a:lnL>
                      <a:noFill/>
                    </a:lnL>
                    <a:lnR>
                      <a:noFill/>
                    </a:lnR>
                    <a:lnT>
                      <a:noFill/>
                    </a:lnT>
                    <a:lnB>
                      <a:noFill/>
                    </a:lnB>
                  </a:tcPr>
                </a:tc>
                <a:extLst>
                  <a:ext uri="{0D108BD9-81ED-4DB2-BD59-A6C34878D82A}">
                    <a16:rowId xmlns:a16="http://schemas.microsoft.com/office/drawing/2014/main" val="2431926764"/>
                  </a:ext>
                </a:extLst>
              </a:tr>
              <a:tr h="175932">
                <a:tc>
                  <a:txBody>
                    <a:bodyPr/>
                    <a:lstStyle/>
                    <a:p>
                      <a:pPr algn="ctr"/>
                      <a:r>
                        <a:rPr lang="es-ES" sz="1000">
                          <a:effectLst/>
                          <a:latin typeface="Liberation Sans" panose="020B0604020202020204" pitchFamily="34" charset="0"/>
                        </a:rPr>
                        <a:t>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COL16A1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31.7641267462069</a:t>
                      </a:r>
                    </a:p>
                  </a:txBody>
                  <a:tcPr marL="55743" marR="55743" marT="27871" marB="27871" anchor="ctr">
                    <a:lnL>
                      <a:noFill/>
                    </a:lnL>
                    <a:lnR>
                      <a:noFill/>
                    </a:lnR>
                    <a:lnT>
                      <a:noFill/>
                    </a:lnT>
                    <a:lnB>
                      <a:noFill/>
                    </a:lnB>
                  </a:tcPr>
                </a:tc>
                <a:extLst>
                  <a:ext uri="{0D108BD9-81ED-4DB2-BD59-A6C34878D82A}">
                    <a16:rowId xmlns:a16="http://schemas.microsoft.com/office/drawing/2014/main" val="3033749892"/>
                  </a:ext>
                </a:extLst>
              </a:tr>
              <a:tr h="175932">
                <a:tc>
                  <a:txBody>
                    <a:bodyPr/>
                    <a:lstStyle/>
                    <a:p>
                      <a:pPr algn="ctr"/>
                      <a:r>
                        <a:rPr lang="es-ES" sz="1000">
                          <a:effectLst/>
                          <a:latin typeface="Liberation Sans" panose="020B0604020202020204" pitchFamily="34" charset="0"/>
                        </a:rPr>
                        <a:t>7</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BGN</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31.533826423921</a:t>
                      </a:r>
                    </a:p>
                  </a:txBody>
                  <a:tcPr marL="55743" marR="55743" marT="27871" marB="27871" anchor="ctr">
                    <a:lnL>
                      <a:noFill/>
                    </a:lnL>
                    <a:lnR>
                      <a:noFill/>
                    </a:lnR>
                    <a:lnT>
                      <a:noFill/>
                    </a:lnT>
                    <a:lnB>
                      <a:noFill/>
                    </a:lnB>
                  </a:tcPr>
                </a:tc>
                <a:extLst>
                  <a:ext uri="{0D108BD9-81ED-4DB2-BD59-A6C34878D82A}">
                    <a16:rowId xmlns:a16="http://schemas.microsoft.com/office/drawing/2014/main" val="2038154977"/>
                  </a:ext>
                </a:extLst>
              </a:tr>
              <a:tr h="175932">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extLst>
                  <a:ext uri="{0D108BD9-81ED-4DB2-BD59-A6C34878D82A}">
                    <a16:rowId xmlns:a16="http://schemas.microsoft.com/office/drawing/2014/main" val="3651060109"/>
                  </a:ext>
                </a:extLst>
              </a:tr>
              <a:tr h="175932">
                <a:tc>
                  <a:txBody>
                    <a:bodyPr/>
                    <a:lstStyle/>
                    <a:p>
                      <a:pPr algn="ctr"/>
                      <a:r>
                        <a:rPr lang="es-ES" sz="1000">
                          <a:effectLst/>
                          <a:latin typeface="Liberation Sans" panose="020B0604020202020204" pitchFamily="34" charset="0"/>
                        </a:rPr>
                        <a:t>15201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IRF1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-14.7629673442493</a:t>
                      </a:r>
                    </a:p>
                  </a:txBody>
                  <a:tcPr marL="55743" marR="55743" marT="27871" marB="27871" anchor="ctr">
                    <a:lnL>
                      <a:noFill/>
                    </a:lnL>
                    <a:lnR>
                      <a:noFill/>
                    </a:lnR>
                    <a:lnT>
                      <a:noFill/>
                    </a:lnT>
                    <a:lnB>
                      <a:noFill/>
                    </a:lnB>
                  </a:tcPr>
                </a:tc>
                <a:extLst>
                  <a:ext uri="{0D108BD9-81ED-4DB2-BD59-A6C34878D82A}">
                    <a16:rowId xmlns:a16="http://schemas.microsoft.com/office/drawing/2014/main" val="4172008149"/>
                  </a:ext>
                </a:extLst>
              </a:tr>
              <a:tr h="175932">
                <a:tc>
                  <a:txBody>
                    <a:bodyPr/>
                    <a:lstStyle/>
                    <a:p>
                      <a:pPr algn="ctr"/>
                      <a:r>
                        <a:rPr lang="es-ES" sz="1000">
                          <a:effectLst/>
                          <a:latin typeface="Liberation Sans" panose="020B0604020202020204" pitchFamily="34" charset="0"/>
                        </a:rPr>
                        <a:t>15202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CXCL10</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-14.9827363665643</a:t>
                      </a:r>
                    </a:p>
                  </a:txBody>
                  <a:tcPr marL="55743" marR="55743" marT="27871" marB="27871" anchor="ctr">
                    <a:lnL>
                      <a:noFill/>
                    </a:lnL>
                    <a:lnR>
                      <a:noFill/>
                    </a:lnR>
                    <a:lnT>
                      <a:noFill/>
                    </a:lnT>
                    <a:lnB>
                      <a:noFill/>
                    </a:lnB>
                  </a:tcPr>
                </a:tc>
                <a:extLst>
                  <a:ext uri="{0D108BD9-81ED-4DB2-BD59-A6C34878D82A}">
                    <a16:rowId xmlns:a16="http://schemas.microsoft.com/office/drawing/2014/main" val="3927919598"/>
                  </a:ext>
                </a:extLst>
              </a:tr>
              <a:tr h="175932">
                <a:tc>
                  <a:txBody>
                    <a:bodyPr/>
                    <a:lstStyle/>
                    <a:p>
                      <a:pPr algn="ctr"/>
                      <a:r>
                        <a:rPr lang="es-ES" sz="1000">
                          <a:effectLst/>
                          <a:latin typeface="Liberation Sans" panose="020B0604020202020204" pitchFamily="34" charset="0"/>
                        </a:rPr>
                        <a:t>15203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TAP2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-15.1488606179238</a:t>
                      </a:r>
                    </a:p>
                  </a:txBody>
                  <a:tcPr marL="55743" marR="55743" marT="27871" marB="27871" anchor="ctr">
                    <a:lnL>
                      <a:noFill/>
                    </a:lnL>
                    <a:lnR>
                      <a:noFill/>
                    </a:lnR>
                    <a:lnT>
                      <a:noFill/>
                    </a:lnT>
                    <a:lnB>
                      <a:noFill/>
                    </a:lnB>
                  </a:tcPr>
                </a:tc>
                <a:extLst>
                  <a:ext uri="{0D108BD9-81ED-4DB2-BD59-A6C34878D82A}">
                    <a16:rowId xmlns:a16="http://schemas.microsoft.com/office/drawing/2014/main" val="928546048"/>
                  </a:ext>
                </a:extLst>
              </a:tr>
              <a:tr h="175932">
                <a:tc>
                  <a:txBody>
                    <a:bodyPr/>
                    <a:lstStyle/>
                    <a:p>
                      <a:pPr algn="ctr"/>
                      <a:r>
                        <a:rPr lang="es-ES" sz="1000">
                          <a:effectLst/>
                          <a:latin typeface="Liberation Sans" panose="020B0604020202020204" pitchFamily="34" charset="0"/>
                        </a:rPr>
                        <a:t>15204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UBE2L6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-15.7162058907796</a:t>
                      </a:r>
                    </a:p>
                  </a:txBody>
                  <a:tcPr marL="55743" marR="55743" marT="27871" marB="27871" anchor="ctr">
                    <a:lnL>
                      <a:noFill/>
                    </a:lnL>
                    <a:lnR>
                      <a:noFill/>
                    </a:lnR>
                    <a:lnT>
                      <a:noFill/>
                    </a:lnT>
                    <a:lnB>
                      <a:noFill/>
                    </a:lnB>
                  </a:tcPr>
                </a:tc>
                <a:extLst>
                  <a:ext uri="{0D108BD9-81ED-4DB2-BD59-A6C34878D82A}">
                    <a16:rowId xmlns:a16="http://schemas.microsoft.com/office/drawing/2014/main" val="4089716845"/>
                  </a:ext>
                </a:extLst>
              </a:tr>
              <a:tr h="175932">
                <a:tc>
                  <a:txBody>
                    <a:bodyPr/>
                    <a:lstStyle/>
                    <a:p>
                      <a:pPr algn="ctr"/>
                      <a:r>
                        <a:rPr lang="es-ES" sz="1000">
                          <a:effectLst/>
                          <a:latin typeface="Liberation Sans" panose="020B0604020202020204" pitchFamily="34" charset="0"/>
                        </a:rPr>
                        <a:t>15205</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KIAA0319</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-15.7796986548781</a:t>
                      </a:r>
                    </a:p>
                  </a:txBody>
                  <a:tcPr marL="55743" marR="55743" marT="27871" marB="27871" anchor="ctr">
                    <a:lnL>
                      <a:noFill/>
                    </a:lnL>
                    <a:lnR>
                      <a:noFill/>
                    </a:lnR>
                    <a:lnT>
                      <a:noFill/>
                    </a:lnT>
                    <a:lnB>
                      <a:noFill/>
                    </a:lnB>
                  </a:tcPr>
                </a:tc>
                <a:extLst>
                  <a:ext uri="{0D108BD9-81ED-4DB2-BD59-A6C34878D82A}">
                    <a16:rowId xmlns:a16="http://schemas.microsoft.com/office/drawing/2014/main" val="179811886"/>
                  </a:ext>
                </a:extLst>
              </a:tr>
              <a:tr h="175932">
                <a:tc>
                  <a:txBody>
                    <a:bodyPr/>
                    <a:lstStyle/>
                    <a:p>
                      <a:pPr algn="ctr"/>
                      <a:r>
                        <a:rPr lang="es-ES" sz="1000">
                          <a:effectLst/>
                          <a:latin typeface="Liberation Sans" panose="020B0604020202020204" pitchFamily="34" charset="0"/>
                        </a:rPr>
                        <a:t>15206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PSMB8</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-15.7846188665582</a:t>
                      </a:r>
                    </a:p>
                  </a:txBody>
                  <a:tcPr marL="55743" marR="55743" marT="27871" marB="27871" anchor="ctr">
                    <a:lnL>
                      <a:noFill/>
                    </a:lnL>
                    <a:lnR>
                      <a:noFill/>
                    </a:lnR>
                    <a:lnT>
                      <a:noFill/>
                    </a:lnT>
                    <a:lnB>
                      <a:noFill/>
                    </a:lnB>
                  </a:tcPr>
                </a:tc>
                <a:extLst>
                  <a:ext uri="{0D108BD9-81ED-4DB2-BD59-A6C34878D82A}">
                    <a16:rowId xmlns:a16="http://schemas.microsoft.com/office/drawing/2014/main" val="3453603843"/>
                  </a:ext>
                </a:extLst>
              </a:tr>
              <a:tr h="175932">
                <a:tc>
                  <a:txBody>
                    <a:bodyPr/>
                    <a:lstStyle/>
                    <a:p>
                      <a:pPr algn="ctr"/>
                      <a:r>
                        <a:rPr lang="es-ES" sz="1000">
                          <a:effectLst/>
                          <a:latin typeface="Liberation Sans" panose="020B0604020202020204" pitchFamily="34" charset="0"/>
                        </a:rPr>
                        <a:t>15207</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PSME1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-16.4510045533584</a:t>
                      </a:r>
                    </a:p>
                  </a:txBody>
                  <a:tcPr marL="55743" marR="55743" marT="27871" marB="27871" anchor="ctr">
                    <a:lnL>
                      <a:noFill/>
                    </a:lnL>
                    <a:lnR>
                      <a:noFill/>
                    </a:lnR>
                    <a:lnT>
                      <a:noFill/>
                    </a:lnT>
                    <a:lnB>
                      <a:noFill/>
                    </a:lnB>
                  </a:tcPr>
                </a:tc>
                <a:extLst>
                  <a:ext uri="{0D108BD9-81ED-4DB2-BD59-A6C34878D82A}">
                    <a16:rowId xmlns:a16="http://schemas.microsoft.com/office/drawing/2014/main" val="2854183598"/>
                  </a:ext>
                </a:extLst>
              </a:tr>
              <a:tr h="175932">
                <a:tc>
                  <a:txBody>
                    <a:bodyPr/>
                    <a:lstStyle/>
                    <a:p>
                      <a:pPr algn="ctr"/>
                      <a:r>
                        <a:rPr lang="es-ES" sz="1000">
                          <a:effectLst/>
                          <a:latin typeface="Liberation Sans" panose="020B0604020202020204" pitchFamily="34" charset="0"/>
                        </a:rPr>
                        <a:t>15208</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CSAG3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-16.8014265945244</a:t>
                      </a:r>
                    </a:p>
                  </a:txBody>
                  <a:tcPr marL="55743" marR="55743" marT="27871" marB="27871" anchor="ctr">
                    <a:lnL>
                      <a:noFill/>
                    </a:lnL>
                    <a:lnR>
                      <a:noFill/>
                    </a:lnR>
                    <a:lnT>
                      <a:noFill/>
                    </a:lnT>
                    <a:lnB>
                      <a:noFill/>
                    </a:lnB>
                  </a:tcPr>
                </a:tc>
                <a:extLst>
                  <a:ext uri="{0D108BD9-81ED-4DB2-BD59-A6C34878D82A}">
                    <a16:rowId xmlns:a16="http://schemas.microsoft.com/office/drawing/2014/main" val="3508095932"/>
                  </a:ext>
                </a:extLst>
              </a:tr>
              <a:tr h="175932">
                <a:tc>
                  <a:txBody>
                    <a:bodyPr/>
                    <a:lstStyle/>
                    <a:p>
                      <a:pPr algn="ctr"/>
                      <a:r>
                        <a:rPr lang="es-ES" sz="1000">
                          <a:effectLst/>
                          <a:latin typeface="Liberation Sans" panose="020B0604020202020204" pitchFamily="34" charset="0"/>
                        </a:rPr>
                        <a:t>15209</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OVGP1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-17.6903158148446</a:t>
                      </a:r>
                    </a:p>
                  </a:txBody>
                  <a:tcPr marL="55743" marR="55743" marT="27871" marB="27871" anchor="ctr">
                    <a:lnL>
                      <a:noFill/>
                    </a:lnL>
                    <a:lnR>
                      <a:noFill/>
                    </a:lnR>
                    <a:lnT>
                      <a:noFill/>
                    </a:lnT>
                    <a:lnB>
                      <a:noFill/>
                    </a:lnB>
                  </a:tcPr>
                </a:tc>
                <a:extLst>
                  <a:ext uri="{0D108BD9-81ED-4DB2-BD59-A6C34878D82A}">
                    <a16:rowId xmlns:a16="http://schemas.microsoft.com/office/drawing/2014/main" val="2738596061"/>
                  </a:ext>
                </a:extLst>
              </a:tr>
              <a:tr h="175932">
                <a:tc>
                  <a:txBody>
                    <a:bodyPr/>
                    <a:lstStyle/>
                    <a:p>
                      <a:pPr algn="ctr"/>
                      <a:r>
                        <a:rPr lang="es-ES" sz="1000">
                          <a:effectLst/>
                          <a:latin typeface="Liberation Sans" panose="020B0604020202020204" pitchFamily="34" charset="0"/>
                        </a:rPr>
                        <a:t>15210</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GBP4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-17.9447602030134</a:t>
                      </a:r>
                    </a:p>
                  </a:txBody>
                  <a:tcPr marL="55743" marR="55743" marT="27871" marB="27871" anchor="ctr">
                    <a:lnL>
                      <a:noFill/>
                    </a:lnL>
                    <a:lnR>
                      <a:noFill/>
                    </a:lnR>
                    <a:lnT>
                      <a:noFill/>
                    </a:lnT>
                    <a:lnB>
                      <a:noFill/>
                    </a:lnB>
                  </a:tcPr>
                </a:tc>
                <a:extLst>
                  <a:ext uri="{0D108BD9-81ED-4DB2-BD59-A6C34878D82A}">
                    <a16:rowId xmlns:a16="http://schemas.microsoft.com/office/drawing/2014/main" val="2989689729"/>
                  </a:ext>
                </a:extLst>
              </a:tr>
              <a:tr h="175932">
                <a:tc>
                  <a:txBody>
                    <a:bodyPr/>
                    <a:lstStyle/>
                    <a:p>
                      <a:pPr algn="ctr"/>
                      <a:r>
                        <a:rPr lang="es-ES" sz="1000">
                          <a:effectLst/>
                          <a:latin typeface="Liberation Sans" panose="020B0604020202020204" pitchFamily="34" charset="0"/>
                        </a:rPr>
                        <a:t>15211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TAP1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-18.0549262210415</a:t>
                      </a:r>
                    </a:p>
                  </a:txBody>
                  <a:tcPr marL="55743" marR="55743" marT="27871" marB="27871" anchor="ctr">
                    <a:lnL>
                      <a:noFill/>
                    </a:lnL>
                    <a:lnR>
                      <a:noFill/>
                    </a:lnR>
                    <a:lnT>
                      <a:noFill/>
                    </a:lnT>
                    <a:lnB>
                      <a:noFill/>
                    </a:lnB>
                  </a:tcPr>
                </a:tc>
                <a:extLst>
                  <a:ext uri="{0D108BD9-81ED-4DB2-BD59-A6C34878D82A}">
                    <a16:rowId xmlns:a16="http://schemas.microsoft.com/office/drawing/2014/main" val="129790113"/>
                  </a:ext>
                </a:extLst>
              </a:tr>
              <a:tr h="175932">
                <a:tc>
                  <a:txBody>
                    <a:bodyPr/>
                    <a:lstStyle/>
                    <a:p>
                      <a:pPr algn="ctr"/>
                      <a:r>
                        <a:rPr lang="es-ES" sz="1000">
                          <a:effectLst/>
                          <a:latin typeface="Liberation Sans" panose="020B0604020202020204" pitchFamily="34" charset="0"/>
                        </a:rPr>
                        <a:t>15212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PSME2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-18.3639448844986</a:t>
                      </a:r>
                    </a:p>
                  </a:txBody>
                  <a:tcPr marL="55743" marR="55743" marT="27871" marB="27871" anchor="ctr">
                    <a:lnL>
                      <a:noFill/>
                    </a:lnL>
                    <a:lnR>
                      <a:noFill/>
                    </a:lnR>
                    <a:lnT>
                      <a:noFill/>
                    </a:lnT>
                    <a:lnB>
                      <a:noFill/>
                    </a:lnB>
                  </a:tcPr>
                </a:tc>
                <a:extLst>
                  <a:ext uri="{0D108BD9-81ED-4DB2-BD59-A6C34878D82A}">
                    <a16:rowId xmlns:a16="http://schemas.microsoft.com/office/drawing/2014/main" val="659871247"/>
                  </a:ext>
                </a:extLst>
              </a:tr>
              <a:tr h="175932">
                <a:tc>
                  <a:txBody>
                    <a:bodyPr/>
                    <a:lstStyle/>
                    <a:p>
                      <a:pPr algn="ctr"/>
                      <a:r>
                        <a:rPr lang="es-ES" sz="1000">
                          <a:effectLst/>
                          <a:latin typeface="Liberation Sans" panose="020B0604020202020204" pitchFamily="34" charset="0"/>
                        </a:rPr>
                        <a:t>15213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PSMB9</a:t>
                      </a:r>
                    </a:p>
                  </a:txBody>
                  <a:tcPr marL="55743" marR="55743" marT="27871" marB="27871" anchor="ctr">
                    <a:lnL>
                      <a:noFill/>
                    </a:lnL>
                    <a:lnR>
                      <a:noFill/>
                    </a:lnR>
                    <a:lnT>
                      <a:noFill/>
                    </a:lnT>
                    <a:lnB>
                      <a:noFill/>
                    </a:lnB>
                  </a:tcPr>
                </a:tc>
                <a:tc>
                  <a:txBody>
                    <a:bodyPr/>
                    <a:lstStyle/>
                    <a:p>
                      <a:pPr algn="l"/>
                      <a:r>
                        <a:rPr lang="es-ES" sz="1000" dirty="0">
                          <a:effectLst/>
                          <a:latin typeface="Liberation Sans" panose="020B0604020202020204" pitchFamily="34" charset="0"/>
                        </a:rPr>
                        <a:t>-18.6614452029879</a:t>
                      </a:r>
                    </a:p>
                  </a:txBody>
                  <a:tcPr marL="55743" marR="55743" marT="27871" marB="27871" anchor="ctr">
                    <a:lnL>
                      <a:noFill/>
                    </a:lnL>
                    <a:lnR>
                      <a:noFill/>
                    </a:lnR>
                    <a:lnT>
                      <a:noFill/>
                    </a:lnT>
                    <a:lnB>
                      <a:noFill/>
                    </a:lnB>
                  </a:tcPr>
                </a:tc>
                <a:extLst>
                  <a:ext uri="{0D108BD9-81ED-4DB2-BD59-A6C34878D82A}">
                    <a16:rowId xmlns:a16="http://schemas.microsoft.com/office/drawing/2014/main" val="3401933014"/>
                  </a:ext>
                </a:extLst>
              </a:tr>
            </a:tbl>
          </a:graphicData>
        </a:graphic>
      </p:graphicFrame>
    </p:spTree>
    <p:extLst>
      <p:ext uri="{BB962C8B-B14F-4D97-AF65-F5344CB8AC3E}">
        <p14:creationId xmlns:p14="http://schemas.microsoft.com/office/powerpoint/2010/main" val="162073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4CEF09F0-E6EF-4ECB-95C1-6B03172F1F81}"/>
              </a:ext>
            </a:extLst>
          </p:cNvPr>
          <p:cNvSpPr>
            <a:spLocks noGrp="1" noChangeArrowheads="1"/>
          </p:cNvSpPr>
          <p:nvPr>
            <p:ph type="title"/>
          </p:nvPr>
        </p:nvSpPr>
        <p:spPr>
          <a:xfrm>
            <a:off x="2209800" y="2130426"/>
            <a:ext cx="7772400" cy="1470025"/>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4400">
                <a:latin typeface="Calibri" panose="020F0502020204030204" pitchFamily="34" charset="0"/>
              </a:rPr>
              <a:t>Gene Lists and Annotations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14</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93135EDA-70CC-4F29-9BBB-C1C9A72FE1B9}"/>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ea typeface="ＭＳ Ｐゴシック" panose="020B0600070205080204" pitchFamily="34" charset="-128"/>
              </a:rPr>
              <a:t>Gene and Protein Identifiers</a:t>
            </a:r>
          </a:p>
        </p:txBody>
      </p:sp>
      <p:sp>
        <p:nvSpPr>
          <p:cNvPr id="36867" name="Text Box 2">
            <a:extLst>
              <a:ext uri="{FF2B5EF4-FFF2-40B4-BE49-F238E27FC236}">
                <a16:creationId xmlns:a16="http://schemas.microsoft.com/office/drawing/2014/main" id="{084CF46E-8E27-4F85-AD51-7C99B317A9F5}"/>
              </a:ext>
            </a:extLst>
          </p:cNvPr>
          <p:cNvSpPr txBox="1">
            <a:spLocks noChangeArrowheads="1"/>
          </p:cNvSpPr>
          <p:nvPr/>
        </p:nvSpPr>
        <p:spPr bwMode="auto">
          <a:xfrm>
            <a:off x="1600200" y="1268760"/>
            <a:ext cx="7772400" cy="4903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indent="-340995" eaLnBrk="1" hangingPunct="1">
              <a:lnSpc>
                <a:spcPct val="90000"/>
              </a:lnSpc>
              <a:spcBef>
                <a:spcPts val="650"/>
              </a:spcBef>
              <a:buFont typeface="Arial" panose="020B0604020202020204" pitchFamily="34" charset="0"/>
              <a:buChar char="•"/>
            </a:pPr>
            <a:r>
              <a:rPr lang="en-GB" altLang="es-ES" sz="2800" dirty="0">
                <a:latin typeface="Calibri"/>
                <a:ea typeface="ＭＳ Ｐゴシック"/>
              </a:rPr>
              <a:t>Identifiers (IDs) are ideally unique, stable names or numbers that help track database records</a:t>
            </a:r>
          </a:p>
          <a:p>
            <a:pPr lvl="1" indent="-283845" eaLnBrk="1" hangingPunct="1">
              <a:lnSpc>
                <a:spcPct val="90000"/>
              </a:lnSpc>
              <a:spcBef>
                <a:spcPts val="525"/>
              </a:spcBef>
              <a:buFont typeface="Arial" panose="020B0604020202020204" pitchFamily="34" charset="0"/>
              <a:buChar char="–"/>
            </a:pPr>
            <a:r>
              <a:rPr lang="en-GB" altLang="es-ES" dirty="0">
                <a:latin typeface="Calibri"/>
                <a:ea typeface="ＭＳ Ｐゴシック"/>
              </a:rPr>
              <a:t>E.g. Social Insurance Number, Entrez Gene ID 41232</a:t>
            </a:r>
          </a:p>
          <a:p>
            <a:pPr indent="-340995" eaLnBrk="1" hangingPunct="1">
              <a:lnSpc>
                <a:spcPct val="90000"/>
              </a:lnSpc>
              <a:spcBef>
                <a:spcPts val="650"/>
              </a:spcBef>
              <a:buFont typeface="Arial" panose="020B0604020202020204" pitchFamily="34" charset="0"/>
              <a:buChar char="•"/>
            </a:pPr>
            <a:r>
              <a:rPr lang="en-GB" altLang="es-ES" sz="2800" dirty="0">
                <a:latin typeface="Calibri"/>
                <a:ea typeface="ＭＳ Ｐゴシック"/>
              </a:rPr>
              <a:t>But information on features is stored in many databases.</a:t>
            </a:r>
          </a:p>
          <a:p>
            <a:pPr lvl="1" indent="-283845" eaLnBrk="1" hangingPunct="1">
              <a:lnSpc>
                <a:spcPct val="90000"/>
              </a:lnSpc>
              <a:spcBef>
                <a:spcPts val="525"/>
              </a:spcBef>
              <a:buFont typeface="Arial" panose="020B0604020202020204" pitchFamily="34" charset="0"/>
              <a:buChar char="–"/>
            </a:pPr>
            <a:r>
              <a:rPr lang="en-GB" altLang="es-ES" dirty="0">
                <a:latin typeface="Calibri"/>
                <a:ea typeface="ＭＳ Ｐゴシック"/>
              </a:rPr>
              <a:t>The same genes has many distinct IDs</a:t>
            </a:r>
          </a:p>
          <a:p>
            <a:pPr indent="-340995" eaLnBrk="1" hangingPunct="1">
              <a:lnSpc>
                <a:spcPct val="90000"/>
              </a:lnSpc>
              <a:spcBef>
                <a:spcPts val="650"/>
              </a:spcBef>
              <a:buFont typeface="Arial" panose="020B0604020202020204" pitchFamily="34" charset="0"/>
              <a:buChar char="•"/>
            </a:pPr>
            <a:r>
              <a:rPr lang="en-GB" altLang="es-ES" sz="2800" dirty="0">
                <a:latin typeface="Calibri"/>
                <a:ea typeface="ＭＳ Ｐゴシック"/>
              </a:rPr>
              <a:t>Records for: Gene, DNA, RNA, Protein</a:t>
            </a:r>
          </a:p>
          <a:p>
            <a:pPr lvl="1" indent="-283845" eaLnBrk="1" hangingPunct="1">
              <a:lnSpc>
                <a:spcPct val="90000"/>
              </a:lnSpc>
              <a:spcBef>
                <a:spcPts val="563"/>
              </a:spcBef>
              <a:buFont typeface="Arial" panose="020B0604020202020204" pitchFamily="34" charset="0"/>
              <a:buChar char="–"/>
            </a:pPr>
            <a:r>
              <a:rPr lang="en-GB" altLang="es-ES" dirty="0">
                <a:ea typeface="ＭＳ Ｐゴシック" panose="020B0600070205080204" pitchFamily="34" charset="-128"/>
              </a:rPr>
              <a:t>Important to recognize the correct record type</a:t>
            </a:r>
          </a:p>
          <a:p>
            <a:pPr lvl="1" indent="-283845" eaLnBrk="1" hangingPunct="1">
              <a:lnSpc>
                <a:spcPct val="90000"/>
              </a:lnSpc>
              <a:spcBef>
                <a:spcPts val="563"/>
              </a:spcBef>
              <a:buFont typeface="Arial" panose="020B0604020202020204" pitchFamily="34" charset="0"/>
              <a:buChar char="–"/>
            </a:pPr>
            <a:r>
              <a:rPr lang="en-GB" altLang="es-ES" dirty="0">
                <a:latin typeface="Calibri"/>
                <a:ea typeface="ＭＳ Ｐゴシック"/>
              </a:rPr>
              <a:t>E.g. Entrez Gene records don’t store sequence. They link to DNA regions, RNA transcripts and proteins e.g. in </a:t>
            </a:r>
            <a:r>
              <a:rPr lang="en-GB" altLang="es-ES" dirty="0" err="1">
                <a:latin typeface="Calibri"/>
                <a:ea typeface="ＭＳ Ｐゴシック"/>
              </a:rPr>
              <a:t>RefSeq</a:t>
            </a:r>
            <a:r>
              <a:rPr lang="en-GB" altLang="es-ES" dirty="0">
                <a:latin typeface="Calibri"/>
                <a:ea typeface="ＭＳ Ｐゴシック"/>
              </a:rPr>
              <a:t>, which stores sequence.</a:t>
            </a:r>
          </a:p>
        </p:txBody>
      </p:sp>
      <p:graphicFrame>
        <p:nvGraphicFramePr>
          <p:cNvPr id="5" name="Tabla 4">
            <a:extLst>
              <a:ext uri="{FF2B5EF4-FFF2-40B4-BE49-F238E27FC236}">
                <a16:creationId xmlns:a16="http://schemas.microsoft.com/office/drawing/2014/main" id="{B22A4471-6C1C-44CB-9439-57114BCABA10}"/>
              </a:ext>
            </a:extLst>
          </p:cNvPr>
          <p:cNvGraphicFramePr>
            <a:graphicFrameLocks noGrp="1"/>
          </p:cNvGraphicFramePr>
          <p:nvPr>
            <p:extLst>
              <p:ext uri="{D42A27DB-BD31-4B8C-83A1-F6EECF244321}">
                <p14:modId xmlns:p14="http://schemas.microsoft.com/office/powerpoint/2010/main" val="1821510374"/>
              </p:ext>
            </p:extLst>
          </p:nvPr>
        </p:nvGraphicFramePr>
        <p:xfrm>
          <a:off x="9480377" y="1011805"/>
          <a:ext cx="911643" cy="5417350"/>
        </p:xfrm>
        <a:graphic>
          <a:graphicData uri="http://schemas.openxmlformats.org/drawingml/2006/table">
            <a:tbl>
              <a:tblPr/>
              <a:tblGrid>
                <a:gridCol w="911643">
                  <a:extLst>
                    <a:ext uri="{9D8B030D-6E8A-4147-A177-3AD203B41FA5}">
                      <a16:colId xmlns:a16="http://schemas.microsoft.com/office/drawing/2014/main" val="2675048017"/>
                    </a:ext>
                  </a:extLst>
                </a:gridCol>
              </a:tblGrid>
              <a:tr h="196215">
                <a:tc>
                  <a:txBody>
                    <a:bodyPr/>
                    <a:lstStyle/>
                    <a:p>
                      <a:pPr algn="l"/>
                      <a:r>
                        <a:rPr lang="es-ES" sz="1100" b="1">
                          <a:effectLst/>
                          <a:latin typeface="Liberation Sans" panose="020B0604020202020204" pitchFamily="34" charset="0"/>
                        </a:rPr>
                        <a:t>TP53</a:t>
                      </a:r>
                    </a:p>
                  </a:txBody>
                  <a:tcPr marL="49054" marR="49054" marT="24527" marB="24527" anchor="ctr">
                    <a:lnL>
                      <a:noFill/>
                    </a:lnL>
                    <a:lnR>
                      <a:noFill/>
                    </a:lnR>
                    <a:lnT>
                      <a:noFill/>
                    </a:lnT>
                    <a:lnB>
                      <a:noFill/>
                    </a:lnB>
                  </a:tcPr>
                </a:tc>
                <a:extLst>
                  <a:ext uri="{0D108BD9-81ED-4DB2-BD59-A6C34878D82A}">
                    <a16:rowId xmlns:a16="http://schemas.microsoft.com/office/drawing/2014/main" val="3431105618"/>
                  </a:ext>
                </a:extLst>
              </a:tr>
              <a:tr h="196215">
                <a:tc>
                  <a:txBody>
                    <a:bodyPr/>
                    <a:lstStyle/>
                    <a:p>
                      <a:pPr algn="l"/>
                      <a:r>
                        <a:rPr lang="es-ES" sz="1100" b="1">
                          <a:effectLst/>
                          <a:latin typeface="Liberation Sans" panose="020B0604020202020204" pitchFamily="34" charset="0"/>
                        </a:rPr>
                        <a:t>PIK3CA</a:t>
                      </a:r>
                    </a:p>
                  </a:txBody>
                  <a:tcPr marL="49054" marR="49054" marT="24527" marB="24527" anchor="ctr">
                    <a:lnL>
                      <a:noFill/>
                    </a:lnL>
                    <a:lnR>
                      <a:noFill/>
                    </a:lnR>
                    <a:lnT>
                      <a:noFill/>
                    </a:lnT>
                    <a:lnB>
                      <a:noFill/>
                    </a:lnB>
                  </a:tcPr>
                </a:tc>
                <a:extLst>
                  <a:ext uri="{0D108BD9-81ED-4DB2-BD59-A6C34878D82A}">
                    <a16:rowId xmlns:a16="http://schemas.microsoft.com/office/drawing/2014/main" val="2502870848"/>
                  </a:ext>
                </a:extLst>
              </a:tr>
              <a:tr h="196215">
                <a:tc>
                  <a:txBody>
                    <a:bodyPr/>
                    <a:lstStyle/>
                    <a:p>
                      <a:pPr algn="l"/>
                      <a:r>
                        <a:rPr lang="es-ES" sz="1100" b="1">
                          <a:effectLst/>
                          <a:latin typeface="Liberation Sans" panose="020B0604020202020204" pitchFamily="34" charset="0"/>
                        </a:rPr>
                        <a:t>PTEN</a:t>
                      </a:r>
                    </a:p>
                  </a:txBody>
                  <a:tcPr marL="49054" marR="49054" marT="24527" marB="24527" anchor="ctr">
                    <a:lnL>
                      <a:noFill/>
                    </a:lnL>
                    <a:lnR>
                      <a:noFill/>
                    </a:lnR>
                    <a:lnT>
                      <a:noFill/>
                    </a:lnT>
                    <a:lnB>
                      <a:noFill/>
                    </a:lnB>
                  </a:tcPr>
                </a:tc>
                <a:extLst>
                  <a:ext uri="{0D108BD9-81ED-4DB2-BD59-A6C34878D82A}">
                    <a16:rowId xmlns:a16="http://schemas.microsoft.com/office/drawing/2014/main" val="1602857984"/>
                  </a:ext>
                </a:extLst>
              </a:tr>
              <a:tr h="196215">
                <a:tc>
                  <a:txBody>
                    <a:bodyPr/>
                    <a:lstStyle/>
                    <a:p>
                      <a:pPr algn="l"/>
                      <a:r>
                        <a:rPr lang="es-ES" sz="1100" b="1">
                          <a:effectLst/>
                          <a:latin typeface="Liberation Sans" panose="020B0604020202020204" pitchFamily="34" charset="0"/>
                        </a:rPr>
                        <a:t>APC</a:t>
                      </a:r>
                    </a:p>
                  </a:txBody>
                  <a:tcPr marL="49054" marR="49054" marT="24527" marB="24527" anchor="ctr">
                    <a:lnL>
                      <a:noFill/>
                    </a:lnL>
                    <a:lnR>
                      <a:noFill/>
                    </a:lnR>
                    <a:lnT>
                      <a:noFill/>
                    </a:lnT>
                    <a:lnB>
                      <a:noFill/>
                    </a:lnB>
                  </a:tcPr>
                </a:tc>
                <a:extLst>
                  <a:ext uri="{0D108BD9-81ED-4DB2-BD59-A6C34878D82A}">
                    <a16:rowId xmlns:a16="http://schemas.microsoft.com/office/drawing/2014/main" val="2258349071"/>
                  </a:ext>
                </a:extLst>
              </a:tr>
              <a:tr h="196215">
                <a:tc>
                  <a:txBody>
                    <a:bodyPr/>
                    <a:lstStyle/>
                    <a:p>
                      <a:pPr algn="l"/>
                      <a:r>
                        <a:rPr lang="es-ES" sz="1100" b="1">
                          <a:effectLst/>
                          <a:latin typeface="Liberation Sans" panose="020B0604020202020204" pitchFamily="34" charset="0"/>
                        </a:rPr>
                        <a:t>VHL</a:t>
                      </a:r>
                    </a:p>
                  </a:txBody>
                  <a:tcPr marL="49054" marR="49054" marT="24527" marB="24527" anchor="ctr">
                    <a:lnL>
                      <a:noFill/>
                    </a:lnL>
                    <a:lnR>
                      <a:noFill/>
                    </a:lnR>
                    <a:lnT>
                      <a:noFill/>
                    </a:lnT>
                    <a:lnB>
                      <a:noFill/>
                    </a:lnB>
                  </a:tcPr>
                </a:tc>
                <a:extLst>
                  <a:ext uri="{0D108BD9-81ED-4DB2-BD59-A6C34878D82A}">
                    <a16:rowId xmlns:a16="http://schemas.microsoft.com/office/drawing/2014/main" val="2727130691"/>
                  </a:ext>
                </a:extLst>
              </a:tr>
              <a:tr h="196215">
                <a:tc>
                  <a:txBody>
                    <a:bodyPr/>
                    <a:lstStyle/>
                    <a:p>
                      <a:pPr algn="l"/>
                      <a:r>
                        <a:rPr lang="es-ES" sz="1100" b="1">
                          <a:effectLst/>
                          <a:latin typeface="Liberation Sans" panose="020B0604020202020204" pitchFamily="34" charset="0"/>
                        </a:rPr>
                        <a:t>KRAS</a:t>
                      </a:r>
                    </a:p>
                  </a:txBody>
                  <a:tcPr marL="49054" marR="49054" marT="24527" marB="24527" anchor="ctr">
                    <a:lnL>
                      <a:noFill/>
                    </a:lnL>
                    <a:lnR>
                      <a:noFill/>
                    </a:lnR>
                    <a:lnT>
                      <a:noFill/>
                    </a:lnT>
                    <a:lnB>
                      <a:noFill/>
                    </a:lnB>
                  </a:tcPr>
                </a:tc>
                <a:extLst>
                  <a:ext uri="{0D108BD9-81ED-4DB2-BD59-A6C34878D82A}">
                    <a16:rowId xmlns:a16="http://schemas.microsoft.com/office/drawing/2014/main" val="441705388"/>
                  </a:ext>
                </a:extLst>
              </a:tr>
              <a:tr h="196215">
                <a:tc>
                  <a:txBody>
                    <a:bodyPr/>
                    <a:lstStyle/>
                    <a:p>
                      <a:pPr algn="l"/>
                      <a:r>
                        <a:rPr lang="es-ES" sz="1100" b="1">
                          <a:effectLst/>
                          <a:latin typeface="Liberation Sans" panose="020B0604020202020204" pitchFamily="34" charset="0"/>
                        </a:rPr>
                        <a:t>MLL3</a:t>
                      </a:r>
                    </a:p>
                  </a:txBody>
                  <a:tcPr marL="49054" marR="49054" marT="24527" marB="24527" anchor="ctr">
                    <a:lnL>
                      <a:noFill/>
                    </a:lnL>
                    <a:lnR>
                      <a:noFill/>
                    </a:lnR>
                    <a:lnT>
                      <a:noFill/>
                    </a:lnT>
                    <a:lnB>
                      <a:noFill/>
                    </a:lnB>
                  </a:tcPr>
                </a:tc>
                <a:extLst>
                  <a:ext uri="{0D108BD9-81ED-4DB2-BD59-A6C34878D82A}">
                    <a16:rowId xmlns:a16="http://schemas.microsoft.com/office/drawing/2014/main" val="3090294490"/>
                  </a:ext>
                </a:extLst>
              </a:tr>
              <a:tr h="196215">
                <a:tc>
                  <a:txBody>
                    <a:bodyPr/>
                    <a:lstStyle/>
                    <a:p>
                      <a:pPr algn="l"/>
                      <a:r>
                        <a:rPr lang="es-ES" sz="1100" b="1">
                          <a:effectLst/>
                          <a:latin typeface="Liberation Sans" panose="020B0604020202020204" pitchFamily="34" charset="0"/>
                        </a:rPr>
                        <a:t>MLL2</a:t>
                      </a:r>
                    </a:p>
                  </a:txBody>
                  <a:tcPr marL="49054" marR="49054" marT="24527" marB="24527" anchor="ctr">
                    <a:lnL>
                      <a:noFill/>
                    </a:lnL>
                    <a:lnR>
                      <a:noFill/>
                    </a:lnR>
                    <a:lnT>
                      <a:noFill/>
                    </a:lnT>
                    <a:lnB>
                      <a:noFill/>
                    </a:lnB>
                  </a:tcPr>
                </a:tc>
                <a:extLst>
                  <a:ext uri="{0D108BD9-81ED-4DB2-BD59-A6C34878D82A}">
                    <a16:rowId xmlns:a16="http://schemas.microsoft.com/office/drawing/2014/main" val="2231131084"/>
                  </a:ext>
                </a:extLst>
              </a:tr>
              <a:tr h="196215">
                <a:tc>
                  <a:txBody>
                    <a:bodyPr/>
                    <a:lstStyle/>
                    <a:p>
                      <a:pPr algn="l"/>
                      <a:r>
                        <a:rPr lang="es-ES" sz="1100" b="1">
                          <a:effectLst/>
                          <a:latin typeface="Liberation Sans" panose="020B0604020202020204" pitchFamily="34" charset="0"/>
                        </a:rPr>
                        <a:t>ARID1A</a:t>
                      </a:r>
                    </a:p>
                  </a:txBody>
                  <a:tcPr marL="49054" marR="49054" marT="24527" marB="24527" anchor="ctr">
                    <a:lnL>
                      <a:noFill/>
                    </a:lnL>
                    <a:lnR>
                      <a:noFill/>
                    </a:lnR>
                    <a:lnT>
                      <a:noFill/>
                    </a:lnT>
                    <a:lnB>
                      <a:noFill/>
                    </a:lnB>
                  </a:tcPr>
                </a:tc>
                <a:extLst>
                  <a:ext uri="{0D108BD9-81ED-4DB2-BD59-A6C34878D82A}">
                    <a16:rowId xmlns:a16="http://schemas.microsoft.com/office/drawing/2014/main" val="1256197517"/>
                  </a:ext>
                </a:extLst>
              </a:tr>
              <a:tr h="196215">
                <a:tc>
                  <a:txBody>
                    <a:bodyPr/>
                    <a:lstStyle/>
                    <a:p>
                      <a:pPr algn="l"/>
                      <a:r>
                        <a:rPr lang="es-ES" sz="1100" b="1">
                          <a:effectLst/>
                          <a:latin typeface="Liberation Sans" panose="020B0604020202020204" pitchFamily="34" charset="0"/>
                        </a:rPr>
                        <a:t>PBRM1</a:t>
                      </a:r>
                    </a:p>
                  </a:txBody>
                  <a:tcPr marL="49054" marR="49054" marT="24527" marB="24527" anchor="ctr">
                    <a:lnL>
                      <a:noFill/>
                    </a:lnL>
                    <a:lnR>
                      <a:noFill/>
                    </a:lnR>
                    <a:lnT>
                      <a:noFill/>
                    </a:lnT>
                    <a:lnB>
                      <a:noFill/>
                    </a:lnB>
                  </a:tcPr>
                </a:tc>
                <a:extLst>
                  <a:ext uri="{0D108BD9-81ED-4DB2-BD59-A6C34878D82A}">
                    <a16:rowId xmlns:a16="http://schemas.microsoft.com/office/drawing/2014/main" val="1535765767"/>
                  </a:ext>
                </a:extLst>
              </a:tr>
              <a:tr h="196215">
                <a:tc>
                  <a:txBody>
                    <a:bodyPr/>
                    <a:lstStyle/>
                    <a:p>
                      <a:pPr algn="l"/>
                      <a:r>
                        <a:rPr lang="es-ES" sz="1100" b="1">
                          <a:effectLst/>
                          <a:latin typeface="Liberation Sans" panose="020B0604020202020204" pitchFamily="34" charset="0"/>
                        </a:rPr>
                        <a:t>NAV3</a:t>
                      </a:r>
                    </a:p>
                  </a:txBody>
                  <a:tcPr marL="49054" marR="49054" marT="24527" marB="24527" anchor="ctr">
                    <a:lnL>
                      <a:noFill/>
                    </a:lnL>
                    <a:lnR>
                      <a:noFill/>
                    </a:lnR>
                    <a:lnT>
                      <a:noFill/>
                    </a:lnT>
                    <a:lnB>
                      <a:noFill/>
                    </a:lnB>
                  </a:tcPr>
                </a:tc>
                <a:extLst>
                  <a:ext uri="{0D108BD9-81ED-4DB2-BD59-A6C34878D82A}">
                    <a16:rowId xmlns:a16="http://schemas.microsoft.com/office/drawing/2014/main" val="2958720379"/>
                  </a:ext>
                </a:extLst>
              </a:tr>
              <a:tr h="196215">
                <a:tc>
                  <a:txBody>
                    <a:bodyPr/>
                    <a:lstStyle/>
                    <a:p>
                      <a:pPr algn="l"/>
                      <a:r>
                        <a:rPr lang="es-ES" sz="1100" b="1">
                          <a:effectLst/>
                          <a:latin typeface="Liberation Sans" panose="020B0604020202020204" pitchFamily="34" charset="0"/>
                        </a:rPr>
                        <a:t>EGFR</a:t>
                      </a:r>
                    </a:p>
                  </a:txBody>
                  <a:tcPr marL="49054" marR="49054" marT="24527" marB="24527" anchor="ctr">
                    <a:lnL>
                      <a:noFill/>
                    </a:lnL>
                    <a:lnR>
                      <a:noFill/>
                    </a:lnR>
                    <a:lnT>
                      <a:noFill/>
                    </a:lnT>
                    <a:lnB>
                      <a:noFill/>
                    </a:lnB>
                  </a:tcPr>
                </a:tc>
                <a:extLst>
                  <a:ext uri="{0D108BD9-81ED-4DB2-BD59-A6C34878D82A}">
                    <a16:rowId xmlns:a16="http://schemas.microsoft.com/office/drawing/2014/main" val="1146614143"/>
                  </a:ext>
                </a:extLst>
              </a:tr>
              <a:tr h="196215">
                <a:tc>
                  <a:txBody>
                    <a:bodyPr/>
                    <a:lstStyle/>
                    <a:p>
                      <a:pPr algn="l"/>
                      <a:r>
                        <a:rPr lang="es-ES" sz="1100" b="1">
                          <a:effectLst/>
                          <a:latin typeface="Liberation Sans" panose="020B0604020202020204" pitchFamily="34" charset="0"/>
                        </a:rPr>
                        <a:t>NF1</a:t>
                      </a:r>
                    </a:p>
                  </a:txBody>
                  <a:tcPr marL="49054" marR="49054" marT="24527" marB="24527" anchor="ctr">
                    <a:lnL>
                      <a:noFill/>
                    </a:lnL>
                    <a:lnR>
                      <a:noFill/>
                    </a:lnR>
                    <a:lnT>
                      <a:noFill/>
                    </a:lnT>
                    <a:lnB>
                      <a:noFill/>
                    </a:lnB>
                  </a:tcPr>
                </a:tc>
                <a:extLst>
                  <a:ext uri="{0D108BD9-81ED-4DB2-BD59-A6C34878D82A}">
                    <a16:rowId xmlns:a16="http://schemas.microsoft.com/office/drawing/2014/main" val="3241977991"/>
                  </a:ext>
                </a:extLst>
              </a:tr>
              <a:tr h="196215">
                <a:tc>
                  <a:txBody>
                    <a:bodyPr/>
                    <a:lstStyle/>
                    <a:p>
                      <a:pPr algn="l"/>
                      <a:r>
                        <a:rPr lang="es-ES" sz="1100" b="1">
                          <a:effectLst/>
                          <a:latin typeface="Liberation Sans" panose="020B0604020202020204" pitchFamily="34" charset="0"/>
                        </a:rPr>
                        <a:t>PIK3R1</a:t>
                      </a:r>
                    </a:p>
                  </a:txBody>
                  <a:tcPr marL="49054" marR="49054" marT="24527" marB="24527" anchor="ctr">
                    <a:lnL>
                      <a:noFill/>
                    </a:lnL>
                    <a:lnR>
                      <a:noFill/>
                    </a:lnR>
                    <a:lnT>
                      <a:noFill/>
                    </a:lnT>
                    <a:lnB>
                      <a:noFill/>
                    </a:lnB>
                  </a:tcPr>
                </a:tc>
                <a:extLst>
                  <a:ext uri="{0D108BD9-81ED-4DB2-BD59-A6C34878D82A}">
                    <a16:rowId xmlns:a16="http://schemas.microsoft.com/office/drawing/2014/main" val="2861683744"/>
                  </a:ext>
                </a:extLst>
              </a:tr>
              <a:tr h="196215">
                <a:tc>
                  <a:txBody>
                    <a:bodyPr/>
                    <a:lstStyle/>
                    <a:p>
                      <a:pPr algn="l"/>
                      <a:r>
                        <a:rPr lang="es-ES" sz="1100" b="1">
                          <a:effectLst/>
                          <a:latin typeface="Liberation Sans" panose="020B0604020202020204" pitchFamily="34" charset="0"/>
                        </a:rPr>
                        <a:t>CDKN2A</a:t>
                      </a:r>
                    </a:p>
                  </a:txBody>
                  <a:tcPr marL="49054" marR="49054" marT="24527" marB="24527" anchor="ctr">
                    <a:lnL>
                      <a:noFill/>
                    </a:lnL>
                    <a:lnR>
                      <a:noFill/>
                    </a:lnR>
                    <a:lnT>
                      <a:noFill/>
                    </a:lnT>
                    <a:lnB>
                      <a:noFill/>
                    </a:lnB>
                  </a:tcPr>
                </a:tc>
                <a:extLst>
                  <a:ext uri="{0D108BD9-81ED-4DB2-BD59-A6C34878D82A}">
                    <a16:rowId xmlns:a16="http://schemas.microsoft.com/office/drawing/2014/main" val="3544990132"/>
                  </a:ext>
                </a:extLst>
              </a:tr>
              <a:tr h="196215">
                <a:tc>
                  <a:txBody>
                    <a:bodyPr/>
                    <a:lstStyle/>
                    <a:p>
                      <a:pPr algn="l"/>
                      <a:r>
                        <a:rPr lang="es-ES" sz="1100" b="1">
                          <a:effectLst/>
                          <a:latin typeface="Liberation Sans" panose="020B0604020202020204" pitchFamily="34" charset="0"/>
                        </a:rPr>
                        <a:t>GATA3</a:t>
                      </a:r>
                    </a:p>
                  </a:txBody>
                  <a:tcPr marL="49054" marR="49054" marT="24527" marB="24527" anchor="ctr">
                    <a:lnL>
                      <a:noFill/>
                    </a:lnL>
                    <a:lnR>
                      <a:noFill/>
                    </a:lnR>
                    <a:lnT>
                      <a:noFill/>
                    </a:lnT>
                    <a:lnB>
                      <a:noFill/>
                    </a:lnB>
                  </a:tcPr>
                </a:tc>
                <a:extLst>
                  <a:ext uri="{0D108BD9-81ED-4DB2-BD59-A6C34878D82A}">
                    <a16:rowId xmlns:a16="http://schemas.microsoft.com/office/drawing/2014/main" val="466487392"/>
                  </a:ext>
                </a:extLst>
              </a:tr>
              <a:tr h="196215">
                <a:tc>
                  <a:txBody>
                    <a:bodyPr/>
                    <a:lstStyle/>
                    <a:p>
                      <a:pPr algn="l"/>
                      <a:r>
                        <a:rPr lang="es-ES" sz="1100" b="1">
                          <a:effectLst/>
                          <a:latin typeface="Liberation Sans" panose="020B0604020202020204" pitchFamily="34" charset="0"/>
                        </a:rPr>
                        <a:t>RB1</a:t>
                      </a:r>
                    </a:p>
                  </a:txBody>
                  <a:tcPr marL="49054" marR="49054" marT="24527" marB="24527" anchor="ctr">
                    <a:lnL>
                      <a:noFill/>
                    </a:lnL>
                    <a:lnR>
                      <a:noFill/>
                    </a:lnR>
                    <a:lnT>
                      <a:noFill/>
                    </a:lnT>
                    <a:lnB>
                      <a:noFill/>
                    </a:lnB>
                  </a:tcPr>
                </a:tc>
                <a:extLst>
                  <a:ext uri="{0D108BD9-81ED-4DB2-BD59-A6C34878D82A}">
                    <a16:rowId xmlns:a16="http://schemas.microsoft.com/office/drawing/2014/main" val="788642125"/>
                  </a:ext>
                </a:extLst>
              </a:tr>
              <a:tr h="196215">
                <a:tc>
                  <a:txBody>
                    <a:bodyPr/>
                    <a:lstStyle/>
                    <a:p>
                      <a:pPr algn="l"/>
                      <a:r>
                        <a:rPr lang="es-ES" sz="1100" b="1">
                          <a:effectLst/>
                          <a:latin typeface="Liberation Sans" panose="020B0604020202020204" pitchFamily="34" charset="0"/>
                        </a:rPr>
                        <a:t>NOTCH1</a:t>
                      </a:r>
                    </a:p>
                  </a:txBody>
                  <a:tcPr marL="49054" marR="49054" marT="24527" marB="24527" anchor="ctr">
                    <a:lnL>
                      <a:noFill/>
                    </a:lnL>
                    <a:lnR>
                      <a:noFill/>
                    </a:lnR>
                    <a:lnT>
                      <a:noFill/>
                    </a:lnT>
                    <a:lnB>
                      <a:noFill/>
                    </a:lnB>
                  </a:tcPr>
                </a:tc>
                <a:extLst>
                  <a:ext uri="{0D108BD9-81ED-4DB2-BD59-A6C34878D82A}">
                    <a16:rowId xmlns:a16="http://schemas.microsoft.com/office/drawing/2014/main" val="1350254186"/>
                  </a:ext>
                </a:extLst>
              </a:tr>
              <a:tr h="196215">
                <a:tc>
                  <a:txBody>
                    <a:bodyPr/>
                    <a:lstStyle/>
                    <a:p>
                      <a:pPr algn="l"/>
                      <a:r>
                        <a:rPr lang="es-ES" sz="1100" b="1">
                          <a:effectLst/>
                          <a:latin typeface="Liberation Sans" panose="020B0604020202020204" pitchFamily="34" charset="0"/>
                        </a:rPr>
                        <a:t>FBXW7</a:t>
                      </a:r>
                    </a:p>
                  </a:txBody>
                  <a:tcPr marL="49054" marR="49054" marT="24527" marB="24527" anchor="ctr">
                    <a:lnL>
                      <a:noFill/>
                    </a:lnL>
                    <a:lnR>
                      <a:noFill/>
                    </a:lnR>
                    <a:lnT>
                      <a:noFill/>
                    </a:lnT>
                    <a:lnB>
                      <a:noFill/>
                    </a:lnB>
                  </a:tcPr>
                </a:tc>
                <a:extLst>
                  <a:ext uri="{0D108BD9-81ED-4DB2-BD59-A6C34878D82A}">
                    <a16:rowId xmlns:a16="http://schemas.microsoft.com/office/drawing/2014/main" val="3997314779"/>
                  </a:ext>
                </a:extLst>
              </a:tr>
              <a:tr h="196215">
                <a:tc>
                  <a:txBody>
                    <a:bodyPr/>
                    <a:lstStyle/>
                    <a:p>
                      <a:pPr algn="l"/>
                      <a:r>
                        <a:rPr lang="es-ES" sz="1100" b="1">
                          <a:effectLst/>
                          <a:latin typeface="Liberation Sans" panose="020B0604020202020204" pitchFamily="34" charset="0"/>
                        </a:rPr>
                        <a:t>CTNNB1</a:t>
                      </a:r>
                    </a:p>
                  </a:txBody>
                  <a:tcPr marL="49054" marR="49054" marT="24527" marB="24527" anchor="ctr">
                    <a:lnL>
                      <a:noFill/>
                    </a:lnL>
                    <a:lnR>
                      <a:noFill/>
                    </a:lnR>
                    <a:lnT>
                      <a:noFill/>
                    </a:lnT>
                    <a:lnB>
                      <a:noFill/>
                    </a:lnB>
                  </a:tcPr>
                </a:tc>
                <a:extLst>
                  <a:ext uri="{0D108BD9-81ED-4DB2-BD59-A6C34878D82A}">
                    <a16:rowId xmlns:a16="http://schemas.microsoft.com/office/drawing/2014/main" val="3054104107"/>
                  </a:ext>
                </a:extLst>
              </a:tr>
              <a:tr h="196215">
                <a:tc>
                  <a:txBody>
                    <a:bodyPr/>
                    <a:lstStyle/>
                    <a:p>
                      <a:pPr algn="l"/>
                      <a:r>
                        <a:rPr lang="es-ES" sz="1100" b="1">
                          <a:effectLst/>
                          <a:latin typeface="Liberation Sans" panose="020B0604020202020204" pitchFamily="34" charset="0"/>
                        </a:rPr>
                        <a:t>DNMT3A</a:t>
                      </a:r>
                    </a:p>
                  </a:txBody>
                  <a:tcPr marL="49054" marR="49054" marT="24527" marB="24527" anchor="ctr">
                    <a:lnL>
                      <a:noFill/>
                    </a:lnL>
                    <a:lnR>
                      <a:noFill/>
                    </a:lnR>
                    <a:lnT>
                      <a:noFill/>
                    </a:lnT>
                    <a:lnB>
                      <a:noFill/>
                    </a:lnB>
                  </a:tcPr>
                </a:tc>
                <a:extLst>
                  <a:ext uri="{0D108BD9-81ED-4DB2-BD59-A6C34878D82A}">
                    <a16:rowId xmlns:a16="http://schemas.microsoft.com/office/drawing/2014/main" val="4149317555"/>
                  </a:ext>
                </a:extLst>
              </a:tr>
              <a:tr h="196215">
                <a:tc>
                  <a:txBody>
                    <a:bodyPr/>
                    <a:lstStyle/>
                    <a:p>
                      <a:pPr algn="l"/>
                      <a:r>
                        <a:rPr lang="es-ES" sz="1100" b="1">
                          <a:effectLst/>
                          <a:latin typeface="Liberation Sans" panose="020B0604020202020204" pitchFamily="34" charset="0"/>
                        </a:rPr>
                        <a:t>MAP3K1</a:t>
                      </a:r>
                    </a:p>
                  </a:txBody>
                  <a:tcPr marL="49054" marR="49054" marT="24527" marB="24527" anchor="ctr">
                    <a:lnL>
                      <a:noFill/>
                    </a:lnL>
                    <a:lnR>
                      <a:noFill/>
                    </a:lnR>
                    <a:lnT>
                      <a:noFill/>
                    </a:lnT>
                    <a:lnB>
                      <a:noFill/>
                    </a:lnB>
                  </a:tcPr>
                </a:tc>
                <a:extLst>
                  <a:ext uri="{0D108BD9-81ED-4DB2-BD59-A6C34878D82A}">
                    <a16:rowId xmlns:a16="http://schemas.microsoft.com/office/drawing/2014/main" val="3904594697"/>
                  </a:ext>
                </a:extLst>
              </a:tr>
              <a:tr h="196215">
                <a:tc>
                  <a:txBody>
                    <a:bodyPr/>
                    <a:lstStyle/>
                    <a:p>
                      <a:pPr algn="l"/>
                      <a:r>
                        <a:rPr lang="es-ES" sz="1100" b="1">
                          <a:effectLst/>
                          <a:latin typeface="Liberation Sans" panose="020B0604020202020204" pitchFamily="34" charset="0"/>
                        </a:rPr>
                        <a:t>FLT3</a:t>
                      </a:r>
                    </a:p>
                  </a:txBody>
                  <a:tcPr marL="49054" marR="49054" marT="24527" marB="24527" anchor="ctr">
                    <a:lnL>
                      <a:noFill/>
                    </a:lnL>
                    <a:lnR>
                      <a:noFill/>
                    </a:lnR>
                    <a:lnT>
                      <a:noFill/>
                    </a:lnT>
                    <a:lnB>
                      <a:noFill/>
                    </a:lnB>
                  </a:tcPr>
                </a:tc>
                <a:extLst>
                  <a:ext uri="{0D108BD9-81ED-4DB2-BD59-A6C34878D82A}">
                    <a16:rowId xmlns:a16="http://schemas.microsoft.com/office/drawing/2014/main" val="967130975"/>
                  </a:ext>
                </a:extLst>
              </a:tr>
              <a:tr h="196215">
                <a:tc>
                  <a:txBody>
                    <a:bodyPr/>
                    <a:lstStyle/>
                    <a:p>
                      <a:pPr algn="l"/>
                      <a:r>
                        <a:rPr lang="es-ES" sz="1100" b="1">
                          <a:effectLst/>
                          <a:latin typeface="Liberation Sans" panose="020B0604020202020204" pitchFamily="34" charset="0"/>
                        </a:rPr>
                        <a:t>MALAT1</a:t>
                      </a:r>
                    </a:p>
                  </a:txBody>
                  <a:tcPr marL="49054" marR="49054" marT="24527" marB="24527" anchor="ctr">
                    <a:lnL>
                      <a:noFill/>
                    </a:lnL>
                    <a:lnR>
                      <a:noFill/>
                    </a:lnR>
                    <a:lnT>
                      <a:noFill/>
                    </a:lnT>
                    <a:lnB>
                      <a:noFill/>
                    </a:lnB>
                  </a:tcPr>
                </a:tc>
                <a:extLst>
                  <a:ext uri="{0D108BD9-81ED-4DB2-BD59-A6C34878D82A}">
                    <a16:rowId xmlns:a16="http://schemas.microsoft.com/office/drawing/2014/main" val="807661492"/>
                  </a:ext>
                </a:extLst>
              </a:tr>
              <a:tr h="196215">
                <a:tc>
                  <a:txBody>
                    <a:bodyPr/>
                    <a:lstStyle/>
                    <a:p>
                      <a:pPr algn="l"/>
                      <a:r>
                        <a:rPr lang="es-ES" sz="1100" b="1" dirty="0">
                          <a:effectLst/>
                          <a:latin typeface="Liberation Sans" panose="020B0604020202020204" pitchFamily="34" charset="0"/>
                        </a:rPr>
                        <a:t>TSHZ3</a:t>
                      </a:r>
                    </a:p>
                  </a:txBody>
                  <a:tcPr marL="49054" marR="49054" marT="24527" marB="24527" anchor="ctr">
                    <a:lnL>
                      <a:noFill/>
                    </a:lnL>
                    <a:lnR>
                      <a:noFill/>
                    </a:lnR>
                    <a:lnT>
                      <a:noFill/>
                    </a:lnT>
                    <a:lnB>
                      <a:noFill/>
                    </a:lnB>
                  </a:tcPr>
                </a:tc>
                <a:extLst>
                  <a:ext uri="{0D108BD9-81ED-4DB2-BD59-A6C34878D82A}">
                    <a16:rowId xmlns:a16="http://schemas.microsoft.com/office/drawing/2014/main" val="1852755869"/>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B67113FE-6219-4DA7-BBCD-0B72FF8F23D2}"/>
              </a:ext>
            </a:extLst>
          </p:cNvPr>
          <p:cNvSpPr>
            <a:spLocks noGrp="1" noChangeArrowheads="1"/>
          </p:cNvSpPr>
          <p:nvPr>
            <p:ph type="title"/>
          </p:nvPr>
        </p:nvSpPr>
        <p:spPr>
          <a:xfrm>
            <a:off x="2135560" y="177717"/>
            <a:ext cx="7772400" cy="609600"/>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4400" dirty="0">
                <a:latin typeface="Calibri" panose="020F0502020204030204" pitchFamily="34" charset="0"/>
                <a:ea typeface="ＭＳ Ｐゴシック" panose="020B0600070205080204" pitchFamily="34" charset="-128"/>
              </a:rPr>
              <a:t>Common Identifiers</a:t>
            </a:r>
          </a:p>
        </p:txBody>
      </p:sp>
      <p:sp>
        <p:nvSpPr>
          <p:cNvPr id="38915" name="Rectangle 2">
            <a:extLst>
              <a:ext uri="{FF2B5EF4-FFF2-40B4-BE49-F238E27FC236}">
                <a16:creationId xmlns:a16="http://schemas.microsoft.com/office/drawing/2014/main" id="{39AEA11F-FD59-41A2-9449-BDC52220CB98}"/>
              </a:ext>
            </a:extLst>
          </p:cNvPr>
          <p:cNvSpPr>
            <a:spLocks noChangeArrowheads="1"/>
          </p:cNvSpPr>
          <p:nvPr/>
        </p:nvSpPr>
        <p:spPr bwMode="auto">
          <a:xfrm>
            <a:off x="5589589" y="929774"/>
            <a:ext cx="4871183" cy="5353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1800" b="1" dirty="0">
                <a:solidFill>
                  <a:srgbClr val="FF0000"/>
                </a:solidFill>
                <a:latin typeface="Arial" panose="020B0604020202020204" pitchFamily="34" charset="0"/>
                <a:ea typeface="ＭＳ Ｐゴシック" panose="020B0600070205080204" pitchFamily="34" charset="-128"/>
              </a:rPr>
              <a:t>Species-specific</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HUGO HGNC </a:t>
            </a:r>
            <a:r>
              <a:rPr lang="en-US" altLang="es-ES" sz="1800" b="1" dirty="0">
                <a:solidFill>
                  <a:srgbClr val="0000FF"/>
                </a:solidFill>
                <a:latin typeface="Arial" panose="020B0604020202020204" pitchFamily="34" charset="0"/>
                <a:ea typeface="ＭＳ Ｐゴシック" panose="020B0600070205080204" pitchFamily="34" charset="-128"/>
              </a:rPr>
              <a:t>BRCA2</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MGI </a:t>
            </a:r>
            <a:r>
              <a:rPr lang="en-US" altLang="es-ES" sz="1800" b="1" dirty="0">
                <a:solidFill>
                  <a:srgbClr val="0000FF"/>
                </a:solidFill>
                <a:latin typeface="Arial" panose="020B0604020202020204" pitchFamily="34" charset="0"/>
                <a:ea typeface="ＭＳ Ｐゴシック" panose="020B0600070205080204" pitchFamily="34" charset="-128"/>
              </a:rPr>
              <a:t>MGI:109337</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RGD </a:t>
            </a:r>
            <a:r>
              <a:rPr lang="en-US" altLang="es-ES" sz="1800" b="1" dirty="0">
                <a:solidFill>
                  <a:srgbClr val="0000FF"/>
                </a:solidFill>
                <a:latin typeface="Arial" panose="020B0604020202020204" pitchFamily="34" charset="0"/>
                <a:ea typeface="ＭＳ Ｐゴシック" panose="020B0600070205080204" pitchFamily="34" charset="-128"/>
              </a:rPr>
              <a:t>2219 </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ZFIN </a:t>
            </a:r>
            <a:r>
              <a:rPr lang="en-US" altLang="es-ES" sz="1800" b="1" dirty="0">
                <a:solidFill>
                  <a:srgbClr val="0000FF"/>
                </a:solidFill>
                <a:latin typeface="Arial" panose="020B0604020202020204" pitchFamily="34" charset="0"/>
                <a:ea typeface="ＭＳ Ｐゴシック" panose="020B0600070205080204" pitchFamily="34" charset="-128"/>
              </a:rPr>
              <a:t>ZDB-GENE-060510-3 </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FlyBase</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CG9097 </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WormBase</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WBGene00002299 </a:t>
            </a:r>
            <a:r>
              <a:rPr lang="en-US" altLang="es-ES" sz="1800" b="1" dirty="0">
                <a:latin typeface="Arial" panose="020B0604020202020204" pitchFamily="34" charset="0"/>
                <a:ea typeface="ＭＳ Ｐゴシック" panose="020B0600070205080204" pitchFamily="34" charset="-128"/>
              </a:rPr>
              <a:t>or </a:t>
            </a:r>
            <a:r>
              <a:rPr lang="en-US" altLang="es-ES" sz="1800" b="1" dirty="0">
                <a:solidFill>
                  <a:srgbClr val="0000FF"/>
                </a:solidFill>
                <a:latin typeface="Arial" panose="020B0604020202020204" pitchFamily="34" charset="0"/>
                <a:ea typeface="ＭＳ Ｐゴシック" panose="020B0600070205080204" pitchFamily="34" charset="-128"/>
              </a:rPr>
              <a:t>ZK1067.1</a:t>
            </a:r>
            <a:r>
              <a:rPr lang="en-US" altLang="es-ES" sz="1800" b="1" dirty="0">
                <a:latin typeface="Arial" panose="020B0604020202020204" pitchFamily="34" charset="0"/>
                <a:ea typeface="ＭＳ Ｐゴシック" panose="020B0600070205080204" pitchFamily="34" charset="-128"/>
              </a:rPr>
              <a:t> </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SGD </a:t>
            </a:r>
            <a:r>
              <a:rPr lang="en-US" altLang="es-ES" sz="1800" b="1" dirty="0">
                <a:solidFill>
                  <a:srgbClr val="0000FF"/>
                </a:solidFill>
                <a:latin typeface="Arial" panose="020B0604020202020204" pitchFamily="34" charset="0"/>
                <a:ea typeface="ＭＳ Ｐゴシック" panose="020B0600070205080204" pitchFamily="34" charset="-128"/>
              </a:rPr>
              <a:t>S000002187 </a:t>
            </a:r>
            <a:r>
              <a:rPr lang="en-US" altLang="es-ES" sz="1800" b="1" dirty="0">
                <a:latin typeface="Arial" panose="020B0604020202020204" pitchFamily="34" charset="0"/>
                <a:ea typeface="ＭＳ Ｐゴシック" panose="020B0600070205080204" pitchFamily="34" charset="-128"/>
              </a:rPr>
              <a:t>or </a:t>
            </a:r>
            <a:r>
              <a:rPr lang="en-US" altLang="es-ES" sz="1800" b="1" dirty="0">
                <a:solidFill>
                  <a:srgbClr val="0000FF"/>
                </a:solidFill>
                <a:latin typeface="Arial" panose="020B0604020202020204" pitchFamily="34" charset="0"/>
                <a:ea typeface="ＭＳ Ｐゴシック" panose="020B0600070205080204" pitchFamily="34" charset="-128"/>
              </a:rPr>
              <a:t>YDL029W</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Annotations</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InterPro</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IPR015252</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OMIM </a:t>
            </a:r>
            <a:r>
              <a:rPr lang="en-US" altLang="es-ES" sz="1800" b="1" dirty="0">
                <a:solidFill>
                  <a:srgbClr val="0000FF"/>
                </a:solidFill>
                <a:latin typeface="Arial" panose="020B0604020202020204" pitchFamily="34" charset="0"/>
                <a:ea typeface="ＭＳ Ｐゴシック" panose="020B0600070205080204" pitchFamily="34" charset="-128"/>
              </a:rPr>
              <a:t>600185</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Pfam</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PF09104</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Gene Ontology </a:t>
            </a:r>
            <a:r>
              <a:rPr lang="en-US" altLang="es-ES" sz="1800" b="1" dirty="0">
                <a:solidFill>
                  <a:srgbClr val="0000FF"/>
                </a:solidFill>
                <a:latin typeface="Arial" panose="020B0604020202020204" pitchFamily="34" charset="0"/>
                <a:ea typeface="ＭＳ Ｐゴシック" panose="020B0600070205080204" pitchFamily="34" charset="-128"/>
              </a:rPr>
              <a:t>GO:0000724</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SNPs </a:t>
            </a:r>
            <a:r>
              <a:rPr lang="en-US" altLang="es-ES" sz="1800" b="1" dirty="0">
                <a:solidFill>
                  <a:srgbClr val="0000FF"/>
                </a:solidFill>
                <a:latin typeface="Arial" panose="020B0604020202020204" pitchFamily="34" charset="0"/>
                <a:ea typeface="ＭＳ Ｐゴシック" panose="020B0600070205080204" pitchFamily="34" charset="-128"/>
              </a:rPr>
              <a:t>rs28897757</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Experimental Platform</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Affymetrix</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208368_3p_s_at</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Agilent </a:t>
            </a:r>
            <a:r>
              <a:rPr lang="en-US" altLang="es-ES" sz="1800" b="1" dirty="0">
                <a:solidFill>
                  <a:srgbClr val="0000FF"/>
                </a:solidFill>
                <a:latin typeface="Arial" panose="020B0604020202020204" pitchFamily="34" charset="0"/>
                <a:ea typeface="ＭＳ Ｐゴシック" panose="020B0600070205080204" pitchFamily="34" charset="-128"/>
              </a:rPr>
              <a:t>A_23_P99452</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CodeLink</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GE60169</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Illumina </a:t>
            </a:r>
            <a:r>
              <a:rPr lang="en-US" altLang="es-ES" sz="1800" b="1" dirty="0">
                <a:solidFill>
                  <a:srgbClr val="0000FF"/>
                </a:solidFill>
                <a:latin typeface="Arial" panose="020B0604020202020204" pitchFamily="34" charset="0"/>
                <a:ea typeface="ＭＳ Ｐゴシック" panose="020B0600070205080204" pitchFamily="34" charset="-128"/>
              </a:rPr>
              <a:t>GI_4502450-S</a:t>
            </a:r>
          </a:p>
        </p:txBody>
      </p:sp>
      <p:sp>
        <p:nvSpPr>
          <p:cNvPr id="38916" name="Rectangle 3">
            <a:extLst>
              <a:ext uri="{FF2B5EF4-FFF2-40B4-BE49-F238E27FC236}">
                <a16:creationId xmlns:a16="http://schemas.microsoft.com/office/drawing/2014/main" id="{987E8740-D08C-4C1F-A542-3D7FCACD4F25}"/>
              </a:ext>
            </a:extLst>
          </p:cNvPr>
          <p:cNvSpPr>
            <a:spLocks noChangeArrowheads="1"/>
          </p:cNvSpPr>
          <p:nvPr/>
        </p:nvSpPr>
        <p:spPr bwMode="auto">
          <a:xfrm>
            <a:off x="1645911" y="911643"/>
            <a:ext cx="4191000" cy="545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Gene</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Ensembl</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ENSG00000139618</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Entrez</a:t>
            </a:r>
            <a:r>
              <a:rPr lang="en-US" altLang="es-ES" sz="2000" b="1" u="sng" dirty="0">
                <a:solidFill>
                  <a:srgbClr val="FF0000"/>
                </a:solidFill>
                <a:latin typeface="Arial" panose="020B0604020202020204" pitchFamily="34" charset="0"/>
                <a:ea typeface="ＭＳ Ｐゴシック" panose="020B0600070205080204" pitchFamily="34" charset="-128"/>
              </a:rPr>
              <a:t> Gene </a:t>
            </a:r>
            <a:r>
              <a:rPr lang="en-US" altLang="es-ES" sz="2000" b="1" dirty="0">
                <a:solidFill>
                  <a:srgbClr val="0000FF"/>
                </a:solidFill>
                <a:latin typeface="Arial" panose="020B0604020202020204" pitchFamily="34" charset="0"/>
                <a:ea typeface="ＭＳ Ｐゴシック" panose="020B0600070205080204" pitchFamily="34" charset="-128"/>
              </a:rPr>
              <a:t>675</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Unigene</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Hs.34012</a:t>
            </a:r>
          </a:p>
          <a:p>
            <a:pPr eaLnBrk="1" hangingPunct="1">
              <a:lnSpc>
                <a:spcPct val="100000"/>
              </a:lnSpc>
              <a:spcBef>
                <a:spcPct val="0"/>
              </a:spcBef>
            </a:pPr>
            <a:endParaRPr lang="en-US" altLang="es-ES" sz="1600" b="1" dirty="0">
              <a:latin typeface="Arial" panose="020B0604020202020204" pitchFamily="34" charset="0"/>
              <a:ea typeface="ＭＳ Ｐゴシック" panose="020B0600070205080204" pitchFamily="34" charset="-128"/>
            </a:endParaRP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RNA transcript</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GenBank</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BC026160.1</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RefSeq</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NM_000059</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Ensembl</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ENST00000380152</a:t>
            </a:r>
          </a:p>
          <a:p>
            <a:pPr eaLnBrk="1" hangingPunct="1">
              <a:lnSpc>
                <a:spcPct val="100000"/>
              </a:lnSpc>
              <a:spcBef>
                <a:spcPct val="0"/>
              </a:spcBef>
            </a:pPr>
            <a:endParaRPr lang="en-US" altLang="es-ES" sz="1600" b="1" dirty="0">
              <a:latin typeface="Arial" panose="020B0604020202020204" pitchFamily="34" charset="0"/>
              <a:ea typeface="ＭＳ Ｐゴシック" panose="020B0600070205080204" pitchFamily="34" charset="-128"/>
            </a:endParaRP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Protein</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Ensembl</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ENSP00000369497</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RefSeq</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NP_000050.2</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UniProt</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BRCA2_HUMAN</a:t>
            </a:r>
            <a:r>
              <a:rPr lang="en-US" altLang="es-ES" sz="2000" b="1" dirty="0">
                <a:latin typeface="Arial" panose="020B0604020202020204" pitchFamily="34" charset="0"/>
                <a:ea typeface="ＭＳ Ｐゴシック" panose="020B0600070205080204" pitchFamily="34" charset="-128"/>
              </a:rPr>
              <a:t> or </a:t>
            </a:r>
            <a:r>
              <a:rPr lang="en-US" altLang="es-ES" sz="2000" b="1" dirty="0">
                <a:solidFill>
                  <a:srgbClr val="0000FF"/>
                </a:solidFill>
                <a:latin typeface="Arial" panose="020B0604020202020204" pitchFamily="34" charset="0"/>
                <a:ea typeface="ＭＳ Ｐゴシック" panose="020B0600070205080204" pitchFamily="34" charset="-128"/>
              </a:rPr>
              <a:t>A1YBP1_HUMAN</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IPI </a:t>
            </a:r>
            <a:r>
              <a:rPr lang="en-US" altLang="es-ES" sz="2000" b="1" dirty="0">
                <a:solidFill>
                  <a:srgbClr val="0000FF"/>
                </a:solidFill>
                <a:latin typeface="Arial" panose="020B0604020202020204" pitchFamily="34" charset="0"/>
                <a:ea typeface="ＭＳ Ｐゴシック" panose="020B0600070205080204" pitchFamily="34" charset="-128"/>
              </a:rPr>
              <a:t>IPI00412408.1</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EMBL </a:t>
            </a:r>
            <a:r>
              <a:rPr lang="en-US" altLang="es-ES" sz="2000" b="1" dirty="0">
                <a:solidFill>
                  <a:srgbClr val="0000FF"/>
                </a:solidFill>
                <a:latin typeface="Arial" panose="020B0604020202020204" pitchFamily="34" charset="0"/>
                <a:ea typeface="ＭＳ Ｐゴシック" panose="020B0600070205080204" pitchFamily="34" charset="-128"/>
              </a:rPr>
              <a:t>AF309413 </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PDB </a:t>
            </a:r>
            <a:r>
              <a:rPr lang="en-US" altLang="es-ES" sz="2000" b="1" dirty="0">
                <a:solidFill>
                  <a:srgbClr val="0000FF"/>
                </a:solidFill>
                <a:latin typeface="Arial" panose="020B0604020202020204" pitchFamily="34" charset="0"/>
                <a:ea typeface="ＭＳ Ｐゴシック" panose="020B0600070205080204" pitchFamily="34" charset="-128"/>
              </a:rPr>
              <a:t>1MIU</a:t>
            </a:r>
          </a:p>
        </p:txBody>
      </p:sp>
      <p:sp>
        <p:nvSpPr>
          <p:cNvPr id="38917" name="Rectangle 4">
            <a:extLst>
              <a:ext uri="{FF2B5EF4-FFF2-40B4-BE49-F238E27FC236}">
                <a16:creationId xmlns:a16="http://schemas.microsoft.com/office/drawing/2014/main" id="{EF1B3089-A38C-4ED2-A137-808FB38406C7}"/>
              </a:ext>
            </a:extLst>
          </p:cNvPr>
          <p:cNvSpPr>
            <a:spLocks noChangeArrowheads="1"/>
          </p:cNvSpPr>
          <p:nvPr/>
        </p:nvSpPr>
        <p:spPr bwMode="auto">
          <a:xfrm>
            <a:off x="8229600" y="5410201"/>
            <a:ext cx="2438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2400" b="1" u="sng">
                <a:solidFill>
                  <a:srgbClr val="FF0000"/>
                </a:solidFill>
                <a:latin typeface="Arial" panose="020B0604020202020204" pitchFamily="34" charset="0"/>
                <a:ea typeface="ＭＳ Ｐゴシック" panose="020B0600070205080204" pitchFamily="34" charset="-128"/>
              </a:rPr>
              <a:t>Red </a:t>
            </a:r>
            <a:r>
              <a:rPr lang="en-US" altLang="es-ES" sz="2400" b="1">
                <a:solidFill>
                  <a:srgbClr val="FF0000"/>
                </a:solidFill>
                <a:latin typeface="Arial" panose="020B0604020202020204" pitchFamily="34" charset="0"/>
                <a:ea typeface="ＭＳ Ｐゴシック" panose="020B0600070205080204" pitchFamily="34" charset="-128"/>
              </a:rPr>
              <a:t>= Recommended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0D383B50-E3D2-4384-87E6-463D4727C694}"/>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ea typeface="ＭＳ Ｐゴシック" panose="020B0600070205080204" pitchFamily="34" charset="-128"/>
              </a:rPr>
              <a:t>Identifier Mapping</a:t>
            </a:r>
          </a:p>
        </p:txBody>
      </p:sp>
      <p:sp>
        <p:nvSpPr>
          <p:cNvPr id="40963" name="Text Box 2">
            <a:extLst>
              <a:ext uri="{FF2B5EF4-FFF2-40B4-BE49-F238E27FC236}">
                <a16:creationId xmlns:a16="http://schemas.microsoft.com/office/drawing/2014/main" id="{76715AA8-537C-4B19-ABC1-8771F07218E9}"/>
              </a:ext>
            </a:extLst>
          </p:cNvPr>
          <p:cNvSpPr txBox="1">
            <a:spLocks noChangeArrowheads="1"/>
          </p:cNvSpPr>
          <p:nvPr/>
        </p:nvSpPr>
        <p:spPr bwMode="auto">
          <a:xfrm>
            <a:off x="1981200" y="1124745"/>
            <a:ext cx="8507288"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340995" eaLnBrk="1" hangingPunct="1">
              <a:lnSpc>
                <a:spcPct val="100000"/>
              </a:lnSpc>
              <a:spcBef>
                <a:spcPts val="650"/>
              </a:spcBef>
              <a:buFont typeface="Arial" panose="020B0604020202020204" pitchFamily="34" charset="0"/>
              <a:buChar char="•"/>
            </a:pPr>
            <a:r>
              <a:rPr lang="en-GB" altLang="es-ES" sz="2800" dirty="0">
                <a:latin typeface="Calibri"/>
                <a:ea typeface="ＭＳ Ｐゴシック"/>
              </a:rPr>
              <a:t>There are many IDs!</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Software tools recognize only a handful</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May need to map from your gene list IDs to standard IDs</a:t>
            </a:r>
          </a:p>
          <a:p>
            <a:pPr indent="-340995" eaLnBrk="1" hangingPunct="1">
              <a:lnSpc>
                <a:spcPct val="100000"/>
              </a:lnSpc>
              <a:spcBef>
                <a:spcPts val="650"/>
              </a:spcBef>
              <a:buFont typeface="Arial" panose="020B0604020202020204" pitchFamily="34" charset="0"/>
              <a:buChar char="•"/>
            </a:pPr>
            <a:r>
              <a:rPr lang="en-GB" altLang="es-ES" sz="2800" dirty="0">
                <a:latin typeface="Calibri"/>
                <a:ea typeface="ＭＳ Ｐゴシック"/>
              </a:rPr>
              <a:t>Four main uses</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Searching for a favourite gene name</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Link to related resources</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Identifier translation</a:t>
            </a:r>
          </a:p>
          <a:p>
            <a:pPr lvl="2" indent="-226695" eaLnBrk="1" hangingPunct="1">
              <a:lnSpc>
                <a:spcPct val="100000"/>
              </a:lnSpc>
              <a:spcBef>
                <a:spcPts val="488"/>
              </a:spcBef>
              <a:buFont typeface="Arial" panose="020B0604020202020204" pitchFamily="34" charset="0"/>
              <a:buChar char="•"/>
            </a:pPr>
            <a:r>
              <a:rPr lang="en-GB" altLang="es-ES" dirty="0">
                <a:latin typeface="Calibri"/>
                <a:ea typeface="ＭＳ Ｐゴシック"/>
              </a:rPr>
              <a:t>E.g. Proteins to genes, Affy ID to Entrez Gene</a:t>
            </a:r>
          </a:p>
          <a:p>
            <a:pPr lvl="1" indent="-283845" eaLnBrk="1" hangingPunct="1">
              <a:lnSpc>
                <a:spcPct val="100000"/>
              </a:lnSpc>
              <a:spcBef>
                <a:spcPts val="563"/>
              </a:spcBef>
              <a:buFont typeface="Arial" panose="020B0604020202020204" pitchFamily="34" charset="0"/>
              <a:buChar char="–"/>
            </a:pPr>
            <a:r>
              <a:rPr lang="en-GB" altLang="es-ES" dirty="0">
                <a:latin typeface="Calibri"/>
                <a:ea typeface="ＭＳ Ｐゴシック"/>
              </a:rPr>
              <a:t>Merging data from different sources</a:t>
            </a:r>
          </a:p>
          <a:p>
            <a:pPr lvl="2" indent="-226695" eaLnBrk="1" hangingPunct="1">
              <a:lnSpc>
                <a:spcPct val="100000"/>
              </a:lnSpc>
              <a:spcBef>
                <a:spcPts val="488"/>
              </a:spcBef>
              <a:buFont typeface="Arial" panose="020B0604020202020204" pitchFamily="34" charset="0"/>
              <a:buChar char="•"/>
            </a:pPr>
            <a:r>
              <a:rPr lang="en-GB" altLang="es-ES" dirty="0">
                <a:latin typeface="Calibri"/>
                <a:ea typeface="ＭＳ Ｐゴシック"/>
              </a:rPr>
              <a:t>Find equivalent records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0681E63E-9B01-497D-AF00-F535109A7F2D}"/>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ea typeface="ＭＳ Ｐゴシック" panose="020B0600070205080204" pitchFamily="34" charset="-128"/>
              </a:rPr>
              <a:t>ID Challenges</a:t>
            </a:r>
          </a:p>
        </p:txBody>
      </p:sp>
      <p:sp>
        <p:nvSpPr>
          <p:cNvPr id="43011" name="Text Box 2">
            <a:extLst>
              <a:ext uri="{FF2B5EF4-FFF2-40B4-BE49-F238E27FC236}">
                <a16:creationId xmlns:a16="http://schemas.microsoft.com/office/drawing/2014/main" id="{C95D84CD-80DA-40B3-A24C-A5E962179DB9}"/>
              </a:ext>
            </a:extLst>
          </p:cNvPr>
          <p:cNvSpPr txBox="1">
            <a:spLocks noChangeArrowheads="1"/>
          </p:cNvSpPr>
          <p:nvPr/>
        </p:nvSpPr>
        <p:spPr bwMode="auto">
          <a:xfrm>
            <a:off x="1905000" y="1143000"/>
            <a:ext cx="8763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sz="2800" dirty="0">
                <a:ea typeface="ＭＳ Ｐゴシック" panose="020B0600070205080204" pitchFamily="34" charset="-128"/>
              </a:rPr>
              <a:t>Avoid errors: map IDs correctly</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Beware of 1-to-many mappings</a:t>
            </a:r>
          </a:p>
          <a:p>
            <a:pPr eaLnBrk="1" hangingPunct="1">
              <a:lnSpc>
                <a:spcPct val="100000"/>
              </a:lnSpc>
              <a:spcBef>
                <a:spcPts val="650"/>
              </a:spcBef>
              <a:buFont typeface="Arial" panose="020B0604020202020204" pitchFamily="34" charset="0"/>
              <a:buChar char="•"/>
            </a:pPr>
            <a:r>
              <a:rPr lang="en-GB" altLang="es-ES" sz="2800" dirty="0">
                <a:ea typeface="ＭＳ Ｐゴシック" panose="020B0600070205080204" pitchFamily="34" charset="-128"/>
              </a:rPr>
              <a:t>Gene name ambiguity – not a good ID</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e.g. FLJ92943, LFS1, TRP53, p53</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Better to use the standard gene symbol: TP53</a:t>
            </a:r>
          </a:p>
          <a:p>
            <a:pPr eaLnBrk="1" hangingPunct="1">
              <a:lnSpc>
                <a:spcPct val="100000"/>
              </a:lnSpc>
              <a:spcBef>
                <a:spcPts val="650"/>
              </a:spcBef>
              <a:buFont typeface="Arial" panose="020B0604020202020204" pitchFamily="34" charset="0"/>
              <a:buChar char="•"/>
            </a:pPr>
            <a:r>
              <a:rPr lang="en-GB" altLang="es-ES" sz="2800" dirty="0">
                <a:ea typeface="ＭＳ Ｐゴシック" panose="020B0600070205080204" pitchFamily="34" charset="-128"/>
              </a:rPr>
              <a:t>Excel error-introduction</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OCT4 is changed to October-4  (paste as text)</a:t>
            </a:r>
          </a:p>
          <a:p>
            <a:pPr eaLnBrk="1" hangingPunct="1">
              <a:lnSpc>
                <a:spcPct val="100000"/>
              </a:lnSpc>
              <a:spcBef>
                <a:spcPts val="650"/>
              </a:spcBef>
              <a:buFont typeface="Arial" panose="020B0604020202020204" pitchFamily="34" charset="0"/>
              <a:buChar char="•"/>
            </a:pPr>
            <a:r>
              <a:rPr lang="en-GB" altLang="es-ES" sz="2800" dirty="0">
                <a:ea typeface="ＭＳ Ｐゴシック" panose="020B0600070205080204" pitchFamily="34" charset="-128"/>
              </a:rPr>
              <a:t>Problems reaching 100% coverage</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E.g. due to version issues</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Use multiple sources to</a:t>
            </a:r>
            <a:br>
              <a:rPr lang="en-GB" altLang="es-ES" dirty="0">
                <a:ea typeface="ＭＳ Ｐゴシック" panose="020B0600070205080204" pitchFamily="34" charset="-128"/>
              </a:rPr>
            </a:br>
            <a:r>
              <a:rPr lang="en-GB" altLang="es-ES" dirty="0">
                <a:ea typeface="ＭＳ Ｐゴシック" panose="020B0600070205080204" pitchFamily="34" charset="-128"/>
              </a:rPr>
              <a:t>increase coverage</a:t>
            </a:r>
          </a:p>
          <a:p>
            <a:pPr eaLnBrk="1" hangingPunct="1">
              <a:lnSpc>
                <a:spcPct val="100000"/>
              </a:lnSpc>
              <a:spcBef>
                <a:spcPts val="650"/>
              </a:spcBef>
              <a:buClrTx/>
              <a:buSzTx/>
            </a:pPr>
            <a:endParaRPr lang="en-GB" altLang="es-ES" sz="2800" dirty="0">
              <a:ea typeface="ＭＳ Ｐゴシック" panose="020B0600070205080204" pitchFamily="34" charset="-128"/>
            </a:endParaRPr>
          </a:p>
        </p:txBody>
      </p:sp>
      <p:sp>
        <p:nvSpPr>
          <p:cNvPr id="43012" name="Rectangle 3">
            <a:extLst>
              <a:ext uri="{FF2B5EF4-FFF2-40B4-BE49-F238E27FC236}">
                <a16:creationId xmlns:a16="http://schemas.microsoft.com/office/drawing/2014/main" id="{6A21B678-45B9-40D2-B080-A13B9B1EEFF5}"/>
              </a:ext>
            </a:extLst>
          </p:cNvPr>
          <p:cNvSpPr>
            <a:spLocks noChangeArrowheads="1"/>
          </p:cNvSpPr>
          <p:nvPr/>
        </p:nvSpPr>
        <p:spPr bwMode="auto">
          <a:xfrm>
            <a:off x="6744072" y="5167313"/>
            <a:ext cx="3810000" cy="952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1400" dirty="0" err="1">
                <a:latin typeface="Arial" panose="020B0604020202020204" pitchFamily="34" charset="0"/>
                <a:ea typeface="ＭＳ Ｐゴシック" panose="020B0600070205080204" pitchFamily="34" charset="-128"/>
              </a:rPr>
              <a:t>Zeeberg</a:t>
            </a:r>
            <a:r>
              <a:rPr lang="en-US" altLang="es-ES" sz="1400" dirty="0">
                <a:latin typeface="Arial" panose="020B0604020202020204" pitchFamily="34" charset="0"/>
                <a:ea typeface="ＭＳ Ｐゴシック" panose="020B0600070205080204" pitchFamily="34" charset="-128"/>
              </a:rPr>
              <a:t> BR et al</a:t>
            </a:r>
            <a:r>
              <a:rPr lang="en-US" altLang="es-ES" sz="1400" i="1" dirty="0">
                <a:latin typeface="Arial" panose="020B0604020202020204" pitchFamily="34" charset="0"/>
                <a:ea typeface="ＭＳ Ｐゴシック" panose="020B0600070205080204" pitchFamily="34" charset="-128"/>
              </a:rPr>
              <a:t>. Mistaken identifiers: gene name errors can be introduced inadvertently when using Excel in bioinformatics </a:t>
            </a:r>
            <a:br>
              <a:rPr lang="en-US" altLang="es-ES" sz="1400" i="1" dirty="0">
                <a:latin typeface="Arial" panose="020B0604020202020204" pitchFamily="34" charset="0"/>
                <a:ea typeface="ＭＳ Ｐゴシック" panose="020B0600070205080204" pitchFamily="34" charset="-128"/>
              </a:rPr>
            </a:br>
            <a:r>
              <a:rPr lang="en-US" altLang="es-ES" sz="1400" dirty="0">
                <a:latin typeface="Arial" panose="020B0604020202020204" pitchFamily="34" charset="0"/>
                <a:ea typeface="ＭＳ Ｐゴシック" panose="020B0600070205080204" pitchFamily="34" charset="-128"/>
              </a:rPr>
              <a:t>BMC Bioinformatics. 2004 Jun 23;5:80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2111BF8A-F81A-470D-A0C2-7A81ED8CD2D7}"/>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Use ID converters to prepare list</a:t>
            </a:r>
          </a:p>
        </p:txBody>
      </p:sp>
      <p:pic>
        <p:nvPicPr>
          <p:cNvPr id="47107" name="Picture 2">
            <a:extLst>
              <a:ext uri="{FF2B5EF4-FFF2-40B4-BE49-F238E27FC236}">
                <a16:creationId xmlns:a16="http://schemas.microsoft.com/office/drawing/2014/main" id="{078425E4-B4E7-46B1-85DB-DA5DFFEFE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55" y="1916832"/>
            <a:ext cx="5208536" cy="32102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CuadroTexto 1">
            <a:extLst>
              <a:ext uri="{FF2B5EF4-FFF2-40B4-BE49-F238E27FC236}">
                <a16:creationId xmlns:a16="http://schemas.microsoft.com/office/drawing/2014/main" id="{E10D2684-C43D-4197-B427-55EF9570DF2F}"/>
              </a:ext>
            </a:extLst>
          </p:cNvPr>
          <p:cNvSpPr txBox="1"/>
          <p:nvPr/>
        </p:nvSpPr>
        <p:spPr>
          <a:xfrm>
            <a:off x="4210845" y="5925106"/>
            <a:ext cx="184731" cy="369332"/>
          </a:xfrm>
          <a:prstGeom prst="rect">
            <a:avLst/>
          </a:prstGeom>
          <a:noFill/>
        </p:spPr>
        <p:txBody>
          <a:bodyPr wrap="none" lIns="91440" tIns="45720" rIns="91440" bIns="45720" rtlCol="0" anchor="t">
            <a:spAutoFit/>
          </a:bodyPr>
          <a:lstStyle/>
          <a:p>
            <a:endParaRPr lang="ca-ES" dirty="0"/>
          </a:p>
        </p:txBody>
      </p:sp>
      <p:pic>
        <p:nvPicPr>
          <p:cNvPr id="5" name="Imagen 5" descr="Interfaz de usuario gráfica, Tabla, Sitio web&#10;&#10;Descripción generada automáticamente">
            <a:extLst>
              <a:ext uri="{FF2B5EF4-FFF2-40B4-BE49-F238E27FC236}">
                <a16:creationId xmlns:a16="http://schemas.microsoft.com/office/drawing/2014/main" id="{4F8EED0F-993A-66B2-D05B-A8EC7AE57DFC}"/>
              </a:ext>
            </a:extLst>
          </p:cNvPr>
          <p:cNvPicPr>
            <a:picLocks noChangeAspect="1"/>
          </p:cNvPicPr>
          <p:nvPr/>
        </p:nvPicPr>
        <p:blipFill>
          <a:blip r:embed="rId4"/>
          <a:stretch>
            <a:fillRect/>
          </a:stretch>
        </p:blipFill>
        <p:spPr>
          <a:xfrm>
            <a:off x="6456041" y="1830760"/>
            <a:ext cx="4992447" cy="3296344"/>
          </a:xfrm>
          <a:prstGeom prst="rect">
            <a:avLst/>
          </a:prstGeom>
        </p:spPr>
      </p:pic>
      <p:sp>
        <p:nvSpPr>
          <p:cNvPr id="6" name="CuadroTexto 5">
            <a:extLst>
              <a:ext uri="{FF2B5EF4-FFF2-40B4-BE49-F238E27FC236}">
                <a16:creationId xmlns:a16="http://schemas.microsoft.com/office/drawing/2014/main" id="{77AB4781-AF26-C941-CE27-A78029DC746D}"/>
              </a:ext>
            </a:extLst>
          </p:cNvPr>
          <p:cNvSpPr txBox="1"/>
          <p:nvPr/>
        </p:nvSpPr>
        <p:spPr>
          <a:xfrm>
            <a:off x="839416" y="11844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latin typeface="Arial"/>
              </a:rPr>
              <a:t>Option</a:t>
            </a:r>
            <a:r>
              <a:rPr lang="es-ES" dirty="0">
                <a:latin typeface="Arial"/>
              </a:rPr>
              <a:t> 1: DAVID</a:t>
            </a:r>
          </a:p>
        </p:txBody>
      </p:sp>
      <p:sp>
        <p:nvSpPr>
          <p:cNvPr id="7" name="CuadroTexto 6">
            <a:extLst>
              <a:ext uri="{FF2B5EF4-FFF2-40B4-BE49-F238E27FC236}">
                <a16:creationId xmlns:a16="http://schemas.microsoft.com/office/drawing/2014/main" id="{4160DC14-8811-441A-C55E-31855704C90E}"/>
              </a:ext>
            </a:extLst>
          </p:cNvPr>
          <p:cNvSpPr txBox="1"/>
          <p:nvPr/>
        </p:nvSpPr>
        <p:spPr>
          <a:xfrm>
            <a:off x="6312024" y="11844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a-ES" dirty="0" err="1">
                <a:latin typeface="Arial"/>
              </a:rPr>
              <a:t>Option</a:t>
            </a:r>
            <a:r>
              <a:rPr lang="ca-ES" dirty="0">
                <a:latin typeface="Arial"/>
              </a:rPr>
              <a:t> 2: Converter</a:t>
            </a:r>
            <a:r>
              <a:rPr lang="ca-ES" dirty="0">
                <a:latin typeface="Arial"/>
                <a:ea typeface="Arial"/>
                <a:cs typeface="Arial"/>
              </a:rPr>
              <a:t>​</a:t>
            </a:r>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D682B6C-5221-486F-BDD9-D7287F8C25DC}"/>
              </a:ext>
            </a:extLst>
          </p:cNvPr>
          <p:cNvSpPr>
            <a:spLocks noGrp="1" noChangeArrowheads="1"/>
          </p:cNvSpPr>
          <p:nvPr>
            <p:ph type="title"/>
          </p:nvPr>
        </p:nvSpPr>
        <p:spPr>
          <a:xfrm>
            <a:off x="2819400" y="136525"/>
            <a:ext cx="7378700" cy="1327150"/>
          </a:xfrm>
        </p:spPr>
        <p:txBody>
          <a:bodyPr vert="horz" wrap="square" lIns="90000" tIns="46800" rIns="90000" bIns="46800" numCol="1" anchor="ctr" anchorCtr="0" compatLnSpc="1">
            <a:prstTxWarp prst="textNoShape">
              <a:avLst/>
            </a:prstTxWarp>
          </a:bodyPr>
          <a:lstStyle/>
          <a:p>
            <a:pPr eaLnBrk="1" hangingPunct="1">
              <a:lnSpc>
                <a:spcPct val="8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s-ES" sz="4400">
                <a:latin typeface="Calibri" panose="020F0502020204030204" pitchFamily="34" charset="0"/>
              </a:rPr>
              <a:t>Outline</a:t>
            </a:r>
          </a:p>
        </p:txBody>
      </p:sp>
      <p:sp>
        <p:nvSpPr>
          <p:cNvPr id="10243" name="Text Box 2">
            <a:extLst>
              <a:ext uri="{FF2B5EF4-FFF2-40B4-BE49-F238E27FC236}">
                <a16:creationId xmlns:a16="http://schemas.microsoft.com/office/drawing/2014/main" id="{66DC4FD4-4CCF-4F20-A121-BF99A8D6E27A}"/>
              </a:ext>
            </a:extLst>
          </p:cNvPr>
          <p:cNvSpPr txBox="1">
            <a:spLocks noChangeArrowheads="1"/>
          </p:cNvSpPr>
          <p:nvPr/>
        </p:nvSpPr>
        <p:spPr bwMode="auto">
          <a:xfrm>
            <a:off x="1775520" y="1219201"/>
            <a:ext cx="8712968"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340995" eaLnBrk="1" hangingPunct="1">
              <a:lnSpc>
                <a:spcPct val="100000"/>
              </a:lnSpc>
              <a:spcBef>
                <a:spcPts val="650"/>
              </a:spcBef>
              <a:buFont typeface="Arial" panose="020B0604020202020204" pitchFamily="34" charset="0"/>
              <a:buChar char="•"/>
            </a:pPr>
            <a:r>
              <a:rPr lang="en-GB" altLang="es-ES" dirty="0"/>
              <a:t>Presentation</a:t>
            </a:r>
            <a:endParaRPr lang="es-ES"/>
          </a:p>
          <a:p>
            <a:pPr indent="-340995" eaLnBrk="1" hangingPunct="1">
              <a:lnSpc>
                <a:spcPct val="100000"/>
              </a:lnSpc>
              <a:spcBef>
                <a:spcPts val="650"/>
              </a:spcBef>
              <a:buFont typeface="Arial" panose="020B0604020202020204" pitchFamily="34" charset="0"/>
              <a:buChar char="•"/>
            </a:pPr>
            <a:r>
              <a:rPr lang="en-GB" altLang="es-ES" dirty="0"/>
              <a:t>Introduction and Background</a:t>
            </a:r>
          </a:p>
          <a:p>
            <a:pPr lvl="1" eaLnBrk="1" hangingPunct="1">
              <a:lnSpc>
                <a:spcPct val="100000"/>
              </a:lnSpc>
              <a:spcBef>
                <a:spcPts val="650"/>
              </a:spcBef>
              <a:buFont typeface="Arial" panose="020B0604020202020204" pitchFamily="34" charset="0"/>
              <a:buChar char="•"/>
            </a:pPr>
            <a:r>
              <a:rPr lang="en-GB" altLang="es-ES" dirty="0"/>
              <a:t>Gene lists, Identifiers and Pathway databases</a:t>
            </a:r>
            <a:endParaRPr lang="en-GB" altLang="es-ES" sz="3200" dirty="0"/>
          </a:p>
          <a:p>
            <a:pPr indent="-340995" eaLnBrk="1" hangingPunct="1">
              <a:lnSpc>
                <a:spcPct val="100000"/>
              </a:lnSpc>
              <a:spcBef>
                <a:spcPts val="650"/>
              </a:spcBef>
              <a:buFont typeface="Arial" panose="020B0604020202020204" pitchFamily="34" charset="0"/>
              <a:buChar char="•"/>
            </a:pPr>
            <a:r>
              <a:rPr lang="en-GB" altLang="es-ES" dirty="0"/>
              <a:t>Pathway Analysis: Methods and Tools</a:t>
            </a:r>
          </a:p>
          <a:p>
            <a:pPr lvl="1" eaLnBrk="1" hangingPunct="1">
              <a:lnSpc>
                <a:spcPct val="100000"/>
              </a:lnSpc>
              <a:spcBef>
                <a:spcPts val="650"/>
              </a:spcBef>
              <a:buFont typeface="Arial" panose="020B0604020202020204" pitchFamily="34" charset="0"/>
              <a:buChar char="•"/>
            </a:pPr>
            <a:r>
              <a:rPr lang="en-GB" altLang="es-ES" dirty="0">
                <a:latin typeface="Calibri"/>
              </a:rPr>
              <a:t>Overrepresentation analysis </a:t>
            </a:r>
          </a:p>
          <a:p>
            <a:pPr lvl="1">
              <a:lnSpc>
                <a:spcPct val="100000"/>
              </a:lnSpc>
              <a:spcBef>
                <a:spcPts val="650"/>
              </a:spcBef>
              <a:buFont typeface="Arial" panose="020B0604020202020204" pitchFamily="34" charset="0"/>
              <a:buChar char="•"/>
            </a:pPr>
            <a:r>
              <a:rPr lang="en-GB" altLang="es-ES" dirty="0">
                <a:latin typeface="Calibri"/>
              </a:rPr>
              <a:t>GSEA: Gene Set Enrichment Analysis</a:t>
            </a:r>
            <a:endParaRPr lang="en-GB" dirty="0"/>
          </a:p>
          <a:p>
            <a:pPr lvl="1" eaLnBrk="1" hangingPunct="1">
              <a:lnSpc>
                <a:spcPct val="100000"/>
              </a:lnSpc>
              <a:spcBef>
                <a:spcPts val="650"/>
              </a:spcBef>
              <a:buFont typeface="Arial" panose="020B0604020202020204" pitchFamily="34" charset="0"/>
              <a:buChar char="•"/>
            </a:pPr>
            <a:r>
              <a:rPr lang="en-GB" altLang="es-ES" dirty="0"/>
              <a:t>Multiple Testing Adjustments</a:t>
            </a:r>
          </a:p>
          <a:p>
            <a:pPr indent="-340995">
              <a:lnSpc>
                <a:spcPct val="100000"/>
              </a:lnSpc>
              <a:spcBef>
                <a:spcPts val="650"/>
              </a:spcBef>
              <a:buFont typeface="Arial" panose="020B0604020202020204" pitchFamily="34" charset="0"/>
              <a:buChar char="•"/>
            </a:pPr>
            <a:r>
              <a:rPr lang="en-GB" altLang="es-ES" dirty="0">
                <a:latin typeface="Calibri"/>
              </a:rPr>
              <a:t>Examples with R and Bioconductor</a:t>
            </a:r>
            <a:endParaRPr lang="en-GB" alt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64D20-7C33-05CD-66AF-7F9466385B53}"/>
              </a:ext>
            </a:extLst>
          </p:cNvPr>
          <p:cNvSpPr>
            <a:spLocks noGrp="1"/>
          </p:cNvSpPr>
          <p:nvPr>
            <p:ph type="title"/>
          </p:nvPr>
        </p:nvSpPr>
        <p:spPr/>
        <p:txBody>
          <a:bodyPr/>
          <a:lstStyle/>
          <a:p>
            <a:r>
              <a:rPr lang="es-ES" dirty="0" err="1"/>
              <a:t>Feature</a:t>
            </a:r>
            <a:r>
              <a:rPr lang="es-ES" dirty="0"/>
              <a:t> </a:t>
            </a:r>
            <a:r>
              <a:rPr lang="es-ES" dirty="0" err="1"/>
              <a:t>annotations</a:t>
            </a:r>
            <a:r>
              <a:rPr lang="es-ES" dirty="0"/>
              <a:t> </a:t>
            </a:r>
            <a:r>
              <a:rPr lang="es-ES" dirty="0" err="1"/>
              <a:t>using</a:t>
            </a:r>
            <a:r>
              <a:rPr lang="es-ES" dirty="0"/>
              <a:t> </a:t>
            </a:r>
            <a:r>
              <a:rPr lang="es-ES" dirty="0" err="1"/>
              <a:t>Bioconductor</a:t>
            </a:r>
            <a:endParaRPr lang="es-ES" dirty="0"/>
          </a:p>
        </p:txBody>
      </p:sp>
      <p:sp>
        <p:nvSpPr>
          <p:cNvPr id="3" name="Marcador de contenido 2">
            <a:extLst>
              <a:ext uri="{FF2B5EF4-FFF2-40B4-BE49-F238E27FC236}">
                <a16:creationId xmlns:a16="http://schemas.microsoft.com/office/drawing/2014/main" id="{6C2AB2E1-F537-83A8-EB19-23151CFABFDD}"/>
              </a:ext>
            </a:extLst>
          </p:cNvPr>
          <p:cNvSpPr>
            <a:spLocks noGrp="1"/>
          </p:cNvSpPr>
          <p:nvPr>
            <p:ph idx="1"/>
          </p:nvPr>
        </p:nvSpPr>
        <p:spPr/>
        <p:txBody>
          <a:bodyPr/>
          <a:lstStyle/>
          <a:p>
            <a:r>
              <a:rPr lang="es-ES" dirty="0" err="1"/>
              <a:t>Bioconductor</a:t>
            </a:r>
            <a:r>
              <a:rPr lang="es-ES" dirty="0"/>
              <a:t> </a:t>
            </a:r>
            <a:r>
              <a:rPr lang="es-ES" dirty="0" err="1"/>
              <a:t>allows</a:t>
            </a:r>
            <a:r>
              <a:rPr lang="es-ES" dirty="0"/>
              <a:t> </a:t>
            </a:r>
            <a:r>
              <a:rPr lang="es-ES" dirty="0" err="1"/>
              <a:t>managing</a:t>
            </a:r>
            <a:r>
              <a:rPr lang="es-ES" dirty="0"/>
              <a:t> gene </a:t>
            </a:r>
            <a:r>
              <a:rPr lang="es-ES" dirty="0" err="1"/>
              <a:t>lists</a:t>
            </a:r>
            <a:r>
              <a:rPr lang="es-ES" dirty="0"/>
              <a:t> in a </a:t>
            </a:r>
            <a:r>
              <a:rPr lang="es-ES" dirty="0" err="1"/>
              <a:t>very</a:t>
            </a:r>
            <a:r>
              <a:rPr lang="es-ES" dirty="0"/>
              <a:t> intuitive </a:t>
            </a:r>
            <a:r>
              <a:rPr lang="es-ES" dirty="0" err="1"/>
              <a:t>way</a:t>
            </a:r>
            <a:r>
              <a:rPr lang="es-ES" dirty="0"/>
              <a:t>.</a:t>
            </a:r>
          </a:p>
          <a:p>
            <a:r>
              <a:rPr lang="es-ES" dirty="0" err="1"/>
              <a:t>For</a:t>
            </a:r>
            <a:r>
              <a:rPr lang="es-ES" dirty="0"/>
              <a:t> </a:t>
            </a:r>
            <a:r>
              <a:rPr lang="es-ES" dirty="0" err="1"/>
              <a:t>this</a:t>
            </a:r>
            <a:r>
              <a:rPr lang="es-ES" dirty="0"/>
              <a:t>, </a:t>
            </a:r>
            <a:r>
              <a:rPr lang="es-ES" dirty="0" err="1"/>
              <a:t>it</a:t>
            </a:r>
            <a:r>
              <a:rPr lang="es-ES" dirty="0"/>
              <a:t> has </a:t>
            </a:r>
            <a:r>
              <a:rPr lang="es-ES" dirty="0" err="1"/>
              <a:t>created</a:t>
            </a:r>
            <a:r>
              <a:rPr lang="es-ES" dirty="0"/>
              <a:t> a </a:t>
            </a:r>
            <a:r>
              <a:rPr lang="es-ES" dirty="0" err="1"/>
              <a:t>great</a:t>
            </a:r>
            <a:r>
              <a:rPr lang="es-ES" dirty="0"/>
              <a:t> </a:t>
            </a:r>
            <a:r>
              <a:rPr lang="es-ES" dirty="0" err="1"/>
              <a:t>number</a:t>
            </a:r>
            <a:r>
              <a:rPr lang="es-ES" dirty="0"/>
              <a:t> </a:t>
            </a:r>
            <a:r>
              <a:rPr lang="es-ES" dirty="0" err="1"/>
              <a:t>of</a:t>
            </a:r>
            <a:r>
              <a:rPr lang="es-ES" dirty="0"/>
              <a:t> </a:t>
            </a:r>
            <a:r>
              <a:rPr lang="es-ES" i="1" dirty="0" err="1"/>
              <a:t>annotation</a:t>
            </a:r>
            <a:r>
              <a:rPr lang="es-ES" i="1" dirty="0"/>
              <a:t> </a:t>
            </a:r>
            <a:r>
              <a:rPr lang="es-ES" i="1" dirty="0" err="1"/>
              <a:t>packages</a:t>
            </a:r>
            <a:endParaRPr lang="es-ES" dirty="0"/>
          </a:p>
          <a:p>
            <a:r>
              <a:rPr lang="es-ES" dirty="0" err="1"/>
              <a:t>These</a:t>
            </a:r>
            <a:r>
              <a:rPr lang="es-ES" dirty="0"/>
              <a:t> are SQL-</a:t>
            </a:r>
            <a:r>
              <a:rPr lang="es-ES" dirty="0" err="1"/>
              <a:t>like</a:t>
            </a:r>
            <a:r>
              <a:rPr lang="es-ES" dirty="0"/>
              <a:t> </a:t>
            </a:r>
            <a:r>
              <a:rPr lang="es-ES" dirty="0" err="1"/>
              <a:t>small</a:t>
            </a:r>
            <a:r>
              <a:rPr lang="es-ES" dirty="0"/>
              <a:t> </a:t>
            </a:r>
            <a:r>
              <a:rPr lang="es-ES" dirty="0" err="1"/>
              <a:t>databases</a:t>
            </a:r>
            <a:r>
              <a:rPr lang="es-ES" dirty="0"/>
              <a:t> </a:t>
            </a:r>
            <a:r>
              <a:rPr lang="es-ES" dirty="0" err="1"/>
              <a:t>that</a:t>
            </a:r>
            <a:r>
              <a:rPr lang="es-ES" dirty="0"/>
              <a:t> </a:t>
            </a:r>
            <a:r>
              <a:rPr lang="es-ES" dirty="0" err="1"/>
              <a:t>contain</a:t>
            </a:r>
            <a:r>
              <a:rPr lang="es-ES" dirty="0"/>
              <a:t> </a:t>
            </a:r>
            <a:r>
              <a:rPr lang="es-ES" dirty="0" err="1"/>
              <a:t>updated</a:t>
            </a:r>
            <a:r>
              <a:rPr lang="es-ES" dirty="0"/>
              <a:t> </a:t>
            </a:r>
            <a:r>
              <a:rPr lang="es-ES" dirty="0" err="1"/>
              <a:t>lists</a:t>
            </a:r>
            <a:r>
              <a:rPr lang="es-ES" dirty="0"/>
              <a:t> </a:t>
            </a:r>
            <a:r>
              <a:rPr lang="es-ES" dirty="0" err="1"/>
              <a:t>of</a:t>
            </a:r>
            <a:r>
              <a:rPr lang="es-ES" dirty="0"/>
              <a:t> </a:t>
            </a:r>
            <a:r>
              <a:rPr lang="es-ES" dirty="0" err="1"/>
              <a:t>identifiers</a:t>
            </a:r>
            <a:r>
              <a:rPr lang="es-ES" dirty="0"/>
              <a:t>, </a:t>
            </a:r>
            <a:r>
              <a:rPr lang="es-ES" dirty="0" err="1"/>
              <a:t>which</a:t>
            </a:r>
            <a:r>
              <a:rPr lang="es-ES" dirty="0"/>
              <a:t> </a:t>
            </a:r>
            <a:r>
              <a:rPr lang="es-ES" dirty="0" err="1"/>
              <a:t>may</a:t>
            </a:r>
            <a:r>
              <a:rPr lang="es-ES" dirty="0"/>
              <a:t> be:</a:t>
            </a:r>
          </a:p>
          <a:p>
            <a:pPr lvl="1"/>
            <a:r>
              <a:rPr lang="es-ES" dirty="0" err="1"/>
              <a:t>Plattform</a:t>
            </a:r>
            <a:r>
              <a:rPr lang="es-ES" dirty="0"/>
              <a:t> </a:t>
            </a:r>
            <a:r>
              <a:rPr lang="es-ES" dirty="0" err="1"/>
              <a:t>centered</a:t>
            </a:r>
            <a:r>
              <a:rPr lang="es-ES" dirty="0"/>
              <a:t> (</a:t>
            </a:r>
            <a:r>
              <a:rPr lang="es-ES" dirty="0" err="1"/>
              <a:t>e.g</a:t>
            </a:r>
            <a:r>
              <a:rPr lang="es-ES" dirty="0"/>
              <a:t>: hgu133plus2.db)</a:t>
            </a:r>
          </a:p>
          <a:p>
            <a:pPr lvl="2"/>
            <a:r>
              <a:rPr lang="es-ES" dirty="0" err="1"/>
              <a:t>The</a:t>
            </a:r>
            <a:r>
              <a:rPr lang="es-ES" dirty="0"/>
              <a:t> </a:t>
            </a:r>
            <a:r>
              <a:rPr lang="es-ES" dirty="0" err="1"/>
              <a:t>identifiers</a:t>
            </a:r>
            <a:r>
              <a:rPr lang="es-ES" dirty="0"/>
              <a:t> </a:t>
            </a:r>
            <a:r>
              <a:rPr lang="es-ES" dirty="0" err="1"/>
              <a:t>of</a:t>
            </a:r>
            <a:r>
              <a:rPr lang="es-ES" dirty="0"/>
              <a:t> a </a:t>
            </a:r>
            <a:r>
              <a:rPr lang="es-ES" dirty="0" err="1"/>
              <a:t>certain</a:t>
            </a:r>
            <a:r>
              <a:rPr lang="es-ES" dirty="0"/>
              <a:t> </a:t>
            </a:r>
            <a:r>
              <a:rPr lang="es-ES" dirty="0" err="1"/>
              <a:t>platform</a:t>
            </a:r>
            <a:r>
              <a:rPr lang="es-ES" dirty="0"/>
              <a:t> are </a:t>
            </a:r>
            <a:r>
              <a:rPr lang="es-ES" dirty="0" err="1"/>
              <a:t>the</a:t>
            </a:r>
            <a:r>
              <a:rPr lang="es-ES" dirty="0"/>
              <a:t> </a:t>
            </a:r>
            <a:r>
              <a:rPr lang="es-ES" dirty="0" err="1"/>
              <a:t>keys</a:t>
            </a:r>
            <a:r>
              <a:rPr lang="es-ES" dirty="0"/>
              <a:t> </a:t>
            </a:r>
            <a:r>
              <a:rPr lang="es-ES" dirty="0" err="1"/>
              <a:t>used</a:t>
            </a:r>
            <a:r>
              <a:rPr lang="es-ES" dirty="0"/>
              <a:t> </a:t>
            </a:r>
            <a:r>
              <a:rPr lang="es-ES" dirty="0" err="1"/>
              <a:t>to</a:t>
            </a:r>
            <a:r>
              <a:rPr lang="es-ES" dirty="0"/>
              <a:t> link </a:t>
            </a:r>
            <a:r>
              <a:rPr lang="es-ES" dirty="0" err="1"/>
              <a:t>to</a:t>
            </a:r>
            <a:r>
              <a:rPr lang="es-ES" dirty="0"/>
              <a:t> </a:t>
            </a:r>
            <a:r>
              <a:rPr lang="es-ES" dirty="0" err="1"/>
              <a:t>other</a:t>
            </a:r>
            <a:r>
              <a:rPr lang="es-ES" dirty="0"/>
              <a:t> </a:t>
            </a:r>
            <a:r>
              <a:rPr lang="es-ES" dirty="0" err="1"/>
              <a:t>identifier</a:t>
            </a:r>
            <a:r>
              <a:rPr lang="es-ES" dirty="0"/>
              <a:t> </a:t>
            </a:r>
            <a:r>
              <a:rPr lang="es-ES" dirty="0" err="1"/>
              <a:t>types</a:t>
            </a:r>
            <a:endParaRPr lang="es-ES" dirty="0"/>
          </a:p>
          <a:p>
            <a:pPr lvl="1"/>
            <a:r>
              <a:rPr lang="es-ES" dirty="0" err="1"/>
              <a:t>Organism</a:t>
            </a:r>
            <a:r>
              <a:rPr lang="es-ES" dirty="0"/>
              <a:t> </a:t>
            </a:r>
            <a:r>
              <a:rPr lang="es-ES" dirty="0" err="1"/>
              <a:t>centered</a:t>
            </a:r>
            <a:r>
              <a:rPr lang="es-ES" dirty="0"/>
              <a:t> (</a:t>
            </a:r>
            <a:r>
              <a:rPr lang="es-ES" dirty="0" err="1"/>
              <a:t>eg</a:t>
            </a:r>
            <a:r>
              <a:rPr lang="es-ES" dirty="0"/>
              <a:t>: </a:t>
            </a:r>
            <a:r>
              <a:rPr lang="es-ES" dirty="0" err="1"/>
              <a:t>org.Hs.eg.db</a:t>
            </a:r>
            <a:r>
              <a:rPr lang="es-ES" dirty="0"/>
              <a:t>)</a:t>
            </a:r>
          </a:p>
          <a:p>
            <a:pPr lvl="2"/>
            <a:r>
              <a:rPr lang="es-ES" dirty="0"/>
              <a:t>Standard </a:t>
            </a:r>
            <a:r>
              <a:rPr lang="es-ES" dirty="0" err="1"/>
              <a:t>identifiers</a:t>
            </a:r>
            <a:r>
              <a:rPr lang="es-ES" dirty="0"/>
              <a:t> </a:t>
            </a:r>
            <a:r>
              <a:rPr lang="es-ES" dirty="0" err="1"/>
              <a:t>such</a:t>
            </a:r>
            <a:r>
              <a:rPr lang="es-ES" dirty="0"/>
              <a:t> as ENTREZID are </a:t>
            </a:r>
            <a:r>
              <a:rPr lang="es-ES" dirty="0" err="1"/>
              <a:t>the</a:t>
            </a:r>
            <a:r>
              <a:rPr lang="es-ES" dirty="0"/>
              <a:t> </a:t>
            </a:r>
            <a:r>
              <a:rPr lang="es-ES" dirty="0" err="1"/>
              <a:t>keys</a:t>
            </a:r>
            <a:r>
              <a:rPr lang="es-ES" dirty="0"/>
              <a:t> </a:t>
            </a:r>
            <a:r>
              <a:rPr lang="es-ES" dirty="0" err="1"/>
              <a:t>used</a:t>
            </a:r>
            <a:r>
              <a:rPr lang="es-ES" dirty="0"/>
              <a:t> </a:t>
            </a:r>
            <a:r>
              <a:rPr lang="es-ES" dirty="0" err="1"/>
              <a:t>to</a:t>
            </a:r>
            <a:r>
              <a:rPr lang="es-ES" dirty="0"/>
              <a:t> link </a:t>
            </a:r>
            <a:r>
              <a:rPr lang="es-ES" dirty="0" err="1"/>
              <a:t>to</a:t>
            </a:r>
            <a:r>
              <a:rPr lang="es-ES" dirty="0"/>
              <a:t> </a:t>
            </a:r>
            <a:r>
              <a:rPr lang="es-ES" dirty="0" err="1"/>
              <a:t>other</a:t>
            </a:r>
            <a:r>
              <a:rPr lang="es-ES" dirty="0"/>
              <a:t> </a:t>
            </a:r>
            <a:r>
              <a:rPr lang="es-ES" dirty="0" err="1"/>
              <a:t>organisms</a:t>
            </a:r>
            <a:endParaRPr lang="es-ES" dirty="0"/>
          </a:p>
        </p:txBody>
      </p:sp>
      <p:sp>
        <p:nvSpPr>
          <p:cNvPr id="4" name="Marcador de número de diapositiva 3">
            <a:extLst>
              <a:ext uri="{FF2B5EF4-FFF2-40B4-BE49-F238E27FC236}">
                <a16:creationId xmlns:a16="http://schemas.microsoft.com/office/drawing/2014/main" id="{1E8EA5ED-C696-ADCF-D267-A4CB02E117E1}"/>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22696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D3625-3CE4-798E-D655-A60EFA17703A}"/>
              </a:ext>
            </a:extLst>
          </p:cNvPr>
          <p:cNvSpPr>
            <a:spLocks noGrp="1"/>
          </p:cNvSpPr>
          <p:nvPr>
            <p:ph type="title"/>
          </p:nvPr>
        </p:nvSpPr>
        <p:spPr>
          <a:xfrm>
            <a:off x="850012" y="44624"/>
            <a:ext cx="10515600" cy="1191667"/>
          </a:xfrm>
        </p:spPr>
        <p:txBody>
          <a:bodyPr/>
          <a:lstStyle/>
          <a:p>
            <a:r>
              <a:rPr lang="es-ES" dirty="0" err="1"/>
              <a:t>Bioconductor</a:t>
            </a:r>
            <a:r>
              <a:rPr lang="es-ES" dirty="0"/>
              <a:t> </a:t>
            </a:r>
            <a:r>
              <a:rPr lang="es-ES" dirty="0" err="1"/>
              <a:t>annotation</a:t>
            </a:r>
            <a:r>
              <a:rPr lang="es-ES" dirty="0"/>
              <a:t> </a:t>
            </a:r>
            <a:r>
              <a:rPr lang="es-ES" dirty="0" err="1"/>
              <a:t>packages</a:t>
            </a:r>
            <a:endParaRPr lang="es-ES" dirty="0"/>
          </a:p>
        </p:txBody>
      </p:sp>
      <p:sp>
        <p:nvSpPr>
          <p:cNvPr id="4" name="Marcador de número de diapositiva 3">
            <a:extLst>
              <a:ext uri="{FF2B5EF4-FFF2-40B4-BE49-F238E27FC236}">
                <a16:creationId xmlns:a16="http://schemas.microsoft.com/office/drawing/2014/main" id="{3404EA8D-4B42-8363-0A30-B50B958535B9}"/>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6" name="Imagen 5">
            <a:extLst>
              <a:ext uri="{FF2B5EF4-FFF2-40B4-BE49-F238E27FC236}">
                <a16:creationId xmlns:a16="http://schemas.microsoft.com/office/drawing/2014/main" id="{F26237C8-B7C4-9BE2-0FE1-99D7026AB6D5}"/>
              </a:ext>
            </a:extLst>
          </p:cNvPr>
          <p:cNvPicPr>
            <a:picLocks noChangeAspect="1"/>
          </p:cNvPicPr>
          <p:nvPr/>
        </p:nvPicPr>
        <p:blipFill>
          <a:blip r:embed="rId3"/>
          <a:stretch>
            <a:fillRect/>
          </a:stretch>
        </p:blipFill>
        <p:spPr>
          <a:xfrm>
            <a:off x="5472382" y="1370612"/>
            <a:ext cx="5881418" cy="5122263"/>
          </a:xfrm>
          <a:prstGeom prst="rect">
            <a:avLst/>
          </a:prstGeom>
        </p:spPr>
      </p:pic>
      <p:pic>
        <p:nvPicPr>
          <p:cNvPr id="8" name="Imagen 7">
            <a:extLst>
              <a:ext uri="{FF2B5EF4-FFF2-40B4-BE49-F238E27FC236}">
                <a16:creationId xmlns:a16="http://schemas.microsoft.com/office/drawing/2014/main" id="{7BAFA320-78B3-E943-DD8E-7358E3DFB59A}"/>
              </a:ext>
            </a:extLst>
          </p:cNvPr>
          <p:cNvPicPr>
            <a:picLocks noChangeAspect="1"/>
          </p:cNvPicPr>
          <p:nvPr/>
        </p:nvPicPr>
        <p:blipFill>
          <a:blip r:embed="rId4"/>
          <a:stretch>
            <a:fillRect/>
          </a:stretch>
        </p:blipFill>
        <p:spPr>
          <a:xfrm>
            <a:off x="335360" y="2636335"/>
            <a:ext cx="4671794" cy="2590816"/>
          </a:xfrm>
          <a:prstGeom prst="rect">
            <a:avLst/>
          </a:prstGeom>
        </p:spPr>
      </p:pic>
    </p:spTree>
    <p:extLst>
      <p:ext uri="{BB962C8B-B14F-4D97-AF65-F5344CB8AC3E}">
        <p14:creationId xmlns:p14="http://schemas.microsoft.com/office/powerpoint/2010/main" val="1923173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AAC10-47FA-4545-6A05-9C9539F93998}"/>
              </a:ext>
            </a:extLst>
          </p:cNvPr>
          <p:cNvSpPr>
            <a:spLocks noGrp="1"/>
          </p:cNvSpPr>
          <p:nvPr>
            <p:ph type="title"/>
          </p:nvPr>
        </p:nvSpPr>
        <p:spPr>
          <a:xfrm>
            <a:off x="838200" y="365125"/>
            <a:ext cx="10515600" cy="975643"/>
          </a:xfrm>
        </p:spPr>
        <p:txBody>
          <a:bodyPr/>
          <a:lstStyle/>
          <a:p>
            <a:r>
              <a:rPr lang="es-ES" dirty="0" err="1"/>
              <a:t>An</a:t>
            </a:r>
            <a:r>
              <a:rPr lang="es-ES" dirty="0"/>
              <a:t> </a:t>
            </a:r>
            <a:r>
              <a:rPr lang="es-ES" dirty="0" err="1"/>
              <a:t>example</a:t>
            </a:r>
            <a:r>
              <a:rPr lang="es-ES" dirty="0"/>
              <a:t> </a:t>
            </a:r>
            <a:r>
              <a:rPr lang="es-ES" dirty="0" err="1"/>
              <a:t>of</a:t>
            </a:r>
            <a:r>
              <a:rPr lang="es-ES" dirty="0"/>
              <a:t> </a:t>
            </a:r>
            <a:r>
              <a:rPr lang="es-ES" dirty="0" err="1"/>
              <a:t>annotation</a:t>
            </a:r>
            <a:r>
              <a:rPr lang="es-ES" dirty="0"/>
              <a:t> </a:t>
            </a:r>
            <a:r>
              <a:rPr lang="es-ES" dirty="0" err="1"/>
              <a:t>using</a:t>
            </a:r>
            <a:r>
              <a:rPr lang="es-ES" dirty="0"/>
              <a:t> </a:t>
            </a:r>
            <a:r>
              <a:rPr lang="es-ES" dirty="0" err="1"/>
              <a:t>Bioconductor</a:t>
            </a:r>
            <a:endParaRPr lang="es-ES" dirty="0"/>
          </a:p>
        </p:txBody>
      </p:sp>
      <p:sp>
        <p:nvSpPr>
          <p:cNvPr id="3" name="Marcador de contenido 2">
            <a:extLst>
              <a:ext uri="{FF2B5EF4-FFF2-40B4-BE49-F238E27FC236}">
                <a16:creationId xmlns:a16="http://schemas.microsoft.com/office/drawing/2014/main" id="{EBDEFB9F-1A28-F05E-60FD-0EA7FBCF4E3B}"/>
              </a:ext>
            </a:extLst>
          </p:cNvPr>
          <p:cNvSpPr>
            <a:spLocks noGrp="1"/>
          </p:cNvSpPr>
          <p:nvPr>
            <p:ph idx="1"/>
          </p:nvPr>
        </p:nvSpPr>
        <p:spPr>
          <a:xfrm>
            <a:off x="479376" y="1340769"/>
            <a:ext cx="11449272" cy="2664296"/>
          </a:xfrm>
        </p:spPr>
        <p:txBody>
          <a:bodyPr/>
          <a:lstStyle/>
          <a:p>
            <a:pPr marL="0" indent="0">
              <a:buNone/>
            </a:pPr>
            <a:r>
              <a:rPr lang="es-ES" dirty="0" err="1">
                <a:latin typeface="CordiaUPC" panose="020B0502040204020203" pitchFamily="34" charset="-34"/>
                <a:cs typeface="CordiaUPC" panose="020B0502040204020203" pitchFamily="34" charset="-34"/>
              </a:rPr>
              <a:t>topTabAvsB</a:t>
            </a:r>
            <a:r>
              <a:rPr lang="es-ES" dirty="0">
                <a:latin typeface="CordiaUPC" panose="020B0502040204020203" pitchFamily="34" charset="-34"/>
                <a:cs typeface="CordiaUPC" panose="020B0502040204020203" pitchFamily="34" charset="-34"/>
              </a:rPr>
              <a:t> &lt;- </a:t>
            </a:r>
            <a:r>
              <a:rPr lang="es-ES" dirty="0" err="1">
                <a:latin typeface="CordiaUPC" panose="020B0502040204020203" pitchFamily="34" charset="-34"/>
                <a:cs typeface="CordiaUPC" panose="020B0502040204020203" pitchFamily="34" charset="-34"/>
              </a:rPr>
              <a:t>read.table</a:t>
            </a:r>
            <a:r>
              <a:rPr lang="es-ES" dirty="0">
                <a:latin typeface="CordiaUPC" panose="020B0502040204020203" pitchFamily="34" charset="-34"/>
                <a:cs typeface="CordiaUPC" panose="020B0502040204020203" pitchFamily="34" charset="-34"/>
              </a:rPr>
              <a:t> ("Top_AvsB.csv2"), head=T, </a:t>
            </a:r>
            <a:r>
              <a:rPr lang="es-ES" dirty="0" err="1">
                <a:latin typeface="CordiaUPC" panose="020B0502040204020203" pitchFamily="34" charset="-34"/>
                <a:cs typeface="CordiaUPC" panose="020B0502040204020203" pitchFamily="34" charset="-34"/>
              </a:rPr>
              <a:t>sep</a:t>
            </a:r>
            <a:r>
              <a:rPr lang="es-ES" dirty="0">
                <a:latin typeface="CordiaUPC" panose="020B0502040204020203" pitchFamily="34" charset="-34"/>
                <a:cs typeface="CordiaUPC" panose="020B0502040204020203" pitchFamily="34" charset="-34"/>
              </a:rPr>
              <a:t>=";", </a:t>
            </a:r>
            <a:r>
              <a:rPr lang="es-ES" dirty="0" err="1">
                <a:latin typeface="CordiaUPC" panose="020B0502040204020203" pitchFamily="34" charset="-34"/>
                <a:cs typeface="CordiaUPC" panose="020B0502040204020203" pitchFamily="34" charset="-34"/>
              </a:rPr>
              <a:t>dec</a:t>
            </a:r>
            <a:r>
              <a:rPr lang="es-ES" dirty="0">
                <a:latin typeface="CordiaUPC" panose="020B0502040204020203" pitchFamily="34" charset="-34"/>
                <a:cs typeface="CordiaUPC" panose="020B0502040204020203" pitchFamily="34" charset="-34"/>
              </a:rPr>
              <a:t>=",", </a:t>
            </a:r>
            <a:r>
              <a:rPr lang="es-ES" dirty="0" err="1">
                <a:latin typeface="CordiaUPC" panose="020B0502040204020203" pitchFamily="34" charset="-34"/>
                <a:cs typeface="CordiaUPC" panose="020B0502040204020203" pitchFamily="34" charset="-34"/>
              </a:rPr>
              <a:t>row.names</a:t>
            </a:r>
            <a:r>
              <a:rPr lang="es-ES" dirty="0">
                <a:latin typeface="CordiaUPC" panose="020B0502040204020203" pitchFamily="34" charset="-34"/>
                <a:cs typeface="CordiaUPC" panose="020B0502040204020203" pitchFamily="34" charset="-34"/>
              </a:rPr>
              <a:t>=1)</a:t>
            </a:r>
          </a:p>
          <a:p>
            <a:pPr marL="0" indent="0">
              <a:buNone/>
            </a:pPr>
            <a:r>
              <a:rPr lang="es-ES" dirty="0" err="1">
                <a:latin typeface="CordiaUPC" panose="020B0502040204020203" pitchFamily="34" charset="-34"/>
                <a:cs typeface="CordiaUPC" panose="020B0502040204020203" pitchFamily="34" charset="-34"/>
              </a:rPr>
              <a:t>myProbes</a:t>
            </a:r>
            <a:r>
              <a:rPr lang="es-ES" dirty="0">
                <a:latin typeface="CordiaUPC" panose="020B0502040204020203" pitchFamily="34" charset="-34"/>
                <a:cs typeface="CordiaUPC" panose="020B0502040204020203" pitchFamily="34" charset="-34"/>
              </a:rPr>
              <a:t> &lt;- </a:t>
            </a:r>
            <a:r>
              <a:rPr lang="es-ES" dirty="0" err="1">
                <a:latin typeface="CordiaUPC" panose="020B0502040204020203" pitchFamily="34" charset="-34"/>
                <a:cs typeface="CordiaUPC" panose="020B0502040204020203" pitchFamily="34" charset="-34"/>
              </a:rPr>
              <a:t>rownames</a:t>
            </a:r>
            <a:r>
              <a:rPr lang="es-ES" dirty="0">
                <a:latin typeface="CordiaUPC" panose="020B0502040204020203" pitchFamily="34" charset="-34"/>
                <a:cs typeface="CordiaUPC" panose="020B0502040204020203" pitchFamily="34" charset="-34"/>
              </a:rPr>
              <a:t>(</a:t>
            </a:r>
            <a:r>
              <a:rPr lang="es-ES" dirty="0" err="1">
                <a:latin typeface="CordiaUPC" panose="020B0502040204020203" pitchFamily="34" charset="-34"/>
                <a:cs typeface="CordiaUPC" panose="020B0502040204020203" pitchFamily="34" charset="-34"/>
              </a:rPr>
              <a:t>topTabAvsB</a:t>
            </a:r>
            <a:r>
              <a:rPr lang="es-ES" dirty="0">
                <a:latin typeface="CordiaUPC" panose="020B0502040204020203" pitchFamily="34" charset="-34"/>
                <a:cs typeface="CordiaUPC" panose="020B0502040204020203" pitchFamily="34" charset="-34"/>
              </a:rPr>
              <a:t>)</a:t>
            </a:r>
          </a:p>
          <a:p>
            <a:pPr marL="0" indent="0">
              <a:buNone/>
            </a:pPr>
            <a:r>
              <a:rPr lang="es-ES" dirty="0" err="1">
                <a:latin typeface="CordiaUPC" panose="020B0502040204020203" pitchFamily="34" charset="-34"/>
                <a:cs typeface="CordiaUPC" panose="020B0502040204020203" pitchFamily="34" charset="-34"/>
              </a:rPr>
              <a:t>library</a:t>
            </a:r>
            <a:r>
              <a:rPr lang="es-ES" dirty="0">
                <a:latin typeface="CordiaUPC" panose="020B0502040204020203" pitchFamily="34" charset="-34"/>
                <a:cs typeface="CordiaUPC" panose="020B0502040204020203" pitchFamily="34" charset="-34"/>
              </a:rPr>
              <a:t>(hgu133a.db); </a:t>
            </a:r>
            <a:r>
              <a:rPr lang="es-ES" dirty="0" err="1">
                <a:latin typeface="CordiaUPC" panose="020B0502040204020203" pitchFamily="34" charset="-34"/>
                <a:cs typeface="CordiaUPC" panose="020B0502040204020203" pitchFamily="34" charset="-34"/>
              </a:rPr>
              <a:t>keytypes</a:t>
            </a:r>
            <a:r>
              <a:rPr lang="es-ES" dirty="0">
                <a:latin typeface="CordiaUPC" panose="020B0502040204020203" pitchFamily="34" charset="-34"/>
                <a:cs typeface="CordiaUPC" panose="020B0502040204020203" pitchFamily="34" charset="-34"/>
              </a:rPr>
              <a:t>(hgu133a.db)</a:t>
            </a:r>
          </a:p>
          <a:p>
            <a:pPr marL="0" indent="0">
              <a:buNone/>
            </a:pPr>
            <a:r>
              <a:rPr lang="es-ES" dirty="0" err="1">
                <a:latin typeface="CordiaUPC" panose="020B0502040204020203" pitchFamily="34" charset="-34"/>
                <a:cs typeface="CordiaUPC" panose="020B0502040204020203" pitchFamily="34" charset="-34"/>
              </a:rPr>
              <a:t>geneAnots</a:t>
            </a:r>
            <a:r>
              <a:rPr lang="es-ES" dirty="0">
                <a:latin typeface="CordiaUPC" panose="020B0502040204020203" pitchFamily="34" charset="-34"/>
                <a:cs typeface="CordiaUPC" panose="020B0502040204020203" pitchFamily="34" charset="-34"/>
              </a:rPr>
              <a:t> &lt;- </a:t>
            </a:r>
            <a:r>
              <a:rPr lang="es-ES" dirty="0" err="1">
                <a:latin typeface="CordiaUPC" panose="020B0502040204020203" pitchFamily="34" charset="-34"/>
                <a:cs typeface="CordiaUPC" panose="020B0502040204020203" pitchFamily="34" charset="-34"/>
              </a:rPr>
              <a:t>AnnotationDbi</a:t>
            </a:r>
            <a:r>
              <a:rPr lang="es-ES" dirty="0">
                <a:latin typeface="CordiaUPC" panose="020B0502040204020203" pitchFamily="34" charset="-34"/>
                <a:cs typeface="CordiaUPC" panose="020B0502040204020203" pitchFamily="34" charset="-34"/>
              </a:rPr>
              <a:t>::</a:t>
            </a:r>
            <a:r>
              <a:rPr lang="es-ES" dirty="0" err="1">
                <a:latin typeface="CordiaUPC" panose="020B0502040204020203" pitchFamily="34" charset="-34"/>
                <a:cs typeface="CordiaUPC" panose="020B0502040204020203" pitchFamily="34" charset="-34"/>
              </a:rPr>
              <a:t>select</a:t>
            </a:r>
            <a:r>
              <a:rPr lang="es-ES" dirty="0">
                <a:latin typeface="CordiaUPC" panose="020B0502040204020203" pitchFamily="34" charset="-34"/>
                <a:cs typeface="CordiaUPC" panose="020B0502040204020203" pitchFamily="34" charset="-34"/>
              </a:rPr>
              <a:t>(hgu133a.db, </a:t>
            </a:r>
            <a:r>
              <a:rPr lang="es-ES" dirty="0" err="1">
                <a:latin typeface="CordiaUPC" panose="020B0502040204020203" pitchFamily="34" charset="-34"/>
                <a:cs typeface="CordiaUPC" panose="020B0502040204020203" pitchFamily="34" charset="-34"/>
              </a:rPr>
              <a:t>myProbes</a:t>
            </a:r>
            <a:r>
              <a:rPr lang="es-ES" dirty="0">
                <a:latin typeface="CordiaUPC" panose="020B0502040204020203" pitchFamily="34" charset="-34"/>
                <a:cs typeface="CordiaUPC" panose="020B0502040204020203" pitchFamily="34" charset="-34"/>
              </a:rPr>
              <a:t>, c("SYMBOL", "ENTREZID", "GENENAME"))</a:t>
            </a:r>
          </a:p>
          <a:p>
            <a:pPr marL="0" indent="0">
              <a:buNone/>
            </a:pPr>
            <a:r>
              <a:rPr lang="es-ES" dirty="0">
                <a:latin typeface="CordiaUPC" panose="020B0502040204020203" pitchFamily="34" charset="-34"/>
                <a:cs typeface="CordiaUPC" panose="020B0502040204020203" pitchFamily="34" charset="-34"/>
              </a:rPr>
              <a:t>head(</a:t>
            </a:r>
            <a:r>
              <a:rPr lang="es-ES" dirty="0" err="1">
                <a:latin typeface="CordiaUPC" panose="020B0502040204020203" pitchFamily="34" charset="-34"/>
                <a:cs typeface="CordiaUPC" panose="020B0502040204020203" pitchFamily="34" charset="-34"/>
              </a:rPr>
              <a:t>geneAnots</a:t>
            </a:r>
            <a:r>
              <a:rPr lang="es-ES" dirty="0">
                <a:latin typeface="CordiaUPC" panose="020B0502040204020203" pitchFamily="34" charset="-34"/>
                <a:cs typeface="CordiaUPC" panose="020B0502040204020203" pitchFamily="34" charset="-34"/>
              </a:rPr>
              <a:t>)</a:t>
            </a:r>
          </a:p>
          <a:p>
            <a:pPr marL="0" indent="0">
              <a:buNone/>
            </a:pPr>
            <a:endParaRPr lang="es-ES" dirty="0">
              <a:latin typeface="CordiaUPC" panose="020B0502040204020203" pitchFamily="34" charset="-34"/>
              <a:cs typeface="CordiaUPC" panose="020B0502040204020203" pitchFamily="34" charset="-34"/>
            </a:endParaRPr>
          </a:p>
          <a:p>
            <a:pPr marL="0" indent="0">
              <a:buNone/>
            </a:pPr>
            <a:endParaRPr lang="es-ES" dirty="0">
              <a:latin typeface="CordiaUPC" panose="020B0502040204020203" pitchFamily="34" charset="-34"/>
              <a:cs typeface="CordiaUPC" panose="020B0502040204020203" pitchFamily="34" charset="-34"/>
            </a:endParaRPr>
          </a:p>
        </p:txBody>
      </p:sp>
      <p:sp>
        <p:nvSpPr>
          <p:cNvPr id="4" name="Marcador de número de diapositiva 3">
            <a:extLst>
              <a:ext uri="{FF2B5EF4-FFF2-40B4-BE49-F238E27FC236}">
                <a16:creationId xmlns:a16="http://schemas.microsoft.com/office/drawing/2014/main" id="{4EDDAB48-663F-0CD6-3185-4C2916FAF5F6}"/>
              </a:ext>
            </a:extLst>
          </p:cNvPr>
          <p:cNvSpPr>
            <a:spLocks noGrp="1"/>
          </p:cNvSpPr>
          <p:nvPr>
            <p:ph type="sldNum" sz="quarter" idx="12"/>
          </p:nvPr>
        </p:nvSpPr>
        <p:spPr/>
        <p:txBody>
          <a:bodyPr/>
          <a:lstStyle/>
          <a:p>
            <a:fld id="{48F63A3B-78C7-47BE-AE5E-E10140E04643}" type="slidenum">
              <a:rPr lang="en-US" smtClean="0"/>
              <a:t>22</a:t>
            </a:fld>
            <a:endParaRPr lang="en-US" dirty="0"/>
          </a:p>
        </p:txBody>
      </p:sp>
      <p:grpSp>
        <p:nvGrpSpPr>
          <p:cNvPr id="11" name="Grupo 10">
            <a:extLst>
              <a:ext uri="{FF2B5EF4-FFF2-40B4-BE49-F238E27FC236}">
                <a16:creationId xmlns:a16="http://schemas.microsoft.com/office/drawing/2014/main" id="{F20D161C-F76F-C38E-5123-A0F7D3B10473}"/>
              </a:ext>
            </a:extLst>
          </p:cNvPr>
          <p:cNvGrpSpPr/>
          <p:nvPr/>
        </p:nvGrpSpPr>
        <p:grpSpPr>
          <a:xfrm>
            <a:off x="2639616" y="3464903"/>
            <a:ext cx="7992888" cy="2521912"/>
            <a:chOff x="2927648" y="3834438"/>
            <a:chExt cx="6561129" cy="1346269"/>
          </a:xfrm>
        </p:grpSpPr>
        <p:pic>
          <p:nvPicPr>
            <p:cNvPr id="8" name="Imagen 7">
              <a:extLst>
                <a:ext uri="{FF2B5EF4-FFF2-40B4-BE49-F238E27FC236}">
                  <a16:creationId xmlns:a16="http://schemas.microsoft.com/office/drawing/2014/main" id="{457512A1-F896-2A55-6D79-CF0C2A1D5C07}"/>
                </a:ext>
              </a:extLst>
            </p:cNvPr>
            <p:cNvPicPr>
              <a:picLocks noChangeAspect="1"/>
            </p:cNvPicPr>
            <p:nvPr/>
          </p:nvPicPr>
          <p:blipFill>
            <a:blip r:embed="rId2"/>
            <a:stretch>
              <a:fillRect/>
            </a:stretch>
          </p:blipFill>
          <p:spPr>
            <a:xfrm>
              <a:off x="2927648" y="3834438"/>
              <a:ext cx="2419474" cy="1346269"/>
            </a:xfrm>
            <a:prstGeom prst="rect">
              <a:avLst/>
            </a:prstGeom>
          </p:spPr>
        </p:pic>
        <p:pic>
          <p:nvPicPr>
            <p:cNvPr id="10" name="Imagen 9">
              <a:extLst>
                <a:ext uri="{FF2B5EF4-FFF2-40B4-BE49-F238E27FC236}">
                  <a16:creationId xmlns:a16="http://schemas.microsoft.com/office/drawing/2014/main" id="{88DD35C0-36CB-FD68-56D2-F704D1A4B304}"/>
                </a:ext>
              </a:extLst>
            </p:cNvPr>
            <p:cNvPicPr>
              <a:picLocks noChangeAspect="1"/>
            </p:cNvPicPr>
            <p:nvPr/>
          </p:nvPicPr>
          <p:blipFill>
            <a:blip r:embed="rId3"/>
            <a:stretch>
              <a:fillRect/>
            </a:stretch>
          </p:blipFill>
          <p:spPr>
            <a:xfrm>
              <a:off x="5303912" y="3936043"/>
              <a:ext cx="4184865" cy="1244664"/>
            </a:xfrm>
            <a:prstGeom prst="rect">
              <a:avLst/>
            </a:prstGeom>
          </p:spPr>
        </p:pic>
      </p:grpSp>
    </p:spTree>
    <p:extLst>
      <p:ext uri="{BB962C8B-B14F-4D97-AF65-F5344CB8AC3E}">
        <p14:creationId xmlns:p14="http://schemas.microsoft.com/office/powerpoint/2010/main" val="684579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7C61C3DD-D9C4-465F-8FEB-550F76411C82}"/>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ea typeface="ＭＳ Ｐゴシック" panose="020B0600070205080204" pitchFamily="34" charset="-128"/>
              </a:rPr>
              <a:t>Recommendations</a:t>
            </a:r>
          </a:p>
        </p:txBody>
      </p:sp>
      <p:sp>
        <p:nvSpPr>
          <p:cNvPr id="53251" name="Text Box 2">
            <a:extLst>
              <a:ext uri="{FF2B5EF4-FFF2-40B4-BE49-F238E27FC236}">
                <a16:creationId xmlns:a16="http://schemas.microsoft.com/office/drawing/2014/main" id="{AF662425-763B-4BE5-8489-5F394FB09E67}"/>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dirty="0">
                <a:ea typeface="ＭＳ Ｐゴシック" panose="020B0600070205080204" pitchFamily="34" charset="-128"/>
              </a:rPr>
              <a:t>For proteins and genes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(doesn’t consider splice forms)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Map everything to </a:t>
            </a:r>
            <a:r>
              <a:rPr lang="en-GB" altLang="es-ES" sz="2800" dirty="0" err="1">
                <a:ea typeface="ＭＳ Ｐゴシック" panose="020B0600070205080204" pitchFamily="34" charset="-128"/>
              </a:rPr>
              <a:t>Entrez</a:t>
            </a:r>
            <a:r>
              <a:rPr lang="en-GB" altLang="es-ES" sz="2800" dirty="0">
                <a:ea typeface="ＭＳ Ｐゴシック" panose="020B0600070205080204" pitchFamily="34" charset="-128"/>
              </a:rPr>
              <a:t> Gene IDs or Official Gene Symbols using an appropriate tool, such as </a:t>
            </a:r>
            <a:r>
              <a:rPr lang="en-GB" altLang="es-ES" sz="2800" dirty="0" err="1">
                <a:ea typeface="ＭＳ Ｐゴシック" panose="020B0600070205080204" pitchFamily="34" charset="-128"/>
              </a:rPr>
              <a:t>gProfiler</a:t>
            </a:r>
            <a:r>
              <a:rPr lang="en-GB" altLang="es-ES" sz="2800" dirty="0">
                <a:ea typeface="ＭＳ Ｐゴシック" panose="020B0600070205080204" pitchFamily="34" charset="-128"/>
              </a:rPr>
              <a:t>, DAVID or </a:t>
            </a:r>
            <a:r>
              <a:rPr lang="en-GB" altLang="es-ES" sz="2800" dirty="0" err="1">
                <a:ea typeface="ＭＳ Ｐゴシック" panose="020B0600070205080204" pitchFamily="34" charset="-128"/>
              </a:rPr>
              <a:t>Biomart</a:t>
            </a:r>
            <a:r>
              <a:rPr lang="en-GB" altLang="es-ES" sz="2800" dirty="0">
                <a:ea typeface="ＭＳ Ｐゴシック" panose="020B0600070205080204" pitchFamily="34" charset="-128"/>
              </a:rPr>
              <a:t>.</a:t>
            </a:r>
          </a:p>
          <a:p>
            <a:pPr eaLnBrk="1" hangingPunct="1">
              <a:lnSpc>
                <a:spcPct val="100000"/>
              </a:lnSpc>
              <a:spcBef>
                <a:spcPts val="650"/>
              </a:spcBef>
              <a:buFont typeface="Arial" panose="020B0604020202020204" pitchFamily="34" charset="0"/>
              <a:buChar char="•"/>
            </a:pPr>
            <a:r>
              <a:rPr lang="en-GB" altLang="es-ES" dirty="0">
                <a:ea typeface="ＭＳ Ｐゴシック" panose="020B0600070205080204" pitchFamily="34" charset="-128"/>
              </a:rPr>
              <a:t>If 100% coverage desired, manually curate missing mappings using multiple resources</a:t>
            </a:r>
          </a:p>
          <a:p>
            <a:pPr eaLnBrk="1" hangingPunct="1">
              <a:lnSpc>
                <a:spcPct val="100000"/>
              </a:lnSpc>
              <a:spcBef>
                <a:spcPts val="650"/>
              </a:spcBef>
              <a:buFont typeface="Arial" panose="020B0604020202020204" pitchFamily="34" charset="0"/>
              <a:buChar char="•"/>
            </a:pPr>
            <a:r>
              <a:rPr lang="en-GB" altLang="es-ES" dirty="0">
                <a:ea typeface="ＭＳ Ｐゴシック" panose="020B0600070205080204" pitchFamily="34" charset="-128"/>
              </a:rPr>
              <a:t>Be careful of Excel auto conversions – especially when pasting large gene lists!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Remember to format cells as ‘text’ before pasting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FE0CC971-FBB8-41BE-B2D7-866478DB0817}"/>
              </a:ext>
            </a:extLst>
          </p:cNvPr>
          <p:cNvSpPr>
            <a:spLocks noGrp="1" noChangeArrowheads="1"/>
          </p:cNvSpPr>
          <p:nvPr>
            <p:ph type="title"/>
          </p:nvPr>
        </p:nvSpPr>
        <p:spPr>
          <a:xfrm>
            <a:off x="2209800" y="2130426"/>
            <a:ext cx="7772400" cy="1470025"/>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4400" dirty="0">
                <a:latin typeface="Calibri"/>
              </a:rPr>
              <a:t>Pathway and </a:t>
            </a:r>
            <a:br>
              <a:rPr lang="en-GB" altLang="es-ES" sz="4400" dirty="0">
                <a:latin typeface="Calibri"/>
              </a:rPr>
            </a:br>
            <a:r>
              <a:rPr lang="en-GB" altLang="es-ES" sz="4400" i="1" dirty="0">
                <a:latin typeface="Calibri"/>
              </a:rPr>
              <a:t>Gene Sets</a:t>
            </a:r>
            <a:r>
              <a:rPr lang="en-GB" altLang="es-ES" sz="4400" dirty="0">
                <a:latin typeface="Calibri"/>
              </a:rPr>
              <a:t> Databases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24</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8D9808CC-E1A2-4AEC-BB32-EC8328DBF119}"/>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Where is pathway information? (1) </a:t>
            </a:r>
          </a:p>
        </p:txBody>
      </p:sp>
      <p:sp>
        <p:nvSpPr>
          <p:cNvPr id="57347" name="Text Box 2">
            <a:extLst>
              <a:ext uri="{FF2B5EF4-FFF2-40B4-BE49-F238E27FC236}">
                <a16:creationId xmlns:a16="http://schemas.microsoft.com/office/drawing/2014/main" id="{2220C748-7661-48D5-9052-A6AF291DB409}"/>
              </a:ext>
            </a:extLst>
          </p:cNvPr>
          <p:cNvSpPr txBox="1">
            <a:spLocks noChangeArrowheads="1"/>
          </p:cNvSpPr>
          <p:nvPr/>
        </p:nvSpPr>
        <p:spPr bwMode="auto">
          <a:xfrm>
            <a:off x="1981200" y="1143001"/>
            <a:ext cx="82296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Clr>
                <a:srgbClr val="FF0000"/>
              </a:buClr>
              <a:buFont typeface="Arial" panose="020B0604020202020204" pitchFamily="34" charset="0"/>
              <a:buChar char="•"/>
            </a:pPr>
            <a:r>
              <a:rPr lang="en-GB" altLang="es-ES" sz="3600" dirty="0">
                <a:solidFill>
                  <a:schemeClr val="tx1"/>
                </a:solidFill>
              </a:rPr>
              <a:t>Most common sources*</a:t>
            </a:r>
          </a:p>
          <a:p>
            <a:pPr lvl="1"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Gene Ontology: Biological process, </a:t>
            </a:r>
          </a:p>
          <a:p>
            <a:pPr lvl="1"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Pathway databases: </a:t>
            </a:r>
          </a:p>
          <a:p>
            <a:pPr lvl="2" eaLnBrk="1" hangingPunct="1">
              <a:lnSpc>
                <a:spcPct val="100000"/>
              </a:lnSpc>
              <a:spcBef>
                <a:spcPts val="488"/>
              </a:spcBef>
              <a:buClr>
                <a:srgbClr val="FF0000"/>
              </a:buClr>
              <a:buFont typeface="Arial" panose="020B0604020202020204" pitchFamily="34" charset="0"/>
              <a:buChar char="–"/>
            </a:pPr>
            <a:r>
              <a:rPr lang="en-GB" altLang="es-ES" sz="2800" dirty="0" err="1">
                <a:solidFill>
                  <a:schemeClr val="tx1"/>
                </a:solidFill>
              </a:rPr>
              <a:t>Reactome</a:t>
            </a:r>
            <a:r>
              <a:rPr lang="en-GB" altLang="es-ES" sz="2800" dirty="0">
                <a:solidFill>
                  <a:schemeClr val="tx1"/>
                </a:solidFill>
              </a:rPr>
              <a:t> : </a:t>
            </a:r>
            <a:r>
              <a:rPr lang="en-GB" altLang="es-ES" sz="2800" dirty="0">
                <a:solidFill>
                  <a:schemeClr val="tx1"/>
                </a:solidFill>
                <a:hlinkClick r:id="rId3"/>
              </a:rPr>
              <a:t>http://reactome.org</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hlinkClick r:id="rId4"/>
              </a:rPr>
              <a:t>http://www.pathguide.org</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err="1">
                <a:solidFill>
                  <a:schemeClr val="tx1"/>
                </a:solidFill>
              </a:rPr>
              <a:t>MSigDB</a:t>
            </a:r>
            <a:r>
              <a:rPr lang="en-GB" altLang="es-ES" sz="2800" dirty="0">
                <a:solidFill>
                  <a:schemeClr val="tx1"/>
                </a:solidFill>
              </a:rPr>
              <a:t>: </a:t>
            </a:r>
            <a:r>
              <a:rPr lang="en-GB" altLang="es-ES" sz="2800" dirty="0">
                <a:solidFill>
                  <a:schemeClr val="tx1"/>
                </a:solidFill>
                <a:hlinkClick r:id="rId5"/>
              </a:rPr>
              <a:t>http://www.broadinstitute.org/gsea/msigdb/</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http://www.pathwaycommons.org/</a:t>
            </a:r>
          </a:p>
          <a:p>
            <a:pPr eaLnBrk="1" hangingPunct="1">
              <a:lnSpc>
                <a:spcPct val="100000"/>
              </a:lnSpc>
              <a:spcBef>
                <a:spcPts val="725"/>
              </a:spcBef>
              <a:buClrTx/>
              <a:buSzTx/>
            </a:pPr>
            <a:endParaRPr lang="en-GB" altLang="es-ES" sz="3600" dirty="0">
              <a:solidFill>
                <a:schemeClr val="tx1"/>
              </a:solidFill>
            </a:endParaRPr>
          </a:p>
        </p:txBody>
      </p:sp>
      <p:sp>
        <p:nvSpPr>
          <p:cNvPr id="2" name="Rectángulo 1">
            <a:extLst>
              <a:ext uri="{FF2B5EF4-FFF2-40B4-BE49-F238E27FC236}">
                <a16:creationId xmlns:a16="http://schemas.microsoft.com/office/drawing/2014/main" id="{A81FDBCB-5BD9-46D7-AEC0-31068C6950D5}"/>
              </a:ext>
            </a:extLst>
          </p:cNvPr>
          <p:cNvSpPr/>
          <p:nvPr/>
        </p:nvSpPr>
        <p:spPr>
          <a:xfrm>
            <a:off x="2423593" y="5516564"/>
            <a:ext cx="7920037" cy="606425"/>
          </a:xfrm>
          <a:prstGeom prst="rect">
            <a:avLst/>
          </a:prstGeom>
        </p:spPr>
        <p:txBody>
          <a:bodyPr>
            <a:spAutoFit/>
          </a:bodyPr>
          <a:lstStyle/>
          <a:p>
            <a:pPr eaLnBrk="1">
              <a:lnSpc>
                <a:spcPct val="93000"/>
              </a:lnSpc>
              <a:buClr>
                <a:srgbClr val="000000"/>
              </a:buClr>
              <a:buSzPct val="100000"/>
              <a:buFont typeface="Times New Roman" panose="02020603050405020304" pitchFamily="18" charset="0"/>
              <a:buNone/>
              <a:defRPr/>
            </a:pPr>
            <a:r>
              <a:rPr lang="en-US" u="sng" dirty="0">
                <a:solidFill>
                  <a:schemeClr val="accent2"/>
                </a:solidFill>
                <a:hlinkClick r:id="rId6"/>
              </a:rPr>
              <a:t>*Comparison of human cell signaling pathway databases—evolution, drawbacks and challenges</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012E3C97-1BD5-41A8-9B94-860BE721DDA3}"/>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Where is pathway information? (2) </a:t>
            </a:r>
          </a:p>
        </p:txBody>
      </p:sp>
      <p:sp>
        <p:nvSpPr>
          <p:cNvPr id="59395" name="Text Box 2">
            <a:extLst>
              <a:ext uri="{FF2B5EF4-FFF2-40B4-BE49-F238E27FC236}">
                <a16:creationId xmlns:a16="http://schemas.microsoft.com/office/drawing/2014/main" id="{BD9B566C-680F-4300-8BF6-20DE4A470B93}"/>
              </a:ext>
            </a:extLst>
          </p:cNvPr>
          <p:cNvSpPr txBox="1">
            <a:spLocks noChangeArrowheads="1"/>
          </p:cNvSpPr>
          <p:nvPr/>
        </p:nvSpPr>
        <p:spPr bwMode="auto">
          <a:xfrm>
            <a:off x="1981200" y="1143001"/>
            <a:ext cx="82296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Font typeface="Arial" panose="020B0604020202020204" pitchFamily="34" charset="0"/>
              <a:buChar char="•"/>
            </a:pPr>
            <a:r>
              <a:rPr lang="en-GB" altLang="es-ES" sz="2800"/>
              <a:t>Other annotations</a:t>
            </a:r>
          </a:p>
          <a:p>
            <a:pPr lvl="1" eaLnBrk="1" hangingPunct="1">
              <a:lnSpc>
                <a:spcPct val="100000"/>
              </a:lnSpc>
              <a:spcBef>
                <a:spcPts val="488"/>
              </a:spcBef>
              <a:buFont typeface="Arial" panose="020B0604020202020204" pitchFamily="34" charset="0"/>
              <a:buChar char="–"/>
            </a:pPr>
            <a:r>
              <a:rPr lang="en-GB" altLang="es-ES"/>
              <a:t>Gene Ontology molecular function, cell location</a:t>
            </a:r>
          </a:p>
          <a:p>
            <a:pPr lvl="1" eaLnBrk="1" hangingPunct="1">
              <a:lnSpc>
                <a:spcPct val="100000"/>
              </a:lnSpc>
              <a:spcBef>
                <a:spcPts val="488"/>
              </a:spcBef>
              <a:buFont typeface="Arial" panose="020B0604020202020204" pitchFamily="34" charset="0"/>
              <a:buChar char="–"/>
            </a:pPr>
            <a:r>
              <a:rPr lang="en-GB" altLang="es-ES"/>
              <a:t>Chromosome position</a:t>
            </a:r>
          </a:p>
          <a:p>
            <a:pPr lvl="1" eaLnBrk="1" hangingPunct="1">
              <a:lnSpc>
                <a:spcPct val="100000"/>
              </a:lnSpc>
              <a:spcBef>
                <a:spcPts val="488"/>
              </a:spcBef>
              <a:buFont typeface="Arial" panose="020B0604020202020204" pitchFamily="34" charset="0"/>
              <a:buChar char="–"/>
            </a:pPr>
            <a:r>
              <a:rPr lang="en-GB" altLang="es-ES"/>
              <a:t>Disease association</a:t>
            </a:r>
          </a:p>
          <a:p>
            <a:pPr lvl="1" eaLnBrk="1" hangingPunct="1">
              <a:lnSpc>
                <a:spcPct val="100000"/>
              </a:lnSpc>
              <a:spcBef>
                <a:spcPts val="488"/>
              </a:spcBef>
              <a:buFont typeface="Arial" panose="020B0604020202020204" pitchFamily="34" charset="0"/>
              <a:buChar char="–"/>
            </a:pPr>
            <a:r>
              <a:rPr lang="en-GB" altLang="es-ES"/>
              <a:t>DNA properties (</a:t>
            </a:r>
            <a:r>
              <a:rPr lang="en-GB" altLang="es-ES" sz="1800"/>
              <a:t>TF binding sites, gene structure (intron/exon), SNPs, </a:t>
            </a:r>
            <a:r>
              <a:rPr lang="en-GB" altLang="es-ES" sz="2000"/>
              <a:t>…)</a:t>
            </a:r>
          </a:p>
          <a:p>
            <a:pPr lvl="1" eaLnBrk="1" hangingPunct="1">
              <a:lnSpc>
                <a:spcPct val="100000"/>
              </a:lnSpc>
              <a:spcBef>
                <a:spcPts val="488"/>
              </a:spcBef>
              <a:buFont typeface="Arial" panose="020B0604020202020204" pitchFamily="34" charset="0"/>
              <a:buChar char="–"/>
            </a:pPr>
            <a:r>
              <a:rPr lang="en-GB" altLang="es-ES"/>
              <a:t>Transcript properties (</a:t>
            </a:r>
            <a:r>
              <a:rPr lang="en-GB" altLang="es-ES" sz="1800"/>
              <a:t>Splicing, 3’ UTR, microRNA binding sites, </a:t>
            </a:r>
            <a:r>
              <a:rPr lang="en-GB" altLang="es-ES" sz="2000"/>
              <a:t>…)</a:t>
            </a:r>
          </a:p>
          <a:p>
            <a:pPr lvl="1" eaLnBrk="1" hangingPunct="1">
              <a:lnSpc>
                <a:spcPct val="100000"/>
              </a:lnSpc>
              <a:spcBef>
                <a:spcPts val="488"/>
              </a:spcBef>
              <a:buFont typeface="Arial" panose="020B0604020202020204" pitchFamily="34" charset="0"/>
              <a:buChar char="–"/>
            </a:pPr>
            <a:r>
              <a:rPr lang="en-GB" altLang="es-ES"/>
              <a:t>Protein properties (</a:t>
            </a:r>
            <a:r>
              <a:rPr lang="en-GB" altLang="es-ES" sz="1800"/>
              <a:t>Domains, 2ry and 3ry structure, PTM sites</a:t>
            </a:r>
            <a:r>
              <a:rPr lang="en-GB" altLang="es-ES" sz="2000"/>
              <a:t>)</a:t>
            </a:r>
          </a:p>
          <a:p>
            <a:pPr lvl="1" eaLnBrk="1" hangingPunct="1">
              <a:lnSpc>
                <a:spcPct val="100000"/>
              </a:lnSpc>
              <a:spcBef>
                <a:spcPts val="488"/>
              </a:spcBef>
              <a:buFont typeface="Arial" panose="020B0604020202020204" pitchFamily="34" charset="0"/>
              <a:buChar char="–"/>
            </a:pPr>
            <a:r>
              <a:rPr lang="en-GB" altLang="es-ES"/>
              <a:t>Interactions with other genes</a:t>
            </a:r>
          </a:p>
          <a:p>
            <a:pPr eaLnBrk="1" hangingPunct="1">
              <a:lnSpc>
                <a:spcPct val="100000"/>
              </a:lnSpc>
              <a:spcBef>
                <a:spcPts val="725"/>
              </a:spcBef>
              <a:buClrTx/>
              <a:buSzTx/>
            </a:pPr>
            <a:endParaRPr lang="en-GB" altLang="es-ES" sz="3600"/>
          </a:p>
        </p:txBody>
      </p:sp>
      <p:sp>
        <p:nvSpPr>
          <p:cNvPr id="2" name="Rectángulo 1">
            <a:extLst>
              <a:ext uri="{FF2B5EF4-FFF2-40B4-BE49-F238E27FC236}">
                <a16:creationId xmlns:a16="http://schemas.microsoft.com/office/drawing/2014/main" id="{10D7505C-9C2E-41E5-915E-B0A79F0AB4E9}"/>
              </a:ext>
            </a:extLst>
          </p:cNvPr>
          <p:cNvSpPr/>
          <p:nvPr/>
        </p:nvSpPr>
        <p:spPr>
          <a:xfrm>
            <a:off x="2424114" y="6051551"/>
            <a:ext cx="7920037" cy="606425"/>
          </a:xfrm>
          <a:prstGeom prst="rect">
            <a:avLst/>
          </a:prstGeom>
        </p:spPr>
        <p:txBody>
          <a:bodyPr>
            <a:spAutoFit/>
          </a:bodyPr>
          <a:lstStyle/>
          <a:p>
            <a:pPr eaLnBrk="1">
              <a:lnSpc>
                <a:spcPct val="93000"/>
              </a:lnSpc>
              <a:buClr>
                <a:srgbClr val="000000"/>
              </a:buClr>
              <a:buSzPct val="100000"/>
              <a:buFont typeface="Times New Roman" panose="02020603050405020304" pitchFamily="18" charset="0"/>
              <a:buNone/>
              <a:defRPr/>
            </a:pPr>
            <a:r>
              <a:rPr lang="en-US" u="sng" dirty="0">
                <a:solidFill>
                  <a:schemeClr val="accent2"/>
                </a:solidFill>
                <a:hlinkClick r:id="rId3"/>
              </a:rPr>
              <a:t>*Comparison of human cell signaling pathway databases—evolution, drawbacks and challenges</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DC145D6E-17D7-4BF1-80AC-2CB4ECE9B025}"/>
              </a:ext>
            </a:extLst>
          </p:cNvPr>
          <p:cNvSpPr>
            <a:spLocks noGrp="1" noChangeArrowheads="1"/>
          </p:cNvSpPr>
          <p:nvPr>
            <p:ph type="title"/>
          </p:nvPr>
        </p:nvSpPr>
        <p:spPr>
          <a:xfrm>
            <a:off x="1714500" y="228600"/>
            <a:ext cx="8763000" cy="1143000"/>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GB" altLang="es-ES" sz="4400">
                <a:latin typeface="Calibri" panose="020F0502020204030204" pitchFamily="34" charset="0"/>
              </a:rPr>
              <a:t>What is the Gene Ontology (GO)?</a:t>
            </a:r>
          </a:p>
        </p:txBody>
      </p:sp>
      <p:sp>
        <p:nvSpPr>
          <p:cNvPr id="61443" name="Text Box 2">
            <a:extLst>
              <a:ext uri="{FF2B5EF4-FFF2-40B4-BE49-F238E27FC236}">
                <a16:creationId xmlns:a16="http://schemas.microsoft.com/office/drawing/2014/main" id="{3F85B1D0-0550-4F21-B38A-B6EF63287BE9}"/>
              </a:ext>
            </a:extLst>
          </p:cNvPr>
          <p:cNvSpPr txBox="1">
            <a:spLocks noChangeArrowheads="1"/>
          </p:cNvSpPr>
          <p:nvPr/>
        </p:nvSpPr>
        <p:spPr bwMode="auto">
          <a:xfrm>
            <a:off x="1981200" y="1219201"/>
            <a:ext cx="84963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Set of biological phrases (terms) which are applied to genes:</a:t>
            </a:r>
          </a:p>
          <a:p>
            <a:pPr lvl="1" eaLnBrk="1" hangingPunct="1">
              <a:lnSpc>
                <a:spcPct val="100000"/>
              </a:lnSpc>
              <a:spcBef>
                <a:spcPts val="563"/>
              </a:spcBef>
              <a:buFont typeface="Arial" panose="020B0604020202020204" pitchFamily="34" charset="0"/>
              <a:buChar char="–"/>
            </a:pPr>
            <a:r>
              <a:rPr lang="en-GB" altLang="es-ES" sz="2800"/>
              <a:t>protein kinase, apoptosis, membrane</a:t>
            </a:r>
          </a:p>
          <a:p>
            <a:pPr eaLnBrk="1" hangingPunct="1">
              <a:lnSpc>
                <a:spcPct val="100000"/>
              </a:lnSpc>
              <a:spcBef>
                <a:spcPts val="650"/>
              </a:spcBef>
              <a:buFont typeface="Arial" panose="020B0604020202020204" pitchFamily="34" charset="0"/>
              <a:buChar char="•"/>
            </a:pPr>
            <a:r>
              <a:rPr lang="en-GB" altLang="es-ES"/>
              <a:t>An ontology is not a dictionary</a:t>
            </a:r>
          </a:p>
          <a:p>
            <a:pPr lvl="1" eaLnBrk="1" hangingPunct="1">
              <a:lnSpc>
                <a:spcPct val="100000"/>
              </a:lnSpc>
              <a:spcBef>
                <a:spcPts val="650"/>
              </a:spcBef>
              <a:buFont typeface="Arial" panose="020B0604020202020204" pitchFamily="34" charset="0"/>
              <a:buChar char="•"/>
            </a:pPr>
            <a:r>
              <a:rPr lang="en-GB" altLang="es-ES" sz="2800"/>
              <a:t>Dictionary: A collection of term definitions,</a:t>
            </a:r>
          </a:p>
          <a:p>
            <a:pPr lvl="2" eaLnBrk="1" hangingPunct="1">
              <a:lnSpc>
                <a:spcPct val="100000"/>
              </a:lnSpc>
              <a:spcBef>
                <a:spcPts val="650"/>
              </a:spcBef>
              <a:buFont typeface="Arial" panose="020B0604020202020204" pitchFamily="34" charset="0"/>
              <a:buChar char="•"/>
            </a:pPr>
            <a:r>
              <a:rPr lang="en-GB" altLang="es-ES" sz="2800"/>
              <a:t>Alphabetic organization</a:t>
            </a:r>
          </a:p>
          <a:p>
            <a:pPr lvl="1" eaLnBrk="1" hangingPunct="1">
              <a:lnSpc>
                <a:spcPct val="100000"/>
              </a:lnSpc>
              <a:spcBef>
                <a:spcPts val="650"/>
              </a:spcBef>
              <a:buFont typeface="Arial" panose="020B0604020202020204" pitchFamily="34" charset="0"/>
              <a:buChar char="•"/>
            </a:pPr>
            <a:r>
              <a:rPr lang="en-GB" altLang="es-ES" sz="2800"/>
              <a:t>Ontology: A formal system for describing knowledge</a:t>
            </a:r>
          </a:p>
          <a:p>
            <a:pPr lvl="2" eaLnBrk="1" hangingPunct="1">
              <a:lnSpc>
                <a:spcPct val="100000"/>
              </a:lnSpc>
              <a:spcBef>
                <a:spcPts val="650"/>
              </a:spcBef>
              <a:buFont typeface="Arial" panose="020B0604020202020204" pitchFamily="34" charset="0"/>
              <a:buChar char="•"/>
            </a:pPr>
            <a:r>
              <a:rPr lang="en-GB" altLang="es-ES" sz="2800"/>
              <a:t>Hierarchical organization</a:t>
            </a:r>
          </a:p>
          <a:p>
            <a:pPr eaLnBrk="1" hangingPunct="1">
              <a:lnSpc>
                <a:spcPct val="100000"/>
              </a:lnSpc>
              <a:spcBef>
                <a:spcPts val="650"/>
              </a:spcBef>
              <a:buFont typeface="Arial" panose="020B0604020202020204" pitchFamily="34" charset="0"/>
              <a:buChar char="•"/>
            </a:pPr>
            <a:r>
              <a:rPr lang="en-GB" altLang="es-ES">
                <a:solidFill>
                  <a:schemeClr val="accent2"/>
                </a:solidFill>
                <a:hlinkClick r:id="rId3"/>
              </a:rPr>
              <a:t>http://geneontology.org/</a:t>
            </a:r>
            <a:endParaRPr lang="en-GB" altLang="es-ES">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a:extLst>
              <a:ext uri="{FF2B5EF4-FFF2-40B4-BE49-F238E27FC236}">
                <a16:creationId xmlns:a16="http://schemas.microsoft.com/office/drawing/2014/main" id="{ECEAC97E-C227-449D-9310-81655266A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0525"/>
          <a:stretch>
            <a:fillRect/>
          </a:stretch>
        </p:blipFill>
        <p:spPr bwMode="auto">
          <a:xfrm>
            <a:off x="6629400" y="1143000"/>
            <a:ext cx="3917950" cy="5105400"/>
          </a:xfrm>
          <a:prstGeom prst="rect">
            <a:avLst/>
          </a:prstGeom>
          <a:noFill/>
          <a:ln>
            <a:noFill/>
          </a:ln>
          <a:effectLst/>
          <a:extLst>
            <a:ext uri="{909E8E84-426E-40DD-AFC4-6F175D3DCCD1}">
              <a14:hiddenFill xmlns:a14="http://schemas.microsoft.com/office/drawing/2010/main">
                <a:blipFill dpi="0" rotWithShape="0">
                  <a:blip/>
                  <a:srcRect r="2052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1" name="Rectangle 2">
            <a:extLst>
              <a:ext uri="{FF2B5EF4-FFF2-40B4-BE49-F238E27FC236}">
                <a16:creationId xmlns:a16="http://schemas.microsoft.com/office/drawing/2014/main" id="{AD48FB0F-D602-4EAD-8A44-4024CBBA8A1B}"/>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GO Structure</a:t>
            </a:r>
          </a:p>
        </p:txBody>
      </p:sp>
      <p:sp>
        <p:nvSpPr>
          <p:cNvPr id="63492" name="Text Box 3">
            <a:extLst>
              <a:ext uri="{FF2B5EF4-FFF2-40B4-BE49-F238E27FC236}">
                <a16:creationId xmlns:a16="http://schemas.microsoft.com/office/drawing/2014/main" id="{41154911-D127-4051-A1B5-0FC9366CD097}"/>
              </a:ext>
            </a:extLst>
          </p:cNvPr>
          <p:cNvSpPr txBox="1">
            <a:spLocks noChangeArrowheads="1"/>
          </p:cNvSpPr>
          <p:nvPr/>
        </p:nvSpPr>
        <p:spPr bwMode="auto">
          <a:xfrm>
            <a:off x="2209800" y="1524000"/>
            <a:ext cx="3886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sz="2800"/>
              <a:t>Terms are related within a hierarchy</a:t>
            </a:r>
          </a:p>
          <a:p>
            <a:pPr lvl="1" eaLnBrk="1" hangingPunct="1">
              <a:lnSpc>
                <a:spcPct val="100000"/>
              </a:lnSpc>
              <a:spcBef>
                <a:spcPts val="563"/>
              </a:spcBef>
              <a:buFont typeface="Arial" panose="020B0604020202020204" pitchFamily="34" charset="0"/>
              <a:buChar char="–"/>
            </a:pPr>
            <a:r>
              <a:rPr lang="en-GB" altLang="es-ES"/>
              <a:t>is-a</a:t>
            </a:r>
          </a:p>
          <a:p>
            <a:pPr lvl="1" eaLnBrk="1" hangingPunct="1">
              <a:lnSpc>
                <a:spcPct val="100000"/>
              </a:lnSpc>
              <a:spcBef>
                <a:spcPts val="563"/>
              </a:spcBef>
              <a:buFont typeface="Arial" panose="020B0604020202020204" pitchFamily="34" charset="0"/>
              <a:buChar char="–"/>
            </a:pPr>
            <a:r>
              <a:rPr lang="en-GB" altLang="es-ES"/>
              <a:t>part-of</a:t>
            </a:r>
          </a:p>
          <a:p>
            <a:pPr eaLnBrk="1" hangingPunct="1">
              <a:lnSpc>
                <a:spcPct val="100000"/>
              </a:lnSpc>
              <a:spcBef>
                <a:spcPts val="650"/>
              </a:spcBef>
              <a:buFont typeface="Arial" panose="020B0604020202020204" pitchFamily="34" charset="0"/>
              <a:buChar char="•"/>
            </a:pPr>
            <a:r>
              <a:rPr lang="en-GB" altLang="es-ES" sz="2800"/>
              <a:t>Describes multiple levels of detail of gene function</a:t>
            </a:r>
          </a:p>
          <a:p>
            <a:pPr eaLnBrk="1" hangingPunct="1">
              <a:lnSpc>
                <a:spcPct val="100000"/>
              </a:lnSpc>
              <a:spcBef>
                <a:spcPts val="650"/>
              </a:spcBef>
              <a:buFont typeface="Arial" panose="020B0604020202020204" pitchFamily="34" charset="0"/>
              <a:buChar char="•"/>
            </a:pPr>
            <a:r>
              <a:rPr lang="en-GB" altLang="es-ES" sz="2800"/>
              <a:t>Terms can have more than one parent or child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1">
            <a:extLst>
              <a:ext uri="{FF2B5EF4-FFF2-40B4-BE49-F238E27FC236}">
                <a16:creationId xmlns:a16="http://schemas.microsoft.com/office/drawing/2014/main" id="{4E4DEBBA-A5D3-41AA-B3CF-30D2BDFE4DBC}"/>
              </a:ext>
            </a:extLst>
          </p:cNvPr>
          <p:cNvGrpSpPr>
            <a:grpSpLocks/>
          </p:cNvGrpSpPr>
          <p:nvPr/>
        </p:nvGrpSpPr>
        <p:grpSpPr bwMode="auto">
          <a:xfrm>
            <a:off x="8610601" y="1600201"/>
            <a:ext cx="1903413" cy="2079625"/>
            <a:chOff x="4464" y="1008"/>
            <a:chExt cx="1199" cy="1310"/>
          </a:xfrm>
        </p:grpSpPr>
        <p:pic>
          <p:nvPicPr>
            <p:cNvPr id="65545" name="Picture 2">
              <a:extLst>
                <a:ext uri="{FF2B5EF4-FFF2-40B4-BE49-F238E27FC236}">
                  <a16:creationId xmlns:a16="http://schemas.microsoft.com/office/drawing/2014/main" id="{69EA04B2-1EB6-4523-B5F2-88FF1C5DA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 y="1052"/>
              <a:ext cx="1180" cy="12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6" name="Rectangle 3">
              <a:extLst>
                <a:ext uri="{FF2B5EF4-FFF2-40B4-BE49-F238E27FC236}">
                  <a16:creationId xmlns:a16="http://schemas.microsoft.com/office/drawing/2014/main" id="{B5B0B407-312A-4A32-9EFB-DC90832AAE1A}"/>
                </a:ext>
              </a:extLst>
            </p:cNvPr>
            <p:cNvSpPr>
              <a:spLocks noChangeArrowheads="1"/>
            </p:cNvSpPr>
            <p:nvPr/>
          </p:nvSpPr>
          <p:spPr bwMode="auto">
            <a:xfrm>
              <a:off x="4531" y="1008"/>
              <a:ext cx="977" cy="13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5547" name="Rectangle 4">
              <a:extLst>
                <a:ext uri="{FF2B5EF4-FFF2-40B4-BE49-F238E27FC236}">
                  <a16:creationId xmlns:a16="http://schemas.microsoft.com/office/drawing/2014/main" id="{5306D1AE-7039-4089-BCC0-4DA1E9A54E95}"/>
                </a:ext>
              </a:extLst>
            </p:cNvPr>
            <p:cNvSpPr>
              <a:spLocks noChangeArrowheads="1"/>
            </p:cNvSpPr>
            <p:nvPr/>
          </p:nvSpPr>
          <p:spPr bwMode="auto">
            <a:xfrm>
              <a:off x="4464" y="2163"/>
              <a:ext cx="510" cy="154"/>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5539" name="Rectangle 5">
            <a:extLst>
              <a:ext uri="{FF2B5EF4-FFF2-40B4-BE49-F238E27FC236}">
                <a16:creationId xmlns:a16="http://schemas.microsoft.com/office/drawing/2014/main" id="{ADDFA5AA-0603-416A-83B2-43955C253B18}"/>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What is covered by the GO?</a:t>
            </a:r>
          </a:p>
        </p:txBody>
      </p:sp>
      <p:sp>
        <p:nvSpPr>
          <p:cNvPr id="65540" name="Text Box 6">
            <a:extLst>
              <a:ext uri="{FF2B5EF4-FFF2-40B4-BE49-F238E27FC236}">
                <a16:creationId xmlns:a16="http://schemas.microsoft.com/office/drawing/2014/main" id="{FDE2D11A-78E3-41E8-8F80-5C9EB297E7F7}"/>
              </a:ext>
            </a:extLst>
          </p:cNvPr>
          <p:cNvSpPr txBox="1">
            <a:spLocks noChangeArrowheads="1"/>
          </p:cNvSpPr>
          <p:nvPr/>
        </p:nvSpPr>
        <p:spPr bwMode="auto">
          <a:xfrm>
            <a:off x="1828800" y="13716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GO terms divided into three aspects:</a:t>
            </a:r>
          </a:p>
          <a:p>
            <a:pPr lvl="1" eaLnBrk="1" hangingPunct="1">
              <a:lnSpc>
                <a:spcPct val="100000"/>
              </a:lnSpc>
              <a:spcBef>
                <a:spcPts val="563"/>
              </a:spcBef>
              <a:buFont typeface="Arial" panose="020B0604020202020204" pitchFamily="34" charset="0"/>
              <a:buChar char="–"/>
            </a:pPr>
            <a:r>
              <a:rPr lang="en-GB" altLang="es-ES" sz="2800"/>
              <a:t>cellular component</a:t>
            </a:r>
          </a:p>
          <a:p>
            <a:pPr lvl="1" eaLnBrk="1" hangingPunct="1">
              <a:lnSpc>
                <a:spcPct val="100000"/>
              </a:lnSpc>
              <a:spcBef>
                <a:spcPts val="563"/>
              </a:spcBef>
              <a:buFont typeface="Arial" panose="020B0604020202020204" pitchFamily="34" charset="0"/>
              <a:buChar char="–"/>
            </a:pPr>
            <a:r>
              <a:rPr lang="en-GB" altLang="es-ES" sz="2800"/>
              <a:t>molecular function</a:t>
            </a:r>
          </a:p>
          <a:p>
            <a:pPr lvl="1" eaLnBrk="1" hangingPunct="1">
              <a:lnSpc>
                <a:spcPct val="100000"/>
              </a:lnSpc>
              <a:spcBef>
                <a:spcPts val="563"/>
              </a:spcBef>
              <a:buFont typeface="Arial" panose="020B0604020202020204" pitchFamily="34" charset="0"/>
              <a:buChar char="–"/>
            </a:pPr>
            <a:r>
              <a:rPr lang="en-GB" altLang="es-ES" sz="2800"/>
              <a:t>biological process</a:t>
            </a:r>
          </a:p>
        </p:txBody>
      </p:sp>
      <p:sp>
        <p:nvSpPr>
          <p:cNvPr id="65541" name="Rectangle 7">
            <a:extLst>
              <a:ext uri="{FF2B5EF4-FFF2-40B4-BE49-F238E27FC236}">
                <a16:creationId xmlns:a16="http://schemas.microsoft.com/office/drawing/2014/main" id="{8CC1E73E-A596-41DF-AA65-B334720F08A9}"/>
              </a:ext>
            </a:extLst>
          </p:cNvPr>
          <p:cNvSpPr>
            <a:spLocks noChangeArrowheads="1"/>
          </p:cNvSpPr>
          <p:nvPr/>
        </p:nvSpPr>
        <p:spPr bwMode="auto">
          <a:xfrm>
            <a:off x="6629401" y="4760914"/>
            <a:ext cx="3914775" cy="829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1200"/>
              </a:spcBef>
            </a:pPr>
            <a:r>
              <a:rPr lang="en-US" altLang="es-ES" sz="2400" b="1">
                <a:latin typeface="Arial" panose="020B0604020202020204" pitchFamily="34" charset="0"/>
                <a:ea typeface="ＭＳ Ｐゴシック" panose="020B0600070205080204" pitchFamily="34" charset="-128"/>
              </a:rPr>
              <a:t>glucose-6-phosphate isomerase activity</a:t>
            </a:r>
          </a:p>
        </p:txBody>
      </p:sp>
      <p:pic>
        <p:nvPicPr>
          <p:cNvPr id="65542" name="Picture 8">
            <a:extLst>
              <a:ext uri="{FF2B5EF4-FFF2-40B4-BE49-F238E27FC236}">
                <a16:creationId xmlns:a16="http://schemas.microsoft.com/office/drawing/2014/main" id="{579173EF-D337-499F-9658-F91A6691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757613"/>
            <a:ext cx="3276600" cy="1003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9">
            <a:extLst>
              <a:ext uri="{FF2B5EF4-FFF2-40B4-BE49-F238E27FC236}">
                <a16:creationId xmlns:a16="http://schemas.microsoft.com/office/drawing/2014/main" id="{51708D97-46B5-4484-B619-2714F6A26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3810000"/>
            <a:ext cx="3432175" cy="1722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4" name="Rectangle 10">
            <a:extLst>
              <a:ext uri="{FF2B5EF4-FFF2-40B4-BE49-F238E27FC236}">
                <a16:creationId xmlns:a16="http://schemas.microsoft.com/office/drawing/2014/main" id="{3EA76B8A-EE1B-4E3C-85DE-B73158CDEFB9}"/>
              </a:ext>
            </a:extLst>
          </p:cNvPr>
          <p:cNvSpPr>
            <a:spLocks noChangeArrowheads="1"/>
          </p:cNvSpPr>
          <p:nvPr/>
        </p:nvSpPr>
        <p:spPr bwMode="auto">
          <a:xfrm>
            <a:off x="2362200" y="5638801"/>
            <a:ext cx="1905000" cy="829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1200"/>
              </a:spcBef>
            </a:pPr>
            <a:r>
              <a:rPr lang="en-US" altLang="es-ES" sz="2400" b="1">
                <a:latin typeface="Arial" panose="020B0604020202020204" pitchFamily="34" charset="0"/>
                <a:ea typeface="ＭＳ Ｐゴシック" panose="020B0600070205080204" pitchFamily="34" charset="-128"/>
              </a:rPr>
              <a:t>Cell division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65EE89A-078D-4618-A1B1-8035043797BF}"/>
              </a:ext>
            </a:extLst>
          </p:cNvPr>
          <p:cNvSpPr>
            <a:spLocks noGrp="1" noChangeArrowheads="1"/>
          </p:cNvSpPr>
          <p:nvPr>
            <p:ph type="title"/>
          </p:nvPr>
        </p:nvSpPr>
        <p:spPr>
          <a:xfrm>
            <a:off x="2209800" y="2130426"/>
            <a:ext cx="7772400" cy="1470025"/>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5400">
                <a:latin typeface="Calibri" panose="020F0502020204030204" pitchFamily="34" charset="0"/>
              </a:rPr>
              <a:t>Introduction &amp; Background</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3</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AD826C8B-CFC2-4105-82FA-66B73FA7D522}"/>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Part 1/2: Terms</a:t>
            </a:r>
          </a:p>
        </p:txBody>
      </p:sp>
      <p:sp>
        <p:nvSpPr>
          <p:cNvPr id="67587" name="Text Box 2">
            <a:extLst>
              <a:ext uri="{FF2B5EF4-FFF2-40B4-BE49-F238E27FC236}">
                <a16:creationId xmlns:a16="http://schemas.microsoft.com/office/drawing/2014/main" id="{6DEC8DAC-5D8E-462F-BB55-564F2EE85F90}"/>
              </a:ext>
            </a:extLst>
          </p:cNvPr>
          <p:cNvSpPr txBox="1">
            <a:spLocks noChangeArrowheads="1"/>
          </p:cNvSpPr>
          <p:nvPr/>
        </p:nvSpPr>
        <p:spPr bwMode="auto">
          <a:xfrm>
            <a:off x="2209800" y="1219200"/>
            <a:ext cx="777240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Where do GO terms come from?</a:t>
            </a:r>
          </a:p>
          <a:p>
            <a:pPr lvl="1" eaLnBrk="1" hangingPunct="1">
              <a:lnSpc>
                <a:spcPct val="100000"/>
              </a:lnSpc>
              <a:spcBef>
                <a:spcPts val="563"/>
              </a:spcBef>
              <a:buFont typeface="Arial" panose="020B0604020202020204" pitchFamily="34" charset="0"/>
              <a:buChar char="–"/>
            </a:pPr>
            <a:r>
              <a:rPr lang="en-GB" altLang="es-ES" sz="2800"/>
              <a:t>GO terms are added by editors at EBI and gene annotation database groups</a:t>
            </a:r>
          </a:p>
          <a:p>
            <a:pPr lvl="1" eaLnBrk="1" hangingPunct="1">
              <a:lnSpc>
                <a:spcPct val="100000"/>
              </a:lnSpc>
              <a:spcBef>
                <a:spcPts val="563"/>
              </a:spcBef>
              <a:buFont typeface="Arial" panose="020B0604020202020204" pitchFamily="34" charset="0"/>
              <a:buChar char="–"/>
            </a:pPr>
            <a:r>
              <a:rPr lang="en-GB" altLang="es-ES" sz="2800"/>
              <a:t>Terms added by request</a:t>
            </a:r>
          </a:p>
          <a:p>
            <a:pPr lvl="1" eaLnBrk="1" hangingPunct="1">
              <a:lnSpc>
                <a:spcPct val="100000"/>
              </a:lnSpc>
              <a:spcBef>
                <a:spcPts val="563"/>
              </a:spcBef>
              <a:buFont typeface="Arial" panose="020B0604020202020204" pitchFamily="34" charset="0"/>
              <a:buChar char="–"/>
            </a:pPr>
            <a:r>
              <a:rPr lang="en-GB" altLang="es-ES" sz="2800"/>
              <a:t>Experts help with major development</a:t>
            </a:r>
          </a:p>
        </p:txBody>
      </p:sp>
      <p:graphicFrame>
        <p:nvGraphicFramePr>
          <p:cNvPr id="36867" name="Group 3">
            <a:extLst>
              <a:ext uri="{FF2B5EF4-FFF2-40B4-BE49-F238E27FC236}">
                <a16:creationId xmlns:a16="http://schemas.microsoft.com/office/drawing/2014/main" id="{8A5ECC0B-2763-48FD-A7C1-99691F8293DD}"/>
              </a:ext>
            </a:extLst>
          </p:cNvPr>
          <p:cNvGraphicFramePr>
            <a:graphicFrameLocks noGrp="1"/>
          </p:cNvGraphicFramePr>
          <p:nvPr/>
        </p:nvGraphicFramePr>
        <p:xfrm>
          <a:off x="2711450" y="3933826"/>
          <a:ext cx="6840538" cy="1857375"/>
        </p:xfrm>
        <a:graphic>
          <a:graphicData uri="http://schemas.openxmlformats.org/drawingml/2006/table">
            <a:tbl>
              <a:tblPr/>
              <a:tblGrid>
                <a:gridCol w="2279650">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tblGrid>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altLang="es-ES" sz="1800" b="0" i="0" u="none" strike="noStrike" cap="none" normalizeH="0" baseline="0">
                        <a:ln>
                          <a:noFill/>
                        </a:ln>
                        <a:solidFill>
                          <a:srgbClr val="000000"/>
                        </a:solidFill>
                        <a:effectLst/>
                        <a:latin typeface="Arial" panose="020B0604020202020204" pitchFamily="34" charset="0"/>
                        <a:cs typeface="Noto Sans CJK SC Regular" charset="0"/>
                      </a:endParaRPr>
                    </a:p>
                  </a:txBody>
                  <a:tcPr marL="91080" marR="91080" marT="6172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sng" strike="noStrike" cap="none" normalizeH="0" baseline="0">
                          <a:ln>
                            <a:noFill/>
                          </a:ln>
                          <a:solidFill>
                            <a:srgbClr val="000000"/>
                          </a:solidFill>
                          <a:effectLst/>
                          <a:latin typeface="Calibri" panose="020F0502020204030204" pitchFamily="34" charset="0"/>
                          <a:cs typeface="Noto Sans CJK SC Regular" charset="0"/>
                        </a:rPr>
                        <a:t>Jun 2012</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sng" strike="noStrike" cap="none" normalizeH="0" baseline="0">
                          <a:ln>
                            <a:noFill/>
                          </a:ln>
                          <a:solidFill>
                            <a:srgbClr val="000000"/>
                          </a:solidFill>
                          <a:effectLst/>
                          <a:latin typeface="Calibri" panose="020F0502020204030204" pitchFamily="34" charset="0"/>
                          <a:cs typeface="Noto Sans CJK SC Regular" charset="0"/>
                        </a:rPr>
                        <a:t>Apr 2015</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sng" strike="noStrike" cap="none" normalizeH="0" baseline="0">
                          <a:ln>
                            <a:noFill/>
                          </a:ln>
                          <a:solidFill>
                            <a:srgbClr val="000000"/>
                          </a:solidFill>
                          <a:effectLst/>
                          <a:latin typeface="Calibri" panose="020F0502020204030204" pitchFamily="34" charset="0"/>
                          <a:cs typeface="Noto Sans CJK SC Regular" charset="0"/>
                        </a:rPr>
                        <a:t>increase</a:t>
                      </a:r>
                    </a:p>
                  </a:txBody>
                  <a:tcPr marL="91080" marR="91080" marT="8458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Biological process</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23,074</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28,158</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22%</a:t>
                      </a:r>
                    </a:p>
                  </a:txBody>
                  <a:tcPr marL="91080" marR="91080" marT="8458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Molecular function</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9,392</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10,835</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15%</a:t>
                      </a:r>
                    </a:p>
                  </a:txBody>
                  <a:tcPr marL="91080" marR="91080" marT="8458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Cellular component</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2,994</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3,903</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30%</a:t>
                      </a:r>
                    </a:p>
                  </a:txBody>
                  <a:tcPr marL="91080" marR="91080" marT="8458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1" i="0" u="none" strike="noStrike" cap="none" normalizeH="0" baseline="0">
                          <a:ln>
                            <a:noFill/>
                          </a:ln>
                          <a:solidFill>
                            <a:srgbClr val="000000"/>
                          </a:solidFill>
                          <a:effectLst/>
                          <a:latin typeface="Calibri" panose="020F0502020204030204" pitchFamily="34" charset="0"/>
                          <a:cs typeface="Noto Sans CJK SC Regular" charset="0"/>
                        </a:rPr>
                        <a:t>total</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1" i="0" u="none" strike="noStrike" cap="none" normalizeH="0" baseline="0">
                          <a:ln>
                            <a:noFill/>
                          </a:ln>
                          <a:solidFill>
                            <a:srgbClr val="000000"/>
                          </a:solidFill>
                          <a:effectLst/>
                          <a:latin typeface="Calibri" panose="020F0502020204030204" pitchFamily="34" charset="0"/>
                          <a:cs typeface="Noto Sans CJK SC Regular" charset="0"/>
                        </a:rPr>
                        <a:t>37,104</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1" i="0" u="none" strike="noStrike" cap="none" normalizeH="0" baseline="0">
                          <a:ln>
                            <a:noFill/>
                          </a:ln>
                          <a:solidFill>
                            <a:srgbClr val="000000"/>
                          </a:solidFill>
                          <a:effectLst/>
                          <a:latin typeface="Calibri" panose="020F0502020204030204" pitchFamily="34" charset="0"/>
                          <a:cs typeface="Noto Sans CJK SC Regular" charset="0"/>
                        </a:rPr>
                        <a:t>42,896</a:t>
                      </a:r>
                    </a:p>
                  </a:txBody>
                  <a:tcPr marL="91080" marR="91080" marT="84582"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800" b="1" i="0" u="none" strike="noStrike" cap="none" normalizeH="0" baseline="0">
                          <a:ln>
                            <a:noFill/>
                          </a:ln>
                          <a:solidFill>
                            <a:srgbClr val="000000"/>
                          </a:solidFill>
                          <a:effectLst/>
                          <a:latin typeface="Calibri" panose="020F0502020204030204" pitchFamily="34" charset="0"/>
                          <a:cs typeface="Noto Sans CJK SC Regular" charset="0"/>
                        </a:rPr>
                        <a:t>16%</a:t>
                      </a:r>
                    </a:p>
                  </a:txBody>
                  <a:tcPr marL="91080" marR="91080" marT="8458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5963446C-DF6A-426E-90C6-C3B54A9DB576}"/>
              </a:ext>
            </a:extLst>
          </p:cNvPr>
          <p:cNvSpPr>
            <a:spLocks noGrp="1" noChangeArrowheads="1"/>
          </p:cNvSpPr>
          <p:nvPr>
            <p:ph type="title"/>
          </p:nvPr>
        </p:nvSpPr>
        <p:spPr>
          <a:xfrm>
            <a:off x="1714500" y="228600"/>
            <a:ext cx="8763000" cy="838200"/>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GB" altLang="es-ES" sz="4400">
                <a:latin typeface="Calibri" panose="020F0502020204030204" pitchFamily="34" charset="0"/>
              </a:rPr>
              <a:t>Part 2/2: Annotations</a:t>
            </a:r>
          </a:p>
        </p:txBody>
      </p:sp>
      <p:sp>
        <p:nvSpPr>
          <p:cNvPr id="69635" name="Text Box 2">
            <a:extLst>
              <a:ext uri="{FF2B5EF4-FFF2-40B4-BE49-F238E27FC236}">
                <a16:creationId xmlns:a16="http://schemas.microsoft.com/office/drawing/2014/main" id="{253D642E-7879-48B3-93A4-A48F2514D754}"/>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Genes are linked, or associated, with GO terms by trained curators at genome databases</a:t>
            </a:r>
          </a:p>
          <a:p>
            <a:pPr lvl="1" eaLnBrk="1" hangingPunct="1">
              <a:lnSpc>
                <a:spcPct val="100000"/>
              </a:lnSpc>
              <a:spcBef>
                <a:spcPts val="563"/>
              </a:spcBef>
              <a:buFont typeface="Arial" panose="020B0604020202020204" pitchFamily="34" charset="0"/>
              <a:buChar char="–"/>
            </a:pPr>
            <a:r>
              <a:rPr lang="en-GB" altLang="es-ES" sz="2800"/>
              <a:t>Known as ‘gene associations’ or GO annotations</a:t>
            </a:r>
          </a:p>
          <a:p>
            <a:pPr lvl="1" eaLnBrk="1" hangingPunct="1">
              <a:lnSpc>
                <a:spcPct val="100000"/>
              </a:lnSpc>
              <a:spcBef>
                <a:spcPts val="563"/>
              </a:spcBef>
              <a:buFont typeface="Arial" panose="020B0604020202020204" pitchFamily="34" charset="0"/>
              <a:buChar char="–"/>
            </a:pPr>
            <a:r>
              <a:rPr lang="en-GB" altLang="es-ES" sz="2800"/>
              <a:t>Multiple annotations per gene </a:t>
            </a:r>
          </a:p>
          <a:p>
            <a:pPr eaLnBrk="1" hangingPunct="1">
              <a:lnSpc>
                <a:spcPct val="100000"/>
              </a:lnSpc>
              <a:spcBef>
                <a:spcPts val="650"/>
              </a:spcBef>
              <a:buFont typeface="Arial" panose="020B0604020202020204" pitchFamily="34" charset="0"/>
              <a:buChar char="•"/>
            </a:pPr>
            <a:r>
              <a:rPr lang="en-GB" altLang="es-ES"/>
              <a:t>Some GO annotations created automatically (without human review)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81A18FFA-1723-4677-8550-C40BF4D0DE53}"/>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Annotation Sources</a:t>
            </a:r>
          </a:p>
        </p:txBody>
      </p:sp>
      <p:sp>
        <p:nvSpPr>
          <p:cNvPr id="71683" name="Text Box 2">
            <a:extLst>
              <a:ext uri="{FF2B5EF4-FFF2-40B4-BE49-F238E27FC236}">
                <a16:creationId xmlns:a16="http://schemas.microsoft.com/office/drawing/2014/main" id="{7D9308B9-397F-4DB4-B0D5-9227E023C80B}"/>
              </a:ext>
            </a:extLst>
          </p:cNvPr>
          <p:cNvSpPr txBox="1">
            <a:spLocks noChangeArrowheads="1"/>
          </p:cNvSpPr>
          <p:nvPr/>
        </p:nvSpPr>
        <p:spPr bwMode="auto">
          <a:xfrm>
            <a:off x="2209800" y="1143000"/>
            <a:ext cx="83058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Manual annotation</a:t>
            </a:r>
          </a:p>
          <a:p>
            <a:pPr lvl="1" eaLnBrk="1" hangingPunct="1">
              <a:lnSpc>
                <a:spcPct val="100000"/>
              </a:lnSpc>
              <a:spcBef>
                <a:spcPts val="563"/>
              </a:spcBef>
              <a:buFont typeface="Arial" panose="020B0604020202020204" pitchFamily="34" charset="0"/>
              <a:buChar char="–"/>
            </a:pPr>
            <a:r>
              <a:rPr lang="en-GB" altLang="es-ES" sz="2800"/>
              <a:t>Curated by scientists</a:t>
            </a:r>
          </a:p>
          <a:p>
            <a:pPr lvl="2" eaLnBrk="1" hangingPunct="1">
              <a:lnSpc>
                <a:spcPct val="100000"/>
              </a:lnSpc>
              <a:spcBef>
                <a:spcPts val="488"/>
              </a:spcBef>
              <a:buFont typeface="Arial" panose="020B0604020202020204" pitchFamily="34" charset="0"/>
              <a:buChar char="•"/>
            </a:pPr>
            <a:r>
              <a:rPr lang="en-GB" altLang="es-ES" sz="2400"/>
              <a:t>High quality</a:t>
            </a:r>
          </a:p>
          <a:p>
            <a:pPr lvl="2" eaLnBrk="1" hangingPunct="1">
              <a:lnSpc>
                <a:spcPct val="100000"/>
              </a:lnSpc>
              <a:spcBef>
                <a:spcPts val="488"/>
              </a:spcBef>
              <a:buFont typeface="Arial" panose="020B0604020202020204" pitchFamily="34" charset="0"/>
              <a:buChar char="•"/>
            </a:pPr>
            <a:r>
              <a:rPr lang="en-GB" altLang="es-ES" sz="2400"/>
              <a:t>Small number (time-consuming to create)</a:t>
            </a:r>
          </a:p>
          <a:p>
            <a:pPr lvl="1" eaLnBrk="1" hangingPunct="1">
              <a:lnSpc>
                <a:spcPct val="100000"/>
              </a:lnSpc>
              <a:spcBef>
                <a:spcPts val="563"/>
              </a:spcBef>
              <a:buFont typeface="Arial" panose="020B0604020202020204" pitchFamily="34" charset="0"/>
              <a:buChar char="–"/>
            </a:pPr>
            <a:r>
              <a:rPr lang="en-GB" altLang="es-ES" sz="2800"/>
              <a:t>Reviewed computational analysis</a:t>
            </a:r>
          </a:p>
          <a:p>
            <a:pPr eaLnBrk="1" hangingPunct="1">
              <a:lnSpc>
                <a:spcPct val="100000"/>
              </a:lnSpc>
              <a:spcBef>
                <a:spcPts val="650"/>
              </a:spcBef>
              <a:buFont typeface="Arial" panose="020B0604020202020204" pitchFamily="34" charset="0"/>
              <a:buChar char="•"/>
            </a:pPr>
            <a:r>
              <a:rPr lang="en-GB" altLang="es-ES"/>
              <a:t>Electronic annotation</a:t>
            </a:r>
          </a:p>
          <a:p>
            <a:pPr lvl="1" eaLnBrk="1" hangingPunct="1">
              <a:lnSpc>
                <a:spcPct val="100000"/>
              </a:lnSpc>
              <a:spcBef>
                <a:spcPts val="563"/>
              </a:spcBef>
              <a:buFont typeface="Arial" panose="020B0604020202020204" pitchFamily="34" charset="0"/>
              <a:buChar char="–"/>
            </a:pPr>
            <a:r>
              <a:rPr lang="en-GB" altLang="es-ES" sz="2800"/>
              <a:t>Annotation derived without human validation</a:t>
            </a:r>
          </a:p>
          <a:p>
            <a:pPr lvl="2" eaLnBrk="1" hangingPunct="1">
              <a:lnSpc>
                <a:spcPct val="100000"/>
              </a:lnSpc>
              <a:spcBef>
                <a:spcPts val="488"/>
              </a:spcBef>
              <a:buFont typeface="Arial" panose="020B0604020202020204" pitchFamily="34" charset="0"/>
              <a:buChar char="•"/>
            </a:pPr>
            <a:r>
              <a:rPr lang="en-GB" altLang="es-ES" sz="2400"/>
              <a:t>Computational predictions (accuracy varies)</a:t>
            </a:r>
          </a:p>
          <a:p>
            <a:pPr lvl="2" eaLnBrk="1" hangingPunct="1">
              <a:lnSpc>
                <a:spcPct val="100000"/>
              </a:lnSpc>
              <a:spcBef>
                <a:spcPts val="488"/>
              </a:spcBef>
              <a:buFont typeface="Arial" panose="020B0604020202020204" pitchFamily="34" charset="0"/>
              <a:buChar char="•"/>
            </a:pPr>
            <a:r>
              <a:rPr lang="en-GB" altLang="es-ES" sz="2400"/>
              <a:t>Lower ‘quality’ than manual codes</a:t>
            </a:r>
          </a:p>
          <a:p>
            <a:pPr eaLnBrk="1" hangingPunct="1">
              <a:lnSpc>
                <a:spcPct val="100000"/>
              </a:lnSpc>
              <a:spcBef>
                <a:spcPts val="650"/>
              </a:spcBef>
              <a:buFont typeface="Arial" panose="020B0604020202020204" pitchFamily="34" charset="0"/>
              <a:buChar char="•"/>
            </a:pPr>
            <a:r>
              <a:rPr lang="en-GB" altLang="es-ES"/>
              <a:t>Key point: be aware of annotation origin </a:t>
            </a:r>
          </a:p>
          <a:p>
            <a:pPr eaLnBrk="1" hangingPunct="1">
              <a:lnSpc>
                <a:spcPct val="100000"/>
              </a:lnSpc>
              <a:spcBef>
                <a:spcPts val="650"/>
              </a:spcBef>
              <a:buClrTx/>
              <a:buSzTx/>
            </a:pPr>
            <a:endParaRPr lang="en-GB"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858B5C66-FD0C-43FF-A9FB-16C80DB20969}"/>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Evidence Types</a:t>
            </a:r>
          </a:p>
        </p:txBody>
      </p:sp>
      <p:sp>
        <p:nvSpPr>
          <p:cNvPr id="73731" name="Rectangle 2">
            <a:extLst>
              <a:ext uri="{FF2B5EF4-FFF2-40B4-BE49-F238E27FC236}">
                <a16:creationId xmlns:a16="http://schemas.microsoft.com/office/drawing/2014/main" id="{C106F56C-6090-4FAB-83B5-90F75FED2813}"/>
              </a:ext>
            </a:extLst>
          </p:cNvPr>
          <p:cNvSpPr>
            <a:spLocks noChangeArrowheads="1"/>
          </p:cNvSpPr>
          <p:nvPr/>
        </p:nvSpPr>
        <p:spPr bwMode="auto">
          <a:xfrm>
            <a:off x="2590800" y="1371600"/>
            <a:ext cx="4419600" cy="15240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Experimental Evidence Codes</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EXP: Inferred from Experiment</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IDA: Inferred from Direct Assay</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IPI: Inferred from Physical Interaction</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IMP: Inferred from Mutant Phenotype</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IGI: Inferred from Genetic Interaction</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IEP: Inferred from Expression Pattern</a:t>
            </a:r>
          </a:p>
        </p:txBody>
      </p:sp>
      <p:pic>
        <p:nvPicPr>
          <p:cNvPr id="73732" name="Picture 3">
            <a:extLst>
              <a:ext uri="{FF2B5EF4-FFF2-40B4-BE49-F238E27FC236}">
                <a16:creationId xmlns:a16="http://schemas.microsoft.com/office/drawing/2014/main" id="{BEBB006C-DF12-49F6-84A2-69579F21F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3810000"/>
            <a:ext cx="1077913" cy="782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3" name="Rectangle 4">
            <a:extLst>
              <a:ext uri="{FF2B5EF4-FFF2-40B4-BE49-F238E27FC236}">
                <a16:creationId xmlns:a16="http://schemas.microsoft.com/office/drawing/2014/main" id="{C958268F-DEF2-4F6E-B816-46B6C32AFC3B}"/>
              </a:ext>
            </a:extLst>
          </p:cNvPr>
          <p:cNvSpPr>
            <a:spLocks noChangeArrowheads="1"/>
          </p:cNvSpPr>
          <p:nvPr/>
        </p:nvSpPr>
        <p:spPr bwMode="auto">
          <a:xfrm>
            <a:off x="2590800" y="5029200"/>
            <a:ext cx="7162800" cy="762000"/>
          </a:xfrm>
          <a:prstGeom prst="rect">
            <a:avLst/>
          </a:prstGeom>
          <a:noFill/>
          <a:ln w="2556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3734" name="Rectangle 5">
            <a:extLst>
              <a:ext uri="{FF2B5EF4-FFF2-40B4-BE49-F238E27FC236}">
                <a16:creationId xmlns:a16="http://schemas.microsoft.com/office/drawing/2014/main" id="{D10DE5B2-93E3-487B-B9AC-92075F0168E7}"/>
              </a:ext>
            </a:extLst>
          </p:cNvPr>
          <p:cNvSpPr>
            <a:spLocks noChangeArrowheads="1"/>
          </p:cNvSpPr>
          <p:nvPr/>
        </p:nvSpPr>
        <p:spPr bwMode="auto">
          <a:xfrm>
            <a:off x="2590800" y="5219700"/>
            <a:ext cx="56388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79413" indent="-377825">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9pPr>
          </a:lstStyle>
          <a:p>
            <a:pPr algn="ctr" eaLnBrk="1" hangingPunct="1">
              <a:lnSpc>
                <a:spcPct val="90000"/>
              </a:lnSpc>
              <a:spcBef>
                <a:spcPts val="400"/>
              </a:spcBef>
              <a:buClr>
                <a:srgbClr val="EEECE1"/>
              </a:buClr>
              <a:buFont typeface="Symbol" panose="05050102010706020507" pitchFamily="18" charset="2"/>
              <a:buChar char=""/>
            </a:pPr>
            <a:r>
              <a:rPr lang="en-US" altLang="es-ES" sz="2000" b="1">
                <a:solidFill>
                  <a:srgbClr val="C0504D"/>
                </a:solidFill>
                <a:latin typeface="Trebuchet MS" panose="020B0603020202020204" pitchFamily="34" charset="0"/>
                <a:ea typeface="ＭＳ Ｐゴシック" panose="020B0600070205080204" pitchFamily="34" charset="-128"/>
              </a:rPr>
              <a:t>IEA: Inferred from electronic annotation</a:t>
            </a:r>
          </a:p>
          <a:p>
            <a:pPr algn="ctr" eaLnBrk="1" hangingPunct="1">
              <a:lnSpc>
                <a:spcPct val="100000"/>
              </a:lnSpc>
              <a:spcBef>
                <a:spcPts val="1200"/>
              </a:spcBef>
              <a:buClrTx/>
              <a:buSzTx/>
            </a:pPr>
            <a:endParaRPr lang="en-US" altLang="es-ES" sz="2400" b="1">
              <a:latin typeface="Arial" panose="020B0604020202020204" pitchFamily="34" charset="0"/>
              <a:ea typeface="ＭＳ Ｐゴシック" panose="020B0600070205080204" pitchFamily="34" charset="-128"/>
            </a:endParaRPr>
          </a:p>
        </p:txBody>
      </p:sp>
      <p:pic>
        <p:nvPicPr>
          <p:cNvPr id="73735" name="Picture 6">
            <a:extLst>
              <a:ext uri="{FF2B5EF4-FFF2-40B4-BE49-F238E27FC236}">
                <a16:creationId xmlns:a16="http://schemas.microsoft.com/office/drawing/2014/main" id="{7BCEE49C-71F7-415A-A431-91F7FE9B6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5118100"/>
            <a:ext cx="527050" cy="55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3736" name="Picture 7">
            <a:extLst>
              <a:ext uri="{FF2B5EF4-FFF2-40B4-BE49-F238E27FC236}">
                <a16:creationId xmlns:a16="http://schemas.microsoft.com/office/drawing/2014/main" id="{6EB01A54-126E-467E-930D-5CC2DFC2D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429000"/>
            <a:ext cx="755650" cy="801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7" name="Rectangle 8">
            <a:extLst>
              <a:ext uri="{FF2B5EF4-FFF2-40B4-BE49-F238E27FC236}">
                <a16:creationId xmlns:a16="http://schemas.microsoft.com/office/drawing/2014/main" id="{FBD764F3-0973-4EF7-AA9C-12132867F6B2}"/>
              </a:ext>
            </a:extLst>
          </p:cNvPr>
          <p:cNvSpPr>
            <a:spLocks noChangeArrowheads="1"/>
          </p:cNvSpPr>
          <p:nvPr/>
        </p:nvSpPr>
        <p:spPr bwMode="auto">
          <a:xfrm>
            <a:off x="7239000" y="1371600"/>
            <a:ext cx="2514600" cy="35052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Author Statement Evidence Codes</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TAS: Traceable Author Statement</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NAS: Non-traceable Author Statement</a:t>
            </a:r>
          </a:p>
          <a:p>
            <a:pPr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Curator Statement Evidence Codes</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IC: Inferred by Curator</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ND: No biological Data available</a:t>
            </a:r>
          </a:p>
        </p:txBody>
      </p:sp>
      <p:sp>
        <p:nvSpPr>
          <p:cNvPr id="73738" name="Rectangle 9">
            <a:extLst>
              <a:ext uri="{FF2B5EF4-FFF2-40B4-BE49-F238E27FC236}">
                <a16:creationId xmlns:a16="http://schemas.microsoft.com/office/drawing/2014/main" id="{86AE52A8-C58A-4B1F-8C84-7571B528E209}"/>
              </a:ext>
            </a:extLst>
          </p:cNvPr>
          <p:cNvSpPr>
            <a:spLocks noChangeArrowheads="1"/>
          </p:cNvSpPr>
          <p:nvPr/>
        </p:nvSpPr>
        <p:spPr bwMode="auto">
          <a:xfrm>
            <a:off x="2590800" y="3048000"/>
            <a:ext cx="4419600" cy="18288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Computational Analysis Evidence Codes</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ISS: Inferred from Sequence or Structural Similarity</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ISO: Inferred from Sequence Orthology</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ISA: Inferred from Sequence Alignment</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ISM: Inferred from Sequence Model</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IGC: Inferred from Genomic Context</a:t>
            </a:r>
          </a:p>
          <a:p>
            <a:pPr lvl="1" eaLnBrk="1" hangingPunct="1">
              <a:lnSpc>
                <a:spcPct val="90000"/>
              </a:lnSpc>
              <a:spcBef>
                <a:spcPts val="250"/>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RCA: inferred from Reviewed Computational Analysis</a:t>
            </a:r>
          </a:p>
        </p:txBody>
      </p:sp>
      <p:pic>
        <p:nvPicPr>
          <p:cNvPr id="73739" name="Picture 10">
            <a:extLst>
              <a:ext uri="{FF2B5EF4-FFF2-40B4-BE49-F238E27FC236}">
                <a16:creationId xmlns:a16="http://schemas.microsoft.com/office/drawing/2014/main" id="{C43A9E24-5A9C-4DD2-AA4A-840FC14F33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524001"/>
            <a:ext cx="781050" cy="1046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40" name="Rectangle 11">
            <a:extLst>
              <a:ext uri="{FF2B5EF4-FFF2-40B4-BE49-F238E27FC236}">
                <a16:creationId xmlns:a16="http://schemas.microsoft.com/office/drawing/2014/main" id="{ED45518A-30B1-4411-9D70-4BCF30204EA2}"/>
              </a:ext>
            </a:extLst>
          </p:cNvPr>
          <p:cNvSpPr>
            <a:spLocks noChangeArrowheads="1"/>
          </p:cNvSpPr>
          <p:nvPr/>
        </p:nvSpPr>
        <p:spPr bwMode="auto">
          <a:xfrm>
            <a:off x="2590800" y="5862639"/>
            <a:ext cx="8001000"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2400">
                <a:latin typeface="Arial" panose="020B0604020202020204" pitchFamily="34" charset="0"/>
                <a:ea typeface="ＭＳ Ｐゴシック" panose="020B0600070205080204" pitchFamily="34" charset="-128"/>
              </a:rPr>
              <a:t>http://www.geneontology.org/GO.evidence.shtml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61028EAC-1595-4DB2-83ED-21C6A789077A}"/>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Contributing Databases</a:t>
            </a:r>
          </a:p>
        </p:txBody>
      </p:sp>
      <p:sp>
        <p:nvSpPr>
          <p:cNvPr id="77827" name="Text Box 2">
            <a:extLst>
              <a:ext uri="{FF2B5EF4-FFF2-40B4-BE49-F238E27FC236}">
                <a16:creationId xmlns:a16="http://schemas.microsoft.com/office/drawing/2014/main" id="{A6F1F995-FEDD-49F8-B99A-D7625CE82B8C}"/>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80000"/>
              </a:lnSpc>
              <a:spcBef>
                <a:spcPts val="363"/>
              </a:spcBef>
              <a:buFont typeface="Arial" panose="020B0604020202020204" pitchFamily="34" charset="0"/>
              <a:buChar char="•"/>
            </a:pPr>
            <a:r>
              <a:rPr lang="en-GB" altLang="es-ES" sz="2000" u="sng">
                <a:solidFill>
                  <a:srgbClr val="0000FF"/>
                </a:solidFill>
                <a:hlinkClick r:id="rId3"/>
              </a:rPr>
              <a:t>Berkeley </a:t>
            </a:r>
            <a:r>
              <a:rPr lang="en-GB" altLang="es-ES" sz="2000" i="1" u="sng">
                <a:solidFill>
                  <a:srgbClr val="0000FF"/>
                </a:solidFill>
                <a:hlinkClick r:id="rId3"/>
              </a:rPr>
              <a:t>Drosophila</a:t>
            </a:r>
            <a:r>
              <a:rPr lang="en-GB" altLang="es-ES" sz="2000" u="sng">
                <a:solidFill>
                  <a:srgbClr val="0000FF"/>
                </a:solidFill>
                <a:hlinkClick r:id="rId3"/>
              </a:rPr>
              <a:t> Genome Project (BDGP</a:t>
            </a:r>
            <a:r>
              <a:rPr lang="en-GB" altLang="es-ES" sz="2000"/>
              <a:t>)</a:t>
            </a:r>
          </a:p>
          <a:p>
            <a:pPr eaLnBrk="1" hangingPunct="1">
              <a:lnSpc>
                <a:spcPct val="80000"/>
              </a:lnSpc>
              <a:spcBef>
                <a:spcPts val="363"/>
              </a:spcBef>
              <a:buFont typeface="Arial" panose="020B0604020202020204" pitchFamily="34" charset="0"/>
              <a:buChar char="•"/>
            </a:pPr>
            <a:r>
              <a:rPr lang="en-GB" altLang="es-ES" sz="2000"/>
              <a:t>dictyBase (</a:t>
            </a:r>
            <a:r>
              <a:rPr lang="en-GB" altLang="es-ES" sz="2000" i="1"/>
              <a:t>Dictyostelium discoideum)</a:t>
            </a:r>
            <a:r>
              <a:rPr lang="en-GB" altLang="es-ES" sz="2000"/>
              <a:t> </a:t>
            </a:r>
          </a:p>
          <a:p>
            <a:pPr eaLnBrk="1" hangingPunct="1">
              <a:lnSpc>
                <a:spcPct val="80000"/>
              </a:lnSpc>
              <a:spcBef>
                <a:spcPts val="363"/>
              </a:spcBef>
              <a:buFont typeface="Arial" panose="020B0604020202020204" pitchFamily="34" charset="0"/>
              <a:buChar char="•"/>
            </a:pPr>
            <a:r>
              <a:rPr lang="en-GB" altLang="es-ES" sz="2000"/>
              <a:t>FlyBase (</a:t>
            </a:r>
            <a:r>
              <a:rPr lang="en-GB" altLang="es-ES" sz="2000" i="1"/>
              <a:t>Drosophila melanogaster)</a:t>
            </a:r>
            <a:r>
              <a:rPr lang="en-GB" altLang="es-ES" sz="2000"/>
              <a:t> </a:t>
            </a:r>
          </a:p>
          <a:p>
            <a:pPr eaLnBrk="1" hangingPunct="1">
              <a:lnSpc>
                <a:spcPct val="80000"/>
              </a:lnSpc>
              <a:spcBef>
                <a:spcPts val="363"/>
              </a:spcBef>
              <a:buFont typeface="Arial" panose="020B0604020202020204" pitchFamily="34" charset="0"/>
              <a:buChar char="•"/>
            </a:pPr>
            <a:r>
              <a:rPr lang="en-GB" altLang="es-ES" sz="2000"/>
              <a:t>GeneDB (</a:t>
            </a:r>
            <a:r>
              <a:rPr lang="en-GB" altLang="es-ES" sz="2000" i="1" u="sng">
                <a:solidFill>
                  <a:srgbClr val="0000FF"/>
                </a:solidFill>
                <a:hlinkClick r:id="rId4"/>
              </a:rPr>
              <a:t>Schizosaccharomyces pombe</a:t>
            </a:r>
            <a:r>
              <a:rPr lang="en-GB" altLang="es-ES" sz="2000" i="1"/>
              <a:t>, Plasmodium falciparum</a:t>
            </a:r>
            <a:r>
              <a:rPr lang="en-GB" altLang="es-ES" sz="2000"/>
              <a:t>, </a:t>
            </a:r>
            <a:r>
              <a:rPr lang="en-GB" altLang="es-ES" sz="2000" i="1"/>
              <a:t>Leishmania major</a:t>
            </a:r>
            <a:r>
              <a:rPr lang="en-GB" altLang="es-ES" sz="2000"/>
              <a:t> and </a:t>
            </a:r>
            <a:r>
              <a:rPr lang="en-GB" altLang="es-ES" sz="2000" i="1"/>
              <a:t>Trypanosoma brucei)</a:t>
            </a:r>
            <a:r>
              <a:rPr lang="en-GB" altLang="es-ES" sz="2000"/>
              <a:t> </a:t>
            </a:r>
          </a:p>
          <a:p>
            <a:pPr eaLnBrk="1" hangingPunct="1">
              <a:lnSpc>
                <a:spcPct val="80000"/>
              </a:lnSpc>
              <a:spcBef>
                <a:spcPts val="363"/>
              </a:spcBef>
              <a:buFont typeface="Arial" panose="020B0604020202020204" pitchFamily="34" charset="0"/>
              <a:buChar char="•"/>
            </a:pPr>
            <a:r>
              <a:rPr lang="en-GB" altLang="es-ES" sz="2000" u="sng">
                <a:solidFill>
                  <a:srgbClr val="0000FF"/>
                </a:solidFill>
                <a:hlinkClick r:id="rId5"/>
              </a:rPr>
              <a:t>UniProt Knowledgebase</a:t>
            </a:r>
            <a:r>
              <a:rPr lang="en-GB" altLang="es-ES" sz="2000"/>
              <a:t> (Swiss-Prot/TrEMBL/PIR-PSD) and </a:t>
            </a:r>
            <a:r>
              <a:rPr lang="en-GB" altLang="es-ES" sz="2000" u="sng">
                <a:solidFill>
                  <a:srgbClr val="0000FF"/>
                </a:solidFill>
                <a:hlinkClick r:id="rId6"/>
              </a:rPr>
              <a:t>InterPro</a:t>
            </a:r>
            <a:r>
              <a:rPr lang="en-GB" altLang="es-ES" sz="2000"/>
              <a:t> databases </a:t>
            </a:r>
          </a:p>
          <a:p>
            <a:pPr eaLnBrk="1" hangingPunct="1">
              <a:lnSpc>
                <a:spcPct val="80000"/>
              </a:lnSpc>
              <a:spcBef>
                <a:spcPts val="363"/>
              </a:spcBef>
              <a:buFont typeface="Arial" panose="020B0604020202020204" pitchFamily="34" charset="0"/>
              <a:buChar char="•"/>
            </a:pPr>
            <a:r>
              <a:rPr lang="en-GB" altLang="es-ES" sz="2000"/>
              <a:t>Gramene (grains, including rice, </a:t>
            </a:r>
            <a:r>
              <a:rPr lang="en-GB" altLang="es-ES" sz="2000" i="1"/>
              <a:t>Oryza</a:t>
            </a:r>
            <a:r>
              <a:rPr lang="en-GB" altLang="es-ES" sz="2000"/>
              <a:t>) </a:t>
            </a:r>
          </a:p>
          <a:p>
            <a:pPr eaLnBrk="1" hangingPunct="1">
              <a:lnSpc>
                <a:spcPct val="80000"/>
              </a:lnSpc>
              <a:spcBef>
                <a:spcPts val="363"/>
              </a:spcBef>
              <a:buFont typeface="Arial" panose="020B0604020202020204" pitchFamily="34" charset="0"/>
              <a:buChar char="•"/>
            </a:pPr>
            <a:r>
              <a:rPr lang="en-GB" altLang="es-ES" sz="2000"/>
              <a:t>Mouse Genome Database (MGD) and Gene Expression Database (GXD) (</a:t>
            </a:r>
            <a:r>
              <a:rPr lang="en-GB" altLang="es-ES" sz="2000" i="1"/>
              <a:t>Mus musculus)</a:t>
            </a:r>
            <a:r>
              <a:rPr lang="en-GB" altLang="es-ES" sz="2000"/>
              <a:t> </a:t>
            </a:r>
          </a:p>
          <a:p>
            <a:pPr eaLnBrk="1" hangingPunct="1">
              <a:lnSpc>
                <a:spcPct val="80000"/>
              </a:lnSpc>
              <a:spcBef>
                <a:spcPts val="363"/>
              </a:spcBef>
              <a:buFont typeface="Arial" panose="020B0604020202020204" pitchFamily="34" charset="0"/>
              <a:buChar char="•"/>
            </a:pPr>
            <a:r>
              <a:rPr lang="en-GB" altLang="es-ES" sz="2000"/>
              <a:t>Rat Genome Database (RGD) (</a:t>
            </a:r>
            <a:r>
              <a:rPr lang="en-GB" altLang="es-ES" sz="2000" i="1"/>
              <a:t>Rattus norvegicus)</a:t>
            </a:r>
          </a:p>
          <a:p>
            <a:pPr eaLnBrk="1" hangingPunct="1">
              <a:lnSpc>
                <a:spcPct val="80000"/>
              </a:lnSpc>
              <a:spcBef>
                <a:spcPts val="363"/>
              </a:spcBef>
              <a:buFont typeface="Arial" panose="020B0604020202020204" pitchFamily="34" charset="0"/>
              <a:buChar char="•"/>
            </a:pPr>
            <a:r>
              <a:rPr lang="en-GB" altLang="es-ES" sz="2000"/>
              <a:t>Reactome</a:t>
            </a:r>
          </a:p>
          <a:p>
            <a:pPr eaLnBrk="1" hangingPunct="1">
              <a:lnSpc>
                <a:spcPct val="80000"/>
              </a:lnSpc>
              <a:spcBef>
                <a:spcPts val="363"/>
              </a:spcBef>
              <a:buFont typeface="Arial" panose="020B0604020202020204" pitchFamily="34" charset="0"/>
              <a:buChar char="•"/>
            </a:pPr>
            <a:r>
              <a:rPr lang="en-GB" altLang="es-ES" sz="2000" i="1" u="sng">
                <a:solidFill>
                  <a:srgbClr val="0000FF"/>
                </a:solidFill>
                <a:hlinkClick r:id="rId7"/>
              </a:rPr>
              <a:t>Saccharomyces</a:t>
            </a:r>
            <a:r>
              <a:rPr lang="en-GB" altLang="es-ES" sz="2000" u="sng">
                <a:solidFill>
                  <a:srgbClr val="0000FF"/>
                </a:solidFill>
                <a:hlinkClick r:id="rId7"/>
              </a:rPr>
              <a:t> Genome Database (SGD)</a:t>
            </a:r>
            <a:r>
              <a:rPr lang="en-GB" altLang="es-ES" sz="2000"/>
              <a:t> (</a:t>
            </a:r>
            <a:r>
              <a:rPr lang="en-GB" altLang="es-ES" sz="2000" i="1"/>
              <a:t>Saccharomyces cerevisiae)</a:t>
            </a:r>
            <a:r>
              <a:rPr lang="en-GB" altLang="es-ES" sz="2000"/>
              <a:t> </a:t>
            </a:r>
          </a:p>
          <a:p>
            <a:pPr eaLnBrk="1" hangingPunct="1">
              <a:lnSpc>
                <a:spcPct val="80000"/>
              </a:lnSpc>
              <a:spcBef>
                <a:spcPts val="363"/>
              </a:spcBef>
              <a:buFont typeface="Arial" panose="020B0604020202020204" pitchFamily="34" charset="0"/>
              <a:buChar char="•"/>
            </a:pPr>
            <a:r>
              <a:rPr lang="en-GB" altLang="es-ES" sz="2000"/>
              <a:t>The </a:t>
            </a:r>
            <a:r>
              <a:rPr lang="en-GB" altLang="es-ES" sz="2000" i="1" u="sng">
                <a:solidFill>
                  <a:srgbClr val="0000FF"/>
                </a:solidFill>
                <a:hlinkClick r:id="rId8"/>
              </a:rPr>
              <a:t>Arabidopsis</a:t>
            </a:r>
            <a:r>
              <a:rPr lang="en-GB" altLang="es-ES" sz="2000" u="sng">
                <a:solidFill>
                  <a:srgbClr val="0000FF"/>
                </a:solidFill>
                <a:hlinkClick r:id="rId8"/>
              </a:rPr>
              <a:t> Information Resource (TAIR)</a:t>
            </a:r>
            <a:r>
              <a:rPr lang="en-GB" altLang="es-ES" sz="2000"/>
              <a:t> (</a:t>
            </a:r>
            <a:r>
              <a:rPr lang="en-GB" altLang="es-ES" sz="2000" i="1"/>
              <a:t>Arabidopsis thaliana)</a:t>
            </a:r>
            <a:r>
              <a:rPr lang="en-GB" altLang="es-ES" sz="2000"/>
              <a:t> </a:t>
            </a:r>
          </a:p>
          <a:p>
            <a:pPr eaLnBrk="1" hangingPunct="1">
              <a:lnSpc>
                <a:spcPct val="80000"/>
              </a:lnSpc>
              <a:spcBef>
                <a:spcPts val="363"/>
              </a:spcBef>
              <a:buFont typeface="Arial" panose="020B0604020202020204" pitchFamily="34" charset="0"/>
              <a:buChar char="•"/>
            </a:pPr>
            <a:r>
              <a:rPr lang="en-GB" altLang="es-ES" sz="2000"/>
              <a:t>The Institute for Genomic Research (TIGR): databases on several bacterial species </a:t>
            </a:r>
          </a:p>
          <a:p>
            <a:pPr eaLnBrk="1" hangingPunct="1">
              <a:lnSpc>
                <a:spcPct val="80000"/>
              </a:lnSpc>
              <a:spcBef>
                <a:spcPts val="363"/>
              </a:spcBef>
              <a:buFont typeface="Arial" panose="020B0604020202020204" pitchFamily="34" charset="0"/>
              <a:buChar char="•"/>
            </a:pPr>
            <a:r>
              <a:rPr lang="en-GB" altLang="es-ES" sz="2000"/>
              <a:t>WormBase (</a:t>
            </a:r>
            <a:r>
              <a:rPr lang="en-GB" altLang="es-ES" sz="2000" i="1"/>
              <a:t>Caenorhabditis elegans)</a:t>
            </a:r>
            <a:r>
              <a:rPr lang="en-GB" altLang="es-ES" sz="2000"/>
              <a:t> </a:t>
            </a:r>
          </a:p>
          <a:p>
            <a:pPr eaLnBrk="1" hangingPunct="1">
              <a:lnSpc>
                <a:spcPct val="80000"/>
              </a:lnSpc>
              <a:spcBef>
                <a:spcPts val="363"/>
              </a:spcBef>
              <a:buFont typeface="Arial" panose="020B0604020202020204" pitchFamily="34" charset="0"/>
              <a:buChar char="•"/>
            </a:pPr>
            <a:r>
              <a:rPr lang="en-GB" altLang="es-ES" sz="2000"/>
              <a:t>Zebrafish Information Network (ZFIN): (</a:t>
            </a:r>
            <a:r>
              <a:rPr lang="en-GB" altLang="es-ES" sz="2000" i="1"/>
              <a:t>Danio rerio)</a:t>
            </a:r>
            <a:r>
              <a:rPr lang="en-GB" altLang="es-ES" sz="180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75195DFA-FA0E-4370-A32F-FFF3B13C7D52}"/>
              </a:ext>
            </a:extLst>
          </p:cNvPr>
          <p:cNvSpPr>
            <a:spLocks noGrp="1" noChangeArrowheads="1"/>
          </p:cNvSpPr>
          <p:nvPr>
            <p:ph type="title"/>
          </p:nvPr>
        </p:nvSpPr>
        <p:spPr>
          <a:xfrm>
            <a:off x="2209800" y="2130426"/>
            <a:ext cx="7772400" cy="1470025"/>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4800" dirty="0">
                <a:latin typeface="Calibri" panose="020F0502020204030204" pitchFamily="34" charset="0"/>
              </a:rPr>
              <a:t>Pathway Analysis Methods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35</a:t>
            </a:fld>
            <a:endParaRPr lang="en-US" altLang="es-ES"/>
          </a:p>
        </p:txBody>
      </p:sp>
      <p:sp>
        <p:nvSpPr>
          <p:cNvPr id="79875" name="Rectangle 2">
            <a:extLst>
              <a:ext uri="{FF2B5EF4-FFF2-40B4-BE49-F238E27FC236}">
                <a16:creationId xmlns:a16="http://schemas.microsoft.com/office/drawing/2014/main" id="{69AA24BC-FE84-4080-AAC9-288ACA3447C1}"/>
              </a:ext>
            </a:extLst>
          </p:cNvPr>
          <p:cNvSpPr>
            <a:spLocks noGrp="1" noChangeArrowheads="1"/>
          </p:cNvSpPr>
          <p:nvPr>
            <p:ph type="subTitle" idx="4294967295"/>
          </p:nvPr>
        </p:nvSpPr>
        <p:spPr>
          <a:xfrm>
            <a:off x="2135560" y="3933056"/>
            <a:ext cx="6192688" cy="1631032"/>
          </a:xfrm>
        </p:spPr>
        <p:txBody>
          <a:bodyPr vert="horz" wrap="square" lIns="91440" tIns="45720" rIns="91440" bIns="45720" numCol="1" anchor="t" anchorCtr="0" compatLnSpc="1">
            <a:prstTxWarp prst="textNoShape">
              <a:avLst/>
            </a:prstTxWarp>
          </a:bodyPr>
          <a:lstStyle/>
          <a:p>
            <a:pPr>
              <a:lnSpc>
                <a:spcPct val="100000"/>
              </a:lnSpc>
              <a:spcBef>
                <a:spcPts val="6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s-ES" i="1" dirty="0"/>
              <a:t>Over-Representation Analysis </a:t>
            </a:r>
          </a:p>
          <a:p>
            <a:pPr>
              <a:lnSpc>
                <a:spcPct val="100000"/>
              </a:lnSpc>
              <a:spcBef>
                <a:spcPts val="6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s-ES" i="1" dirty="0"/>
              <a:t>Gene Set Enrichment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5830FF78-AF68-4F67-A2AE-1FAF9E4A843B}"/>
              </a:ext>
            </a:extLst>
          </p:cNvPr>
          <p:cNvSpPr>
            <a:spLocks noGrp="1" noChangeArrowheads="1"/>
          </p:cNvSpPr>
          <p:nvPr>
            <p:ph type="title"/>
          </p:nvPr>
        </p:nvSpPr>
        <p:spPr>
          <a:xfrm>
            <a:off x="1981200" y="228600"/>
            <a:ext cx="8229600" cy="685800"/>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Pathway Analysis</a:t>
            </a:r>
          </a:p>
        </p:txBody>
      </p:sp>
      <p:sp>
        <p:nvSpPr>
          <p:cNvPr id="81923" name="Text Box 2">
            <a:extLst>
              <a:ext uri="{FF2B5EF4-FFF2-40B4-BE49-F238E27FC236}">
                <a16:creationId xmlns:a16="http://schemas.microsoft.com/office/drawing/2014/main" id="{FF39FBAB-D32B-4F93-AAF4-3FF8A3804533}"/>
              </a:ext>
            </a:extLst>
          </p:cNvPr>
          <p:cNvSpPr txBox="1">
            <a:spLocks noChangeArrowheads="1"/>
          </p:cNvSpPr>
          <p:nvPr/>
        </p:nvSpPr>
        <p:spPr bwMode="auto">
          <a:xfrm>
            <a:off x="1981200" y="1219201"/>
            <a:ext cx="83820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dirty="0"/>
              <a:t>“</a:t>
            </a:r>
            <a:r>
              <a:rPr lang="en-GB" altLang="es-ES" i="1" dirty="0"/>
              <a:t>Any type of analysis that involves pathway or information</a:t>
            </a:r>
            <a:r>
              <a:rPr lang="en-GB" altLang="es-ES" dirty="0"/>
              <a:t>”</a:t>
            </a:r>
          </a:p>
          <a:p>
            <a:pPr lvl="1" eaLnBrk="1" hangingPunct="1">
              <a:lnSpc>
                <a:spcPct val="100000"/>
              </a:lnSpc>
              <a:spcBef>
                <a:spcPts val="650"/>
              </a:spcBef>
              <a:buFont typeface="Arial" panose="020B0604020202020204" pitchFamily="34" charset="0"/>
              <a:buChar char="•"/>
            </a:pPr>
            <a:r>
              <a:rPr lang="en-GB" altLang="es-ES" sz="2800" dirty="0"/>
              <a:t>Most popular type is </a:t>
            </a:r>
            <a:r>
              <a:rPr lang="en-GB" altLang="es-ES" sz="2800" b="1" i="1" dirty="0"/>
              <a:t>over-representation analysis</a:t>
            </a:r>
            <a:r>
              <a:rPr lang="en-GB" altLang="es-ES" sz="2800" dirty="0"/>
              <a:t>, but many others exist.</a:t>
            </a:r>
          </a:p>
          <a:p>
            <a:pPr eaLnBrk="1" hangingPunct="1">
              <a:lnSpc>
                <a:spcPct val="100000"/>
              </a:lnSpc>
              <a:spcBef>
                <a:spcPts val="650"/>
              </a:spcBef>
              <a:buFont typeface="Arial" panose="020B0604020202020204" pitchFamily="34" charset="0"/>
              <a:buChar char="•"/>
            </a:pPr>
            <a:r>
              <a:rPr lang="en-GB" altLang="es-ES" dirty="0"/>
              <a:t>Intended to gain insight into ‘omics’ data. </a:t>
            </a:r>
            <a:r>
              <a:rPr lang="en-GB" altLang="es-ES" dirty="0" err="1"/>
              <a:t>E.g</a:t>
            </a:r>
            <a:r>
              <a:rPr lang="en-GB" altLang="es-ES" dirty="0"/>
              <a:t>:</a:t>
            </a:r>
          </a:p>
          <a:p>
            <a:pPr lvl="1" eaLnBrk="1" hangingPunct="1">
              <a:lnSpc>
                <a:spcPct val="100000"/>
              </a:lnSpc>
              <a:spcBef>
                <a:spcPts val="563"/>
              </a:spcBef>
              <a:buFont typeface="Arial" panose="020B0604020202020204" pitchFamily="34" charset="0"/>
              <a:buChar char="–"/>
            </a:pPr>
            <a:r>
              <a:rPr lang="en-GB" altLang="es-ES" sz="2800" dirty="0"/>
              <a:t>Identifying a master regulator gene,</a:t>
            </a:r>
          </a:p>
          <a:p>
            <a:pPr lvl="1" eaLnBrk="1" hangingPunct="1">
              <a:lnSpc>
                <a:spcPct val="100000"/>
              </a:lnSpc>
              <a:spcBef>
                <a:spcPts val="563"/>
              </a:spcBef>
              <a:buFont typeface="Arial" panose="020B0604020202020204" pitchFamily="34" charset="0"/>
              <a:buChar char="–"/>
            </a:pPr>
            <a:r>
              <a:rPr lang="en-GB" altLang="es-ES" sz="2800" dirty="0"/>
              <a:t>Finding drug targets,</a:t>
            </a:r>
          </a:p>
          <a:p>
            <a:pPr lvl="1" eaLnBrk="1" hangingPunct="1">
              <a:lnSpc>
                <a:spcPct val="100000"/>
              </a:lnSpc>
              <a:spcBef>
                <a:spcPts val="563"/>
              </a:spcBef>
              <a:buFont typeface="Arial" panose="020B0604020202020204" pitchFamily="34" charset="0"/>
              <a:buChar char="–"/>
            </a:pPr>
            <a:r>
              <a:rPr lang="en-GB" altLang="es-ES" sz="2800" dirty="0"/>
              <a:t>Characterizing pathways active in a sample.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40541C4C-0A50-4BEE-AEBF-0726C7CBAF95}"/>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Arial" panose="020B0604020202020204" pitchFamily="34" charset="0"/>
              </a:rPr>
              <a:t>Benefits of Pathway Analysis</a:t>
            </a:r>
          </a:p>
        </p:txBody>
      </p:sp>
      <p:sp>
        <p:nvSpPr>
          <p:cNvPr id="83971" name="Text Box 2">
            <a:extLst>
              <a:ext uri="{FF2B5EF4-FFF2-40B4-BE49-F238E27FC236}">
                <a16:creationId xmlns:a16="http://schemas.microsoft.com/office/drawing/2014/main" id="{05C486EB-B82F-422A-9663-EA08292E5682}"/>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Relatively easy to interpret</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Familiar concepts e.g. cell cycle</a:t>
            </a:r>
          </a:p>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Identifies possible causal mechanisms</a:t>
            </a:r>
          </a:p>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Predicts new roles for genes</a:t>
            </a:r>
          </a:p>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Improves statistical power</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Fewer tests, aggregates data from multiple genes into one pathway</a:t>
            </a:r>
          </a:p>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More reproducible</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E.g. gene expression signatures</a:t>
            </a:r>
          </a:p>
          <a:p>
            <a:pPr eaLnBrk="1" hangingPunct="1">
              <a:lnSpc>
                <a:spcPct val="100000"/>
              </a:lnSpc>
              <a:spcBef>
                <a:spcPts val="650"/>
              </a:spcBef>
              <a:buFont typeface="Arial" panose="020B0604020202020204" pitchFamily="34" charset="0"/>
              <a:buChar char="•"/>
            </a:pPr>
            <a:r>
              <a:rPr lang="en-GB" altLang="es-ES" sz="2800">
                <a:latin typeface="Arial" panose="020B0604020202020204" pitchFamily="34" charset="0"/>
              </a:rPr>
              <a:t>Facilitates integration of multiple data types</a:t>
            </a:r>
          </a:p>
          <a:p>
            <a:pPr eaLnBrk="1" hangingPunct="1">
              <a:lnSpc>
                <a:spcPct val="100000"/>
              </a:lnSpc>
              <a:spcBef>
                <a:spcPts val="650"/>
              </a:spcBef>
              <a:buClrTx/>
              <a:buSzTx/>
            </a:pPr>
            <a:endParaRPr lang="en-GB" altLang="es-ES" sz="28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C2BFCB88-4A03-4A94-B622-7C09843529BB}"/>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Types of Pathway Analysis</a:t>
            </a:r>
          </a:p>
        </p:txBody>
      </p:sp>
      <p:pic>
        <p:nvPicPr>
          <p:cNvPr id="86019" name="Picture 2">
            <a:extLst>
              <a:ext uri="{FF2B5EF4-FFF2-40B4-BE49-F238E27FC236}">
                <a16:creationId xmlns:a16="http://schemas.microsoft.com/office/drawing/2014/main" id="{CFE033C8-B363-4A99-A584-6C3A4BD0B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524000"/>
            <a:ext cx="8666162"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20" name="Rectangle 3">
            <a:extLst>
              <a:ext uri="{FF2B5EF4-FFF2-40B4-BE49-F238E27FC236}">
                <a16:creationId xmlns:a16="http://schemas.microsoft.com/office/drawing/2014/main" id="{32B11655-5E89-4ABF-98F5-1BB4297E7F78}"/>
              </a:ext>
            </a:extLst>
          </p:cNvPr>
          <p:cNvSpPr>
            <a:spLocks noChangeArrowheads="1"/>
          </p:cNvSpPr>
          <p:nvPr/>
        </p:nvSpPr>
        <p:spPr bwMode="auto">
          <a:xfrm>
            <a:off x="6087007" y="6030913"/>
            <a:ext cx="448203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a:latin typeface="Arial" panose="020B0604020202020204" pitchFamily="34" charset="0"/>
              </a:rPr>
              <a:t>Khatri et alt. </a:t>
            </a:r>
            <a:r>
              <a:rPr lang="en-US" altLang="es-ES" sz="1800" i="1">
                <a:latin typeface="Arial" panose="020B0604020202020204" pitchFamily="34" charset="0"/>
              </a:rPr>
              <a:t>10 years of Pathway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EF526C8-63C5-4C47-87C6-472582214B0D}"/>
              </a:ext>
            </a:extLst>
          </p:cNvPr>
          <p:cNvSpPr>
            <a:spLocks noGrp="1"/>
          </p:cNvSpPr>
          <p:nvPr>
            <p:ph type="ctrTitle"/>
          </p:nvPr>
        </p:nvSpPr>
        <p:spPr>
          <a:xfrm>
            <a:off x="2063552" y="1989139"/>
            <a:ext cx="7461448" cy="1520825"/>
          </a:xfrm>
        </p:spPr>
        <p:txBody>
          <a:bodyPr>
            <a:normAutofit fontScale="90000"/>
          </a:bodyPr>
          <a:lstStyle/>
          <a:p>
            <a:pPr eaLnBrk="1" hangingPunct="1">
              <a:defRPr/>
            </a:pPr>
            <a:r>
              <a:rPr lang="en-US" sz="4400" dirty="0">
                <a:ea typeface="+mj-ea"/>
              </a:rPr>
              <a:t>Analysis of </a:t>
            </a:r>
            <a:r>
              <a:rPr lang="en-US" sz="4400" i="1" dirty="0" err="1">
                <a:ea typeface="+mj-ea"/>
              </a:rPr>
              <a:t>thresholded</a:t>
            </a:r>
            <a:r>
              <a:rPr lang="en-US" sz="4400" dirty="0">
                <a:ea typeface="+mj-ea"/>
              </a:rPr>
              <a:t> lists with </a:t>
            </a:r>
            <a:r>
              <a:rPr lang="en-US" sz="4400" i="1" dirty="0">
                <a:ea typeface="+mj-ea"/>
              </a:rPr>
              <a:t>Enrichment</a:t>
            </a:r>
            <a:r>
              <a:rPr lang="en-US" sz="4400" dirty="0">
                <a:ea typeface="+mj-ea"/>
              </a:rPr>
              <a:t> </a:t>
            </a:r>
            <a:r>
              <a:rPr lang="en-US" sz="4400" i="1" dirty="0">
                <a:ea typeface="+mj-ea"/>
              </a:rPr>
              <a:t>Analysis</a:t>
            </a:r>
            <a:br>
              <a:rPr lang="en-US" sz="4400" dirty="0">
                <a:ea typeface="+mj-ea"/>
              </a:rPr>
            </a:br>
            <a:r>
              <a:rPr lang="en-US" sz="4400" dirty="0">
                <a:ea typeface="+mj-ea"/>
              </a:rPr>
              <a:t>(</a:t>
            </a:r>
            <a:r>
              <a:rPr lang="en-US" sz="3600" dirty="0">
                <a:ea typeface="+mj-ea"/>
              </a:rPr>
              <a:t>also called Overrepresentation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89F9CB5E-75E5-43B8-96AA-7E60C8F0C3F4}"/>
              </a:ext>
            </a:extLst>
          </p:cNvPr>
          <p:cNvSpPr>
            <a:spLocks noGrp="1" noChangeArrowheads="1"/>
          </p:cNvSpPr>
          <p:nvPr>
            <p:ph type="title"/>
          </p:nvPr>
        </p:nvSpPr>
        <p:spPr>
          <a:xfrm>
            <a:off x="2014538" y="152401"/>
            <a:ext cx="8229600" cy="563563"/>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Health, disease and pathways</a:t>
            </a:r>
          </a:p>
        </p:txBody>
      </p:sp>
      <p:sp>
        <p:nvSpPr>
          <p:cNvPr id="18435" name="Text Box 2">
            <a:extLst>
              <a:ext uri="{FF2B5EF4-FFF2-40B4-BE49-F238E27FC236}">
                <a16:creationId xmlns:a16="http://schemas.microsoft.com/office/drawing/2014/main" id="{549BF7BA-1A6A-4784-A01A-F853A36D5B8E}"/>
              </a:ext>
            </a:extLst>
          </p:cNvPr>
          <p:cNvSpPr txBox="1">
            <a:spLocks noChangeArrowheads="1"/>
          </p:cNvSpPr>
          <p:nvPr/>
        </p:nvSpPr>
        <p:spPr bwMode="auto">
          <a:xfrm>
            <a:off x="1981200" y="990600"/>
            <a:ext cx="8001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325"/>
              </a:spcBef>
            </a:pPr>
            <a:r>
              <a:rPr lang="en-GB" altLang="es-ES" sz="1600"/>
              <a:t>Metabolism is a complex network of chemical reactions within the confines of a cell that can be analyzed in self-contained parts called </a:t>
            </a:r>
            <a:r>
              <a:rPr lang="en-GB" altLang="es-ES" sz="1600" b="1" i="1"/>
              <a:t>pathways</a:t>
            </a:r>
          </a:p>
          <a:p>
            <a:pPr eaLnBrk="1" hangingPunct="1">
              <a:lnSpc>
                <a:spcPct val="100000"/>
              </a:lnSpc>
              <a:spcBef>
                <a:spcPts val="325"/>
              </a:spcBef>
            </a:pPr>
            <a:r>
              <a:rPr lang="en-GB" altLang="es-ES" sz="1600"/>
              <a:t>One can generally assume that “normal” metabolism is what happens in healthy state or, reciprocally, that disease can </a:t>
            </a:r>
            <a:r>
              <a:rPr lang="en-GB" altLang="es-ES" sz="1600" i="1"/>
              <a:t>be associated with some type of alteration in meta</a:t>
            </a:r>
            <a:r>
              <a:rPr lang="en-GB" altLang="es-ES" sz="1600"/>
              <a:t>bolism.</a:t>
            </a:r>
          </a:p>
        </p:txBody>
      </p:sp>
      <p:pic>
        <p:nvPicPr>
          <p:cNvPr id="18436" name="Picture 3">
            <a:extLst>
              <a:ext uri="{FF2B5EF4-FFF2-40B4-BE49-F238E27FC236}">
                <a16:creationId xmlns:a16="http://schemas.microsoft.com/office/drawing/2014/main" id="{1B01202C-A074-47B2-86D5-7920B6C3C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1"/>
            <a:ext cx="3619500" cy="293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7" name="Picture 4">
            <a:extLst>
              <a:ext uri="{FF2B5EF4-FFF2-40B4-BE49-F238E27FC236}">
                <a16:creationId xmlns:a16="http://schemas.microsoft.com/office/drawing/2014/main" id="{4D9C9686-7D82-490A-BAB0-FEE928953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1" y="2362201"/>
            <a:ext cx="3343275" cy="2924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8" name="Rectangle 5">
            <a:extLst>
              <a:ext uri="{FF2B5EF4-FFF2-40B4-BE49-F238E27FC236}">
                <a16:creationId xmlns:a16="http://schemas.microsoft.com/office/drawing/2014/main" id="{817047DA-63A4-4C9C-A318-6C9B2A9B0529}"/>
              </a:ext>
            </a:extLst>
          </p:cNvPr>
          <p:cNvSpPr>
            <a:spLocks noChangeArrowheads="1"/>
          </p:cNvSpPr>
          <p:nvPr/>
        </p:nvSpPr>
        <p:spPr bwMode="auto">
          <a:xfrm>
            <a:off x="1524001" y="5633548"/>
            <a:ext cx="932656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363"/>
              </a:spcBef>
            </a:pPr>
            <a:r>
              <a:rPr lang="en-US" altLang="es-ES" sz="1800" b="1" i="1" dirty="0"/>
              <a:t>Characterization of disease can be attempted by studying how this affects or disrupts pathways </a:t>
            </a:r>
          </a:p>
          <a:p>
            <a:pPr algn="ctr" eaLnBrk="1" hangingPunct="1">
              <a:lnSpc>
                <a:spcPct val="100000"/>
              </a:lnSpc>
              <a:spcBef>
                <a:spcPts val="363"/>
              </a:spcBef>
            </a:pPr>
            <a:r>
              <a:rPr lang="en-US" altLang="es-ES" sz="1800" b="1" i="1" dirty="0"/>
              <a:t>That’s what Pathway  Analysis is about (more or less)</a:t>
            </a:r>
          </a:p>
          <a:p>
            <a:pPr eaLnBrk="1" hangingPunct="1">
              <a:lnSpc>
                <a:spcPct val="100000"/>
              </a:lnSpc>
              <a:spcBef>
                <a:spcPts val="363"/>
              </a:spcBef>
            </a:pPr>
            <a:endParaRPr lang="en-US" altLang="es-ES" sz="1800" b="1" dirty="0"/>
          </a:p>
        </p:txBody>
      </p:sp>
      <p:sp>
        <p:nvSpPr>
          <p:cNvPr id="18439" name="Rectangle 6">
            <a:extLst>
              <a:ext uri="{FF2B5EF4-FFF2-40B4-BE49-F238E27FC236}">
                <a16:creationId xmlns:a16="http://schemas.microsoft.com/office/drawing/2014/main" id="{8AA9E1EA-D5D4-4285-8F9F-BE6CD3329B82}"/>
              </a:ext>
            </a:extLst>
          </p:cNvPr>
          <p:cNvSpPr>
            <a:spLocks noChangeArrowheads="1"/>
          </p:cNvSpPr>
          <p:nvPr/>
        </p:nvSpPr>
        <p:spPr bwMode="auto">
          <a:xfrm>
            <a:off x="6096000" y="5257800"/>
            <a:ext cx="40386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288"/>
              </a:spcBef>
            </a:pPr>
            <a:r>
              <a:rPr lang="en-US" altLang="es-ES" sz="1400" b="1"/>
              <a:t>Pathways altered in ALZHEIMER disease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1AF45B63-16CB-49C1-9F46-DE8EF2A3FB13}"/>
              </a:ext>
            </a:extLst>
          </p:cNvPr>
          <p:cNvSpPr txBox="1">
            <a:spLocks noChangeArrowheads="1"/>
          </p:cNvSpPr>
          <p:nvPr/>
        </p:nvSpPr>
        <p:spPr bwMode="auto">
          <a:xfrm>
            <a:off x="1981200" y="1219201"/>
            <a:ext cx="8229600" cy="293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indent="-227013">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Combines</a:t>
            </a:r>
          </a:p>
          <a:p>
            <a:pPr lvl="1" eaLnBrk="1" hangingPunct="1">
              <a:lnSpc>
                <a:spcPct val="100000"/>
              </a:lnSpc>
              <a:spcBef>
                <a:spcPts val="563"/>
              </a:spcBef>
              <a:buFont typeface="Arial" panose="020B0604020202020204" pitchFamily="34" charset="0"/>
              <a:buChar char="–"/>
            </a:pPr>
            <a:r>
              <a:rPr lang="en-GB" altLang="es-ES" sz="2800"/>
              <a:t>Gene (feature) lists </a:t>
            </a:r>
            <a:r>
              <a:rPr lang="en-GB" altLang="es-ES" sz="2800">
                <a:latin typeface="Wingdings" panose="05000000000000000000" pitchFamily="2" charset="2"/>
              </a:rPr>
              <a:t></a:t>
            </a:r>
            <a:r>
              <a:rPr lang="en-GB" altLang="es-ES" sz="2800"/>
              <a:t> (Gen)omic experiment</a:t>
            </a:r>
          </a:p>
          <a:p>
            <a:pPr lvl="1" eaLnBrk="1" hangingPunct="1">
              <a:lnSpc>
                <a:spcPct val="100000"/>
              </a:lnSpc>
              <a:spcBef>
                <a:spcPts val="563"/>
              </a:spcBef>
              <a:buFont typeface="Arial" panose="020B0604020202020204" pitchFamily="34" charset="0"/>
              <a:buChar char="–"/>
            </a:pPr>
            <a:r>
              <a:rPr lang="en-GB" altLang="es-ES" sz="2800"/>
              <a:t>Pathways and other gene annotations</a:t>
            </a:r>
          </a:p>
          <a:p>
            <a:pPr lvl="2" eaLnBrk="1" hangingPunct="1">
              <a:lnSpc>
                <a:spcPct val="100000"/>
              </a:lnSpc>
              <a:spcBef>
                <a:spcPts val="488"/>
              </a:spcBef>
              <a:buFont typeface="Arial" panose="020B0604020202020204" pitchFamily="34" charset="0"/>
              <a:buChar char="•"/>
            </a:pPr>
            <a:r>
              <a:rPr lang="en-GB" altLang="es-ES" sz="2400"/>
              <a:t>Gene Ontology</a:t>
            </a:r>
          </a:p>
          <a:p>
            <a:pPr lvl="2" eaLnBrk="1" hangingPunct="1">
              <a:lnSpc>
                <a:spcPct val="100000"/>
              </a:lnSpc>
              <a:spcBef>
                <a:spcPts val="488"/>
              </a:spcBef>
              <a:buFont typeface="Arial" panose="020B0604020202020204" pitchFamily="34" charset="0"/>
              <a:buChar char="•"/>
            </a:pPr>
            <a:r>
              <a:rPr lang="en-GB" altLang="es-ES" sz="2400"/>
              <a:t>Reactome</a:t>
            </a:r>
          </a:p>
          <a:p>
            <a:pPr lvl="2" eaLnBrk="1" hangingPunct="1">
              <a:lnSpc>
                <a:spcPct val="100000"/>
              </a:lnSpc>
              <a:spcBef>
                <a:spcPts val="488"/>
              </a:spcBef>
              <a:buFont typeface="Arial" panose="020B0604020202020204" pitchFamily="34" charset="0"/>
              <a:buChar char="•"/>
            </a:pPr>
            <a:r>
              <a:rPr lang="en-GB" altLang="es-ES" sz="2400"/>
              <a:t>Pathway commons</a:t>
            </a:r>
          </a:p>
        </p:txBody>
      </p:sp>
      <p:pic>
        <p:nvPicPr>
          <p:cNvPr id="89091" name="Picture 2">
            <a:extLst>
              <a:ext uri="{FF2B5EF4-FFF2-40B4-BE49-F238E27FC236}">
                <a16:creationId xmlns:a16="http://schemas.microsoft.com/office/drawing/2014/main" id="{AE83C8A4-17A6-45F7-BC79-2EE6A6A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1" y="4492625"/>
            <a:ext cx="4621213"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2" name="Rectangle 3">
            <a:extLst>
              <a:ext uri="{FF2B5EF4-FFF2-40B4-BE49-F238E27FC236}">
                <a16:creationId xmlns:a16="http://schemas.microsoft.com/office/drawing/2014/main" id="{8E0A0720-1D8E-4AE5-B3A2-35D7AEE7C3C8}"/>
              </a:ext>
            </a:extLst>
          </p:cNvPr>
          <p:cNvSpPr>
            <a:spLocks noChangeArrowheads="1"/>
          </p:cNvSpPr>
          <p:nvPr/>
        </p:nvSpPr>
        <p:spPr bwMode="auto">
          <a:xfrm>
            <a:off x="1676400" y="153988"/>
            <a:ext cx="88392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4400"/>
              <a:t>Over-representation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ADD7092A-DF56-436E-9D6E-B41D1300341B}"/>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pPr>
            <a:r>
              <a:rPr lang="en-US" altLang="es-ES" sz="4400">
                <a:latin typeface="Calibri" panose="020F0502020204030204" pitchFamily="34" charset="0"/>
              </a:rPr>
              <a:t>Over-representation analysis</a:t>
            </a:r>
          </a:p>
        </p:txBody>
      </p:sp>
      <p:sp>
        <p:nvSpPr>
          <p:cNvPr id="59394" name="Text Box 2">
            <a:extLst>
              <a:ext uri="{FF2B5EF4-FFF2-40B4-BE49-F238E27FC236}">
                <a16:creationId xmlns:a16="http://schemas.microsoft.com/office/drawing/2014/main" id="{8D32652F-8A04-45AC-AC2B-C6ED2D0A40DE}"/>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18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1pPr>
            <a:lvl2pPr marL="914400" indent="-4556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9pPr>
          </a:lstStyle>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Given:</a:t>
            </a:r>
          </a:p>
          <a:p>
            <a:pPr lvl="1" eaLnBrk="1" hangingPunct="1">
              <a:spcBef>
                <a:spcPts val="488"/>
              </a:spcBef>
              <a:buClr>
                <a:srgbClr val="000000"/>
              </a:buClr>
              <a:buSzPct val="100000"/>
              <a:buFont typeface="StarSymbol" charset="0"/>
              <a:buAutoNum type="arabicPeriod"/>
              <a:defRPr/>
            </a:pPr>
            <a:r>
              <a:rPr lang="en-GB" altLang="es-ES" sz="2400" dirty="0">
                <a:latin typeface="Calibri" panose="020F0502020204030204" pitchFamily="34" charset="0"/>
                <a:ea typeface="ＭＳ Ｐゴシック" panose="020B0600070205080204" pitchFamily="34" charset="-128"/>
              </a:rPr>
              <a:t>Gene list: e.g. RRP6, MRD1, RRP7, RRP43, RRP42 (yeast)</a:t>
            </a:r>
          </a:p>
          <a:p>
            <a:pPr lvl="1" eaLnBrk="1" hangingPunct="1">
              <a:spcBef>
                <a:spcPts val="488"/>
              </a:spcBef>
              <a:buClr>
                <a:srgbClr val="000000"/>
              </a:buClr>
              <a:buSzPct val="100000"/>
              <a:buFont typeface="StarSymbol" charset="0"/>
              <a:buAutoNum type="arabicPeriod"/>
              <a:defRPr/>
            </a:pPr>
            <a:r>
              <a:rPr lang="en-GB" altLang="es-ES" sz="2400" dirty="0">
                <a:latin typeface="Calibri" panose="020F0502020204030204" pitchFamily="34" charset="0"/>
                <a:ea typeface="ＭＳ Ｐゴシック" panose="020B0600070205080204" pitchFamily="34" charset="-128"/>
              </a:rPr>
              <a:t>Gene sets or annotations: e.g. Gene ontology, transcription factor binding sites in promoter</a:t>
            </a:r>
          </a:p>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Question: </a:t>
            </a:r>
            <a:r>
              <a:rPr lang="en-GB" altLang="es-ES" sz="2800" i="1" dirty="0">
                <a:latin typeface="Calibri" panose="020F0502020204030204" pitchFamily="34" charset="0"/>
                <a:ea typeface="ＭＳ Ｐゴシック" panose="020B0600070205080204" pitchFamily="34" charset="-128"/>
              </a:rPr>
              <a:t>Are any of the gene annotations </a:t>
            </a:r>
            <a:r>
              <a:rPr lang="en-GB" altLang="es-ES" sz="2800" i="1" u="sng" dirty="0">
                <a:latin typeface="Calibri" panose="020F0502020204030204" pitchFamily="34" charset="0"/>
                <a:ea typeface="ＭＳ Ｐゴシック" panose="020B0600070205080204" pitchFamily="34" charset="-128"/>
              </a:rPr>
              <a:t>surprisingly</a:t>
            </a:r>
            <a:r>
              <a:rPr lang="en-GB" altLang="es-ES" sz="2800" i="1" dirty="0">
                <a:latin typeface="Calibri" panose="020F0502020204030204" pitchFamily="34" charset="0"/>
                <a:ea typeface="ＭＳ Ｐゴシック" panose="020B0600070205080204" pitchFamily="34" charset="-128"/>
              </a:rPr>
              <a:t> enriched in the gene list?</a:t>
            </a:r>
          </a:p>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Details:</a:t>
            </a:r>
          </a:p>
          <a:p>
            <a:pPr marL="933450" lvl="1" indent="-531813" eaLnBrk="1" hangingPunct="1">
              <a:spcBef>
                <a:spcPts val="488"/>
              </a:spcBef>
              <a:buClr>
                <a:srgbClr val="000000"/>
              </a:buClr>
              <a:buSzPct val="100000"/>
              <a:buFont typeface="+mj-lt"/>
              <a:buAutoNum type="arabicPeriod"/>
              <a:defRPr/>
            </a:pPr>
            <a:r>
              <a:rPr lang="en-GB" altLang="es-ES" sz="2400" dirty="0">
                <a:latin typeface="Calibri" panose="020F0502020204030204" pitchFamily="34" charset="0"/>
                <a:ea typeface="ＭＳ Ｐゴシック" panose="020B0600070205080204" pitchFamily="34" charset="-128"/>
              </a:rPr>
              <a:t>Where do the gene lists come from?</a:t>
            </a:r>
          </a:p>
          <a:p>
            <a:pPr marL="915987" lvl="1" indent="-457200" eaLnBrk="1" hangingPunct="1">
              <a:spcBef>
                <a:spcPts val="488"/>
              </a:spcBef>
              <a:buClr>
                <a:srgbClr val="000000"/>
              </a:buClr>
              <a:buSzPct val="100000"/>
              <a:buFont typeface="+mj-lt"/>
              <a:buAutoNum type="arabicPeriod"/>
              <a:defRPr/>
            </a:pPr>
            <a:r>
              <a:rPr lang="en-GB" altLang="es-ES" sz="2400" dirty="0">
                <a:latin typeface="Calibri" panose="020F0502020204030204" pitchFamily="34" charset="0"/>
                <a:ea typeface="ＭＳ Ｐゴシック" panose="020B0600070205080204" pitchFamily="34" charset="-128"/>
              </a:rPr>
              <a:t>How to assess “surprisingly” (statistics)</a:t>
            </a:r>
          </a:p>
          <a:p>
            <a:pPr marL="915987" lvl="1" indent="-457200" eaLnBrk="1" hangingPunct="1">
              <a:spcBef>
                <a:spcPts val="488"/>
              </a:spcBef>
              <a:buClr>
                <a:srgbClr val="000000"/>
              </a:buClr>
              <a:buSzPct val="100000"/>
              <a:buFont typeface="+mj-lt"/>
              <a:buAutoNum type="arabicPeriod"/>
              <a:defRPr/>
            </a:pPr>
            <a:r>
              <a:rPr lang="en-GB" altLang="es-ES" sz="2400" dirty="0">
                <a:latin typeface="Calibri" panose="020F0502020204030204" pitchFamily="34" charset="0"/>
                <a:ea typeface="ＭＳ Ｐゴシック" panose="020B0600070205080204" pitchFamily="34" charset="-128"/>
              </a:rPr>
              <a:t>How to adjust for test multiplicity?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CBE3551D-8682-42A3-BF3A-B6A23952B424}"/>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dirty="0">
                <a:latin typeface="Calibri" panose="020F0502020204030204" pitchFamily="34" charset="0"/>
              </a:rPr>
              <a:t>Obtaining the gene lists</a:t>
            </a:r>
          </a:p>
        </p:txBody>
      </p:sp>
      <p:sp>
        <p:nvSpPr>
          <p:cNvPr id="93187" name="Rectangle 2">
            <a:extLst>
              <a:ext uri="{FF2B5EF4-FFF2-40B4-BE49-F238E27FC236}">
                <a16:creationId xmlns:a16="http://schemas.microsoft.com/office/drawing/2014/main" id="{B947A12A-0DF3-4B92-AD85-17EF2B83808A}"/>
              </a:ext>
            </a:extLst>
          </p:cNvPr>
          <p:cNvSpPr>
            <a:spLocks noChangeArrowheads="1"/>
          </p:cNvSpPr>
          <p:nvPr/>
        </p:nvSpPr>
        <p:spPr bwMode="auto">
          <a:xfrm>
            <a:off x="2279651" y="2419350"/>
            <a:ext cx="1152525" cy="2305050"/>
          </a:xfrm>
          <a:prstGeom prst="rect">
            <a:avLst/>
          </a:prstGeom>
          <a:solidFill>
            <a:srgbClr val="3399FF"/>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188" name="Rectangle 3">
            <a:extLst>
              <a:ext uri="{FF2B5EF4-FFF2-40B4-BE49-F238E27FC236}">
                <a16:creationId xmlns:a16="http://schemas.microsoft.com/office/drawing/2014/main" id="{8D79C83F-F100-4066-873E-881AF211BB11}"/>
              </a:ext>
            </a:extLst>
          </p:cNvPr>
          <p:cNvSpPr>
            <a:spLocks noChangeArrowheads="1"/>
          </p:cNvSpPr>
          <p:nvPr/>
        </p:nvSpPr>
        <p:spPr bwMode="auto">
          <a:xfrm>
            <a:off x="3433764" y="2419350"/>
            <a:ext cx="1152525" cy="2305050"/>
          </a:xfrm>
          <a:prstGeom prst="rect">
            <a:avLst/>
          </a:prstGeom>
          <a:solidFill>
            <a:srgbClr val="FF5050"/>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189" name="Line 4">
            <a:extLst>
              <a:ext uri="{FF2B5EF4-FFF2-40B4-BE49-F238E27FC236}">
                <a16:creationId xmlns:a16="http://schemas.microsoft.com/office/drawing/2014/main" id="{0BFFB512-07FA-417C-BF2F-8E5E08319DEC}"/>
              </a:ext>
            </a:extLst>
          </p:cNvPr>
          <p:cNvSpPr>
            <a:spLocks noChangeShapeType="1"/>
          </p:cNvSpPr>
          <p:nvPr/>
        </p:nvSpPr>
        <p:spPr bwMode="auto">
          <a:xfrm>
            <a:off x="2281238" y="2635250"/>
            <a:ext cx="2303462"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0" name="Line 5">
            <a:extLst>
              <a:ext uri="{FF2B5EF4-FFF2-40B4-BE49-F238E27FC236}">
                <a16:creationId xmlns:a16="http://schemas.microsoft.com/office/drawing/2014/main" id="{A07CF7C4-DB4C-4D71-8177-975978E4A27E}"/>
              </a:ext>
            </a:extLst>
          </p:cNvPr>
          <p:cNvSpPr>
            <a:spLocks noChangeShapeType="1"/>
          </p:cNvSpPr>
          <p:nvPr/>
        </p:nvSpPr>
        <p:spPr bwMode="auto">
          <a:xfrm>
            <a:off x="2641600" y="2419350"/>
            <a:ext cx="1588" cy="2305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1" name="Line 6">
            <a:extLst>
              <a:ext uri="{FF2B5EF4-FFF2-40B4-BE49-F238E27FC236}">
                <a16:creationId xmlns:a16="http://schemas.microsoft.com/office/drawing/2014/main" id="{D5466351-597E-4CD9-A3A9-8D40D0C0537C}"/>
              </a:ext>
            </a:extLst>
          </p:cNvPr>
          <p:cNvSpPr>
            <a:spLocks noChangeShapeType="1"/>
          </p:cNvSpPr>
          <p:nvPr/>
        </p:nvSpPr>
        <p:spPr bwMode="auto">
          <a:xfrm>
            <a:off x="2855914" y="2420938"/>
            <a:ext cx="1587" cy="2305050"/>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2" name="Line 7">
            <a:extLst>
              <a:ext uri="{FF2B5EF4-FFF2-40B4-BE49-F238E27FC236}">
                <a16:creationId xmlns:a16="http://schemas.microsoft.com/office/drawing/2014/main" id="{873DD17E-3C5D-4B56-966C-0AE3DCDD0969}"/>
              </a:ext>
            </a:extLst>
          </p:cNvPr>
          <p:cNvSpPr>
            <a:spLocks noChangeShapeType="1"/>
          </p:cNvSpPr>
          <p:nvPr/>
        </p:nvSpPr>
        <p:spPr bwMode="auto">
          <a:xfrm>
            <a:off x="2281239" y="2852739"/>
            <a:ext cx="1152525"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3" name="Line 8">
            <a:extLst>
              <a:ext uri="{FF2B5EF4-FFF2-40B4-BE49-F238E27FC236}">
                <a16:creationId xmlns:a16="http://schemas.microsoft.com/office/drawing/2014/main" id="{CC2E42C3-130D-4036-A1C5-7F065E295F17}"/>
              </a:ext>
            </a:extLst>
          </p:cNvPr>
          <p:cNvSpPr>
            <a:spLocks noChangeShapeType="1"/>
          </p:cNvSpPr>
          <p:nvPr/>
        </p:nvSpPr>
        <p:spPr bwMode="auto">
          <a:xfrm>
            <a:off x="3792539" y="2419350"/>
            <a:ext cx="1587" cy="2305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4" name="Line 9">
            <a:extLst>
              <a:ext uri="{FF2B5EF4-FFF2-40B4-BE49-F238E27FC236}">
                <a16:creationId xmlns:a16="http://schemas.microsoft.com/office/drawing/2014/main" id="{B1B89E8C-C2E7-4A92-A09D-427DC4105852}"/>
              </a:ext>
            </a:extLst>
          </p:cNvPr>
          <p:cNvSpPr>
            <a:spLocks noChangeShapeType="1"/>
          </p:cNvSpPr>
          <p:nvPr/>
        </p:nvSpPr>
        <p:spPr bwMode="auto">
          <a:xfrm>
            <a:off x="4008439" y="2419350"/>
            <a:ext cx="1587" cy="2305050"/>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5" name="Line 10">
            <a:extLst>
              <a:ext uri="{FF2B5EF4-FFF2-40B4-BE49-F238E27FC236}">
                <a16:creationId xmlns:a16="http://schemas.microsoft.com/office/drawing/2014/main" id="{38729F9B-D52D-45FF-A231-F274990DEB2E}"/>
              </a:ext>
            </a:extLst>
          </p:cNvPr>
          <p:cNvSpPr>
            <a:spLocks noChangeShapeType="1"/>
          </p:cNvSpPr>
          <p:nvPr/>
        </p:nvSpPr>
        <p:spPr bwMode="auto">
          <a:xfrm>
            <a:off x="3433764" y="2852739"/>
            <a:ext cx="1152525"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6" name="Rectangle 11">
            <a:extLst>
              <a:ext uri="{FF2B5EF4-FFF2-40B4-BE49-F238E27FC236}">
                <a16:creationId xmlns:a16="http://schemas.microsoft.com/office/drawing/2014/main" id="{C87B8C4C-3140-478E-A01B-3AF2C8329E81}"/>
              </a:ext>
            </a:extLst>
          </p:cNvPr>
          <p:cNvSpPr>
            <a:spLocks noChangeArrowheads="1"/>
          </p:cNvSpPr>
          <p:nvPr/>
        </p:nvSpPr>
        <p:spPr bwMode="auto">
          <a:xfrm>
            <a:off x="2281238" y="1987551"/>
            <a:ext cx="23034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b="1">
                <a:ea typeface="ＭＳ Ｐゴシック" panose="020B0600070205080204" pitchFamily="34" charset="-128"/>
              </a:rPr>
              <a:t>Expression Matrix</a:t>
            </a:r>
          </a:p>
        </p:txBody>
      </p:sp>
      <p:sp>
        <p:nvSpPr>
          <p:cNvPr id="93197" name="Rectangle 12">
            <a:extLst>
              <a:ext uri="{FF2B5EF4-FFF2-40B4-BE49-F238E27FC236}">
                <a16:creationId xmlns:a16="http://schemas.microsoft.com/office/drawing/2014/main" id="{AA80D483-FA9C-4695-8F92-63C23F3F06BA}"/>
              </a:ext>
            </a:extLst>
          </p:cNvPr>
          <p:cNvSpPr>
            <a:spLocks noChangeArrowheads="1"/>
          </p:cNvSpPr>
          <p:nvPr/>
        </p:nvSpPr>
        <p:spPr bwMode="auto">
          <a:xfrm>
            <a:off x="2208214" y="4795839"/>
            <a:ext cx="1152525"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Class-1</a:t>
            </a:r>
          </a:p>
        </p:txBody>
      </p:sp>
      <p:sp>
        <p:nvSpPr>
          <p:cNvPr id="93198" name="Rectangle 13">
            <a:extLst>
              <a:ext uri="{FF2B5EF4-FFF2-40B4-BE49-F238E27FC236}">
                <a16:creationId xmlns:a16="http://schemas.microsoft.com/office/drawing/2014/main" id="{0B02EEE6-FC2B-40BA-BBC1-CA99E9C0D7B6}"/>
              </a:ext>
            </a:extLst>
          </p:cNvPr>
          <p:cNvSpPr>
            <a:spLocks noChangeArrowheads="1"/>
          </p:cNvSpPr>
          <p:nvPr/>
        </p:nvSpPr>
        <p:spPr bwMode="auto">
          <a:xfrm>
            <a:off x="3432176" y="4795839"/>
            <a:ext cx="1152525"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Class-2</a:t>
            </a:r>
          </a:p>
        </p:txBody>
      </p:sp>
      <p:sp>
        <p:nvSpPr>
          <p:cNvPr id="93199" name="AutoShape 14">
            <a:extLst>
              <a:ext uri="{FF2B5EF4-FFF2-40B4-BE49-F238E27FC236}">
                <a16:creationId xmlns:a16="http://schemas.microsoft.com/office/drawing/2014/main" id="{F629C8E0-E6DA-4435-A2F7-5FA7C8B37CE1}"/>
              </a:ext>
            </a:extLst>
          </p:cNvPr>
          <p:cNvSpPr>
            <a:spLocks noChangeArrowheads="1"/>
          </p:cNvSpPr>
          <p:nvPr/>
        </p:nvSpPr>
        <p:spPr bwMode="auto">
          <a:xfrm>
            <a:off x="4945064" y="3357564"/>
            <a:ext cx="503237" cy="485775"/>
          </a:xfrm>
          <a:custGeom>
            <a:avLst/>
            <a:gdLst>
              <a:gd name="T0" fmla="*/ 503237 w 503237"/>
              <a:gd name="T1" fmla="*/ 242888 h 485775"/>
              <a:gd name="T2" fmla="*/ 251619 w 503237"/>
              <a:gd name="T3" fmla="*/ 485775 h 485775"/>
              <a:gd name="T4" fmla="*/ 0 w 503237"/>
              <a:gd name="T5" fmla="*/ 242888 h 485775"/>
              <a:gd name="T6" fmla="*/ 251619 w 503237"/>
              <a:gd name="T7" fmla="*/ 0 h 485775"/>
              <a:gd name="T8" fmla="*/ 0 60000 65536"/>
              <a:gd name="T9" fmla="*/ 5898240 60000 65536"/>
              <a:gd name="T10" fmla="*/ 11796480 60000 65536"/>
              <a:gd name="T11" fmla="*/ 17694720 60000 65536"/>
              <a:gd name="T12" fmla="*/ 0 w 503237"/>
              <a:gd name="T13" fmla="*/ 0 h 485775"/>
              <a:gd name="T14" fmla="*/ 503237 w 503237"/>
              <a:gd name="T15" fmla="*/ 485775 h 485775"/>
            </a:gdLst>
            <a:ahLst/>
            <a:cxnLst>
              <a:cxn ang="T8">
                <a:pos x="T0" y="T1"/>
              </a:cxn>
              <a:cxn ang="T9">
                <a:pos x="T2" y="T3"/>
              </a:cxn>
              <a:cxn ang="T10">
                <a:pos x="T4" y="T5"/>
              </a:cxn>
              <a:cxn ang="T11">
                <a:pos x="T6" y="T7"/>
              </a:cxn>
            </a:cxnLst>
            <a:rect l="T12" t="T13" r="T14" b="T15"/>
            <a:pathLst>
              <a:path w="503237" h="485775">
                <a:moveTo>
                  <a:pt x="0" y="4383"/>
                </a:moveTo>
                <a:lnTo>
                  <a:pt x="2533" y="4383"/>
                </a:lnTo>
                <a:lnTo>
                  <a:pt x="2533" y="0"/>
                </a:lnTo>
                <a:lnTo>
                  <a:pt x="1398" y="675"/>
                </a:lnTo>
                <a:lnTo>
                  <a:pt x="2533" y="1349"/>
                </a:lnTo>
                <a:lnTo>
                  <a:pt x="2533" y="-3033"/>
                </a:lnTo>
                <a:lnTo>
                  <a:pt x="0" y="-3033"/>
                </a:lnTo>
                <a:lnTo>
                  <a:pt x="0" y="4383"/>
                </a:lnTo>
                <a:close/>
              </a:path>
            </a:pathLst>
          </a:custGeom>
          <a:solidFill>
            <a:srgbClr val="FFFF29"/>
          </a:solidFill>
          <a:ln w="12600" cap="flat">
            <a:solidFill>
              <a:srgbClr val="000000"/>
            </a:solidFill>
            <a:miter lim="800000"/>
            <a:headEnd/>
            <a:tailEnd/>
          </a:ln>
          <a:effectLst>
            <a:outerShdw dist="107424" dir="2700000" algn="ctr" rotWithShape="0">
              <a:srgbClr val="B2B2B2">
                <a:alpha val="75014"/>
              </a:srgbClr>
            </a:outerShdw>
          </a:effectLst>
        </p:spPr>
        <p:txBody>
          <a:bodyPr wrap="none" anchor="ctr"/>
          <a:lstStyle/>
          <a:p>
            <a:endParaRPr lang="ca-ES"/>
          </a:p>
        </p:txBody>
      </p:sp>
      <p:sp>
        <p:nvSpPr>
          <p:cNvPr id="93200" name="Rectangle 15">
            <a:extLst>
              <a:ext uri="{FF2B5EF4-FFF2-40B4-BE49-F238E27FC236}">
                <a16:creationId xmlns:a16="http://schemas.microsoft.com/office/drawing/2014/main" id="{CB17D2FD-AC05-4641-BEFD-77F5990552CC}"/>
              </a:ext>
            </a:extLst>
          </p:cNvPr>
          <p:cNvSpPr>
            <a:spLocks noChangeArrowheads="1"/>
          </p:cNvSpPr>
          <p:nvPr/>
        </p:nvSpPr>
        <p:spPr bwMode="auto">
          <a:xfrm>
            <a:off x="5087938" y="1706563"/>
            <a:ext cx="230346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b="1"/>
              <a:t>Genes Ranked by</a:t>
            </a:r>
          </a:p>
          <a:p>
            <a:pPr algn="ctr" eaLnBrk="1">
              <a:lnSpc>
                <a:spcPct val="100000"/>
              </a:lnSpc>
              <a:spcBef>
                <a:spcPct val="0"/>
              </a:spcBef>
            </a:pPr>
            <a:r>
              <a:rPr lang="en-US" altLang="es-ES" sz="1600" b="1">
                <a:ea typeface="ＭＳ Ｐゴシック" panose="020B0600070205080204" pitchFamily="34" charset="-128"/>
              </a:rPr>
              <a:t>Differential Statistic</a:t>
            </a:r>
          </a:p>
        </p:txBody>
      </p:sp>
      <p:sp>
        <p:nvSpPr>
          <p:cNvPr id="93201" name="Rectangle 16">
            <a:extLst>
              <a:ext uri="{FF2B5EF4-FFF2-40B4-BE49-F238E27FC236}">
                <a16:creationId xmlns:a16="http://schemas.microsoft.com/office/drawing/2014/main" id="{ED438114-1879-4CAE-BB79-381F66D333F4}"/>
              </a:ext>
            </a:extLst>
          </p:cNvPr>
          <p:cNvSpPr>
            <a:spLocks noChangeArrowheads="1"/>
          </p:cNvSpPr>
          <p:nvPr/>
        </p:nvSpPr>
        <p:spPr bwMode="auto">
          <a:xfrm>
            <a:off x="5735639" y="4806951"/>
            <a:ext cx="3709987" cy="1321985"/>
          </a:xfrm>
          <a:prstGeom prst="rect">
            <a:avLst/>
          </a:prstGeom>
          <a:solidFill>
            <a:srgbClr val="FFFFFF"/>
          </a:solidFill>
          <a:ln>
            <a:noFill/>
          </a:ln>
          <a:effectLst/>
          <a:extLs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15900" indent="-215900">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600" b="1">
                <a:ea typeface="ＭＳ Ｐゴシック" panose="020B0600070205080204" pitchFamily="34" charset="-128"/>
              </a:rPr>
              <a:t>E.g.: </a:t>
            </a:r>
          </a:p>
          <a:p>
            <a:pPr eaLnBrk="1">
              <a:lnSpc>
                <a:spcPct val="100000"/>
              </a:lnSpc>
              <a:spcBef>
                <a:spcPct val="0"/>
              </a:spcBef>
              <a:buFont typeface="StarSymbol" charset="0"/>
              <a:buChar char="-"/>
            </a:pPr>
            <a:r>
              <a:rPr lang="en-US" altLang="es-ES" sz="1600" b="1">
                <a:ea typeface="ＭＳ Ｐゴシック" panose="020B0600070205080204" pitchFamily="34" charset="-128"/>
              </a:rPr>
              <a:t> Fold change</a:t>
            </a:r>
          </a:p>
          <a:p>
            <a:pPr eaLnBrk="1">
              <a:lnSpc>
                <a:spcPct val="100000"/>
              </a:lnSpc>
              <a:spcBef>
                <a:spcPct val="0"/>
              </a:spcBef>
              <a:buFont typeface="StarSymbol" charset="0"/>
              <a:buChar char="-"/>
            </a:pPr>
            <a:r>
              <a:rPr lang="en-US" altLang="es-ES" sz="1600" b="1">
                <a:ea typeface="ＭＳ Ｐゴシック" panose="020B0600070205080204" pitchFamily="34" charset="-128"/>
              </a:rPr>
              <a:t> Log (ratio)</a:t>
            </a:r>
          </a:p>
          <a:p>
            <a:pPr eaLnBrk="1">
              <a:lnSpc>
                <a:spcPct val="100000"/>
              </a:lnSpc>
              <a:spcBef>
                <a:spcPct val="0"/>
              </a:spcBef>
              <a:buFont typeface="StarSymbol" charset="0"/>
              <a:buChar char="-"/>
            </a:pPr>
            <a:r>
              <a:rPr lang="en-US" altLang="es-ES" sz="1600" b="1">
                <a:ea typeface="ＭＳ Ｐゴシック" panose="020B0600070205080204" pitchFamily="34" charset="-128"/>
              </a:rPr>
              <a:t> t-test</a:t>
            </a:r>
          </a:p>
          <a:p>
            <a:pPr eaLnBrk="1">
              <a:lnSpc>
                <a:spcPct val="100000"/>
              </a:lnSpc>
              <a:spcBef>
                <a:spcPct val="0"/>
              </a:spcBef>
              <a:buFont typeface="StarSymbol" charset="0"/>
              <a:buChar char="-"/>
            </a:pPr>
            <a:r>
              <a:rPr lang="en-US" altLang="es-ES" sz="1600" b="1">
                <a:ea typeface="ＭＳ Ｐゴシック" panose="020B0600070205080204" pitchFamily="34" charset="-128"/>
              </a:rPr>
              <a:t>Significance analysis of microarrays</a:t>
            </a:r>
          </a:p>
        </p:txBody>
      </p:sp>
      <p:sp>
        <p:nvSpPr>
          <p:cNvPr id="93202" name="Rectangle 17">
            <a:extLst>
              <a:ext uri="{FF2B5EF4-FFF2-40B4-BE49-F238E27FC236}">
                <a16:creationId xmlns:a16="http://schemas.microsoft.com/office/drawing/2014/main" id="{57765B33-1905-4C29-A304-35DD883DC1F6}"/>
              </a:ext>
            </a:extLst>
          </p:cNvPr>
          <p:cNvSpPr>
            <a:spLocks noChangeArrowheads="1"/>
          </p:cNvSpPr>
          <p:nvPr/>
        </p:nvSpPr>
        <p:spPr bwMode="auto">
          <a:xfrm>
            <a:off x="5737226" y="2419350"/>
            <a:ext cx="1008063" cy="2305050"/>
          </a:xfrm>
          <a:prstGeom prst="rect">
            <a:avLst/>
          </a:prstGeom>
          <a:gradFill rotWithShape="0">
            <a:gsLst>
              <a:gs pos="0">
                <a:srgbClr val="FF5050"/>
              </a:gs>
              <a:gs pos="100000">
                <a:srgbClr val="3399FF"/>
              </a:gs>
            </a:gsLst>
            <a:lin ang="5400000" scaled="1"/>
          </a:gra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03" name="Line 18">
            <a:extLst>
              <a:ext uri="{FF2B5EF4-FFF2-40B4-BE49-F238E27FC236}">
                <a16:creationId xmlns:a16="http://schemas.microsoft.com/office/drawing/2014/main" id="{0CF43EF3-FDB5-4E75-BC05-1ED7334020D7}"/>
              </a:ext>
            </a:extLst>
          </p:cNvPr>
          <p:cNvSpPr>
            <a:spLocks noChangeShapeType="1"/>
          </p:cNvSpPr>
          <p:nvPr/>
        </p:nvSpPr>
        <p:spPr bwMode="auto">
          <a:xfrm>
            <a:off x="6313489" y="2419350"/>
            <a:ext cx="1587" cy="2305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4" name="Line 19">
            <a:extLst>
              <a:ext uri="{FF2B5EF4-FFF2-40B4-BE49-F238E27FC236}">
                <a16:creationId xmlns:a16="http://schemas.microsoft.com/office/drawing/2014/main" id="{82908AE1-D9FF-4446-870A-07830888C301}"/>
              </a:ext>
            </a:extLst>
          </p:cNvPr>
          <p:cNvSpPr>
            <a:spLocks noChangeShapeType="1"/>
          </p:cNvSpPr>
          <p:nvPr/>
        </p:nvSpPr>
        <p:spPr bwMode="auto">
          <a:xfrm>
            <a:off x="5737226" y="2635250"/>
            <a:ext cx="1008063"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5" name="Line 20">
            <a:extLst>
              <a:ext uri="{FF2B5EF4-FFF2-40B4-BE49-F238E27FC236}">
                <a16:creationId xmlns:a16="http://schemas.microsoft.com/office/drawing/2014/main" id="{5F22DBD7-EDEC-43DA-9221-CBC44A5DE100}"/>
              </a:ext>
            </a:extLst>
          </p:cNvPr>
          <p:cNvSpPr>
            <a:spLocks noChangeShapeType="1"/>
          </p:cNvSpPr>
          <p:nvPr/>
        </p:nvSpPr>
        <p:spPr bwMode="auto">
          <a:xfrm>
            <a:off x="5737226" y="2852739"/>
            <a:ext cx="1008063"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6" name="Line 21">
            <a:extLst>
              <a:ext uri="{FF2B5EF4-FFF2-40B4-BE49-F238E27FC236}">
                <a16:creationId xmlns:a16="http://schemas.microsoft.com/office/drawing/2014/main" id="{A5D35F73-9441-400A-9C85-0090DE5322EC}"/>
              </a:ext>
            </a:extLst>
          </p:cNvPr>
          <p:cNvSpPr>
            <a:spLocks noChangeShapeType="1"/>
          </p:cNvSpPr>
          <p:nvPr/>
        </p:nvSpPr>
        <p:spPr bwMode="auto">
          <a:xfrm>
            <a:off x="6961189" y="2492376"/>
            <a:ext cx="1587" cy="2232025"/>
          </a:xfrm>
          <a:prstGeom prst="line">
            <a:avLst/>
          </a:prstGeom>
          <a:noFill/>
          <a:ln w="2844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7" name="AutoShape 22">
            <a:extLst>
              <a:ext uri="{FF2B5EF4-FFF2-40B4-BE49-F238E27FC236}">
                <a16:creationId xmlns:a16="http://schemas.microsoft.com/office/drawing/2014/main" id="{C07EF969-8FC6-4C6D-ACBB-89C5D7F3CFD9}"/>
              </a:ext>
            </a:extLst>
          </p:cNvPr>
          <p:cNvSpPr>
            <a:spLocks noChangeArrowheads="1"/>
          </p:cNvSpPr>
          <p:nvPr/>
        </p:nvSpPr>
        <p:spPr bwMode="auto">
          <a:xfrm>
            <a:off x="7392989" y="3355976"/>
            <a:ext cx="503237" cy="485775"/>
          </a:xfrm>
          <a:custGeom>
            <a:avLst/>
            <a:gdLst>
              <a:gd name="T0" fmla="*/ 503237 w 503237"/>
              <a:gd name="T1" fmla="*/ 242888 h 485775"/>
              <a:gd name="T2" fmla="*/ 251619 w 503237"/>
              <a:gd name="T3" fmla="*/ 485775 h 485775"/>
              <a:gd name="T4" fmla="*/ 0 w 503237"/>
              <a:gd name="T5" fmla="*/ 242888 h 485775"/>
              <a:gd name="T6" fmla="*/ 251619 w 503237"/>
              <a:gd name="T7" fmla="*/ 0 h 485775"/>
              <a:gd name="T8" fmla="*/ 0 60000 65536"/>
              <a:gd name="T9" fmla="*/ 5898240 60000 65536"/>
              <a:gd name="T10" fmla="*/ 11796480 60000 65536"/>
              <a:gd name="T11" fmla="*/ 17694720 60000 65536"/>
              <a:gd name="T12" fmla="*/ 0 w 503237"/>
              <a:gd name="T13" fmla="*/ 0 h 485775"/>
              <a:gd name="T14" fmla="*/ 503237 w 503237"/>
              <a:gd name="T15" fmla="*/ 485775 h 485775"/>
            </a:gdLst>
            <a:ahLst/>
            <a:cxnLst>
              <a:cxn ang="T8">
                <a:pos x="T0" y="T1"/>
              </a:cxn>
              <a:cxn ang="T9">
                <a:pos x="T2" y="T3"/>
              </a:cxn>
              <a:cxn ang="T10">
                <a:pos x="T4" y="T5"/>
              </a:cxn>
              <a:cxn ang="T11">
                <a:pos x="T6" y="T7"/>
              </a:cxn>
            </a:cxnLst>
            <a:rect l="T12" t="T13" r="T14" b="T15"/>
            <a:pathLst>
              <a:path w="503237" h="485775">
                <a:moveTo>
                  <a:pt x="0" y="4383"/>
                </a:moveTo>
                <a:lnTo>
                  <a:pt x="2533" y="4383"/>
                </a:lnTo>
                <a:lnTo>
                  <a:pt x="2533" y="0"/>
                </a:lnTo>
                <a:lnTo>
                  <a:pt x="1398" y="675"/>
                </a:lnTo>
                <a:lnTo>
                  <a:pt x="2533" y="1349"/>
                </a:lnTo>
                <a:lnTo>
                  <a:pt x="2533" y="-3033"/>
                </a:lnTo>
                <a:lnTo>
                  <a:pt x="0" y="-3033"/>
                </a:lnTo>
                <a:lnTo>
                  <a:pt x="0" y="4383"/>
                </a:lnTo>
                <a:close/>
              </a:path>
            </a:pathLst>
          </a:custGeom>
          <a:solidFill>
            <a:srgbClr val="FFFF29"/>
          </a:solidFill>
          <a:ln w="12600" cap="flat">
            <a:solidFill>
              <a:srgbClr val="000000"/>
            </a:solidFill>
            <a:miter lim="800000"/>
            <a:headEnd/>
            <a:tailEnd/>
          </a:ln>
          <a:effectLst>
            <a:outerShdw dist="107424" dir="2700000" algn="ctr" rotWithShape="0">
              <a:srgbClr val="B2B2B2">
                <a:alpha val="75014"/>
              </a:srgbClr>
            </a:outerShdw>
          </a:effectLst>
        </p:spPr>
        <p:txBody>
          <a:bodyPr wrap="none" anchor="ctr"/>
          <a:lstStyle/>
          <a:p>
            <a:endParaRPr lang="ca-ES"/>
          </a:p>
        </p:txBody>
      </p:sp>
      <p:sp>
        <p:nvSpPr>
          <p:cNvPr id="93208" name="Rectangle 23">
            <a:extLst>
              <a:ext uri="{FF2B5EF4-FFF2-40B4-BE49-F238E27FC236}">
                <a16:creationId xmlns:a16="http://schemas.microsoft.com/office/drawing/2014/main" id="{4BF0ECA6-DDE6-47BB-B4FA-EB0D0AFF295A}"/>
              </a:ext>
            </a:extLst>
          </p:cNvPr>
          <p:cNvSpPr>
            <a:spLocks noChangeArrowheads="1"/>
          </p:cNvSpPr>
          <p:nvPr/>
        </p:nvSpPr>
        <p:spPr bwMode="auto">
          <a:xfrm>
            <a:off x="7032626" y="2419351"/>
            <a:ext cx="576263"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UP</a:t>
            </a:r>
          </a:p>
        </p:txBody>
      </p:sp>
      <p:sp>
        <p:nvSpPr>
          <p:cNvPr id="93209" name="Rectangle 24">
            <a:extLst>
              <a:ext uri="{FF2B5EF4-FFF2-40B4-BE49-F238E27FC236}">
                <a16:creationId xmlns:a16="http://schemas.microsoft.com/office/drawing/2014/main" id="{B3E27298-2EE7-4ABC-AC39-B963FCB19AC2}"/>
              </a:ext>
            </a:extLst>
          </p:cNvPr>
          <p:cNvSpPr>
            <a:spLocks noChangeArrowheads="1"/>
          </p:cNvSpPr>
          <p:nvPr/>
        </p:nvSpPr>
        <p:spPr bwMode="auto">
          <a:xfrm>
            <a:off x="7032626" y="4459289"/>
            <a:ext cx="10080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ea typeface="ＭＳ Ｐゴシック" panose="020B0600070205080204" pitchFamily="34" charset="-128"/>
              </a:rPr>
              <a:t>DOWN</a:t>
            </a:r>
          </a:p>
        </p:txBody>
      </p:sp>
      <p:sp>
        <p:nvSpPr>
          <p:cNvPr id="93210" name="Rectangle 25">
            <a:extLst>
              <a:ext uri="{FF2B5EF4-FFF2-40B4-BE49-F238E27FC236}">
                <a16:creationId xmlns:a16="http://schemas.microsoft.com/office/drawing/2014/main" id="{7BAC6D66-DE05-4C68-A51B-E0727D6347EB}"/>
              </a:ext>
            </a:extLst>
          </p:cNvPr>
          <p:cNvSpPr>
            <a:spLocks noChangeArrowheads="1"/>
          </p:cNvSpPr>
          <p:nvPr/>
        </p:nvSpPr>
        <p:spPr bwMode="auto">
          <a:xfrm>
            <a:off x="8294688" y="2420938"/>
            <a:ext cx="1008062" cy="2305050"/>
          </a:xfrm>
          <a:prstGeom prst="rect">
            <a:avLst/>
          </a:prstGeom>
          <a:solidFill>
            <a:srgbClr val="B2B2B2"/>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1" name="Rectangle 26">
            <a:extLst>
              <a:ext uri="{FF2B5EF4-FFF2-40B4-BE49-F238E27FC236}">
                <a16:creationId xmlns:a16="http://schemas.microsoft.com/office/drawing/2014/main" id="{1D44DD2B-45AC-44A7-BC6D-E408417FDF9D}"/>
              </a:ext>
            </a:extLst>
          </p:cNvPr>
          <p:cNvSpPr>
            <a:spLocks noChangeArrowheads="1"/>
          </p:cNvSpPr>
          <p:nvPr/>
        </p:nvSpPr>
        <p:spPr bwMode="auto">
          <a:xfrm>
            <a:off x="9590088" y="2420939"/>
            <a:ext cx="576262"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UP</a:t>
            </a:r>
          </a:p>
        </p:txBody>
      </p:sp>
      <p:sp>
        <p:nvSpPr>
          <p:cNvPr id="93212" name="Rectangle 27">
            <a:extLst>
              <a:ext uri="{FF2B5EF4-FFF2-40B4-BE49-F238E27FC236}">
                <a16:creationId xmlns:a16="http://schemas.microsoft.com/office/drawing/2014/main" id="{083F3F20-B085-439F-B3AC-E6FE8D366D62}"/>
              </a:ext>
            </a:extLst>
          </p:cNvPr>
          <p:cNvSpPr>
            <a:spLocks noChangeArrowheads="1"/>
          </p:cNvSpPr>
          <p:nvPr/>
        </p:nvSpPr>
        <p:spPr bwMode="auto">
          <a:xfrm>
            <a:off x="9445626" y="4506914"/>
            <a:ext cx="917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ea typeface="ＭＳ Ｐゴシック" panose="020B0600070205080204" pitchFamily="34" charset="-128"/>
              </a:rPr>
              <a:t>DOWN</a:t>
            </a:r>
          </a:p>
        </p:txBody>
      </p:sp>
      <p:sp>
        <p:nvSpPr>
          <p:cNvPr id="93213" name="Rectangle 28">
            <a:extLst>
              <a:ext uri="{FF2B5EF4-FFF2-40B4-BE49-F238E27FC236}">
                <a16:creationId xmlns:a16="http://schemas.microsoft.com/office/drawing/2014/main" id="{CDA093B6-C6DF-40D5-89F1-49D9BE8A3CDC}"/>
              </a:ext>
            </a:extLst>
          </p:cNvPr>
          <p:cNvSpPr>
            <a:spLocks noChangeArrowheads="1"/>
          </p:cNvSpPr>
          <p:nvPr/>
        </p:nvSpPr>
        <p:spPr bwMode="auto">
          <a:xfrm>
            <a:off x="8294688" y="2420938"/>
            <a:ext cx="1008062" cy="647700"/>
          </a:xfrm>
          <a:prstGeom prst="rect">
            <a:avLst/>
          </a:prstGeom>
          <a:solidFill>
            <a:srgbClr val="FF505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4" name="Rectangle 29">
            <a:extLst>
              <a:ext uri="{FF2B5EF4-FFF2-40B4-BE49-F238E27FC236}">
                <a16:creationId xmlns:a16="http://schemas.microsoft.com/office/drawing/2014/main" id="{1E0A6D94-CCA0-4802-A5F8-8EE76E658413}"/>
              </a:ext>
            </a:extLst>
          </p:cNvPr>
          <p:cNvSpPr>
            <a:spLocks noChangeArrowheads="1"/>
          </p:cNvSpPr>
          <p:nvPr/>
        </p:nvSpPr>
        <p:spPr bwMode="auto">
          <a:xfrm>
            <a:off x="8294688" y="4149726"/>
            <a:ext cx="1008062" cy="576263"/>
          </a:xfrm>
          <a:prstGeom prst="rect">
            <a:avLst/>
          </a:prstGeom>
          <a:solidFill>
            <a:srgbClr val="3399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5" name="Line 30">
            <a:extLst>
              <a:ext uri="{FF2B5EF4-FFF2-40B4-BE49-F238E27FC236}">
                <a16:creationId xmlns:a16="http://schemas.microsoft.com/office/drawing/2014/main" id="{3DB7A30F-A1C2-4479-BC63-16E410B7D7A2}"/>
              </a:ext>
            </a:extLst>
          </p:cNvPr>
          <p:cNvSpPr>
            <a:spLocks noChangeShapeType="1"/>
          </p:cNvSpPr>
          <p:nvPr/>
        </p:nvSpPr>
        <p:spPr bwMode="auto">
          <a:xfrm>
            <a:off x="8870950" y="2420938"/>
            <a:ext cx="1588" cy="230505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16" name="Rectangle 31">
            <a:extLst>
              <a:ext uri="{FF2B5EF4-FFF2-40B4-BE49-F238E27FC236}">
                <a16:creationId xmlns:a16="http://schemas.microsoft.com/office/drawing/2014/main" id="{7F7ABDB6-D038-4965-8794-3F22040485B6}"/>
              </a:ext>
            </a:extLst>
          </p:cNvPr>
          <p:cNvSpPr>
            <a:spLocks noChangeArrowheads="1"/>
          </p:cNvSpPr>
          <p:nvPr/>
        </p:nvSpPr>
        <p:spPr bwMode="auto">
          <a:xfrm>
            <a:off x="7680326" y="1870075"/>
            <a:ext cx="2303463" cy="3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b="1"/>
              <a:t>Selection by Threshold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757FFE9E-4BB4-438D-9388-ECA8270700E7}"/>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pPr>
            <a:r>
              <a:rPr lang="en-US" altLang="es-ES" sz="4400" dirty="0">
                <a:latin typeface="Calibri" panose="020F0502020204030204" pitchFamily="34" charset="0"/>
              </a:rPr>
              <a:t>Assessing “surprisingly”</a:t>
            </a:r>
          </a:p>
        </p:txBody>
      </p:sp>
      <p:sp>
        <p:nvSpPr>
          <p:cNvPr id="95235" name="Text Box 2">
            <a:extLst>
              <a:ext uri="{FF2B5EF4-FFF2-40B4-BE49-F238E27FC236}">
                <a16:creationId xmlns:a16="http://schemas.microsoft.com/office/drawing/2014/main" id="{E0C66CB8-209A-4877-B39A-47FF9DA5CE6B}"/>
              </a:ext>
            </a:extLst>
          </p:cNvPr>
          <p:cNvSpPr txBox="1">
            <a:spLocks noChangeArrowheads="1"/>
          </p:cNvSpPr>
          <p:nvPr/>
        </p:nvSpPr>
        <p:spPr bwMode="auto">
          <a:xfrm>
            <a:off x="1981200" y="1219201"/>
            <a:ext cx="4402832"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533400" indent="-5318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marL="914400" indent="-4556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531495" eaLnBrk="1" hangingPunct="1">
              <a:lnSpc>
                <a:spcPct val="100000"/>
              </a:lnSpc>
              <a:spcBef>
                <a:spcPts val="563"/>
              </a:spcBef>
              <a:buFont typeface="Arial" panose="020B0604020202020204" pitchFamily="34" charset="0"/>
              <a:buChar char="•"/>
            </a:pPr>
            <a:r>
              <a:rPr lang="en-GB" altLang="es-ES" sz="2400" dirty="0">
                <a:latin typeface="Calibri"/>
                <a:ea typeface="ＭＳ Ｐゴシック"/>
              </a:rPr>
              <a:t>Given a gene list, “</a:t>
            </a:r>
            <a:r>
              <a:rPr lang="en-GB" altLang="es-ES" sz="2400" dirty="0" err="1">
                <a:latin typeface="Calibri"/>
                <a:ea typeface="ＭＳ Ｐゴシック"/>
              </a:rPr>
              <a:t>gl</a:t>
            </a:r>
            <a:r>
              <a:rPr lang="en-GB" altLang="es-ES" sz="2400" dirty="0">
                <a:latin typeface="Calibri"/>
                <a:ea typeface="ＭＳ Ｐゴシック"/>
              </a:rPr>
              <a:t>”, and a gene set, “GS”, check:</a:t>
            </a:r>
          </a:p>
          <a:p>
            <a:pPr indent="-531495" eaLnBrk="1" hangingPunct="1">
              <a:lnSpc>
                <a:spcPct val="100000"/>
              </a:lnSpc>
              <a:spcBef>
                <a:spcPts val="563"/>
              </a:spcBef>
              <a:buFont typeface="Arial" panose="020B0604020202020204" pitchFamily="34" charset="0"/>
              <a:buChar char="•"/>
            </a:pPr>
            <a:r>
              <a:rPr lang="en-GB" altLang="es-ES" sz="2600" dirty="0">
                <a:ea typeface="ＭＳ Ｐゴシック" panose="020B0600070205080204" pitchFamily="34" charset="-128"/>
              </a:rPr>
              <a:t>Is the % of genes in “</a:t>
            </a:r>
            <a:r>
              <a:rPr lang="en-GB" altLang="es-ES" sz="2600" dirty="0" err="1">
                <a:ea typeface="ＭＳ Ｐゴシック" panose="020B0600070205080204" pitchFamily="34" charset="-128"/>
              </a:rPr>
              <a:t>gl</a:t>
            </a:r>
            <a:r>
              <a:rPr lang="en-GB" altLang="es-ES" sz="2600" dirty="0">
                <a:ea typeface="ＭＳ Ｐゴシック" panose="020B0600070205080204" pitchFamily="34" charset="-128"/>
              </a:rPr>
              <a:t>” annotated in “GS” the same as the % of genes globally annotated in “GS”?</a:t>
            </a:r>
          </a:p>
          <a:p>
            <a:pPr lvl="1" indent="-455295" eaLnBrk="1" hangingPunct="1">
              <a:lnSpc>
                <a:spcPct val="100000"/>
              </a:lnSpc>
              <a:spcBef>
                <a:spcPts val="563"/>
              </a:spcBef>
              <a:buFont typeface="Arial" panose="020B0604020202020204" pitchFamily="34" charset="0"/>
              <a:buChar char="•"/>
            </a:pPr>
            <a:r>
              <a:rPr lang="en-GB" altLang="es-ES" sz="2200" dirty="0">
                <a:latin typeface="Calibri"/>
                <a:ea typeface="ＭＳ Ｐゴシック"/>
              </a:rPr>
              <a:t>If both percentages are similar --&gt;</a:t>
            </a:r>
            <a:r>
              <a:rPr lang="en-GB" altLang="es-ES" sz="2200" dirty="0">
                <a:latin typeface="Calibri"/>
                <a:ea typeface="ＭＳ Ｐゴシック"/>
                <a:sym typeface="Wingdings" panose="05000000000000000000" pitchFamily="2" charset="2"/>
              </a:rPr>
              <a:t> </a:t>
            </a:r>
            <a:r>
              <a:rPr lang="en-GB" altLang="es-ES" sz="2200" i="1" dirty="0">
                <a:latin typeface="Calibri"/>
                <a:ea typeface="ＭＳ Ｐゴシック"/>
                <a:sym typeface="Wingdings" panose="05000000000000000000" pitchFamily="2" charset="2"/>
              </a:rPr>
              <a:t>No Enrichment</a:t>
            </a:r>
            <a:endParaRPr lang="en-GB" altLang="es-ES" sz="2200" i="1" dirty="0">
              <a:latin typeface="Calibri"/>
              <a:ea typeface="ＭＳ Ｐゴシック"/>
            </a:endParaRPr>
          </a:p>
          <a:p>
            <a:pPr lvl="1" indent="-455295" eaLnBrk="1" hangingPunct="1">
              <a:lnSpc>
                <a:spcPct val="100000"/>
              </a:lnSpc>
              <a:spcBef>
                <a:spcPts val="563"/>
              </a:spcBef>
              <a:buFont typeface="Arial" panose="020B0604020202020204" pitchFamily="34" charset="0"/>
              <a:buChar char="•"/>
            </a:pPr>
            <a:r>
              <a:rPr lang="en-GB" altLang="es-ES" sz="2200" dirty="0">
                <a:latin typeface="Calibri"/>
                <a:ea typeface="ＭＳ Ｐゴシック"/>
                <a:sym typeface="Wingdings" panose="05000000000000000000" pitchFamily="2" charset="2"/>
              </a:rPr>
              <a:t>If the % of genes annotated in “GS” is greater in “</a:t>
            </a:r>
            <a:r>
              <a:rPr lang="en-GB" altLang="es-ES" sz="2200" dirty="0" err="1">
                <a:latin typeface="Calibri"/>
                <a:ea typeface="ＭＳ Ｐゴシック"/>
                <a:sym typeface="Wingdings" panose="05000000000000000000" pitchFamily="2" charset="2"/>
              </a:rPr>
              <a:t>gl</a:t>
            </a:r>
            <a:r>
              <a:rPr lang="en-GB" altLang="es-ES" sz="2200" dirty="0">
                <a:latin typeface="Calibri"/>
                <a:ea typeface="ＭＳ Ｐゴシック"/>
                <a:sym typeface="Wingdings" panose="05000000000000000000" pitchFamily="2" charset="2"/>
              </a:rPr>
              <a:t>” than in the rest of genes --&gt;</a:t>
            </a:r>
            <a:br>
              <a:rPr lang="en-GB" altLang="es-ES" sz="2200" dirty="0">
                <a:latin typeface="Calibri"/>
                <a:ea typeface="ＭＳ Ｐゴシック"/>
              </a:rPr>
            </a:br>
            <a:r>
              <a:rPr lang="en-GB" altLang="es-ES" sz="2200" i="1" dirty="0">
                <a:latin typeface="Calibri"/>
                <a:ea typeface="ＭＳ Ｐゴシック"/>
                <a:sym typeface="Wingdings" panose="05000000000000000000" pitchFamily="2" charset="2"/>
              </a:rPr>
              <a:t>“</a:t>
            </a:r>
            <a:r>
              <a:rPr lang="en-GB" altLang="es-ES" sz="2200" i="1" dirty="0" err="1">
                <a:latin typeface="Calibri"/>
                <a:ea typeface="ＭＳ Ｐゴシック"/>
                <a:sym typeface="Wingdings" panose="05000000000000000000" pitchFamily="2" charset="2"/>
              </a:rPr>
              <a:t>gl</a:t>
            </a:r>
            <a:r>
              <a:rPr lang="en-GB" altLang="es-ES" sz="2200" i="1" dirty="0">
                <a:latin typeface="Calibri"/>
                <a:ea typeface="ＭＳ Ｐゴシック"/>
                <a:sym typeface="Wingdings" panose="05000000000000000000" pitchFamily="2" charset="2"/>
              </a:rPr>
              <a:t>” is enriched in “GS”</a:t>
            </a:r>
            <a:r>
              <a:rPr lang="en-GB" altLang="es-ES" i="1" dirty="0">
                <a:latin typeface="Calibri"/>
                <a:ea typeface="ＭＳ Ｐゴシック"/>
              </a:rPr>
              <a:t> </a:t>
            </a:r>
            <a:endParaRPr lang="en-GB" altLang="es-ES" i="1" dirty="0">
              <a:ea typeface="ＭＳ Ｐゴシック" panose="020B0600070205080204" pitchFamily="34" charset="-128"/>
            </a:endParaRPr>
          </a:p>
        </p:txBody>
      </p:sp>
      <p:sp>
        <p:nvSpPr>
          <p:cNvPr id="3" name="Rectángulo 2">
            <a:extLst>
              <a:ext uri="{FF2B5EF4-FFF2-40B4-BE49-F238E27FC236}">
                <a16:creationId xmlns:a16="http://schemas.microsoft.com/office/drawing/2014/main" id="{8205AC22-7827-D7BB-5FAD-5FFF3996F150}"/>
              </a:ext>
            </a:extLst>
          </p:cNvPr>
          <p:cNvSpPr/>
          <p:nvPr/>
        </p:nvSpPr>
        <p:spPr bwMode="auto">
          <a:xfrm>
            <a:off x="9463676" y="3880719"/>
            <a:ext cx="1080783" cy="45412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pPr>
            <a:endParaRPr lang="es-ES" sz="600" dirty="0">
              <a:latin typeface="Arial"/>
            </a:endParaRPr>
          </a:p>
          <a:p>
            <a:pPr>
              <a:lnSpc>
                <a:spcPct val="93000"/>
              </a:lnSpc>
            </a:pPr>
            <a:r>
              <a:rPr lang="es-ES" sz="700" dirty="0">
                <a:latin typeface="Arial"/>
              </a:rPr>
              <a:t>60% </a:t>
            </a:r>
            <a:r>
              <a:rPr lang="es-ES" sz="700" dirty="0" err="1">
                <a:latin typeface="Arial"/>
              </a:rPr>
              <a:t>not</a:t>
            </a:r>
            <a:r>
              <a:rPr lang="es-ES" sz="700" dirty="0">
                <a:latin typeface="Arial"/>
              </a:rPr>
              <a:t> in </a:t>
            </a:r>
            <a:r>
              <a:rPr lang="es-ES" sz="700" dirty="0" err="1">
                <a:latin typeface="Arial"/>
              </a:rPr>
              <a:t>GenSet</a:t>
            </a:r>
            <a:r>
              <a:rPr lang="es-ES" sz="700" dirty="0">
                <a:latin typeface="Arial"/>
              </a:rPr>
              <a:t> X</a:t>
            </a:r>
            <a:endParaRPr lang="es-ES" sz="700"/>
          </a:p>
        </p:txBody>
      </p:sp>
      <p:pic>
        <p:nvPicPr>
          <p:cNvPr id="6" name="Imagen 5">
            <a:extLst>
              <a:ext uri="{FF2B5EF4-FFF2-40B4-BE49-F238E27FC236}">
                <a16:creationId xmlns:a16="http://schemas.microsoft.com/office/drawing/2014/main" id="{02D35211-D69B-2822-2EA0-99A51C852A82}"/>
              </a:ext>
            </a:extLst>
          </p:cNvPr>
          <p:cNvPicPr>
            <a:picLocks noChangeAspect="1"/>
          </p:cNvPicPr>
          <p:nvPr/>
        </p:nvPicPr>
        <p:blipFill>
          <a:blip r:embed="rId3"/>
          <a:stretch>
            <a:fillRect/>
          </a:stretch>
        </p:blipFill>
        <p:spPr>
          <a:xfrm>
            <a:off x="7032104" y="1196227"/>
            <a:ext cx="4513250" cy="3806893"/>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85E31CE1-47C1-46F0-B49B-A85B1D45D10D}"/>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Examples</a:t>
            </a:r>
          </a:p>
        </p:txBody>
      </p:sp>
      <p:graphicFrame>
        <p:nvGraphicFramePr>
          <p:cNvPr id="63491" name="Group 3">
            <a:extLst>
              <a:ext uri="{FF2B5EF4-FFF2-40B4-BE49-F238E27FC236}">
                <a16:creationId xmlns:a16="http://schemas.microsoft.com/office/drawing/2014/main" id="{7A454539-32AA-41EE-B64B-2E3803CE441C}"/>
              </a:ext>
            </a:extLst>
          </p:cNvPr>
          <p:cNvGraphicFramePr>
            <a:graphicFrameLocks noGrp="1"/>
          </p:cNvGraphicFramePr>
          <p:nvPr/>
        </p:nvGraphicFramePr>
        <p:xfrm>
          <a:off x="2362200" y="1268414"/>
          <a:ext cx="6935788" cy="2038651"/>
        </p:xfrm>
        <a:graphic>
          <a:graphicData uri="http://schemas.openxmlformats.org/drawingml/2006/table">
            <a:tbl>
              <a:tblPr/>
              <a:tblGrid>
                <a:gridCol w="1906588">
                  <a:extLst>
                    <a:ext uri="{9D8B030D-6E8A-4147-A177-3AD203B41FA5}">
                      <a16:colId xmlns:a16="http://schemas.microsoft.com/office/drawing/2014/main" val="20000"/>
                    </a:ext>
                  </a:extLst>
                </a:gridCol>
                <a:gridCol w="1827212">
                  <a:extLst>
                    <a:ext uri="{9D8B030D-6E8A-4147-A177-3AD203B41FA5}">
                      <a16:colId xmlns:a16="http://schemas.microsoft.com/office/drawing/2014/main" val="20001"/>
                    </a:ext>
                  </a:extLst>
                </a:gridCol>
                <a:gridCol w="190658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89079">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8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T="62075"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FFFFFF"/>
                          </a:solidFill>
                          <a:effectLst/>
                          <a:latin typeface="Calibri" panose="020F0502020204030204" pitchFamily="34" charset="0"/>
                          <a:cs typeface="Noto Sans CJK SC Regular" charset="0"/>
                        </a:rPr>
                        <a:t>Differentially expressed (gl</a:t>
                      </a:r>
                      <a:r>
                        <a:rPr kumimoji="0" lang="en-US" altLang="es-ES" sz="1800" b="1" i="0" u="none" strike="noStrike" cap="none" normalizeH="0" baseline="-25000" dirty="0">
                          <a:ln>
                            <a:noFill/>
                          </a:ln>
                          <a:solidFill>
                            <a:srgbClr val="FFFFFF"/>
                          </a:solidFill>
                          <a:effectLst/>
                          <a:latin typeface="Calibri" panose="020F0502020204030204" pitchFamily="34" charset="0"/>
                          <a:cs typeface="Noto Sans CJK SC Regular" charset="0"/>
                        </a:rPr>
                        <a:t>1</a:t>
                      </a:r>
                      <a:r>
                        <a:rPr kumimoji="0" lang="en-US" altLang="es-ES" sz="1800" b="1" i="0" u="none" strike="noStrike" cap="none" normalizeH="0" baseline="0" dirty="0">
                          <a:ln>
                            <a:noFill/>
                          </a:ln>
                          <a:solidFill>
                            <a:srgbClr val="FFFFFF"/>
                          </a:solidFill>
                          <a:effectLst/>
                          <a:latin typeface="Calibri" panose="020F0502020204030204" pitchFamily="34" charset="0"/>
                          <a:cs typeface="Noto Sans CJK SC Regular" charset="0"/>
                        </a:rPr>
                        <a:t>)</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a:ln>
                            <a:noFill/>
                          </a:ln>
                          <a:solidFill>
                            <a:srgbClr val="FFFFFF"/>
                          </a:solidFill>
                          <a:effectLst/>
                          <a:latin typeface="Calibri" panose="020F0502020204030204" pitchFamily="34" charset="0"/>
                          <a:cs typeface="Noto Sans CJK SC Regular" charset="0"/>
                        </a:rPr>
                        <a:t>Not differentially expressed</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a:ln>
                            <a:noFill/>
                          </a:ln>
                          <a:solidFill>
                            <a:srgbClr val="FFFFFF"/>
                          </a:solidFill>
                          <a:effectLst/>
                          <a:latin typeface="Calibri" panose="020F0502020204030204" pitchFamily="34" charset="0"/>
                          <a:cs typeface="Noto Sans CJK SC Regular" charset="0"/>
                        </a:rPr>
                        <a:t>TOTAL</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In Gene Set (GS1)</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10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40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1"/>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Not In Gene Set</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390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3570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3960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extLst>
                  <a:ext uri="{0D108BD9-81ED-4DB2-BD59-A6C34878D82A}">
                    <a16:rowId xmlns:a16="http://schemas.microsoft.com/office/drawing/2014/main" val="10002"/>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TOTAL</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400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a:ln>
                            <a:noFill/>
                          </a:ln>
                          <a:solidFill>
                            <a:srgbClr val="000000"/>
                          </a:solidFill>
                          <a:effectLst/>
                          <a:latin typeface="Calibri" panose="020F0502020204030204" pitchFamily="34" charset="0"/>
                          <a:cs typeface="Noto Sans CJK SC Regular" charset="0"/>
                        </a:rPr>
                        <a:t>3600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4000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3"/>
                  </a:ext>
                </a:extLst>
              </a:tr>
              <a:tr h="361524">
                <a:tc>
                  <a:txBody>
                    <a:body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 of gl1 in GS1</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000000"/>
                          </a:solidFill>
                          <a:effectLst/>
                          <a:latin typeface="Calibri" panose="020F0502020204030204" pitchFamily="34" charset="0"/>
                          <a:cs typeface="Noto Sans CJK SC Regular" charset="0"/>
                        </a:rPr>
                        <a:t>10/400=0.025</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000000"/>
                          </a:solidFill>
                          <a:effectLst/>
                          <a:latin typeface="Calibri" panose="020F0502020204030204" pitchFamily="34" charset="0"/>
                          <a:cs typeface="Noto Sans CJK SC Regular" charset="0"/>
                        </a:rPr>
                        <a:t>30/3600=0.00833</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4"/>
                  </a:ext>
                </a:extLst>
              </a:tr>
            </a:tbl>
          </a:graphicData>
        </a:graphic>
      </p:graphicFrame>
      <p:sp>
        <p:nvSpPr>
          <p:cNvPr id="97315" name="AutoShape 60">
            <a:extLst>
              <a:ext uri="{FF2B5EF4-FFF2-40B4-BE49-F238E27FC236}">
                <a16:creationId xmlns:a16="http://schemas.microsoft.com/office/drawing/2014/main" id="{AAA4614F-3A80-4396-BDF6-7CEC6A6BE309}"/>
              </a:ext>
            </a:extLst>
          </p:cNvPr>
          <p:cNvSpPr>
            <a:spLocks noChangeArrowheads="1"/>
          </p:cNvSpPr>
          <p:nvPr/>
        </p:nvSpPr>
        <p:spPr bwMode="auto">
          <a:xfrm>
            <a:off x="2286000" y="4495800"/>
            <a:ext cx="7162800" cy="914400"/>
          </a:xfrm>
          <a:custGeom>
            <a:avLst/>
            <a:gdLst>
              <a:gd name="T0" fmla="*/ 7162800 w 7162800"/>
              <a:gd name="T1" fmla="*/ 457200 h 914400"/>
              <a:gd name="T2" fmla="*/ 3581400 w 7162800"/>
              <a:gd name="T3" fmla="*/ 914400 h 914400"/>
              <a:gd name="T4" fmla="*/ 0 w 7162800"/>
              <a:gd name="T5" fmla="*/ 457200 h 914400"/>
              <a:gd name="T6" fmla="*/ 3581400 w 7162800"/>
              <a:gd name="T7" fmla="*/ 0 h 914400"/>
              <a:gd name="T8" fmla="*/ 0 60000 65536"/>
              <a:gd name="T9" fmla="*/ 5898240 60000 65536"/>
              <a:gd name="T10" fmla="*/ 11796480 60000 65536"/>
              <a:gd name="T11" fmla="*/ 17694720 60000 65536"/>
              <a:gd name="T12" fmla="*/ 0 w 7162800"/>
              <a:gd name="T13" fmla="*/ 0 h 914400"/>
              <a:gd name="T14" fmla="*/ 7162800 w 7162800"/>
              <a:gd name="T15" fmla="*/ 914400 h 914400"/>
            </a:gdLst>
            <a:ahLst/>
            <a:cxnLst>
              <a:cxn ang="T8">
                <a:pos x="T0" y="T1"/>
              </a:cxn>
              <a:cxn ang="T9">
                <a:pos x="T2" y="T3"/>
              </a:cxn>
              <a:cxn ang="T10">
                <a:pos x="T4" y="T5"/>
              </a:cxn>
              <a:cxn ang="T11">
                <a:pos x="T6" y="T7"/>
              </a:cxn>
            </a:cxnLst>
            <a:rect l="T12" t="T13" r="T14" b="T15"/>
            <a:pathLst>
              <a:path w="7162800" h="914400">
                <a:moveTo>
                  <a:pt x="-19239" y="7636"/>
                </a:moveTo>
                <a:lnTo>
                  <a:pt x="19897" y="1270"/>
                </a:lnTo>
                <a:lnTo>
                  <a:pt x="9949" y="1270"/>
                </a:lnTo>
                <a:lnTo>
                  <a:pt x="-19239" y="7636"/>
                </a:lnTo>
                <a:close/>
              </a:path>
            </a:pathLst>
          </a:custGeom>
          <a:noFill/>
          <a:ln w="25560" cap="flat">
            <a:solidFill>
              <a:srgbClr val="3A5F8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a-ES"/>
          </a:p>
        </p:txBody>
      </p:sp>
      <p:graphicFrame>
        <p:nvGraphicFramePr>
          <p:cNvPr id="63" name="Group 3">
            <a:extLst>
              <a:ext uri="{FF2B5EF4-FFF2-40B4-BE49-F238E27FC236}">
                <a16:creationId xmlns:a16="http://schemas.microsoft.com/office/drawing/2014/main" id="{76DC3F38-D14A-4E01-9023-11B693A03B2D}"/>
              </a:ext>
            </a:extLst>
          </p:cNvPr>
          <p:cNvGraphicFramePr>
            <a:graphicFrameLocks noGrp="1"/>
          </p:cNvGraphicFramePr>
          <p:nvPr>
            <p:extLst>
              <p:ext uri="{D42A27DB-BD31-4B8C-83A1-F6EECF244321}">
                <p14:modId xmlns:p14="http://schemas.microsoft.com/office/powerpoint/2010/main" val="154374296"/>
              </p:ext>
            </p:extLst>
          </p:nvPr>
        </p:nvGraphicFramePr>
        <p:xfrm>
          <a:off x="2400300" y="4057651"/>
          <a:ext cx="6935788" cy="2038651"/>
        </p:xfrm>
        <a:graphic>
          <a:graphicData uri="http://schemas.openxmlformats.org/drawingml/2006/table">
            <a:tbl>
              <a:tblPr/>
              <a:tblGrid>
                <a:gridCol w="1906588">
                  <a:extLst>
                    <a:ext uri="{9D8B030D-6E8A-4147-A177-3AD203B41FA5}">
                      <a16:colId xmlns:a16="http://schemas.microsoft.com/office/drawing/2014/main" val="20000"/>
                    </a:ext>
                  </a:extLst>
                </a:gridCol>
                <a:gridCol w="1827212">
                  <a:extLst>
                    <a:ext uri="{9D8B030D-6E8A-4147-A177-3AD203B41FA5}">
                      <a16:colId xmlns:a16="http://schemas.microsoft.com/office/drawing/2014/main" val="20001"/>
                    </a:ext>
                  </a:extLst>
                </a:gridCol>
                <a:gridCol w="190658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89079">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8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T="62075"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FFFFFF"/>
                          </a:solidFill>
                          <a:effectLst/>
                          <a:latin typeface="Calibri" panose="020F0502020204030204" pitchFamily="34" charset="0"/>
                          <a:cs typeface="Noto Sans CJK SC Regular" charset="0"/>
                        </a:rPr>
                        <a:t>Differentially expressed (gl</a:t>
                      </a:r>
                      <a:r>
                        <a:rPr kumimoji="0" lang="en-US" altLang="es-ES" sz="1800" b="1" i="0" u="none" strike="noStrike" cap="none" normalizeH="0" baseline="-25000" dirty="0">
                          <a:ln>
                            <a:noFill/>
                          </a:ln>
                          <a:solidFill>
                            <a:srgbClr val="FFFFFF"/>
                          </a:solidFill>
                          <a:effectLst/>
                          <a:latin typeface="Calibri" panose="020F0502020204030204" pitchFamily="34" charset="0"/>
                          <a:cs typeface="Noto Sans CJK SC Regular" charset="0"/>
                        </a:rPr>
                        <a:t>2</a:t>
                      </a:r>
                      <a:r>
                        <a:rPr kumimoji="0" lang="en-US" altLang="es-ES" sz="1800" b="1" i="0" u="none" strike="noStrike" cap="none" normalizeH="0" baseline="0" dirty="0">
                          <a:ln>
                            <a:noFill/>
                          </a:ln>
                          <a:solidFill>
                            <a:srgbClr val="FFFFFF"/>
                          </a:solidFill>
                          <a:effectLst/>
                          <a:latin typeface="Calibri" panose="020F0502020204030204" pitchFamily="34" charset="0"/>
                          <a:cs typeface="Noto Sans CJK SC Regular" charset="0"/>
                        </a:rPr>
                        <a:t>)</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FFFFFF"/>
                          </a:solidFill>
                          <a:effectLst/>
                          <a:latin typeface="Calibri"/>
                          <a:cs typeface="Noto Sans CJK SC Regular" charset="0"/>
                        </a:rPr>
                        <a:t>Not differentially expressed</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1" i="0" u="none" strike="noStrike" cap="none" normalizeH="0" baseline="0" dirty="0">
                          <a:ln>
                            <a:noFill/>
                          </a:ln>
                          <a:solidFill>
                            <a:srgbClr val="FFFFFF"/>
                          </a:solidFill>
                          <a:effectLst/>
                          <a:latin typeface="Calibri"/>
                          <a:cs typeface="Noto Sans CJK SC Regular" charset="0"/>
                        </a:rPr>
                        <a:t>TOTAL</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In Gene Set (GS2)</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10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30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40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1"/>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Not In Gene Set</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390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1220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1610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extLst>
                  <a:ext uri="{0D108BD9-81ED-4DB2-BD59-A6C34878D82A}">
                    <a16:rowId xmlns:a16="http://schemas.microsoft.com/office/drawing/2014/main" val="10002"/>
                  </a:ext>
                </a:extLst>
              </a:tr>
              <a:tr h="361524">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TOTAL</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a:cs typeface="Noto Sans CJK SC Regular" charset="0"/>
                        </a:rPr>
                        <a:t>400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1500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1650</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3"/>
                  </a:ext>
                </a:extLst>
              </a:tr>
              <a:tr h="361524">
                <a:tc>
                  <a:txBody>
                    <a:body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 of gl</a:t>
                      </a:r>
                      <a:r>
                        <a:rPr kumimoji="0" lang="en-US" altLang="es-ES" sz="1800" b="0" i="0" u="none" strike="noStrike" cap="none" normalizeH="0" baseline="-25000" dirty="0">
                          <a:ln>
                            <a:noFill/>
                          </a:ln>
                          <a:solidFill>
                            <a:srgbClr val="000000"/>
                          </a:solidFill>
                          <a:effectLst/>
                          <a:latin typeface="Calibri" panose="020F0502020204030204" pitchFamily="34" charset="0"/>
                          <a:cs typeface="Noto Sans CJK SC Regular" charset="0"/>
                        </a:rPr>
                        <a:t>2</a:t>
                      </a:r>
                      <a:r>
                        <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rPr>
                        <a:t> in GS</a:t>
                      </a:r>
                      <a:r>
                        <a:rPr kumimoji="0" lang="en-US" altLang="es-ES" sz="1800" b="0" i="0" u="none" strike="noStrike" cap="none" normalizeH="0" baseline="-25000" dirty="0">
                          <a:ln>
                            <a:noFill/>
                          </a:ln>
                          <a:solidFill>
                            <a:srgbClr val="000000"/>
                          </a:solidFill>
                          <a:effectLst/>
                          <a:latin typeface="Calibri" panose="020F0502020204030204" pitchFamily="34" charset="0"/>
                          <a:cs typeface="Noto Sans CJK SC Regular" charset="0"/>
                        </a:rPr>
                        <a:t>2</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pPr>
                      <a:r>
                        <a:rPr kumimoji="0" lang="en-US" altLang="es-ES" sz="1800" b="1" i="0" u="none" strike="noStrike" cap="none" normalizeH="0" baseline="0" dirty="0">
                          <a:ln>
                            <a:noFill/>
                          </a:ln>
                          <a:solidFill>
                            <a:srgbClr val="000000"/>
                          </a:solidFill>
                          <a:effectLst/>
                          <a:latin typeface="Calibri" panose="020F0502020204030204" pitchFamily="34" charset="0"/>
                          <a:cs typeface="Noto Sans CJK SC Regular" charset="0"/>
                        </a:rPr>
                        <a:t>10/400=0.025</a:t>
                      </a: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s-ES" sz="1800" b="1" i="0" u="none" strike="noStrike" cap="none" normalizeH="0" baseline="0" dirty="0">
                          <a:ln>
                            <a:noFill/>
                          </a:ln>
                          <a:solidFill>
                            <a:srgbClr val="000000"/>
                          </a:solidFill>
                          <a:effectLst/>
                          <a:latin typeface="Calibri"/>
                          <a:cs typeface="Noto Sans CJK SC Regular" charset="0"/>
                        </a:rPr>
                        <a:t>30/1500=0.02</a:t>
                      </a:r>
                      <a:endParaRPr kumimoji="0" lang="en-US" altLang="es-ES" sz="1800" b="1"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800" b="0"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6" marB="4598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4"/>
                  </a:ext>
                </a:extLst>
              </a:tr>
            </a:tbl>
          </a:graphicData>
        </a:graphic>
      </p:graphicFrame>
      <p:sp>
        <p:nvSpPr>
          <p:cNvPr id="97348" name="CuadroTexto 2">
            <a:extLst>
              <a:ext uri="{FF2B5EF4-FFF2-40B4-BE49-F238E27FC236}">
                <a16:creationId xmlns:a16="http://schemas.microsoft.com/office/drawing/2014/main" id="{D51F3504-A5F8-4549-ACEA-605C3B592DE5}"/>
              </a:ext>
            </a:extLst>
          </p:cNvPr>
          <p:cNvSpPr txBox="1">
            <a:spLocks noChangeArrowheads="1"/>
          </p:cNvSpPr>
          <p:nvPr/>
        </p:nvSpPr>
        <p:spPr bwMode="auto">
          <a:xfrm>
            <a:off x="3238500" y="3489325"/>
            <a:ext cx="5257800" cy="3508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p>
            <a:pPr eaLnBrk="1">
              <a:lnSpc>
                <a:spcPct val="93000"/>
              </a:lnSpc>
              <a:buClr>
                <a:srgbClr val="000000"/>
              </a:buClr>
              <a:buSzPct val="100000"/>
            </a:pPr>
            <a:r>
              <a:rPr lang="en-US" altLang="en-US" dirty="0">
                <a:latin typeface="Arial"/>
              </a:rPr>
              <a:t>0.025 &gt;&gt; 0.00833 </a:t>
            </a:r>
            <a:r>
              <a:rPr lang="en-US" altLang="en-US" dirty="0">
                <a:latin typeface="Arial"/>
                <a:sym typeface="Wingdings" panose="05000000000000000000" pitchFamily="2" charset="2"/>
              </a:rPr>
              <a:t>: “gl</a:t>
            </a:r>
            <a:r>
              <a:rPr lang="en-US" altLang="en-US" baseline="-25000" dirty="0">
                <a:latin typeface="Arial"/>
                <a:sym typeface="Wingdings" panose="05000000000000000000" pitchFamily="2" charset="2"/>
              </a:rPr>
              <a:t>1</a:t>
            </a:r>
            <a:r>
              <a:rPr lang="en-US" altLang="en-US" dirty="0">
                <a:latin typeface="Arial"/>
                <a:sym typeface="Wingdings" panose="05000000000000000000" pitchFamily="2" charset="2"/>
              </a:rPr>
              <a:t>” is enriched in “GS</a:t>
            </a:r>
            <a:r>
              <a:rPr lang="en-US" altLang="en-US" baseline="-25000" dirty="0">
                <a:latin typeface="Arial"/>
                <a:sym typeface="Wingdings" panose="05000000000000000000" pitchFamily="2" charset="2"/>
              </a:rPr>
              <a:t>1</a:t>
            </a:r>
            <a:r>
              <a:rPr lang="en-US" altLang="en-US" dirty="0">
                <a:latin typeface="Arial"/>
                <a:sym typeface="Wingdings" panose="05000000000000000000" pitchFamily="2" charset="2"/>
              </a:rPr>
              <a:t>”</a:t>
            </a:r>
            <a:endParaRPr lang="en-US" altLang="en-US" dirty="0">
              <a:latin typeface="Arial"/>
            </a:endParaRPr>
          </a:p>
        </p:txBody>
      </p:sp>
      <p:sp>
        <p:nvSpPr>
          <p:cNvPr id="97349" name="CuadroTexto 65">
            <a:extLst>
              <a:ext uri="{FF2B5EF4-FFF2-40B4-BE49-F238E27FC236}">
                <a16:creationId xmlns:a16="http://schemas.microsoft.com/office/drawing/2014/main" id="{71015A5B-FAF2-4C1F-8BF2-637E7D51FCBB}"/>
              </a:ext>
            </a:extLst>
          </p:cNvPr>
          <p:cNvSpPr txBox="1">
            <a:spLocks noChangeArrowheads="1"/>
          </p:cNvSpPr>
          <p:nvPr/>
        </p:nvSpPr>
        <p:spPr bwMode="auto">
          <a:xfrm>
            <a:off x="3108325" y="6237289"/>
            <a:ext cx="5975350" cy="3508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p>
            <a:pPr eaLnBrk="1">
              <a:lnSpc>
                <a:spcPct val="93000"/>
              </a:lnSpc>
              <a:buClr>
                <a:srgbClr val="000000"/>
              </a:buClr>
              <a:buSzPct val="100000"/>
            </a:pPr>
            <a:r>
              <a:rPr lang="en-US" altLang="en-US" dirty="0">
                <a:latin typeface="Arial"/>
              </a:rPr>
              <a:t>0.025 ≈ 0.02 </a:t>
            </a:r>
            <a:r>
              <a:rPr lang="en-US" altLang="en-US" dirty="0">
                <a:latin typeface="Arial"/>
                <a:sym typeface="Wingdings" panose="05000000000000000000" pitchFamily="2" charset="2"/>
              </a:rPr>
              <a:t>: Can’t say that “gl</a:t>
            </a:r>
            <a:r>
              <a:rPr lang="en-US" altLang="en-US" baseline="-25000" dirty="0">
                <a:latin typeface="Arial"/>
                <a:sym typeface="Wingdings" panose="05000000000000000000" pitchFamily="2" charset="2"/>
              </a:rPr>
              <a:t>2</a:t>
            </a:r>
            <a:r>
              <a:rPr lang="en-US" altLang="en-US" dirty="0">
                <a:latin typeface="Arial"/>
                <a:sym typeface="Wingdings" panose="05000000000000000000" pitchFamily="2" charset="2"/>
              </a:rPr>
              <a:t>” is enriched in “GS</a:t>
            </a:r>
            <a:r>
              <a:rPr lang="en-US" altLang="en-US" baseline="-25000" dirty="0">
                <a:latin typeface="Arial"/>
                <a:sym typeface="Wingdings" panose="05000000000000000000" pitchFamily="2" charset="2"/>
              </a:rPr>
              <a:t>2</a:t>
            </a:r>
            <a:r>
              <a:rPr lang="en-US" altLang="en-US" dirty="0">
                <a:latin typeface="Arial"/>
                <a:sym typeface="Wingdings" panose="05000000000000000000" pitchFamily="2" charset="2"/>
              </a:rPr>
              <a:t>”</a:t>
            </a:r>
            <a:endParaRPr lang="en-US" altLang="en-US" dirty="0">
              <a:latin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1DDCD9CE-C65D-4CBD-8073-5441DB0B5356}"/>
              </a:ext>
            </a:extLst>
          </p:cNvPr>
          <p:cNvSpPr>
            <a:spLocks noGrp="1" noChangeArrowheads="1"/>
          </p:cNvSpPr>
          <p:nvPr>
            <p:ph type="title"/>
          </p:nvPr>
        </p:nvSpPr>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a:t>Assessing significance: Fisher test</a:t>
            </a:r>
          </a:p>
        </p:txBody>
      </p:sp>
      <p:sp>
        <p:nvSpPr>
          <p:cNvPr id="99331" name="Marcador de contenido 1">
            <a:extLst>
              <a:ext uri="{FF2B5EF4-FFF2-40B4-BE49-F238E27FC236}">
                <a16:creationId xmlns:a16="http://schemas.microsoft.com/office/drawing/2014/main" id="{AEBCD269-2E40-49B7-B376-6A5B52DEEE9D}"/>
              </a:ext>
            </a:extLst>
          </p:cNvPr>
          <p:cNvSpPr>
            <a:spLocks noGrp="1" noChangeArrowheads="1"/>
          </p:cNvSpPr>
          <p:nvPr>
            <p:ph idx="1"/>
          </p:nvPr>
        </p:nvSpPr>
        <p:spPr/>
        <p:txBody>
          <a:bodyPr/>
          <a:lstStyle/>
          <a:p>
            <a:pPr eaLnBrk="1" hangingPunct="1"/>
            <a:r>
              <a:rPr lang="en-US" altLang="en-US"/>
              <a:t>The examples shows two cases</a:t>
            </a:r>
          </a:p>
          <a:p>
            <a:pPr lvl="1" eaLnBrk="1" hangingPunct="1"/>
            <a:r>
              <a:rPr lang="en-US" altLang="en-US"/>
              <a:t> One  where percentages are quite different</a:t>
            </a:r>
          </a:p>
          <a:p>
            <a:pPr lvl="1" eaLnBrk="1" hangingPunct="1"/>
            <a:r>
              <a:rPr lang="en-US" altLang="en-US"/>
              <a:t>Another where percentages are similar</a:t>
            </a:r>
          </a:p>
          <a:p>
            <a:pPr eaLnBrk="1" hangingPunct="1"/>
            <a:r>
              <a:rPr lang="en-US" altLang="en-US"/>
              <a:t>How can we set a threshold to decide that the difference is “big enough” to call it “Enriched”</a:t>
            </a:r>
          </a:p>
          <a:p>
            <a:pPr lvl="1" eaLnBrk="1" hangingPunct="1"/>
            <a:r>
              <a:rPr lang="en-US" altLang="en-US"/>
              <a:t>Use Fisher Test or, equivalently,</a:t>
            </a:r>
          </a:p>
          <a:p>
            <a:pPr lvl="1" eaLnBrk="1" hangingPunct="1"/>
            <a:r>
              <a:rPr lang="en-US" altLang="en-US"/>
              <a:t>a test to compare proportions or </a:t>
            </a:r>
          </a:p>
          <a:p>
            <a:pPr lvl="1" eaLnBrk="1" hangingPunct="1"/>
            <a:r>
              <a:rPr lang="en-US" altLang="en-US"/>
              <a:t>a hypergeometric test.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a:extLst>
              <a:ext uri="{FF2B5EF4-FFF2-40B4-BE49-F238E27FC236}">
                <a16:creationId xmlns:a16="http://schemas.microsoft.com/office/drawing/2014/main" id="{157720D9-4B23-49DA-87FF-6D30BE4DB7C0}"/>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000">
                <a:latin typeface="Calibri" panose="020F0502020204030204" pitchFamily="34" charset="0"/>
              </a:rPr>
              <a:t>Assessing significance: Fisher test (1)</a:t>
            </a:r>
          </a:p>
        </p:txBody>
      </p:sp>
      <p:pic>
        <p:nvPicPr>
          <p:cNvPr id="101379" name="Picture 2">
            <a:extLst>
              <a:ext uri="{FF2B5EF4-FFF2-40B4-BE49-F238E27FC236}">
                <a16:creationId xmlns:a16="http://schemas.microsoft.com/office/drawing/2014/main" id="{4DC3A4D6-5772-4198-93B8-8B63FD565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1"/>
            <a:ext cx="8915400" cy="4429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1380" name="CuadroTexto 1">
            <a:extLst>
              <a:ext uri="{FF2B5EF4-FFF2-40B4-BE49-F238E27FC236}">
                <a16:creationId xmlns:a16="http://schemas.microsoft.com/office/drawing/2014/main" id="{76E8B93D-9C80-4B0B-9FB4-22CC7C3251B3}"/>
              </a:ext>
            </a:extLst>
          </p:cNvPr>
          <p:cNvSpPr txBox="1">
            <a:spLocks noChangeArrowheads="1"/>
          </p:cNvSpPr>
          <p:nvPr/>
        </p:nvSpPr>
        <p:spPr bwMode="auto">
          <a:xfrm>
            <a:off x="1847851" y="6092825"/>
            <a:ext cx="7566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s-ES"/>
              <a:t>P-value small, odds-ratio high </a:t>
            </a:r>
            <a:r>
              <a:rPr lang="en-US" altLang="es-ES">
                <a:sym typeface="Wingdings" panose="05000000000000000000" pitchFamily="2" charset="2"/>
              </a:rPr>
              <a:t> List is </a:t>
            </a:r>
            <a:r>
              <a:rPr lang="en-US" altLang="es-ES" i="1">
                <a:sym typeface="Wingdings" panose="05000000000000000000" pitchFamily="2" charset="2"/>
              </a:rPr>
              <a:t>surprisingly</a:t>
            </a:r>
            <a:r>
              <a:rPr lang="en-US" altLang="es-ES">
                <a:sym typeface="Wingdings" panose="05000000000000000000" pitchFamily="2" charset="2"/>
              </a:rPr>
              <a:t> enriched in Gene Set</a:t>
            </a:r>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a:extLst>
              <a:ext uri="{FF2B5EF4-FFF2-40B4-BE49-F238E27FC236}">
                <a16:creationId xmlns:a16="http://schemas.microsoft.com/office/drawing/2014/main" id="{3E54E249-1AB4-4E36-A3BC-4322103EB6A3}"/>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000">
                <a:latin typeface="Calibri" panose="020F0502020204030204" pitchFamily="34" charset="0"/>
              </a:rPr>
              <a:t>Assessing significance: Fisher test (2)</a:t>
            </a:r>
          </a:p>
        </p:txBody>
      </p:sp>
      <p:pic>
        <p:nvPicPr>
          <p:cNvPr id="103427" name="Imagen 1">
            <a:extLst>
              <a:ext uri="{FF2B5EF4-FFF2-40B4-BE49-F238E27FC236}">
                <a16:creationId xmlns:a16="http://schemas.microsoft.com/office/drawing/2014/main" id="{3EF025F7-3616-49DA-B69E-8CB7091554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27125"/>
            <a:ext cx="78486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CuadroTexto 4">
            <a:extLst>
              <a:ext uri="{FF2B5EF4-FFF2-40B4-BE49-F238E27FC236}">
                <a16:creationId xmlns:a16="http://schemas.microsoft.com/office/drawing/2014/main" id="{E38E9BD2-1F4C-4AE3-8509-C31A836EF441}"/>
              </a:ext>
            </a:extLst>
          </p:cNvPr>
          <p:cNvSpPr txBox="1">
            <a:spLocks noChangeArrowheads="1"/>
          </p:cNvSpPr>
          <p:nvPr/>
        </p:nvSpPr>
        <p:spPr bwMode="auto">
          <a:xfrm>
            <a:off x="1549401" y="6092825"/>
            <a:ext cx="892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p>
            <a:r>
              <a:rPr lang="en-US" altLang="es-ES" dirty="0">
                <a:latin typeface="Arial"/>
              </a:rPr>
              <a:t>P-value not small, odds-ratio approx. 1 </a:t>
            </a:r>
            <a:r>
              <a:rPr lang="en-US" altLang="es-ES" dirty="0">
                <a:latin typeface="Arial"/>
                <a:sym typeface="Wingdings" panose="05000000000000000000" pitchFamily="2" charset="2"/>
              </a:rPr>
              <a:t>: List is not </a:t>
            </a:r>
            <a:r>
              <a:rPr lang="en-US" altLang="es-ES" i="1" dirty="0">
                <a:latin typeface="Arial"/>
                <a:sym typeface="Wingdings" panose="05000000000000000000" pitchFamily="2" charset="2"/>
              </a:rPr>
              <a:t>surprisingly</a:t>
            </a:r>
            <a:r>
              <a:rPr lang="en-US" altLang="es-ES" dirty="0">
                <a:latin typeface="Arial"/>
                <a:sym typeface="Wingdings" panose="05000000000000000000" pitchFamily="2" charset="2"/>
              </a:rPr>
              <a:t> enriched in Gene Set</a:t>
            </a:r>
            <a:endParaRPr lang="en-US" altLang="es-ES" dirty="0">
              <a:latin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a:extLst>
              <a:ext uri="{FF2B5EF4-FFF2-40B4-BE49-F238E27FC236}">
                <a16:creationId xmlns:a16="http://schemas.microsoft.com/office/drawing/2014/main" id="{7AA487CE-CDFF-429E-AF59-D84214B8E198}"/>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ea typeface="ＭＳ Ｐゴシック" panose="020B0600070205080204" pitchFamily="34" charset="-128"/>
              </a:rPr>
              <a:t>Recipe for gene list enrichment test</a:t>
            </a:r>
          </a:p>
        </p:txBody>
      </p:sp>
      <p:sp>
        <p:nvSpPr>
          <p:cNvPr id="65538" name="Text Box 2">
            <a:extLst>
              <a:ext uri="{FF2B5EF4-FFF2-40B4-BE49-F238E27FC236}">
                <a16:creationId xmlns:a16="http://schemas.microsoft.com/office/drawing/2014/main" id="{39A04850-8143-4C77-BFEE-E7835F1313A8}"/>
              </a:ext>
            </a:extLst>
          </p:cNvPr>
          <p:cNvSpPr txBox="1">
            <a:spLocks noChangeArrowheads="1"/>
          </p:cNvSpPr>
          <p:nvPr/>
        </p:nvSpPr>
        <p:spPr bwMode="auto">
          <a:xfrm>
            <a:off x="1676400" y="1600200"/>
            <a:ext cx="88392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9pPr>
          </a:lstStyle>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1:</a:t>
            </a:r>
            <a:r>
              <a:rPr lang="en-GB" altLang="es-ES" sz="3200">
                <a:latin typeface="Calibri" panose="020F0502020204030204" pitchFamily="34" charset="0"/>
                <a:ea typeface="ＭＳ Ｐゴシック" panose="020B0600070205080204" pitchFamily="34" charset="-128"/>
              </a:rPr>
              <a:t> Define </a:t>
            </a:r>
            <a:r>
              <a:rPr lang="en-GB" altLang="es-ES" sz="3200">
                <a:solidFill>
                  <a:srgbClr val="FF0000"/>
                </a:solidFill>
                <a:latin typeface="Calibri" panose="020F0502020204030204" pitchFamily="34" charset="0"/>
                <a:ea typeface="ＭＳ Ｐゴシック" panose="020B0600070205080204" pitchFamily="34" charset="-128"/>
              </a:rPr>
              <a:t>gene list</a:t>
            </a:r>
            <a:r>
              <a:rPr lang="en-GB" altLang="es-ES" sz="3200">
                <a:latin typeface="Calibri" panose="020F0502020204030204" pitchFamily="34" charset="0"/>
                <a:ea typeface="ＭＳ Ｐゴシック" panose="020B0600070205080204" pitchFamily="34" charset="-128"/>
              </a:rPr>
              <a:t> (e.g. thresholding analyzed list ) and </a:t>
            </a:r>
            <a:r>
              <a:rPr lang="en-GB" altLang="es-ES" sz="3200">
                <a:solidFill>
                  <a:srgbClr val="FF0000"/>
                </a:solidFill>
                <a:latin typeface="Calibri" panose="020F0502020204030204" pitchFamily="34" charset="0"/>
                <a:ea typeface="ＭＳ Ｐゴシック" panose="020B0600070205080204" pitchFamily="34" charset="-128"/>
              </a:rPr>
              <a:t>background list</a:t>
            </a:r>
            <a:r>
              <a:rPr lang="en-GB" altLang="es-ES" sz="3200">
                <a:latin typeface="Calibri" panose="020F0502020204030204" pitchFamily="34" charset="0"/>
                <a:ea typeface="ＭＳ Ｐゴシック" panose="020B0600070205080204" pitchFamily="34" charset="-128"/>
              </a:rPr>
              <a:t>,</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2:</a:t>
            </a:r>
            <a:r>
              <a:rPr lang="en-GB" altLang="es-ES" sz="3200">
                <a:latin typeface="Calibri" panose="020F0502020204030204" pitchFamily="34" charset="0"/>
                <a:ea typeface="ＭＳ Ｐゴシック" panose="020B0600070205080204" pitchFamily="34" charset="-128"/>
              </a:rPr>
              <a:t> Select gene sets to test for enrichment,</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3:</a:t>
            </a:r>
            <a:r>
              <a:rPr lang="en-GB" altLang="es-ES" sz="3200">
                <a:latin typeface="Calibri" panose="020F0502020204030204" pitchFamily="34" charset="0"/>
                <a:ea typeface="ＭＳ Ｐゴシック" panose="020B0600070205080204" pitchFamily="34" charset="-128"/>
              </a:rPr>
              <a:t> Run enrichment tests and correct for multiple testing, if necessary,</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4: </a:t>
            </a:r>
            <a:r>
              <a:rPr lang="en-GB" altLang="es-ES" sz="3200">
                <a:latin typeface="Calibri" panose="020F0502020204030204" pitchFamily="34" charset="0"/>
                <a:ea typeface="ＭＳ Ｐゴシック" panose="020B0600070205080204" pitchFamily="34" charset="-128"/>
              </a:rPr>
              <a:t>Interpret your enrichments</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5:</a:t>
            </a:r>
            <a:r>
              <a:rPr lang="en-GB" altLang="es-ES" sz="3200">
                <a:latin typeface="Calibri" panose="020F0502020204030204" pitchFamily="34" charset="0"/>
                <a:ea typeface="ＭＳ Ｐゴシック" panose="020B0600070205080204" pitchFamily="34" charset="-128"/>
              </a:rPr>
              <a:t> Publish!  ;)</a:t>
            </a:r>
          </a:p>
          <a:p>
            <a:pPr marL="742950" indent="-284163" eaLnBrk="1" hangingPunct="1">
              <a:spcBef>
                <a:spcPts val="563"/>
              </a:spcBef>
              <a:defRPr/>
            </a:pPr>
            <a:endParaRPr lang="en-GB" altLang="es-ES" sz="2800">
              <a:latin typeface="Calibri" panose="020F0502020204030204" pitchFamily="34" charset="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a:extLst>
              <a:ext uri="{FF2B5EF4-FFF2-40B4-BE49-F238E27FC236}">
                <a16:creationId xmlns:a16="http://schemas.microsoft.com/office/drawing/2014/main" id="{6D3AEA4A-F21A-466C-888F-D27C24BDA8B0}"/>
              </a:ext>
            </a:extLst>
          </p:cNvPr>
          <p:cNvSpPr>
            <a:spLocks noGrp="1" noChangeArrowheads="1"/>
          </p:cNvSpPr>
          <p:nvPr>
            <p:ph type="title"/>
          </p:nvPr>
        </p:nvSpPr>
        <p:spPr>
          <a:xfrm>
            <a:off x="1981200" y="274638"/>
            <a:ext cx="84582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Possible problems with gene list test</a:t>
            </a:r>
          </a:p>
        </p:txBody>
      </p:sp>
      <p:sp>
        <p:nvSpPr>
          <p:cNvPr id="107523" name="Text Box 2">
            <a:extLst>
              <a:ext uri="{FF2B5EF4-FFF2-40B4-BE49-F238E27FC236}">
                <a16:creationId xmlns:a16="http://schemas.microsoft.com/office/drawing/2014/main" id="{ABBFEA67-9E31-492D-87C9-0C8FF8C7124F}"/>
              </a:ext>
            </a:extLst>
          </p:cNvPr>
          <p:cNvSpPr txBox="1">
            <a:spLocks noChangeArrowheads="1"/>
          </p:cNvSpPr>
          <p:nvPr/>
        </p:nvSpPr>
        <p:spPr bwMode="auto">
          <a:xfrm>
            <a:off x="1981200" y="1371601"/>
            <a:ext cx="8458200"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No “natural” value for the threshold</a:t>
            </a:r>
          </a:p>
          <a:p>
            <a:pPr eaLnBrk="1" hangingPunct="1">
              <a:lnSpc>
                <a:spcPct val="100000"/>
              </a:lnSpc>
              <a:spcBef>
                <a:spcPts val="650"/>
              </a:spcBef>
              <a:buFont typeface="Arial" panose="020B0604020202020204" pitchFamily="34" charset="0"/>
              <a:buChar char="•"/>
            </a:pPr>
            <a:r>
              <a:rPr lang="en-GB" altLang="es-ES"/>
              <a:t>Possible loss of statistical power due to thresholding</a:t>
            </a:r>
          </a:p>
          <a:p>
            <a:pPr lvl="1" eaLnBrk="1" hangingPunct="1">
              <a:lnSpc>
                <a:spcPct val="100000"/>
              </a:lnSpc>
              <a:spcBef>
                <a:spcPts val="563"/>
              </a:spcBef>
              <a:buFont typeface="Arial" panose="020B0604020202020204" pitchFamily="34" charset="0"/>
              <a:buChar char="•"/>
            </a:pPr>
            <a:r>
              <a:rPr lang="en-GB" altLang="es-ES" sz="2800"/>
              <a:t>No resolution between significant signals with different strengths</a:t>
            </a:r>
          </a:p>
          <a:p>
            <a:pPr lvl="1" eaLnBrk="1" hangingPunct="1">
              <a:lnSpc>
                <a:spcPct val="100000"/>
              </a:lnSpc>
              <a:spcBef>
                <a:spcPts val="563"/>
              </a:spcBef>
              <a:buFont typeface="Arial" panose="020B0604020202020204" pitchFamily="34" charset="0"/>
              <a:buChar char="•"/>
            </a:pPr>
            <a:r>
              <a:rPr lang="en-GB" altLang="es-ES" sz="2800"/>
              <a:t>Weak signals neglected</a:t>
            </a:r>
          </a:p>
          <a:p>
            <a:pPr eaLnBrk="1" hangingPunct="1">
              <a:lnSpc>
                <a:spcPct val="100000"/>
              </a:lnSpc>
              <a:spcBef>
                <a:spcPts val="650"/>
              </a:spcBef>
              <a:buFont typeface="Arial" panose="020B0604020202020204" pitchFamily="34" charset="0"/>
              <a:buChar char="•"/>
            </a:pPr>
            <a:r>
              <a:rPr lang="en-GB" altLang="es-ES"/>
              <a:t>Different results at different threshold settings</a:t>
            </a:r>
          </a:p>
          <a:p>
            <a:pPr eaLnBrk="1" hangingPunct="1">
              <a:lnSpc>
                <a:spcPct val="100000"/>
              </a:lnSpc>
              <a:spcBef>
                <a:spcPts val="650"/>
              </a:spcBef>
              <a:buFont typeface="Arial" panose="020B0604020202020204" pitchFamily="34" charset="0"/>
              <a:buChar char="•"/>
            </a:pPr>
            <a:r>
              <a:rPr lang="en-GB" altLang="es-ES"/>
              <a:t>Based on the wrong assumption of independent gene (or gene group) sampling, which increases false positive predictions</a:t>
            </a:r>
          </a:p>
          <a:p>
            <a:pPr eaLnBrk="1" hangingPunct="1">
              <a:lnSpc>
                <a:spcPct val="100000"/>
              </a:lnSpc>
              <a:spcBef>
                <a:spcPts val="650"/>
              </a:spcBef>
              <a:buClrTx/>
              <a:buSzTx/>
            </a:pPr>
            <a:endParaRPr lang="en-GB"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3EEAE51-CDC8-453C-9C10-2ABBD44D34BE}"/>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Pathway Analysis</a:t>
            </a:r>
          </a:p>
        </p:txBody>
      </p:sp>
      <p:sp>
        <p:nvSpPr>
          <p:cNvPr id="20483" name="Text Box 2">
            <a:extLst>
              <a:ext uri="{FF2B5EF4-FFF2-40B4-BE49-F238E27FC236}">
                <a16:creationId xmlns:a16="http://schemas.microsoft.com/office/drawing/2014/main" id="{6F1F3F5C-06F7-40D6-BA17-C83B4AF69E06}"/>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488"/>
              </a:spcBef>
              <a:buFont typeface="Arial" panose="020B0604020202020204" pitchFamily="34" charset="0"/>
              <a:buChar char="•"/>
            </a:pPr>
            <a:r>
              <a:rPr lang="en-GB" altLang="es-ES" sz="2400"/>
              <a:t>The term Pathway  Analysis denotes </a:t>
            </a:r>
            <a:r>
              <a:rPr lang="en-GB" altLang="es-ES" sz="2400" i="1"/>
              <a:t>any analytic technique that benefits from biological pathway or molecular network information to gain insight into a biological system</a:t>
            </a:r>
            <a:r>
              <a:rPr lang="en-GB" altLang="es-ES" sz="2400"/>
              <a:t>. (Creixell et alt., Nature Methods 2015 (12 (7))</a:t>
            </a:r>
          </a:p>
          <a:p>
            <a:pPr eaLnBrk="1" hangingPunct="1">
              <a:lnSpc>
                <a:spcPct val="100000"/>
              </a:lnSpc>
              <a:spcBef>
                <a:spcPts val="488"/>
              </a:spcBef>
              <a:buFont typeface="Arial" panose="020B0604020202020204" pitchFamily="34" charset="0"/>
              <a:buChar char="•"/>
            </a:pPr>
            <a:r>
              <a:rPr lang="en-GB" altLang="es-ES" sz="2400"/>
              <a:t>To be more specific, Pathway Analysis methods rely on high throughput information provided by omics technologies to:</a:t>
            </a:r>
          </a:p>
          <a:p>
            <a:pPr lvl="1" eaLnBrk="1" hangingPunct="1">
              <a:lnSpc>
                <a:spcPct val="100000"/>
              </a:lnSpc>
              <a:spcBef>
                <a:spcPts val="400"/>
              </a:spcBef>
              <a:buFont typeface="Arial" panose="020B0604020202020204" pitchFamily="34" charset="0"/>
              <a:buChar char="–"/>
            </a:pPr>
            <a:r>
              <a:rPr lang="en-GB" altLang="es-ES" sz="2000"/>
              <a:t>Contextualize findings to help understand the mechanism of disease</a:t>
            </a:r>
          </a:p>
          <a:p>
            <a:pPr lvl="1" eaLnBrk="1" hangingPunct="1">
              <a:lnSpc>
                <a:spcPct val="100000"/>
              </a:lnSpc>
              <a:spcBef>
                <a:spcPts val="400"/>
              </a:spcBef>
              <a:buFont typeface="Arial" panose="020B0604020202020204" pitchFamily="34" charset="0"/>
              <a:buChar char="–"/>
            </a:pPr>
            <a:r>
              <a:rPr lang="en-GB" altLang="es-ES" sz="2000"/>
              <a:t>Identify genes/proteins associated with the aetiology of a disease</a:t>
            </a:r>
          </a:p>
          <a:p>
            <a:pPr lvl="1" eaLnBrk="1" hangingPunct="1">
              <a:lnSpc>
                <a:spcPct val="100000"/>
              </a:lnSpc>
              <a:spcBef>
                <a:spcPts val="400"/>
              </a:spcBef>
              <a:buFont typeface="Arial" panose="020B0604020202020204" pitchFamily="34" charset="0"/>
              <a:buChar char="–"/>
            </a:pPr>
            <a:r>
              <a:rPr lang="en-GB" altLang="es-ES" sz="2000"/>
              <a:t>Predict drug targets</a:t>
            </a:r>
          </a:p>
          <a:p>
            <a:pPr lvl="1" eaLnBrk="1" hangingPunct="1">
              <a:lnSpc>
                <a:spcPct val="100000"/>
              </a:lnSpc>
              <a:spcBef>
                <a:spcPts val="400"/>
              </a:spcBef>
              <a:buFont typeface="Arial" panose="020B0604020202020204" pitchFamily="34" charset="0"/>
              <a:buChar char="–"/>
            </a:pPr>
            <a:r>
              <a:rPr lang="en-GB" altLang="es-ES" sz="2000"/>
              <a:t>Understand how to therapeutically intervene in disease processes</a:t>
            </a:r>
          </a:p>
          <a:p>
            <a:pPr lvl="1" eaLnBrk="1" hangingPunct="1">
              <a:lnSpc>
                <a:spcPct val="100000"/>
              </a:lnSpc>
              <a:spcBef>
                <a:spcPts val="400"/>
              </a:spcBef>
              <a:buFont typeface="Arial" panose="020B0604020202020204" pitchFamily="34" charset="0"/>
              <a:buChar char="–"/>
            </a:pPr>
            <a:r>
              <a:rPr lang="en-GB" altLang="es-ES" sz="2000"/>
              <a:t>Conduct target literature searches</a:t>
            </a:r>
          </a:p>
          <a:p>
            <a:pPr lvl="1" eaLnBrk="1" hangingPunct="1">
              <a:lnSpc>
                <a:spcPct val="100000"/>
              </a:lnSpc>
              <a:spcBef>
                <a:spcPts val="400"/>
              </a:spcBef>
              <a:buFont typeface="Arial" panose="020B0604020202020204" pitchFamily="34" charset="0"/>
              <a:buChar char="–"/>
            </a:pPr>
            <a:r>
              <a:rPr lang="en-GB" altLang="es-ES" sz="2000"/>
              <a:t>Integrate diverse biological information</a:t>
            </a:r>
          </a:p>
          <a:p>
            <a:pPr eaLnBrk="1" hangingPunct="1">
              <a:lnSpc>
                <a:spcPct val="100000"/>
              </a:lnSpc>
              <a:buClrTx/>
              <a:buSzTx/>
              <a:buFontTx/>
              <a:buNone/>
            </a:pPr>
            <a:endParaRPr lang="en-GB" altLang="es-ES" sz="2000"/>
          </a:p>
          <a:p>
            <a:pPr eaLnBrk="1" hangingPunct="1">
              <a:lnSpc>
                <a:spcPct val="100000"/>
              </a:lnSpc>
              <a:spcBef>
                <a:spcPts val="488"/>
              </a:spcBef>
              <a:buClrTx/>
              <a:buSzTx/>
            </a:pPr>
            <a:endParaRPr lang="en-GB" altLang="es-ES"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F5FDD-57C3-2B23-D470-F1AD363EBDC1}"/>
              </a:ext>
            </a:extLst>
          </p:cNvPr>
          <p:cNvSpPr>
            <a:spLocks noGrp="1"/>
          </p:cNvSpPr>
          <p:nvPr>
            <p:ph type="title"/>
          </p:nvPr>
        </p:nvSpPr>
        <p:spPr>
          <a:xfrm>
            <a:off x="838200" y="365125"/>
            <a:ext cx="10515600" cy="975643"/>
          </a:xfrm>
        </p:spPr>
        <p:txBody>
          <a:bodyPr/>
          <a:lstStyle/>
          <a:p>
            <a:r>
              <a:rPr lang="es-ES" dirty="0" err="1"/>
              <a:t>An</a:t>
            </a:r>
            <a:r>
              <a:rPr lang="es-ES" dirty="0"/>
              <a:t> </a:t>
            </a:r>
            <a:r>
              <a:rPr lang="es-ES" dirty="0" err="1"/>
              <a:t>example</a:t>
            </a:r>
            <a:r>
              <a:rPr lang="es-ES" dirty="0"/>
              <a:t> </a:t>
            </a:r>
            <a:r>
              <a:rPr lang="es-ES" dirty="0" err="1"/>
              <a:t>of</a:t>
            </a:r>
            <a:r>
              <a:rPr lang="es-ES" dirty="0"/>
              <a:t> ORA </a:t>
            </a:r>
            <a:r>
              <a:rPr lang="es-ES" dirty="0" err="1"/>
              <a:t>using</a:t>
            </a:r>
            <a:r>
              <a:rPr lang="es-ES" dirty="0"/>
              <a:t> </a:t>
            </a:r>
            <a:r>
              <a:rPr lang="es-ES" dirty="0" err="1"/>
              <a:t>Bioconductor</a:t>
            </a:r>
            <a:r>
              <a:rPr lang="es-ES" dirty="0"/>
              <a:t> (1)</a:t>
            </a:r>
            <a:endParaRPr lang="ca-ES" dirty="0"/>
          </a:p>
        </p:txBody>
      </p:sp>
      <p:sp>
        <p:nvSpPr>
          <p:cNvPr id="3" name="Marcador de contenido 2">
            <a:extLst>
              <a:ext uri="{FF2B5EF4-FFF2-40B4-BE49-F238E27FC236}">
                <a16:creationId xmlns:a16="http://schemas.microsoft.com/office/drawing/2014/main" id="{C55B43C2-D558-85B2-ABAE-8022FBE77A48}"/>
              </a:ext>
            </a:extLst>
          </p:cNvPr>
          <p:cNvSpPr>
            <a:spLocks noGrp="1"/>
          </p:cNvSpPr>
          <p:nvPr>
            <p:ph idx="1"/>
          </p:nvPr>
        </p:nvSpPr>
        <p:spPr>
          <a:xfrm>
            <a:off x="838200" y="1484784"/>
            <a:ext cx="10515600" cy="4692179"/>
          </a:xfrm>
        </p:spPr>
        <p:txBody>
          <a:bodyPr>
            <a:noAutofit/>
          </a:bodyPr>
          <a:lstStyle/>
          <a:p>
            <a:pPr marL="0" indent="0">
              <a:buNone/>
            </a:pPr>
            <a:r>
              <a:rPr lang="ca-ES" sz="1600" dirty="0"/>
              <a:t># Get </a:t>
            </a:r>
            <a:r>
              <a:rPr lang="ca-ES" sz="1600" dirty="0" err="1"/>
              <a:t>Genelist</a:t>
            </a:r>
            <a:r>
              <a:rPr lang="ca-ES" sz="1600" dirty="0"/>
              <a:t> </a:t>
            </a:r>
            <a:r>
              <a:rPr lang="ca-ES" sz="1600" dirty="0" err="1"/>
              <a:t>and</a:t>
            </a:r>
            <a:r>
              <a:rPr lang="ca-ES" sz="1600" dirty="0"/>
              <a:t> </a:t>
            </a:r>
            <a:r>
              <a:rPr lang="ca-ES" sz="1600" dirty="0" err="1"/>
              <a:t>expression</a:t>
            </a:r>
            <a:r>
              <a:rPr lang="ca-ES" sz="1600" dirty="0"/>
              <a:t> </a:t>
            </a:r>
            <a:r>
              <a:rPr lang="ca-ES" sz="1600" dirty="0" err="1"/>
              <a:t>marix</a:t>
            </a:r>
            <a:endParaRPr lang="ca-ES" sz="1600" dirty="0"/>
          </a:p>
          <a:p>
            <a:pPr marL="0" indent="0">
              <a:buNone/>
            </a:pPr>
            <a:r>
              <a:rPr lang="ca-ES" sz="1600" dirty="0" err="1"/>
              <a:t>topTabAvsB</a:t>
            </a:r>
            <a:r>
              <a:rPr lang="ca-ES" sz="1600" dirty="0"/>
              <a:t> &lt;- </a:t>
            </a:r>
            <a:r>
              <a:rPr lang="ca-ES" sz="1600" dirty="0" err="1"/>
              <a:t>read.table</a:t>
            </a:r>
            <a:r>
              <a:rPr lang="ca-ES" sz="1600" dirty="0"/>
              <a:t> ("</a:t>
            </a:r>
            <a:r>
              <a:rPr lang="ca-ES" sz="1600" dirty="0" err="1"/>
              <a:t>datasets</a:t>
            </a:r>
            <a:r>
              <a:rPr lang="ca-ES" sz="1600" dirty="0"/>
              <a:t>/Top_AvsB.csv2",  </a:t>
            </a:r>
            <a:r>
              <a:rPr lang="ca-ES" sz="1600" dirty="0" err="1"/>
              <a:t>head</a:t>
            </a:r>
            <a:r>
              <a:rPr lang="ca-ES" sz="1600" dirty="0"/>
              <a:t>=T, </a:t>
            </a:r>
            <a:r>
              <a:rPr lang="ca-ES" sz="1600" dirty="0" err="1"/>
              <a:t>sep</a:t>
            </a:r>
            <a:r>
              <a:rPr lang="ca-ES" sz="1600" dirty="0"/>
              <a:t>=";", dec=",", </a:t>
            </a:r>
            <a:r>
              <a:rPr lang="ca-ES" sz="1600" dirty="0" err="1"/>
              <a:t>row.names</a:t>
            </a:r>
            <a:r>
              <a:rPr lang="ca-ES" sz="1600" dirty="0"/>
              <a:t>=1)</a:t>
            </a:r>
          </a:p>
          <a:p>
            <a:pPr marL="0" indent="0">
              <a:buNone/>
            </a:pPr>
            <a:r>
              <a:rPr lang="ca-ES" sz="1600" dirty="0" err="1"/>
              <a:t>expresAvsB</a:t>
            </a:r>
            <a:r>
              <a:rPr lang="ca-ES" sz="1600" dirty="0"/>
              <a:t> &lt;- </a:t>
            </a:r>
            <a:r>
              <a:rPr lang="ca-ES" sz="1600" dirty="0" err="1"/>
              <a:t>read.table</a:t>
            </a:r>
            <a:r>
              <a:rPr lang="ca-ES" sz="1600" dirty="0"/>
              <a:t> ("</a:t>
            </a:r>
            <a:r>
              <a:rPr lang="ca-ES" sz="1600" dirty="0" err="1"/>
              <a:t>datasets</a:t>
            </a:r>
            <a:r>
              <a:rPr lang="ca-ES" sz="1600" dirty="0"/>
              <a:t>/expres_AvsB.csv2", </a:t>
            </a:r>
            <a:r>
              <a:rPr lang="ca-ES" sz="1600" dirty="0" err="1"/>
              <a:t>head</a:t>
            </a:r>
            <a:r>
              <a:rPr lang="ca-ES" sz="1600" dirty="0"/>
              <a:t>=T, </a:t>
            </a:r>
            <a:r>
              <a:rPr lang="ca-ES" sz="1600" dirty="0" err="1"/>
              <a:t>sep</a:t>
            </a:r>
            <a:r>
              <a:rPr lang="ca-ES" sz="1600" dirty="0"/>
              <a:t>=";", dec=",", </a:t>
            </a:r>
            <a:r>
              <a:rPr lang="ca-ES" sz="1600" dirty="0" err="1"/>
              <a:t>row.names</a:t>
            </a:r>
            <a:r>
              <a:rPr lang="ca-ES" sz="1600" dirty="0"/>
              <a:t>=1)</a:t>
            </a:r>
          </a:p>
          <a:p>
            <a:pPr marL="0" indent="0">
              <a:buNone/>
            </a:pPr>
            <a:endParaRPr lang="ca-ES" sz="1600" dirty="0"/>
          </a:p>
          <a:p>
            <a:pPr marL="0" indent="0">
              <a:buNone/>
            </a:pPr>
            <a:r>
              <a:rPr lang="ca-ES" sz="1600" dirty="0"/>
              <a:t># </a:t>
            </a:r>
            <a:r>
              <a:rPr lang="ca-ES" sz="1600" dirty="0" err="1"/>
              <a:t>Define</a:t>
            </a:r>
            <a:r>
              <a:rPr lang="ca-ES" sz="1600" dirty="0"/>
              <a:t> </a:t>
            </a:r>
            <a:r>
              <a:rPr lang="ca-ES" sz="1600" dirty="0" err="1"/>
              <a:t>Gene</a:t>
            </a:r>
            <a:r>
              <a:rPr lang="ca-ES" sz="1600" dirty="0"/>
              <a:t> </a:t>
            </a:r>
            <a:r>
              <a:rPr lang="ca-ES" sz="1600" dirty="0" err="1"/>
              <a:t>list</a:t>
            </a:r>
            <a:r>
              <a:rPr lang="ca-ES" sz="1600" dirty="0"/>
              <a:t> </a:t>
            </a:r>
            <a:r>
              <a:rPr lang="ca-ES" sz="1600" dirty="0" err="1"/>
              <a:t>using</a:t>
            </a:r>
            <a:r>
              <a:rPr lang="ca-ES" sz="1600" dirty="0"/>
              <a:t> </a:t>
            </a:r>
            <a:r>
              <a:rPr lang="ca-ES" sz="1600" dirty="0" err="1"/>
              <a:t>arbitrary</a:t>
            </a:r>
            <a:r>
              <a:rPr lang="ca-ES" sz="1600" dirty="0"/>
              <a:t> </a:t>
            </a:r>
            <a:r>
              <a:rPr lang="ca-ES" sz="1600" dirty="0" err="1"/>
              <a:t>though</a:t>
            </a:r>
            <a:r>
              <a:rPr lang="ca-ES" sz="1600" dirty="0"/>
              <a:t> </a:t>
            </a:r>
            <a:r>
              <a:rPr lang="ca-ES" sz="1600" dirty="0" err="1"/>
              <a:t>reasonable</a:t>
            </a:r>
            <a:r>
              <a:rPr lang="ca-ES" sz="1600" dirty="0"/>
              <a:t> </a:t>
            </a:r>
            <a:r>
              <a:rPr lang="ca-ES" sz="1600" dirty="0" err="1"/>
              <a:t>cutoffs</a:t>
            </a:r>
            <a:endParaRPr lang="ca-ES" sz="1600" dirty="0"/>
          </a:p>
          <a:p>
            <a:pPr marL="0" indent="0">
              <a:buNone/>
            </a:pPr>
            <a:r>
              <a:rPr lang="ca-ES" sz="1600" dirty="0" err="1"/>
              <a:t>probesUniverse</a:t>
            </a:r>
            <a:r>
              <a:rPr lang="ca-ES" sz="1600" dirty="0"/>
              <a:t> &lt;- </a:t>
            </a:r>
            <a:r>
              <a:rPr lang="ca-ES" sz="1600" dirty="0" err="1"/>
              <a:t>rownames</a:t>
            </a:r>
            <a:r>
              <a:rPr lang="ca-ES" sz="1600" dirty="0"/>
              <a:t>(</a:t>
            </a:r>
            <a:r>
              <a:rPr lang="ca-ES" sz="1600" dirty="0" err="1"/>
              <a:t>topTabAvsB</a:t>
            </a:r>
            <a:r>
              <a:rPr lang="ca-ES" sz="1600" dirty="0"/>
              <a:t>)</a:t>
            </a:r>
          </a:p>
          <a:p>
            <a:pPr marL="0" indent="0">
              <a:buNone/>
            </a:pPr>
            <a:r>
              <a:rPr lang="ca-ES" sz="1600" dirty="0" err="1"/>
              <a:t>whichGenesInTop</a:t>
            </a:r>
            <a:r>
              <a:rPr lang="ca-ES" sz="1600" dirty="0"/>
              <a:t>&lt;- </a:t>
            </a:r>
            <a:r>
              <a:rPr lang="ca-ES" sz="1600" dirty="0" err="1"/>
              <a:t>topTab</a:t>
            </a:r>
            <a:r>
              <a:rPr lang="ca-ES" sz="1600" dirty="0"/>
              <a:t>["</a:t>
            </a:r>
            <a:r>
              <a:rPr lang="ca-ES" sz="1600" dirty="0" err="1"/>
              <a:t>adj.P.Val</a:t>
            </a:r>
            <a:r>
              <a:rPr lang="ca-ES" sz="1600" dirty="0"/>
              <a:t>"]&lt;0.05 &amp; </a:t>
            </a:r>
            <a:r>
              <a:rPr lang="ca-ES" sz="1600" dirty="0" err="1"/>
              <a:t>topTab</a:t>
            </a:r>
            <a:r>
              <a:rPr lang="ca-ES" sz="1600" dirty="0"/>
              <a:t>["</a:t>
            </a:r>
            <a:r>
              <a:rPr lang="ca-ES" sz="1600" dirty="0" err="1"/>
              <a:t>logFC</a:t>
            </a:r>
            <a:r>
              <a:rPr lang="ca-ES" sz="1600" dirty="0"/>
              <a:t>"] &gt; 1</a:t>
            </a:r>
          </a:p>
          <a:p>
            <a:pPr marL="0" indent="0">
              <a:buNone/>
            </a:pPr>
            <a:r>
              <a:rPr lang="ca-ES" sz="1600" dirty="0"/>
              <a:t># </a:t>
            </a:r>
            <a:r>
              <a:rPr lang="ca-ES" sz="1600" dirty="0" err="1"/>
              <a:t>Annotate</a:t>
            </a:r>
            <a:r>
              <a:rPr lang="ca-ES" sz="1600" dirty="0"/>
              <a:t> </a:t>
            </a:r>
            <a:r>
              <a:rPr lang="ca-ES" sz="1600" dirty="0" err="1"/>
              <a:t>Gene</a:t>
            </a:r>
            <a:r>
              <a:rPr lang="ca-ES" sz="1600" dirty="0"/>
              <a:t> </a:t>
            </a:r>
            <a:r>
              <a:rPr lang="ca-ES" sz="1600" dirty="0" err="1"/>
              <a:t>Universe</a:t>
            </a:r>
            <a:r>
              <a:rPr lang="ca-ES" sz="1600" dirty="0"/>
              <a:t> </a:t>
            </a:r>
            <a:r>
              <a:rPr lang="ca-ES" sz="1600" dirty="0" err="1"/>
              <a:t>and</a:t>
            </a:r>
            <a:r>
              <a:rPr lang="ca-ES" sz="1600" dirty="0"/>
              <a:t> </a:t>
            </a:r>
            <a:r>
              <a:rPr lang="ca-ES" sz="1600" dirty="0" err="1"/>
              <a:t>Gene</a:t>
            </a:r>
            <a:r>
              <a:rPr lang="ca-ES" sz="1600" dirty="0"/>
              <a:t> </a:t>
            </a:r>
            <a:r>
              <a:rPr lang="ca-ES" sz="1600" dirty="0" err="1"/>
              <a:t>list</a:t>
            </a:r>
            <a:endParaRPr lang="ca-ES" sz="1600" dirty="0"/>
          </a:p>
          <a:p>
            <a:pPr marL="0" indent="0">
              <a:buNone/>
            </a:pPr>
            <a:r>
              <a:rPr lang="ca-ES" sz="1600" dirty="0" err="1"/>
              <a:t>entrezUniverse</a:t>
            </a:r>
            <a:r>
              <a:rPr lang="ca-ES" sz="1600" dirty="0"/>
              <a:t>&lt;- </a:t>
            </a:r>
            <a:r>
              <a:rPr lang="ca-ES" sz="1600" dirty="0" err="1"/>
              <a:t>select</a:t>
            </a:r>
            <a:r>
              <a:rPr lang="ca-ES" sz="1600" dirty="0"/>
              <a:t>(hgu133a.db, </a:t>
            </a:r>
            <a:r>
              <a:rPr lang="ca-ES" sz="1600" dirty="0" err="1"/>
              <a:t>probesUniverse</a:t>
            </a:r>
            <a:r>
              <a:rPr lang="ca-ES" sz="1600" dirty="0"/>
              <a:t>, "ENTREZID")</a:t>
            </a:r>
          </a:p>
          <a:p>
            <a:pPr marL="0" indent="0">
              <a:buNone/>
            </a:pPr>
            <a:r>
              <a:rPr lang="ca-ES" sz="1600" dirty="0" err="1"/>
              <a:t>entrezUniverse</a:t>
            </a:r>
            <a:r>
              <a:rPr lang="ca-ES" sz="1600" dirty="0"/>
              <a:t> &lt;- </a:t>
            </a:r>
            <a:r>
              <a:rPr lang="ca-ES" sz="1600" dirty="0" err="1"/>
              <a:t>entrezUniverse$ENTREZID</a:t>
            </a:r>
            <a:endParaRPr lang="ca-ES" sz="1600" dirty="0"/>
          </a:p>
          <a:p>
            <a:pPr marL="0" indent="0">
              <a:buNone/>
            </a:pPr>
            <a:r>
              <a:rPr lang="ca-ES" sz="1600" dirty="0" err="1"/>
              <a:t>topGenes</a:t>
            </a:r>
            <a:r>
              <a:rPr lang="ca-ES" sz="1600" dirty="0"/>
              <a:t> &lt;-   </a:t>
            </a:r>
            <a:r>
              <a:rPr lang="ca-ES" sz="1600" dirty="0" err="1"/>
              <a:t>entrezUniverse</a:t>
            </a:r>
            <a:r>
              <a:rPr lang="ca-ES" sz="1600" dirty="0"/>
              <a:t>[</a:t>
            </a:r>
            <a:r>
              <a:rPr lang="ca-ES" sz="1600" dirty="0" err="1"/>
              <a:t>whichGenesInTop</a:t>
            </a:r>
            <a:r>
              <a:rPr lang="ca-ES" sz="1600" dirty="0"/>
              <a:t>]</a:t>
            </a:r>
          </a:p>
          <a:p>
            <a:pPr marL="0" indent="0">
              <a:buNone/>
            </a:pPr>
            <a:r>
              <a:rPr lang="ca-ES" sz="1600" dirty="0" err="1"/>
              <a:t>entrezUniverse</a:t>
            </a:r>
            <a:r>
              <a:rPr lang="ca-ES" sz="1600" dirty="0"/>
              <a:t> &lt;- </a:t>
            </a:r>
            <a:r>
              <a:rPr lang="ca-ES" sz="1600" dirty="0" err="1"/>
              <a:t>entrezUniverse</a:t>
            </a:r>
            <a:r>
              <a:rPr lang="ca-ES" sz="1600" dirty="0"/>
              <a:t>[!</a:t>
            </a:r>
            <a:r>
              <a:rPr lang="ca-ES" sz="1600" dirty="0" err="1"/>
              <a:t>duplicated</a:t>
            </a:r>
            <a:r>
              <a:rPr lang="ca-ES" sz="1600" dirty="0"/>
              <a:t>(</a:t>
            </a:r>
            <a:r>
              <a:rPr lang="ca-ES" sz="1600" dirty="0" err="1"/>
              <a:t>entrezUniverse</a:t>
            </a:r>
            <a:r>
              <a:rPr lang="ca-ES" sz="1600" dirty="0"/>
              <a:t>)]</a:t>
            </a:r>
          </a:p>
          <a:p>
            <a:pPr marL="0" indent="0">
              <a:buNone/>
            </a:pPr>
            <a:r>
              <a:rPr lang="ca-ES" sz="1600" dirty="0" err="1"/>
              <a:t>topGenes</a:t>
            </a:r>
            <a:r>
              <a:rPr lang="ca-ES" sz="1600" dirty="0"/>
              <a:t> &lt;- </a:t>
            </a:r>
            <a:r>
              <a:rPr lang="ca-ES" sz="1600" dirty="0" err="1"/>
              <a:t>topGenes</a:t>
            </a:r>
            <a:r>
              <a:rPr lang="ca-ES" sz="1600" dirty="0"/>
              <a:t>[!</a:t>
            </a:r>
            <a:r>
              <a:rPr lang="ca-ES" sz="1600" dirty="0" err="1"/>
              <a:t>duplicated</a:t>
            </a:r>
            <a:r>
              <a:rPr lang="ca-ES" sz="1600" dirty="0"/>
              <a:t>(</a:t>
            </a:r>
            <a:r>
              <a:rPr lang="ca-ES" sz="1600" dirty="0" err="1"/>
              <a:t>topGenes</a:t>
            </a:r>
            <a:r>
              <a:rPr lang="ca-ES" sz="1600" dirty="0"/>
              <a:t>)]</a:t>
            </a:r>
          </a:p>
        </p:txBody>
      </p:sp>
      <p:sp>
        <p:nvSpPr>
          <p:cNvPr id="4" name="Marcador de número de diapositiva 3">
            <a:extLst>
              <a:ext uri="{FF2B5EF4-FFF2-40B4-BE49-F238E27FC236}">
                <a16:creationId xmlns:a16="http://schemas.microsoft.com/office/drawing/2014/main" id="{7E03C717-17F2-23A0-5436-BDB16B88B2F0}"/>
              </a:ext>
            </a:extLst>
          </p:cNvPr>
          <p:cNvSpPr>
            <a:spLocks noGrp="1"/>
          </p:cNvSpPr>
          <p:nvPr>
            <p:ph type="sldNum" sz="quarter" idx="12"/>
          </p:nvPr>
        </p:nvSpPr>
        <p:spPr/>
        <p:txBody>
          <a:bodyPr/>
          <a:lstStyle/>
          <a:p>
            <a:fld id="{48F63A3B-78C7-47BE-AE5E-E10140E04643}" type="slidenum">
              <a:rPr lang="en-US" smtClean="0"/>
              <a:t>50</a:t>
            </a:fld>
            <a:endParaRPr lang="en-US" dirty="0"/>
          </a:p>
        </p:txBody>
      </p:sp>
    </p:spTree>
    <p:extLst>
      <p:ext uri="{BB962C8B-B14F-4D97-AF65-F5344CB8AC3E}">
        <p14:creationId xmlns:p14="http://schemas.microsoft.com/office/powerpoint/2010/main" val="1411566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F5FDD-57C3-2B23-D470-F1AD363EBDC1}"/>
              </a:ext>
            </a:extLst>
          </p:cNvPr>
          <p:cNvSpPr>
            <a:spLocks noGrp="1"/>
          </p:cNvSpPr>
          <p:nvPr>
            <p:ph type="title"/>
          </p:nvPr>
        </p:nvSpPr>
        <p:spPr>
          <a:xfrm>
            <a:off x="838200" y="365125"/>
            <a:ext cx="10515600" cy="975643"/>
          </a:xfrm>
        </p:spPr>
        <p:txBody>
          <a:bodyPr/>
          <a:lstStyle/>
          <a:p>
            <a:r>
              <a:rPr lang="es-ES" dirty="0" err="1"/>
              <a:t>An</a:t>
            </a:r>
            <a:r>
              <a:rPr lang="es-ES" dirty="0"/>
              <a:t> </a:t>
            </a:r>
            <a:r>
              <a:rPr lang="es-ES" dirty="0" err="1"/>
              <a:t>example</a:t>
            </a:r>
            <a:r>
              <a:rPr lang="es-ES" dirty="0"/>
              <a:t> </a:t>
            </a:r>
            <a:r>
              <a:rPr lang="es-ES" dirty="0" err="1"/>
              <a:t>of</a:t>
            </a:r>
            <a:r>
              <a:rPr lang="es-ES" dirty="0"/>
              <a:t> ORA </a:t>
            </a:r>
            <a:r>
              <a:rPr lang="es-ES" dirty="0" err="1"/>
              <a:t>using</a:t>
            </a:r>
            <a:r>
              <a:rPr lang="es-ES" dirty="0"/>
              <a:t> </a:t>
            </a:r>
            <a:r>
              <a:rPr lang="es-ES" dirty="0" err="1"/>
              <a:t>Bioconductor</a:t>
            </a:r>
            <a:r>
              <a:rPr lang="es-ES" dirty="0"/>
              <a:t> (2)</a:t>
            </a:r>
            <a:endParaRPr lang="ca-ES" dirty="0"/>
          </a:p>
        </p:txBody>
      </p:sp>
      <p:sp>
        <p:nvSpPr>
          <p:cNvPr id="3" name="Marcador de contenido 2">
            <a:extLst>
              <a:ext uri="{FF2B5EF4-FFF2-40B4-BE49-F238E27FC236}">
                <a16:creationId xmlns:a16="http://schemas.microsoft.com/office/drawing/2014/main" id="{C55B43C2-D558-85B2-ABAE-8022FBE77A48}"/>
              </a:ext>
            </a:extLst>
          </p:cNvPr>
          <p:cNvSpPr>
            <a:spLocks noGrp="1"/>
          </p:cNvSpPr>
          <p:nvPr>
            <p:ph idx="1"/>
          </p:nvPr>
        </p:nvSpPr>
        <p:spPr>
          <a:xfrm>
            <a:off x="838200" y="1484784"/>
            <a:ext cx="10515600" cy="4692179"/>
          </a:xfrm>
        </p:spPr>
        <p:txBody>
          <a:bodyPr>
            <a:noAutofit/>
          </a:bodyPr>
          <a:lstStyle/>
          <a:p>
            <a:pPr marL="0" indent="0">
              <a:buNone/>
            </a:pPr>
            <a:r>
              <a:rPr lang="ca-ES" sz="1600" dirty="0" err="1"/>
              <a:t>library</a:t>
            </a:r>
            <a:r>
              <a:rPr lang="ca-ES" sz="1600" dirty="0"/>
              <a:t>(</a:t>
            </a:r>
            <a:r>
              <a:rPr lang="ca-ES" sz="1600" dirty="0" err="1"/>
              <a:t>GOstats</a:t>
            </a:r>
            <a:r>
              <a:rPr lang="ca-ES" sz="1600" dirty="0"/>
              <a:t>)</a:t>
            </a:r>
          </a:p>
          <a:p>
            <a:pPr marL="0" indent="0">
              <a:buNone/>
            </a:pPr>
            <a:r>
              <a:rPr lang="ca-ES" sz="1600" dirty="0" err="1"/>
              <a:t>GOparams</a:t>
            </a:r>
            <a:r>
              <a:rPr lang="ca-ES" sz="1600" dirty="0"/>
              <a:t> = </a:t>
            </a:r>
            <a:r>
              <a:rPr lang="ca-ES" sz="1600" dirty="0" err="1"/>
              <a:t>new</a:t>
            </a:r>
            <a:r>
              <a:rPr lang="ca-ES" sz="1600" dirty="0"/>
              <a:t>("</a:t>
            </a:r>
            <a:r>
              <a:rPr lang="ca-ES" sz="1600" dirty="0" err="1"/>
              <a:t>GOHyperGParams</a:t>
            </a:r>
            <a:r>
              <a:rPr lang="ca-ES" sz="1600" dirty="0"/>
              <a:t>",</a:t>
            </a:r>
          </a:p>
          <a:p>
            <a:pPr marL="0" indent="0">
              <a:buNone/>
            </a:pPr>
            <a:r>
              <a:rPr lang="ca-ES" sz="1600" dirty="0"/>
              <a:t>               </a:t>
            </a:r>
            <a:r>
              <a:rPr lang="ca-ES" sz="1600" dirty="0" err="1"/>
              <a:t>geneIds</a:t>
            </a:r>
            <a:r>
              <a:rPr lang="ca-ES" sz="1600" dirty="0"/>
              <a:t>=</a:t>
            </a:r>
            <a:r>
              <a:rPr lang="ca-ES" sz="1600" dirty="0" err="1"/>
              <a:t>topGenes</a:t>
            </a:r>
            <a:r>
              <a:rPr lang="ca-ES" sz="1600" dirty="0"/>
              <a:t>, </a:t>
            </a:r>
            <a:r>
              <a:rPr lang="ca-ES" sz="1600" dirty="0" err="1"/>
              <a:t>universeGeneIds</a:t>
            </a:r>
            <a:r>
              <a:rPr lang="ca-ES" sz="1600" dirty="0"/>
              <a:t>=</a:t>
            </a:r>
            <a:r>
              <a:rPr lang="ca-ES" sz="1600" dirty="0" err="1"/>
              <a:t>entrezUniverse</a:t>
            </a:r>
            <a:r>
              <a:rPr lang="ca-ES" sz="1600" dirty="0"/>
              <a:t>,</a:t>
            </a:r>
          </a:p>
          <a:p>
            <a:pPr marL="0" indent="0">
              <a:buNone/>
            </a:pPr>
            <a:r>
              <a:rPr lang="ca-ES" sz="1600" dirty="0"/>
              <a:t>               </a:t>
            </a:r>
            <a:r>
              <a:rPr lang="ca-ES" sz="1600" dirty="0" err="1"/>
              <a:t>annotation</a:t>
            </a:r>
            <a:r>
              <a:rPr lang="ca-ES" sz="1600" dirty="0"/>
              <a:t>="hgu133a.db", </a:t>
            </a:r>
            <a:r>
              <a:rPr lang="ca-ES" sz="1600" dirty="0" err="1"/>
              <a:t>ontology</a:t>
            </a:r>
            <a:r>
              <a:rPr lang="ca-ES" sz="1600" dirty="0"/>
              <a:t>="BP",  </a:t>
            </a:r>
            <a:r>
              <a:rPr lang="ca-ES" sz="1600" dirty="0" err="1"/>
              <a:t>pvalueCutoff</a:t>
            </a:r>
            <a:r>
              <a:rPr lang="ca-ES" sz="1600" dirty="0"/>
              <a:t>=0.001)</a:t>
            </a:r>
          </a:p>
          <a:p>
            <a:pPr marL="0" indent="0">
              <a:buNone/>
            </a:pPr>
            <a:r>
              <a:rPr lang="ca-ES" sz="1600" dirty="0" err="1"/>
              <a:t>GOhyper</a:t>
            </a:r>
            <a:r>
              <a:rPr lang="ca-ES" sz="1600" dirty="0"/>
              <a:t> = </a:t>
            </a:r>
            <a:r>
              <a:rPr lang="ca-ES" sz="1600" dirty="0" err="1"/>
              <a:t>hyperGTest</a:t>
            </a:r>
            <a:r>
              <a:rPr lang="ca-ES" sz="1600" dirty="0"/>
              <a:t>(</a:t>
            </a:r>
            <a:r>
              <a:rPr lang="ca-ES" sz="1600" dirty="0" err="1"/>
              <a:t>GOparams</a:t>
            </a:r>
            <a:r>
              <a:rPr lang="ca-ES" sz="1600" dirty="0"/>
              <a:t>)</a:t>
            </a:r>
          </a:p>
          <a:p>
            <a:pPr marL="0" indent="0">
              <a:buNone/>
            </a:pPr>
            <a:r>
              <a:rPr lang="ca-ES" sz="1600" dirty="0" err="1"/>
              <a:t>head</a:t>
            </a:r>
            <a:r>
              <a:rPr lang="ca-ES" sz="1600" dirty="0"/>
              <a:t>(</a:t>
            </a:r>
            <a:r>
              <a:rPr lang="ca-ES" sz="1600" dirty="0" err="1"/>
              <a:t>summary</a:t>
            </a:r>
            <a:r>
              <a:rPr lang="ca-ES" sz="1600" dirty="0"/>
              <a:t>(</a:t>
            </a:r>
            <a:r>
              <a:rPr lang="ca-ES" sz="1600" dirty="0" err="1"/>
              <a:t>GOhyper</a:t>
            </a:r>
            <a:r>
              <a:rPr lang="ca-ES" sz="1600" dirty="0"/>
              <a:t>))</a:t>
            </a:r>
          </a:p>
          <a:p>
            <a:pPr marL="0" indent="0">
              <a:buNone/>
            </a:pPr>
            <a:endParaRPr lang="ca-ES" sz="1600" dirty="0"/>
          </a:p>
          <a:p>
            <a:pPr marL="0" indent="0">
              <a:buNone/>
            </a:pPr>
            <a:r>
              <a:rPr lang="ca-ES" sz="1400" dirty="0">
                <a:latin typeface="Courier New" panose="02070309020205020404" pitchFamily="49" charset="0"/>
                <a:cs typeface="Courier New" panose="02070309020205020404" pitchFamily="49" charset="0"/>
              </a:rPr>
              <a:t> </a:t>
            </a:r>
            <a:r>
              <a:rPr lang="ca-ES" sz="1400" b="1" dirty="0">
                <a:latin typeface="Courier New" panose="02070309020205020404" pitchFamily="49" charset="0"/>
                <a:cs typeface="Courier New" panose="02070309020205020404" pitchFamily="49" charset="0"/>
              </a:rPr>
              <a:t>GOBPID       </a:t>
            </a:r>
            <a:r>
              <a:rPr lang="ca-ES" sz="1400" b="1" dirty="0" err="1">
                <a:latin typeface="Courier New" panose="02070309020205020404" pitchFamily="49" charset="0"/>
                <a:cs typeface="Courier New" panose="02070309020205020404" pitchFamily="49" charset="0"/>
              </a:rPr>
              <a:t>Pvalue</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OddsRatio</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ExpCount</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Count</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Size</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Term</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1 GO:0019370 0.0000917494 31.294444 0.2904762     4    7      </a:t>
            </a:r>
            <a:r>
              <a:rPr lang="ca-ES" sz="1400" b="1" dirty="0" err="1">
                <a:latin typeface="Courier New" panose="02070309020205020404" pitchFamily="49" charset="0"/>
                <a:cs typeface="Courier New" panose="02070309020205020404" pitchFamily="49" charset="0"/>
              </a:rPr>
              <a:t>leukotriene</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biosynthetic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process</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2 GO:0046395 0.0004796855  3.282433 4.4816327    13  108     </a:t>
            </a:r>
            <a:r>
              <a:rPr lang="ca-ES" sz="1400" b="1" dirty="0" err="1">
                <a:latin typeface="Courier New" panose="02070309020205020404" pitchFamily="49" charset="0"/>
                <a:cs typeface="Courier New" panose="02070309020205020404" pitchFamily="49" charset="0"/>
              </a:rPr>
              <a:t>carboxylic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acid</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catabolic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process</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3 GO:0016054 0.0005736863  3.213594 4.5646259    13  110        </a:t>
            </a:r>
            <a:r>
              <a:rPr lang="ca-ES" sz="1400" b="1" dirty="0" err="1">
                <a:latin typeface="Courier New" panose="02070309020205020404" pitchFamily="49" charset="0"/>
                <a:cs typeface="Courier New" panose="02070309020205020404" pitchFamily="49" charset="0"/>
              </a:rPr>
              <a:t>organic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acid</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catabolic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process</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4 GO:0072329 0.0007287196  4.193992 2.4897959     9   60 </a:t>
            </a:r>
            <a:r>
              <a:rPr lang="ca-ES" sz="1400" b="1" dirty="0" err="1">
                <a:latin typeface="Courier New" panose="02070309020205020404" pitchFamily="49" charset="0"/>
                <a:cs typeface="Courier New" panose="02070309020205020404" pitchFamily="49" charset="0"/>
              </a:rPr>
              <a:t>monocarboxylic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acid</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catabolic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process</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5 GO:0006691 0.0007580159 13.402381 0.4564626     4   11         </a:t>
            </a:r>
            <a:r>
              <a:rPr lang="ca-ES" sz="1400" b="1" dirty="0" err="1">
                <a:latin typeface="Courier New" panose="02070309020205020404" pitchFamily="49" charset="0"/>
                <a:cs typeface="Courier New" panose="02070309020205020404" pitchFamily="49" charset="0"/>
              </a:rPr>
              <a:t>leukotriene</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metabolic</a:t>
            </a:r>
            <a:r>
              <a:rPr lang="ca-ES" sz="1400" b="1" dirty="0">
                <a:latin typeface="Courier New" panose="02070309020205020404" pitchFamily="49" charset="0"/>
                <a:cs typeface="Courier New" panose="02070309020205020404" pitchFamily="49" charset="0"/>
              </a:rPr>
              <a:t> </a:t>
            </a:r>
            <a:r>
              <a:rPr lang="ca-ES" sz="1400" b="1" dirty="0" err="1">
                <a:latin typeface="Courier New" panose="02070309020205020404" pitchFamily="49" charset="0"/>
                <a:cs typeface="Courier New" panose="02070309020205020404" pitchFamily="49" charset="0"/>
              </a:rPr>
              <a:t>process</a:t>
            </a:r>
            <a:endParaRPr lang="ca-ES" sz="1400" b="1" dirty="0">
              <a:latin typeface="Courier New" panose="02070309020205020404" pitchFamily="49" charset="0"/>
              <a:cs typeface="Courier New" panose="02070309020205020404" pitchFamily="49" charset="0"/>
            </a:endParaRPr>
          </a:p>
          <a:p>
            <a:pPr marL="0" indent="0">
              <a:buNone/>
            </a:pPr>
            <a:r>
              <a:rPr lang="ca-ES" sz="1400" b="1" dirty="0">
                <a:latin typeface="Courier New" panose="02070309020205020404" pitchFamily="49" charset="0"/>
                <a:cs typeface="Courier New" panose="02070309020205020404" pitchFamily="49" charset="0"/>
              </a:rPr>
              <a:t>6 GO:0045109 0.0008510094  8.401076 0.7884354     5   19    </a:t>
            </a:r>
            <a:r>
              <a:rPr lang="ca-ES" sz="1400" b="1" dirty="0" err="1">
                <a:latin typeface="Courier New" panose="02070309020205020404" pitchFamily="49" charset="0"/>
                <a:cs typeface="Courier New" panose="02070309020205020404" pitchFamily="49" charset="0"/>
              </a:rPr>
              <a:t>intermediate</a:t>
            </a:r>
            <a:r>
              <a:rPr lang="ca-ES" sz="1400" b="1" dirty="0">
                <a:latin typeface="Courier New" panose="02070309020205020404" pitchFamily="49" charset="0"/>
                <a:cs typeface="Courier New" panose="02070309020205020404" pitchFamily="49" charset="0"/>
              </a:rPr>
              <a:t> filament </a:t>
            </a:r>
            <a:r>
              <a:rPr lang="ca-ES" sz="1400" b="1" dirty="0" err="1">
                <a:latin typeface="Courier New" panose="02070309020205020404" pitchFamily="49" charset="0"/>
                <a:cs typeface="Courier New" panose="02070309020205020404" pitchFamily="49" charset="0"/>
              </a:rPr>
              <a:t>organization</a:t>
            </a:r>
            <a:endParaRPr lang="ca-ES" sz="1400" b="1" dirty="0">
              <a:latin typeface="Courier New" panose="02070309020205020404" pitchFamily="49" charset="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7E03C717-17F2-23A0-5436-BDB16B88B2F0}"/>
              </a:ext>
            </a:extLst>
          </p:cNvPr>
          <p:cNvSpPr>
            <a:spLocks noGrp="1"/>
          </p:cNvSpPr>
          <p:nvPr>
            <p:ph type="sldNum" sz="quarter" idx="12"/>
          </p:nvPr>
        </p:nvSpPr>
        <p:spPr/>
        <p:txBody>
          <a:bodyPr/>
          <a:lstStyle/>
          <a:p>
            <a:fld id="{48F63A3B-78C7-47BE-AE5E-E10140E04643}" type="slidenum">
              <a:rPr lang="en-US" smtClean="0"/>
              <a:t>51</a:t>
            </a:fld>
            <a:endParaRPr lang="en-US" dirty="0"/>
          </a:p>
        </p:txBody>
      </p:sp>
    </p:spTree>
    <p:extLst>
      <p:ext uri="{BB962C8B-B14F-4D97-AF65-F5344CB8AC3E}">
        <p14:creationId xmlns:p14="http://schemas.microsoft.com/office/powerpoint/2010/main" val="720169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EF526C8-63C5-4C47-87C6-472582214B0D}"/>
              </a:ext>
            </a:extLst>
          </p:cNvPr>
          <p:cNvSpPr>
            <a:spLocks noGrp="1"/>
          </p:cNvSpPr>
          <p:nvPr>
            <p:ph type="ctrTitle"/>
          </p:nvPr>
        </p:nvSpPr>
        <p:spPr>
          <a:xfrm>
            <a:off x="1991544" y="1989139"/>
            <a:ext cx="8064896" cy="1520825"/>
          </a:xfrm>
        </p:spPr>
        <p:txBody>
          <a:bodyPr>
            <a:normAutofit fontScale="90000"/>
          </a:bodyPr>
          <a:lstStyle/>
          <a:p>
            <a:pPr eaLnBrk="1" hangingPunct="1">
              <a:defRPr/>
            </a:pPr>
            <a:r>
              <a:rPr lang="en-US" sz="4000" dirty="0">
                <a:ea typeface="+mj-ea"/>
              </a:rPr>
              <a:t>Analysis of ranked gene lists with </a:t>
            </a:r>
            <a:br>
              <a:rPr lang="en-US" sz="4000" dirty="0">
                <a:ea typeface="+mj-ea"/>
              </a:rPr>
            </a:br>
            <a:r>
              <a:rPr lang="en-US" sz="4000" i="1" dirty="0">
                <a:ea typeface="+mj-ea"/>
              </a:rPr>
              <a:t>Gene Set Enrichment Analysis</a:t>
            </a:r>
            <a:br>
              <a:rPr lang="en-US" sz="4000" i="1" dirty="0">
                <a:ea typeface="+mj-ea"/>
              </a:rPr>
            </a:br>
            <a:r>
              <a:rPr lang="en-US" sz="3200" dirty="0">
                <a:ea typeface="+mj-ea"/>
              </a:rPr>
              <a:t>(also called Functional Class Scoring)</a:t>
            </a:r>
          </a:p>
        </p:txBody>
      </p:sp>
    </p:spTree>
    <p:extLst>
      <p:ext uri="{BB962C8B-B14F-4D97-AF65-F5344CB8AC3E}">
        <p14:creationId xmlns:p14="http://schemas.microsoft.com/office/powerpoint/2010/main" val="1821555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a:extLst>
              <a:ext uri="{FF2B5EF4-FFF2-40B4-BE49-F238E27FC236}">
                <a16:creationId xmlns:a16="http://schemas.microsoft.com/office/drawing/2014/main" id="{65058A58-6307-4E76-91C6-2F3839748C27}"/>
              </a:ext>
            </a:extLst>
          </p:cNvPr>
          <p:cNvSpPr>
            <a:spLocks noGrp="1" noChangeArrowheads="1"/>
          </p:cNvSpPr>
          <p:nvPr>
            <p:ph type="title"/>
          </p:nvPr>
        </p:nvSpPr>
        <p:spPr>
          <a:xfrm>
            <a:off x="1847528" y="274638"/>
            <a:ext cx="8496944" cy="706090"/>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dirty="0">
                <a:latin typeface="Calibri" panose="020F0502020204030204" pitchFamily="34" charset="0"/>
              </a:rPr>
              <a:t>Gene Sets</a:t>
            </a:r>
          </a:p>
        </p:txBody>
      </p:sp>
      <p:sp>
        <p:nvSpPr>
          <p:cNvPr id="109571" name="Text Box 2">
            <a:extLst>
              <a:ext uri="{FF2B5EF4-FFF2-40B4-BE49-F238E27FC236}">
                <a16:creationId xmlns:a16="http://schemas.microsoft.com/office/drawing/2014/main" id="{112815EF-F7A9-494D-BB66-718706E021D8}"/>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dirty="0"/>
              <a:t>A gene set</a:t>
            </a:r>
          </a:p>
          <a:p>
            <a:pPr lvl="1" eaLnBrk="1" hangingPunct="1">
              <a:lnSpc>
                <a:spcPct val="100000"/>
              </a:lnSpc>
              <a:spcBef>
                <a:spcPts val="563"/>
              </a:spcBef>
              <a:buFont typeface="Arial" panose="020B0604020202020204" pitchFamily="34" charset="0"/>
              <a:buChar char="–"/>
            </a:pPr>
            <a:r>
              <a:rPr lang="en-GB" altLang="es-ES" sz="2800" dirty="0"/>
              <a:t>a group of genes with related functions.</a:t>
            </a:r>
          </a:p>
          <a:p>
            <a:pPr lvl="1" eaLnBrk="1" hangingPunct="1">
              <a:lnSpc>
                <a:spcPct val="100000"/>
              </a:lnSpc>
              <a:spcBef>
                <a:spcPts val="563"/>
              </a:spcBef>
              <a:buFont typeface="Arial" panose="020B0604020202020204" pitchFamily="34" charset="0"/>
              <a:buChar char="–"/>
            </a:pPr>
            <a:r>
              <a:rPr lang="en-GB" altLang="es-ES" sz="2800" dirty="0"/>
              <a:t>sets of genes or pathways, for their association with a phenotype.</a:t>
            </a:r>
          </a:p>
          <a:p>
            <a:pPr lvl="1" eaLnBrk="1" hangingPunct="1">
              <a:lnSpc>
                <a:spcPct val="100000"/>
              </a:lnSpc>
              <a:spcBef>
                <a:spcPts val="563"/>
              </a:spcBef>
              <a:buFont typeface="Arial" panose="020B0604020202020204" pitchFamily="34" charset="0"/>
              <a:buChar char="–"/>
            </a:pPr>
            <a:r>
              <a:rPr lang="en-GB" altLang="es-ES" sz="2800" dirty="0"/>
              <a:t>Examples: metabolic pathway, protein complex, or GO (gene ontology) category.</a:t>
            </a:r>
          </a:p>
          <a:p>
            <a:pPr eaLnBrk="1" hangingPunct="1">
              <a:lnSpc>
                <a:spcPct val="100000"/>
              </a:lnSpc>
              <a:spcBef>
                <a:spcPts val="650"/>
              </a:spcBef>
              <a:buFont typeface="Arial" panose="020B0604020202020204" pitchFamily="34" charset="0"/>
              <a:buChar char="•"/>
            </a:pPr>
            <a:r>
              <a:rPr lang="en-GB" altLang="es-ES" dirty="0"/>
              <a:t>Identified from a prior biological knowledge.</a:t>
            </a:r>
          </a:p>
          <a:p>
            <a:pPr eaLnBrk="1" hangingPunct="1">
              <a:lnSpc>
                <a:spcPct val="100000"/>
              </a:lnSpc>
              <a:spcBef>
                <a:spcPts val="650"/>
              </a:spcBef>
              <a:buFont typeface="Arial" panose="020B0604020202020204" pitchFamily="34" charset="0"/>
              <a:buChar char="•"/>
            </a:pPr>
            <a:r>
              <a:rPr lang="en-GB" altLang="es-ES" dirty="0"/>
              <a:t>May better reflect the true underlying biology.</a:t>
            </a:r>
          </a:p>
          <a:p>
            <a:pPr eaLnBrk="1" hangingPunct="1">
              <a:lnSpc>
                <a:spcPct val="100000"/>
              </a:lnSpc>
              <a:spcBef>
                <a:spcPts val="650"/>
              </a:spcBef>
              <a:buFont typeface="Arial" panose="020B0604020202020204" pitchFamily="34" charset="0"/>
              <a:buChar char="•"/>
            </a:pPr>
            <a:r>
              <a:rPr lang="en-GB" altLang="es-ES" dirty="0"/>
              <a:t>May be more appropriate units for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6AE838A3-CE80-44E8-A9AB-617DF187075B}"/>
              </a:ext>
            </a:extLst>
          </p:cNvPr>
          <p:cNvSpPr>
            <a:spLocks noGrp="1" noChangeArrowheads="1"/>
          </p:cNvSpPr>
          <p:nvPr>
            <p:ph type="title"/>
          </p:nvPr>
        </p:nvSpPr>
        <p:spPr>
          <a:xfrm>
            <a:off x="1981200" y="76200"/>
            <a:ext cx="8229600" cy="457200"/>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Gene Sets </a:t>
            </a:r>
          </a:p>
        </p:txBody>
      </p:sp>
      <p:pic>
        <p:nvPicPr>
          <p:cNvPr id="111619" name="Picture 2">
            <a:extLst>
              <a:ext uri="{FF2B5EF4-FFF2-40B4-BE49-F238E27FC236}">
                <a16:creationId xmlns:a16="http://schemas.microsoft.com/office/drawing/2014/main" id="{43ECD541-7EAF-414D-8C57-52624FDE09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4267200"/>
            <a:ext cx="4419600" cy="197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1620" name="Picture 3">
            <a:extLst>
              <a:ext uri="{FF2B5EF4-FFF2-40B4-BE49-F238E27FC236}">
                <a16:creationId xmlns:a16="http://schemas.microsoft.com/office/drawing/2014/main" id="{8EF86319-5ACB-4440-8640-8BA2ED294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725489"/>
            <a:ext cx="6419850" cy="338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F8E76B25-8F66-41AB-91F1-0CCFA1E5A04B}"/>
              </a:ext>
            </a:extLst>
          </p:cNvPr>
          <p:cNvSpPr>
            <a:spLocks noGrp="1" noChangeArrowheads="1"/>
          </p:cNvSpPr>
          <p:nvPr>
            <p:ph type="title"/>
          </p:nvPr>
        </p:nvSpPr>
        <p:spPr>
          <a:xfrm>
            <a:off x="1127448" y="274638"/>
            <a:ext cx="9083352"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3600" dirty="0">
                <a:latin typeface="Calibri" panose="020F0502020204030204" pitchFamily="34" charset="0"/>
              </a:rPr>
              <a:t>Gene Set (Enrichment) Analysis</a:t>
            </a:r>
          </a:p>
        </p:txBody>
      </p:sp>
      <p:sp>
        <p:nvSpPr>
          <p:cNvPr id="69634" name="Rectangle 2">
            <a:extLst>
              <a:ext uri="{FF2B5EF4-FFF2-40B4-BE49-F238E27FC236}">
                <a16:creationId xmlns:a16="http://schemas.microsoft.com/office/drawing/2014/main" id="{661678D9-981B-443C-801C-171EC7D455E9}"/>
              </a:ext>
            </a:extLst>
          </p:cNvPr>
          <p:cNvSpPr>
            <a:spLocks noGrp="1" noChangeArrowheads="1"/>
          </p:cNvSpPr>
          <p:nvPr>
            <p:ph sz="half" idx="1"/>
          </p:nvPr>
        </p:nvSpPr>
        <p:spPr>
          <a:xfrm>
            <a:off x="983432" y="1412776"/>
            <a:ext cx="9303568" cy="4713388"/>
          </a:xfrm>
        </p:spPr>
        <p:txBody>
          <a:bodyPr/>
          <a:lstStyle/>
          <a:p>
            <a:pPr indent="-341313" eaLnBrk="1" hangingPunct="1">
              <a:lnSpc>
                <a:spcPct val="100000"/>
              </a:lnSpc>
              <a:spcBef>
                <a:spcPts val="4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sz="2800" dirty="0" err="1">
                <a:ea typeface="+mn-ea"/>
              </a:rPr>
              <a:t>Mootha</a:t>
            </a:r>
            <a:r>
              <a:rPr lang="en-GB" altLang="es-ES" sz="2800" dirty="0">
                <a:ea typeface="+mn-ea"/>
              </a:rPr>
              <a:t> (2003) as an alternative to ORA.</a:t>
            </a:r>
          </a:p>
          <a:p>
            <a:pPr indent="-341313" eaLnBrk="1" hangingPunct="1">
              <a:lnSpc>
                <a:spcPct val="100000"/>
              </a:lnSpc>
              <a:spcBef>
                <a:spcPts val="4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sz="2800" dirty="0">
                <a:ea typeface="+mn-ea"/>
              </a:rPr>
              <a:t>It aims to identify gene sets with </a:t>
            </a:r>
            <a:r>
              <a:rPr lang="en-GB" altLang="es-ES" sz="2800" i="1" dirty="0">
                <a:ea typeface="+mn-ea"/>
              </a:rPr>
              <a:t>subtle but coordinated expression changes </a:t>
            </a:r>
            <a:r>
              <a:rPr lang="en-GB" altLang="es-ES" sz="2800" dirty="0">
                <a:ea typeface="+mn-ea"/>
              </a:rPr>
              <a:t>that cannot be detected by ORA methods.</a:t>
            </a:r>
          </a:p>
          <a:p>
            <a:pPr lvl="1" indent="-284163" eaLnBrk="1" hangingPunct="1">
              <a:lnSpc>
                <a:spcPct val="100000"/>
              </a:lnSpc>
              <a:spcBef>
                <a:spcPts val="363"/>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sz="2000" dirty="0">
                <a:ea typeface="+mn-ea"/>
              </a:rPr>
              <a:t>Weak  changes in individual genes gathered to large gene sets can show a significant pattern.</a:t>
            </a:r>
          </a:p>
          <a:p>
            <a:pPr indent="-341313" eaLnBrk="1" hangingPunct="1">
              <a:lnSpc>
                <a:spcPct val="100000"/>
              </a:lnSpc>
              <a:spcBef>
                <a:spcPts val="4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sz="2800" dirty="0">
                <a:ea typeface="+mn-ea"/>
              </a:rPr>
              <a:t>Results not affected by arbitrarily chosen </a:t>
            </a:r>
            <a:r>
              <a:rPr lang="en-GB" altLang="es-ES" sz="2800" dirty="0" err="1">
                <a:ea typeface="+mn-ea"/>
              </a:rPr>
              <a:t>cutoffs</a:t>
            </a:r>
            <a:r>
              <a:rPr lang="en-GB" altLang="es-ES" sz="2800" dirty="0">
                <a:ea typeface="+mn-ea"/>
              </a:rPr>
              <a:t>.</a:t>
            </a:r>
          </a:p>
          <a:p>
            <a:pPr indent="-341313" eaLnBrk="1" hangingPunct="1">
              <a:lnSpc>
                <a:spcPct val="100000"/>
              </a:lnSpc>
              <a:spcBef>
                <a:spcPts val="4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GB" altLang="es-ES" sz="2800" dirty="0">
                <a:ea typeface="+mn-ea"/>
              </a:rPr>
              <a:t>It does not provide information as detailed as ORA</a:t>
            </a:r>
          </a:p>
          <a:p>
            <a:pPr marL="0" indent="1588" eaLnBrk="1" hangingPunct="1">
              <a:lnSpc>
                <a:spcPct val="100000"/>
              </a:lnSpc>
              <a:spcBef>
                <a:spcPts val="488"/>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lang="en-GB" altLang="es-ES" sz="2800" dirty="0">
              <a:ea typeface="+mn-ea"/>
            </a:endParaRPr>
          </a:p>
          <a:p>
            <a:pPr marL="0" indent="1588" eaLnBrk="1" hangingPunct="1">
              <a:lnSpc>
                <a:spcPct val="100000"/>
              </a:lnSpc>
              <a:spcBef>
                <a:spcPts val="488"/>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lang="en-GB" altLang="es-ES" sz="2800" dirty="0">
              <a:ea typeface="+mn-ea"/>
            </a:endParaRPr>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55</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1">
            <a:extLst>
              <a:ext uri="{FF2B5EF4-FFF2-40B4-BE49-F238E27FC236}">
                <a16:creationId xmlns:a16="http://schemas.microsoft.com/office/drawing/2014/main" id="{15A0011C-108D-4473-826A-89DC73E6DB56}"/>
              </a:ext>
            </a:extLst>
          </p:cNvPr>
          <p:cNvSpPr>
            <a:spLocks noChangeArrowheads="1"/>
          </p:cNvSpPr>
          <p:nvPr/>
        </p:nvSpPr>
        <p:spPr bwMode="auto">
          <a:xfrm>
            <a:off x="1524000" y="6400800"/>
            <a:ext cx="9144000" cy="457200"/>
          </a:xfrm>
          <a:prstGeom prst="rect">
            <a:avLst/>
          </a:prstGeom>
          <a:solidFill>
            <a:srgbClr val="F2F2F2"/>
          </a:solidFill>
          <a:ln>
            <a:noFill/>
          </a:ln>
          <a:effectLst/>
          <a:extLst>
            <a:ext uri="{91240B29-F687-4F45-9708-019B960494DF}">
              <a14:hiddenLine xmlns:a14="http://schemas.microsoft.com/office/drawing/2010/main" w="1260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15715" name="Rectangle 2">
            <a:extLst>
              <a:ext uri="{FF2B5EF4-FFF2-40B4-BE49-F238E27FC236}">
                <a16:creationId xmlns:a16="http://schemas.microsoft.com/office/drawing/2014/main" id="{4495D760-8C2F-4A99-996E-DFF509A68631}"/>
              </a:ext>
            </a:extLst>
          </p:cNvPr>
          <p:cNvSpPr>
            <a:spLocks noChangeArrowheads="1"/>
          </p:cNvSpPr>
          <p:nvPr/>
        </p:nvSpPr>
        <p:spPr bwMode="auto">
          <a:xfrm>
            <a:off x="1524000" y="6477000"/>
            <a:ext cx="2540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160" tIns="63360" rIns="127080" bIns="63360" anchor="ct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1000" b="1">
                <a:solidFill>
                  <a:srgbClr val="999999"/>
                </a:solidFill>
                <a:latin typeface="Arial" panose="020B0604020202020204" pitchFamily="34" charset="0"/>
              </a:rPr>
              <a:t>Date of download:  4/19/2017</a:t>
            </a:r>
          </a:p>
        </p:txBody>
      </p:sp>
      <p:sp>
        <p:nvSpPr>
          <p:cNvPr id="115716" name="Rectangle 3">
            <a:extLst>
              <a:ext uri="{FF2B5EF4-FFF2-40B4-BE49-F238E27FC236}">
                <a16:creationId xmlns:a16="http://schemas.microsoft.com/office/drawing/2014/main" id="{76BFF7E2-30CE-4BD8-95F8-204E3552A3FC}"/>
              </a:ext>
            </a:extLst>
          </p:cNvPr>
          <p:cNvSpPr>
            <a:spLocks noChangeArrowheads="1"/>
          </p:cNvSpPr>
          <p:nvPr/>
        </p:nvSpPr>
        <p:spPr bwMode="auto">
          <a:xfrm>
            <a:off x="4495800" y="6477000"/>
            <a:ext cx="5969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9pPr>
          </a:lstStyle>
          <a:p>
            <a:pPr algn="r" eaLnBrk="1" hangingPunct="1">
              <a:lnSpc>
                <a:spcPct val="100000"/>
              </a:lnSpc>
              <a:spcBef>
                <a:spcPct val="0"/>
              </a:spcBef>
            </a:pPr>
            <a:r>
              <a:rPr lang="en-US" altLang="es-ES" sz="1000" b="1">
                <a:solidFill>
                  <a:srgbClr val="999999"/>
                </a:solidFill>
                <a:latin typeface="Arial" panose="020B0604020202020204" pitchFamily="34" charset="0"/>
              </a:rPr>
              <a:t>© The Author 2008. Published by Oxford University Press. For Permissions, please email: journals.permissions@oxfordjournals.org</a:t>
            </a:r>
          </a:p>
        </p:txBody>
      </p:sp>
      <p:sp>
        <p:nvSpPr>
          <p:cNvPr id="115717" name="Rectangle 4">
            <a:extLst>
              <a:ext uri="{FF2B5EF4-FFF2-40B4-BE49-F238E27FC236}">
                <a16:creationId xmlns:a16="http://schemas.microsoft.com/office/drawing/2014/main" id="{C434FFC2-A758-4413-A1AD-9CA97ED32BFF}"/>
              </a:ext>
            </a:extLst>
          </p:cNvPr>
          <p:cNvSpPr>
            <a:spLocks noChangeArrowheads="1"/>
          </p:cNvSpPr>
          <p:nvPr/>
        </p:nvSpPr>
        <p:spPr bwMode="auto">
          <a:xfrm>
            <a:off x="1524000" y="949325"/>
            <a:ext cx="91440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algn="ctr" eaLnBrk="1" hangingPunct="1">
              <a:lnSpc>
                <a:spcPts val="1800"/>
              </a:lnSpc>
              <a:spcBef>
                <a:spcPct val="0"/>
              </a:spcBef>
              <a:spcAft>
                <a:spcPts val="600"/>
              </a:spcAft>
            </a:pPr>
            <a:r>
              <a:rPr lang="en-US" altLang="es-ES" sz="1400" b="1">
                <a:solidFill>
                  <a:srgbClr val="404040"/>
                </a:solidFill>
                <a:latin typeface="Fira Sans Light" charset="0"/>
                <a:cs typeface="Fira Sans Light" charset="0"/>
              </a:rPr>
              <a:t>From: </a:t>
            </a:r>
            <a:r>
              <a:rPr lang="en-US" altLang="es-ES" sz="1400" b="1">
                <a:latin typeface="Arial" panose="020B0604020202020204" pitchFamily="34" charset="0"/>
                <a:cs typeface="Fira Sans Light" charset="0"/>
              </a:rPr>
              <a:t>Gene-set approach for expression pattern analysis</a:t>
            </a:r>
          </a:p>
        </p:txBody>
      </p:sp>
      <p:sp>
        <p:nvSpPr>
          <p:cNvPr id="115718" name="Rectangle 5">
            <a:extLst>
              <a:ext uri="{FF2B5EF4-FFF2-40B4-BE49-F238E27FC236}">
                <a16:creationId xmlns:a16="http://schemas.microsoft.com/office/drawing/2014/main" id="{147417C1-EF32-4B2C-AA56-65FB518485CC}"/>
              </a:ext>
            </a:extLst>
          </p:cNvPr>
          <p:cNvSpPr>
            <a:spLocks noChangeArrowheads="1"/>
          </p:cNvSpPr>
          <p:nvPr/>
        </p:nvSpPr>
        <p:spPr bwMode="auto">
          <a:xfrm>
            <a:off x="1524000" y="5435601"/>
            <a:ext cx="90297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200" b="1">
                <a:latin typeface="Arial" panose="020B0604020202020204" pitchFamily="34" charset="0"/>
              </a:rPr>
              <a:t>A schematic diagram comparing gene set analysis (GSA) with individual gene analysis (IGA). IGA is a two-step process which first selects some tens to hundreds of genes by an arbitrarily chosen cutoff and then, from the selected genes, infers the biological meaning of the gene expression data. In contrast, GSA is single-step process which in advance prepares gene sets from diverse sources as a testable hypothesis and then directly infers the biological meaning of gene expression data by applying either a sample or a gene randomization test.</a:t>
            </a:r>
          </a:p>
          <a:p>
            <a:pPr algn="just" eaLnBrk="1">
              <a:lnSpc>
                <a:spcPct val="100000"/>
              </a:lnSpc>
              <a:spcBef>
                <a:spcPts val="250"/>
              </a:spcBef>
            </a:pPr>
            <a:endParaRPr lang="en-US" altLang="es-ES" sz="1200" b="1">
              <a:latin typeface="Arial" panose="020B0604020202020204" pitchFamily="34" charset="0"/>
            </a:endParaRPr>
          </a:p>
        </p:txBody>
      </p:sp>
      <p:pic>
        <p:nvPicPr>
          <p:cNvPr id="115719" name="Picture 6">
            <a:extLst>
              <a:ext uri="{FF2B5EF4-FFF2-40B4-BE49-F238E27FC236}">
                <a16:creationId xmlns:a16="http://schemas.microsoft.com/office/drawing/2014/main" id="{A2ACD165-DDA4-4878-990A-8DFEDC4E3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1562100" cy="458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5720" name="Line 7">
            <a:extLst>
              <a:ext uri="{FF2B5EF4-FFF2-40B4-BE49-F238E27FC236}">
                <a16:creationId xmlns:a16="http://schemas.microsoft.com/office/drawing/2014/main" id="{F5AC1035-3C77-47F4-967E-1FE89AF4AF4C}"/>
              </a:ext>
            </a:extLst>
          </p:cNvPr>
          <p:cNvSpPr>
            <a:spLocks noChangeShapeType="1"/>
          </p:cNvSpPr>
          <p:nvPr/>
        </p:nvSpPr>
        <p:spPr bwMode="auto">
          <a:xfrm>
            <a:off x="1524000" y="882650"/>
            <a:ext cx="9144000" cy="1588"/>
          </a:xfrm>
          <a:prstGeom prst="line">
            <a:avLst/>
          </a:prstGeom>
          <a:noFill/>
          <a:ln w="12600">
            <a:solidFill>
              <a:srgbClr val="F2F2F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115721" name="Rectangle 8">
            <a:extLst>
              <a:ext uri="{FF2B5EF4-FFF2-40B4-BE49-F238E27FC236}">
                <a16:creationId xmlns:a16="http://schemas.microsoft.com/office/drawing/2014/main" id="{423D2B58-395D-49A7-99ED-EB01FECA76BB}"/>
              </a:ext>
            </a:extLst>
          </p:cNvPr>
          <p:cNvSpPr>
            <a:spLocks noChangeArrowheads="1"/>
          </p:cNvSpPr>
          <p:nvPr/>
        </p:nvSpPr>
        <p:spPr bwMode="auto">
          <a:xfrm>
            <a:off x="1524000" y="1296988"/>
            <a:ext cx="9144000"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200" b="1">
                <a:solidFill>
                  <a:srgbClr val="7F7F7F"/>
                </a:solidFill>
                <a:latin typeface="Arial" panose="020B0604020202020204" pitchFamily="34" charset="0"/>
              </a:rPr>
              <a:t>Brief Bioinform. 2008;9(3):189-197. doi:10.1093/bib/bbn001</a:t>
            </a:r>
          </a:p>
        </p:txBody>
      </p:sp>
      <p:sp>
        <p:nvSpPr>
          <p:cNvPr id="115722" name="Rectangle 9">
            <a:extLst>
              <a:ext uri="{FF2B5EF4-FFF2-40B4-BE49-F238E27FC236}">
                <a16:creationId xmlns:a16="http://schemas.microsoft.com/office/drawing/2014/main" id="{F605273E-E650-4409-8C7F-6B3FDF56E251}"/>
              </a:ext>
            </a:extLst>
          </p:cNvPr>
          <p:cNvSpPr>
            <a:spLocks noChangeArrowheads="1"/>
          </p:cNvSpPr>
          <p:nvPr/>
        </p:nvSpPr>
        <p:spPr bwMode="auto">
          <a:xfrm>
            <a:off x="1524000" y="0"/>
            <a:ext cx="9144000" cy="6858000"/>
          </a:xfrm>
          <a:prstGeom prst="rect">
            <a:avLst/>
          </a:prstGeom>
          <a:noFill/>
          <a:ln w="25560">
            <a:solidFill>
              <a:srgbClr val="F2F2F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15723" name="Picture 10">
            <a:extLst>
              <a:ext uri="{FF2B5EF4-FFF2-40B4-BE49-F238E27FC236}">
                <a16:creationId xmlns:a16="http://schemas.microsoft.com/office/drawing/2014/main" id="{DDA15037-2B77-42DD-A1CF-C4E0795CA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4" y="1550988"/>
            <a:ext cx="7896225" cy="3713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a:extLst>
              <a:ext uri="{FF2B5EF4-FFF2-40B4-BE49-F238E27FC236}">
                <a16:creationId xmlns:a16="http://schemas.microsoft.com/office/drawing/2014/main" id="{6C87E4B1-ED3E-46AD-BC78-52A7DAB419B2}"/>
              </a:ext>
            </a:extLst>
          </p:cNvPr>
          <p:cNvSpPr>
            <a:spLocks noGrp="1" noChangeArrowheads="1"/>
          </p:cNvSpPr>
          <p:nvPr>
            <p:ph type="title"/>
          </p:nvPr>
        </p:nvSpPr>
        <p:spPr>
          <a:xfrm>
            <a:off x="1981200" y="274638"/>
            <a:ext cx="8229600" cy="1143000"/>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The GSEA method</a:t>
            </a:r>
          </a:p>
        </p:txBody>
      </p:sp>
      <p:sp>
        <p:nvSpPr>
          <p:cNvPr id="117763" name="Rectangle 2">
            <a:extLst>
              <a:ext uri="{FF2B5EF4-FFF2-40B4-BE49-F238E27FC236}">
                <a16:creationId xmlns:a16="http://schemas.microsoft.com/office/drawing/2014/main" id="{8A4D56F3-D24F-43EF-A6EE-26EB33079A1B}"/>
              </a:ext>
            </a:extLst>
          </p:cNvPr>
          <p:cNvSpPr>
            <a:spLocks noGrp="1" noChangeArrowheads="1"/>
          </p:cNvSpPr>
          <p:nvPr>
            <p:ph sz="half" idx="1"/>
          </p:nvPr>
        </p:nvSpPr>
        <p:spPr>
          <a:xfrm>
            <a:off x="1981200" y="1371601"/>
            <a:ext cx="8229600" cy="5121275"/>
          </a:xfrm>
        </p:spPr>
        <p:txBody>
          <a:bodyPr/>
          <a:lstStyle/>
          <a:p>
            <a:pPr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200" dirty="0"/>
              <a:t>Original GSEA method is based on comparing, for each gene group, the distribution of the test statistic within the group with the overall distribution of those statistics, i.e. the calculated for all genes. </a:t>
            </a:r>
          </a:p>
          <a:p>
            <a:pPr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200" dirty="0"/>
              <a:t>To do this, test statistics are ranked (from biggest to smallest) and </a:t>
            </a:r>
            <a:r>
              <a:rPr lang="en-GB" altLang="es-ES" sz="2200" b="1" dirty="0"/>
              <a:t>for each gene set</a:t>
            </a:r>
            <a:r>
              <a:rPr lang="en-GB" altLang="es-ES" sz="2200" dirty="0"/>
              <a:t> a running sum is computed such that </a:t>
            </a:r>
          </a:p>
          <a:p>
            <a:pPr lvl="1"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000" dirty="0"/>
              <a:t>If a gene is in the gene set add a certain quantity (moderate)</a:t>
            </a:r>
          </a:p>
          <a:p>
            <a:pPr lvl="1"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000" dirty="0"/>
              <a:t>If a gene is not in the gene set, </a:t>
            </a:r>
            <a:r>
              <a:rPr lang="en-GB" altLang="es-ES" sz="2000" dirty="0" err="1"/>
              <a:t>substract</a:t>
            </a:r>
            <a:r>
              <a:rPr lang="en-GB" altLang="es-ES" sz="2000" dirty="0"/>
              <a:t> a (small) quantity</a:t>
            </a:r>
          </a:p>
          <a:p>
            <a:pPr marL="1587" indent="0" eaLnBrk="1" hangingPunct="1">
              <a:lnSpc>
                <a:spcPct val="100000"/>
              </a:lnSpc>
              <a:spcBef>
                <a:spcPts val="3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GB" altLang="es-ES" sz="1000" dirty="0"/>
          </a:p>
          <a:p>
            <a:pPr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200" dirty="0"/>
              <a:t>The distribution of the running sum is compared with that of the random walk using a Kolmogorov-Smirnov test (K-S test) statistic</a:t>
            </a:r>
          </a:p>
          <a:p>
            <a:pPr indent="-341313" eaLnBrk="1" hangingPunct="1">
              <a:lnSpc>
                <a:spcPct val="100000"/>
              </a:lnSpc>
              <a:spcBef>
                <a:spcPts val="325"/>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2200" dirty="0"/>
              <a:t>P-values are computed based on a randomization.</a:t>
            </a:r>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57</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38200" y="365125"/>
            <a:ext cx="10515600" cy="975643"/>
          </a:xfrm>
        </p:spPr>
        <p:txBody>
          <a:bodyPr/>
          <a:lstStyle/>
          <a:p>
            <a:r>
              <a:rPr lang="es-ES" sz="4000" dirty="0" err="1">
                <a:latin typeface="+mn-lt"/>
              </a:rPr>
              <a:t>Calculating</a:t>
            </a:r>
            <a:r>
              <a:rPr lang="es-ES" sz="4000" dirty="0">
                <a:latin typeface="+mn-lt"/>
              </a:rPr>
              <a:t> </a:t>
            </a:r>
            <a:r>
              <a:rPr lang="es-ES" sz="4000" dirty="0" err="1">
                <a:latin typeface="+mn-lt"/>
              </a:rPr>
              <a:t>enrichment</a:t>
            </a:r>
            <a:r>
              <a:rPr lang="es-ES" sz="4000" dirty="0">
                <a:latin typeface="+mn-lt"/>
              </a:rPr>
              <a:t> score (ES)</a:t>
            </a:r>
            <a:endParaRPr lang="en-US" sz="4000" dirty="0">
              <a:latin typeface="+mn-lt"/>
            </a:endParaRPr>
          </a:p>
        </p:txBody>
      </p:sp>
      <p:sp>
        <p:nvSpPr>
          <p:cNvPr id="2" name="1 Marcador de número de diapositiva"/>
          <p:cNvSpPr>
            <a:spLocks noGrp="1"/>
          </p:cNvSpPr>
          <p:nvPr>
            <p:ph type="sldNum" sz="quarter" idx="12"/>
          </p:nvPr>
        </p:nvSpPr>
        <p:spPr/>
        <p:txBody>
          <a:bodyPr/>
          <a:lstStyle/>
          <a:p>
            <a:pPr>
              <a:defRPr/>
            </a:pPr>
            <a:fld id="{A46438A0-6085-42D1-9CCB-186CB851F3E2}" type="slidenum">
              <a:rPr lang="en-US" altLang="es-ES" smtClean="0"/>
              <a:pPr>
                <a:defRPr/>
              </a:pPr>
              <a:t>58</a:t>
            </a:fld>
            <a:endParaRPr lang="en-US" altLang="es-ES"/>
          </a:p>
        </p:txBody>
      </p:sp>
      <p:pic>
        <p:nvPicPr>
          <p:cNvPr id="7" name="Imagen 6"/>
          <p:cNvPicPr>
            <a:picLocks noChangeAspect="1"/>
          </p:cNvPicPr>
          <p:nvPr/>
        </p:nvPicPr>
        <p:blipFill>
          <a:blip r:embed="rId3"/>
          <a:stretch>
            <a:fillRect/>
          </a:stretch>
        </p:blipFill>
        <p:spPr>
          <a:xfrm>
            <a:off x="2532736" y="1676976"/>
            <a:ext cx="7423164" cy="4200296"/>
          </a:xfrm>
          <a:prstGeom prst="rect">
            <a:avLst/>
          </a:prstGeom>
        </p:spPr>
      </p:pic>
    </p:spTree>
    <p:extLst>
      <p:ext uri="{BB962C8B-B14F-4D97-AF65-F5344CB8AC3E}">
        <p14:creationId xmlns:p14="http://schemas.microsoft.com/office/powerpoint/2010/main" val="1337219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a:extLst>
              <a:ext uri="{FF2B5EF4-FFF2-40B4-BE49-F238E27FC236}">
                <a16:creationId xmlns:a16="http://schemas.microsoft.com/office/drawing/2014/main" id="{E6C92531-EC7B-43CB-99AD-65D3C9BEB176}"/>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The GSEA method</a:t>
            </a:r>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59</a:t>
            </a:fld>
            <a:endParaRPr lang="en-US" altLang="es-ES"/>
          </a:p>
        </p:txBody>
      </p:sp>
      <p:pic>
        <p:nvPicPr>
          <p:cNvPr id="119811" name="Picture 2">
            <a:extLst>
              <a:ext uri="{FF2B5EF4-FFF2-40B4-BE49-F238E27FC236}">
                <a16:creationId xmlns:a16="http://schemas.microsoft.com/office/drawing/2014/main" id="{C9744DBD-9308-4163-A5F3-FCB6C6259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89" y="1639888"/>
            <a:ext cx="6911975" cy="3859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2" name="Picture 3">
            <a:extLst>
              <a:ext uri="{FF2B5EF4-FFF2-40B4-BE49-F238E27FC236}">
                <a16:creationId xmlns:a16="http://schemas.microsoft.com/office/drawing/2014/main" id="{57207500-7137-4A41-98A5-7539E8532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188" y="2732089"/>
            <a:ext cx="1352550" cy="141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3" name="Picture 4">
            <a:extLst>
              <a:ext uri="{FF2B5EF4-FFF2-40B4-BE49-F238E27FC236}">
                <a16:creationId xmlns:a16="http://schemas.microsoft.com/office/drawing/2014/main" id="{5B9A9578-E4B8-430F-9CCF-6C364990FF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1447801"/>
            <a:ext cx="1238250" cy="140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4" name="Picture 5">
            <a:extLst>
              <a:ext uri="{FF2B5EF4-FFF2-40B4-BE49-F238E27FC236}">
                <a16:creationId xmlns:a16="http://schemas.microsoft.com/office/drawing/2014/main" id="{14A14B41-EA7C-4A72-BD05-517D2A59B9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6825" y="4243389"/>
            <a:ext cx="1257300" cy="140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44C3C46C-3502-42BE-818C-BA450E450EC4}"/>
              </a:ext>
            </a:extLst>
          </p:cNvPr>
          <p:cNvSpPr>
            <a:spLocks noGrp="1" noChangeArrowheads="1"/>
          </p:cNvSpPr>
          <p:nvPr>
            <p:ph type="title"/>
          </p:nvPr>
        </p:nvSpPr>
        <p:spPr>
          <a:xfrm>
            <a:off x="2209800" y="2130426"/>
            <a:ext cx="7772400" cy="1470025"/>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4400" dirty="0">
                <a:latin typeface="Calibri" panose="020F0502020204030204" pitchFamily="34" charset="0"/>
              </a:rPr>
              <a:t>The beginning:  </a:t>
            </a:r>
            <a:r>
              <a:rPr lang="en-GB" altLang="es-ES" sz="4400" i="1" dirty="0">
                <a:latin typeface="Calibri" panose="020F0502020204030204" pitchFamily="34" charset="0"/>
              </a:rPr>
              <a:t>Gene Lists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6</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a:extLst>
              <a:ext uri="{FF2B5EF4-FFF2-40B4-BE49-F238E27FC236}">
                <a16:creationId xmlns:a16="http://schemas.microsoft.com/office/drawing/2014/main" id="{FCD2BA50-FC68-4263-93F3-C2892A417F04}"/>
              </a:ext>
            </a:extLst>
          </p:cNvPr>
          <p:cNvSpPr>
            <a:spLocks noGrp="1" noChangeArrowheads="1"/>
          </p:cNvSpPr>
          <p:nvPr>
            <p:ph type="title"/>
          </p:nvPr>
        </p:nvSpPr>
        <p:spPr>
          <a:xfrm>
            <a:off x="1828800" y="274638"/>
            <a:ext cx="87630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GB" altLang="es-ES" sz="4400">
                <a:latin typeface="Calibri" panose="020F0502020204030204" pitchFamily="34" charset="0"/>
                <a:ea typeface="ＭＳ Ｐゴシック" panose="020B0600070205080204" pitchFamily="34" charset="-128"/>
              </a:rPr>
              <a:t>Recipe for </a:t>
            </a:r>
            <a:r>
              <a:rPr lang="en-GB" altLang="es-ES" sz="4400">
                <a:solidFill>
                  <a:srgbClr val="3366FF"/>
                </a:solidFill>
                <a:latin typeface="Calibri" panose="020F0502020204030204" pitchFamily="34" charset="0"/>
                <a:ea typeface="ＭＳ Ｐゴシック" panose="020B0600070205080204" pitchFamily="34" charset="-128"/>
              </a:rPr>
              <a:t>ranked</a:t>
            </a:r>
            <a:r>
              <a:rPr lang="en-GB" altLang="es-ES" sz="4400">
                <a:latin typeface="Calibri" panose="020F0502020204030204" pitchFamily="34" charset="0"/>
                <a:ea typeface="ＭＳ Ｐゴシック" panose="020B0600070205080204" pitchFamily="34" charset="-128"/>
              </a:rPr>
              <a:t> list enrichment test</a:t>
            </a:r>
          </a:p>
        </p:txBody>
      </p:sp>
      <p:sp>
        <p:nvSpPr>
          <p:cNvPr id="73730" name="Text Box 2">
            <a:extLst>
              <a:ext uri="{FF2B5EF4-FFF2-40B4-BE49-F238E27FC236}">
                <a16:creationId xmlns:a16="http://schemas.microsoft.com/office/drawing/2014/main" id="{701823FC-7810-4DF6-99EA-259B46CDFB87}"/>
              </a:ext>
            </a:extLst>
          </p:cNvPr>
          <p:cNvSpPr txBox="1">
            <a:spLocks noChangeArrowheads="1"/>
          </p:cNvSpPr>
          <p:nvPr/>
        </p:nvSpPr>
        <p:spPr bwMode="auto">
          <a:xfrm>
            <a:off x="1676400" y="1600200"/>
            <a:ext cx="88392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9pPr>
          </a:lstStyle>
          <a:p>
            <a:pPr eaLnBrk="1" hangingPunct="1">
              <a:spcBef>
                <a:spcPts val="650"/>
              </a:spcBef>
              <a:buClr>
                <a:srgbClr val="FF0000"/>
              </a:buClr>
              <a:buSzPct val="100000"/>
              <a:buFont typeface="Arial" panose="020B0604020202020204" pitchFamily="34" charset="0"/>
              <a:buChar char="•"/>
              <a:defRPr/>
            </a:pPr>
            <a:r>
              <a:rPr lang="en-GB" altLang="es-ES" sz="3200" b="1">
                <a:solidFill>
                  <a:srgbClr val="FF0000"/>
                </a:solidFill>
                <a:latin typeface="Calibri" panose="020F0502020204030204" pitchFamily="34" charset="0"/>
                <a:ea typeface="ＭＳ Ｐゴシック" panose="020B0600070205080204" pitchFamily="34" charset="-128"/>
              </a:rPr>
              <a:t>Step 1:</a:t>
            </a:r>
            <a:r>
              <a:rPr lang="en-GB" altLang="es-ES" sz="3200">
                <a:solidFill>
                  <a:srgbClr val="FF0000"/>
                </a:solidFill>
                <a:latin typeface="Calibri" panose="020F0502020204030204" pitchFamily="34" charset="0"/>
                <a:ea typeface="ＭＳ Ｐゴシック" panose="020B0600070205080204" pitchFamily="34" charset="-128"/>
              </a:rPr>
              <a:t> Rank ALL your </a:t>
            </a:r>
            <a:r>
              <a:rPr lang="en-GB" altLang="es-ES" sz="3200">
                <a:solidFill>
                  <a:srgbClr val="3366FF"/>
                </a:solidFill>
                <a:latin typeface="Calibri" panose="020F0502020204030204" pitchFamily="34" charset="0"/>
                <a:ea typeface="ＭＳ Ｐゴシック" panose="020B0600070205080204" pitchFamily="34" charset="-128"/>
              </a:rPr>
              <a:t>genes,</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2:</a:t>
            </a:r>
            <a:r>
              <a:rPr lang="en-GB" altLang="es-ES" sz="3200">
                <a:latin typeface="Calibri" panose="020F0502020204030204" pitchFamily="34" charset="0"/>
                <a:ea typeface="ＭＳ Ｐゴシック" panose="020B0600070205080204" pitchFamily="34" charset="-128"/>
              </a:rPr>
              <a:t> Select gene sets to test for enrichment,</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3:</a:t>
            </a:r>
            <a:r>
              <a:rPr lang="en-GB" altLang="es-ES" sz="3200">
                <a:latin typeface="Calibri" panose="020F0502020204030204" pitchFamily="34" charset="0"/>
                <a:ea typeface="ＭＳ Ｐゴシック" panose="020B0600070205080204" pitchFamily="34" charset="-128"/>
              </a:rPr>
              <a:t> Run enrichment tests and correct for multiple testing, if necessary,</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4: </a:t>
            </a:r>
            <a:r>
              <a:rPr lang="en-GB" altLang="es-ES" sz="3200">
                <a:latin typeface="Calibri" panose="020F0502020204030204" pitchFamily="34" charset="0"/>
                <a:ea typeface="ＭＳ Ｐゴシック" panose="020B0600070205080204" pitchFamily="34" charset="-128"/>
              </a:rPr>
              <a:t>Interpret your enrichments</a:t>
            </a:r>
          </a:p>
          <a:p>
            <a:pPr eaLnBrk="1" hangingPunct="1">
              <a:spcBef>
                <a:spcPts val="650"/>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5:</a:t>
            </a:r>
            <a:r>
              <a:rPr lang="en-GB" altLang="es-ES" sz="3200">
                <a:latin typeface="Calibri" panose="020F0502020204030204" pitchFamily="34" charset="0"/>
                <a:ea typeface="ＭＳ Ｐゴシック" panose="020B0600070205080204" pitchFamily="34" charset="-128"/>
              </a:rPr>
              <a:t> Publish!  ;)</a:t>
            </a:r>
          </a:p>
          <a:p>
            <a:pPr marL="742950" indent="-284163" eaLnBrk="1" hangingPunct="1">
              <a:spcBef>
                <a:spcPts val="563"/>
              </a:spcBef>
              <a:defRPr/>
            </a:pPr>
            <a:endParaRPr lang="en-GB" altLang="es-ES" sz="2800">
              <a:latin typeface="Calibri" panose="020F0502020204030204" pitchFamily="34" charset="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a:extLst>
              <a:ext uri="{FF2B5EF4-FFF2-40B4-BE49-F238E27FC236}">
                <a16:creationId xmlns:a16="http://schemas.microsoft.com/office/drawing/2014/main" id="{F29A63C1-A7E7-4DD6-98A6-CBE32516F8AE}"/>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GSEA variants</a:t>
            </a:r>
          </a:p>
        </p:txBody>
      </p:sp>
      <p:sp>
        <p:nvSpPr>
          <p:cNvPr id="123907" name="Text Box 2">
            <a:extLst>
              <a:ext uri="{FF2B5EF4-FFF2-40B4-BE49-F238E27FC236}">
                <a16:creationId xmlns:a16="http://schemas.microsoft.com/office/drawing/2014/main" id="{97E01A6A-A06D-49DD-977A-59AE4D232DA6}"/>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GSEA is not free from criticisms</a:t>
            </a:r>
          </a:p>
          <a:p>
            <a:pPr lvl="1" eaLnBrk="1" hangingPunct="1">
              <a:lnSpc>
                <a:spcPct val="100000"/>
              </a:lnSpc>
              <a:spcBef>
                <a:spcPts val="563"/>
              </a:spcBef>
              <a:buFont typeface="Arial" panose="020B0604020202020204" pitchFamily="34" charset="0"/>
              <a:buChar char="–"/>
            </a:pPr>
            <a:r>
              <a:rPr lang="en-GB" altLang="es-ES" sz="2800"/>
              <a:t>Use of KS test</a:t>
            </a:r>
          </a:p>
          <a:p>
            <a:pPr lvl="1" eaLnBrk="1" hangingPunct="1">
              <a:lnSpc>
                <a:spcPct val="100000"/>
              </a:lnSpc>
              <a:spcBef>
                <a:spcPts val="563"/>
              </a:spcBef>
              <a:buFont typeface="Arial" panose="020B0604020202020204" pitchFamily="34" charset="0"/>
              <a:buChar char="–"/>
            </a:pPr>
            <a:r>
              <a:rPr lang="en-GB" altLang="es-ES" sz="2800"/>
              <a:t>Null hypothesis is not clear</a:t>
            </a:r>
          </a:p>
          <a:p>
            <a:pPr eaLnBrk="1" hangingPunct="1">
              <a:lnSpc>
                <a:spcPct val="100000"/>
              </a:lnSpc>
              <a:spcBef>
                <a:spcPts val="650"/>
              </a:spcBef>
              <a:buFont typeface="Arial" panose="020B0604020202020204" pitchFamily="34" charset="0"/>
              <a:buChar char="•"/>
            </a:pPr>
            <a:r>
              <a:rPr lang="en-GB" altLang="es-ES"/>
              <a:t>Many alternative available</a:t>
            </a:r>
          </a:p>
          <a:p>
            <a:pPr lvl="1" eaLnBrk="1" hangingPunct="1">
              <a:lnSpc>
                <a:spcPct val="100000"/>
              </a:lnSpc>
              <a:spcBef>
                <a:spcPts val="563"/>
              </a:spcBef>
              <a:buFont typeface="Arial" panose="020B0604020202020204" pitchFamily="34" charset="0"/>
              <a:buChar char="–"/>
            </a:pPr>
            <a:r>
              <a:rPr lang="en-GB" altLang="es-ES" sz="2800"/>
              <a:t>Efron’s GSA</a:t>
            </a:r>
          </a:p>
          <a:p>
            <a:pPr lvl="1" eaLnBrk="1" hangingPunct="1">
              <a:lnSpc>
                <a:spcPct val="100000"/>
              </a:lnSpc>
              <a:spcBef>
                <a:spcPts val="563"/>
              </a:spcBef>
              <a:buFont typeface="Arial" panose="020B0604020202020204" pitchFamily="34" charset="0"/>
              <a:buChar char="–"/>
            </a:pPr>
            <a:r>
              <a:rPr lang="en-GB" altLang="es-ES" sz="2800"/>
              <a:t>Limma’s ROAST</a:t>
            </a:r>
          </a:p>
          <a:p>
            <a:pPr lvl="1" eaLnBrk="1" hangingPunct="1">
              <a:lnSpc>
                <a:spcPct val="100000"/>
              </a:lnSpc>
              <a:spcBef>
                <a:spcPts val="563"/>
              </a:spcBef>
              <a:buFont typeface="Arial" panose="020B0604020202020204" pitchFamily="34" charset="0"/>
              <a:buChar char="–"/>
            </a:pPr>
            <a:r>
              <a:rPr lang="en-GB" altLang="es-ES" sz="2800"/>
              <a:t>Irizarry’s simple GSA based on Wilcoxon…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a:extLst>
              <a:ext uri="{FF2B5EF4-FFF2-40B4-BE49-F238E27FC236}">
                <a16:creationId xmlns:a16="http://schemas.microsoft.com/office/drawing/2014/main" id="{F74CB2A0-E4AA-4C64-894B-4639A296D076}"/>
              </a:ext>
            </a:extLst>
          </p:cNvPr>
          <p:cNvSpPr>
            <a:spLocks noGrp="1" noChangeArrowheads="1"/>
          </p:cNvSpPr>
          <p:nvPr>
            <p:ph type="title"/>
          </p:nvPr>
        </p:nvSpPr>
        <p:spPr>
          <a:xfrm>
            <a:off x="1981200" y="2627313"/>
            <a:ext cx="8229600" cy="1143000"/>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Multiple test adjustments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5F3A2-473D-42A6-9034-BCEC8235C37A}"/>
              </a:ext>
            </a:extLst>
          </p:cNvPr>
          <p:cNvSpPr>
            <a:spLocks noGrp="1"/>
          </p:cNvSpPr>
          <p:nvPr>
            <p:ph type="title"/>
          </p:nvPr>
        </p:nvSpPr>
        <p:spPr/>
        <p:txBody>
          <a:bodyPr/>
          <a:lstStyle/>
          <a:p>
            <a:pPr>
              <a:defRPr/>
            </a:pPr>
            <a:r>
              <a:rPr lang="en-US" dirty="0"/>
              <a:t>Why we need to “adjust”</a:t>
            </a:r>
          </a:p>
        </p:txBody>
      </p:sp>
      <p:sp>
        <p:nvSpPr>
          <p:cNvPr id="128003" name="Marcador de contenido 2">
            <a:extLst>
              <a:ext uri="{FF2B5EF4-FFF2-40B4-BE49-F238E27FC236}">
                <a16:creationId xmlns:a16="http://schemas.microsoft.com/office/drawing/2014/main" id="{3704CC14-5E96-488A-8FD7-D7ED4E380ACC}"/>
              </a:ext>
            </a:extLst>
          </p:cNvPr>
          <p:cNvSpPr>
            <a:spLocks noGrp="1"/>
          </p:cNvSpPr>
          <p:nvPr>
            <p:ph idx="1"/>
          </p:nvPr>
        </p:nvSpPr>
        <p:spPr>
          <a:xfrm>
            <a:off x="983433" y="1690688"/>
            <a:ext cx="9577064" cy="3682528"/>
          </a:xfrm>
        </p:spPr>
        <p:txBody>
          <a:bodyPr>
            <a:normAutofit lnSpcReduction="10000"/>
          </a:bodyPr>
          <a:lstStyle/>
          <a:p>
            <a:r>
              <a:rPr lang="en-US" altLang="es-ES" sz="2400" dirty="0"/>
              <a:t>We use a statistical test to decide if a gene list is “surprisingly” enriched in a Gene Set.</a:t>
            </a:r>
          </a:p>
          <a:p>
            <a:pPr lvl="1"/>
            <a:r>
              <a:rPr lang="en-US" altLang="es-ES" sz="2000" dirty="0"/>
              <a:t>We use “surprisingly” instead of “significantly”</a:t>
            </a:r>
          </a:p>
          <a:p>
            <a:r>
              <a:rPr lang="en-US" altLang="es-ES" sz="2400" dirty="0"/>
              <a:t>Remember that when doing statistical tests one can be right or wrong differently.</a:t>
            </a:r>
          </a:p>
          <a:p>
            <a:pPr lvl="1"/>
            <a:r>
              <a:rPr lang="en-US" altLang="es-ES" sz="2000" dirty="0"/>
              <a:t>Right</a:t>
            </a:r>
          </a:p>
          <a:p>
            <a:pPr lvl="2"/>
            <a:r>
              <a:rPr lang="en-US" altLang="es-ES" dirty="0"/>
              <a:t>Rejecting the null hypothesis (H</a:t>
            </a:r>
            <a:r>
              <a:rPr lang="en-US" altLang="es-ES" baseline="-25000" dirty="0"/>
              <a:t>0</a:t>
            </a:r>
            <a:r>
              <a:rPr lang="en-US" altLang="es-ES" dirty="0"/>
              <a:t>) when it is false</a:t>
            </a:r>
          </a:p>
          <a:p>
            <a:pPr lvl="2"/>
            <a:r>
              <a:rPr lang="en-US" altLang="es-ES" dirty="0"/>
              <a:t>Not rejecting H</a:t>
            </a:r>
            <a:r>
              <a:rPr lang="en-US" altLang="es-ES" baseline="-25000" dirty="0"/>
              <a:t>0</a:t>
            </a:r>
            <a:r>
              <a:rPr lang="en-US" altLang="es-ES" dirty="0"/>
              <a:t> when it is  true</a:t>
            </a:r>
          </a:p>
          <a:p>
            <a:pPr lvl="1"/>
            <a:r>
              <a:rPr lang="en-US" altLang="es-ES" sz="2000" dirty="0"/>
              <a:t>Wrong</a:t>
            </a:r>
          </a:p>
          <a:p>
            <a:pPr lvl="2"/>
            <a:r>
              <a:rPr lang="en-US" altLang="es-ES" dirty="0"/>
              <a:t>Rejecting the null hypothesis (H</a:t>
            </a:r>
            <a:r>
              <a:rPr lang="en-US" altLang="es-ES" baseline="-25000" dirty="0"/>
              <a:t>0</a:t>
            </a:r>
            <a:r>
              <a:rPr lang="en-US" altLang="es-ES" dirty="0"/>
              <a:t>) when it is true</a:t>
            </a:r>
          </a:p>
          <a:p>
            <a:pPr lvl="2"/>
            <a:r>
              <a:rPr lang="en-US" altLang="es-ES" dirty="0"/>
              <a:t>Not rejecting H</a:t>
            </a:r>
            <a:r>
              <a:rPr lang="en-US" altLang="es-ES" baseline="-25000" dirty="0"/>
              <a:t>0 </a:t>
            </a:r>
            <a:r>
              <a:rPr lang="en-US" altLang="es-ES" dirty="0"/>
              <a:t>when it is false</a:t>
            </a:r>
          </a:p>
          <a:p>
            <a:pPr lvl="2"/>
            <a:endParaRPr lang="en-US" altLang="es-ES" sz="105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1582C-83A2-4CFA-A1AB-AC57C507ADC7}"/>
              </a:ext>
            </a:extLst>
          </p:cNvPr>
          <p:cNvSpPr>
            <a:spLocks noGrp="1"/>
          </p:cNvSpPr>
          <p:nvPr>
            <p:ph type="title"/>
          </p:nvPr>
        </p:nvSpPr>
        <p:spPr>
          <a:xfrm>
            <a:off x="1981200" y="274639"/>
            <a:ext cx="8362950" cy="922337"/>
          </a:xfrm>
        </p:spPr>
        <p:txBody>
          <a:bodyPr>
            <a:normAutofit fontScale="90000"/>
          </a:bodyPr>
          <a:lstStyle/>
          <a:p>
            <a:pPr>
              <a:defRPr/>
            </a:pPr>
            <a:r>
              <a:rPr lang="en-US" sz="3600" dirty="0"/>
              <a:t>Errors and Successes in tests: </a:t>
            </a:r>
            <a:br>
              <a:rPr lang="en-US" sz="3600" dirty="0"/>
            </a:br>
            <a:r>
              <a:rPr lang="en-US" sz="3600" dirty="0"/>
              <a:t>Type I and type II errors</a:t>
            </a:r>
          </a:p>
        </p:txBody>
      </p:sp>
      <p:pic>
        <p:nvPicPr>
          <p:cNvPr id="129028" name="Imagen 5">
            <a:extLst>
              <a:ext uri="{FF2B5EF4-FFF2-40B4-BE49-F238E27FC236}">
                <a16:creationId xmlns:a16="http://schemas.microsoft.com/office/drawing/2014/main" id="{FBEBF81C-026F-4C0D-8E1C-C42E562051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628776"/>
            <a:ext cx="7386637"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69C17-AC69-48F9-ACDB-C941D8AFF1BB}"/>
              </a:ext>
            </a:extLst>
          </p:cNvPr>
          <p:cNvSpPr>
            <a:spLocks noGrp="1"/>
          </p:cNvSpPr>
          <p:nvPr>
            <p:ph type="title"/>
          </p:nvPr>
        </p:nvSpPr>
        <p:spPr/>
        <p:txBody>
          <a:bodyPr/>
          <a:lstStyle/>
          <a:p>
            <a:pPr>
              <a:defRPr/>
            </a:pPr>
            <a:r>
              <a:rPr lang="en-US" dirty="0"/>
              <a:t>Testing repeatedly</a:t>
            </a:r>
          </a:p>
        </p:txBody>
      </p:sp>
      <p:sp>
        <p:nvSpPr>
          <p:cNvPr id="130051" name="Marcador de contenido 2">
            <a:extLst>
              <a:ext uri="{FF2B5EF4-FFF2-40B4-BE49-F238E27FC236}">
                <a16:creationId xmlns:a16="http://schemas.microsoft.com/office/drawing/2014/main" id="{FB2E6505-69A3-46D1-9709-ECD6397272C6}"/>
              </a:ext>
            </a:extLst>
          </p:cNvPr>
          <p:cNvSpPr>
            <a:spLocks noGrp="1"/>
          </p:cNvSpPr>
          <p:nvPr>
            <p:ph idx="1"/>
          </p:nvPr>
        </p:nvSpPr>
        <p:spPr/>
        <p:txBody>
          <a:bodyPr/>
          <a:lstStyle/>
          <a:p>
            <a:r>
              <a:rPr lang="en-US" altLang="es-ES"/>
              <a:t>Omics studies are “high throughput”</a:t>
            </a:r>
          </a:p>
          <a:p>
            <a:pPr lvl="1"/>
            <a:r>
              <a:rPr lang="en-US" altLang="es-ES"/>
              <a:t>Selecting genes: One test per each gene</a:t>
            </a:r>
          </a:p>
          <a:p>
            <a:pPr lvl="1"/>
            <a:r>
              <a:rPr lang="en-US" altLang="es-ES"/>
              <a:t>Finding enriched gene sets: One test per each gene set</a:t>
            </a:r>
          </a:p>
          <a:p>
            <a:r>
              <a:rPr lang="en-US" altLang="es-ES"/>
              <a:t>Doing many tests means facing repeatedly the probability of making one false positive.</a:t>
            </a:r>
          </a:p>
          <a:p>
            <a:pPr lvl="1"/>
            <a:r>
              <a:rPr lang="en-US" altLang="es-ES"/>
              <a:t>As the number of tests increases </a:t>
            </a:r>
            <a:r>
              <a:rPr lang="en-US" altLang="es-ES">
                <a:sym typeface="Wingdings" panose="05000000000000000000" pitchFamily="2" charset="2"/>
              </a:rPr>
              <a:t></a:t>
            </a:r>
            <a:endParaRPr lang="en-US" altLang="es-ES"/>
          </a:p>
          <a:p>
            <a:pPr lvl="1"/>
            <a:r>
              <a:rPr lang="en-US" altLang="es-ES"/>
              <a:t>The chance of observing at least one false positive is going to increase too.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BE00F-DD96-4482-A6A9-E8978BA615A6}"/>
              </a:ext>
            </a:extLst>
          </p:cNvPr>
          <p:cNvSpPr>
            <a:spLocks noGrp="1"/>
          </p:cNvSpPr>
          <p:nvPr>
            <p:ph type="title"/>
          </p:nvPr>
        </p:nvSpPr>
        <p:spPr/>
        <p:txBody>
          <a:bodyPr/>
          <a:lstStyle/>
          <a:p>
            <a:pPr>
              <a:defRPr/>
            </a:pPr>
            <a:r>
              <a:rPr lang="en-US" dirty="0"/>
              <a:t>Why multiple testing matters</a:t>
            </a:r>
          </a:p>
        </p:txBody>
      </p:sp>
      <p:sp>
        <p:nvSpPr>
          <p:cNvPr id="131075" name="Marcador de contenido 2">
            <a:extLst>
              <a:ext uri="{FF2B5EF4-FFF2-40B4-BE49-F238E27FC236}">
                <a16:creationId xmlns:a16="http://schemas.microsoft.com/office/drawing/2014/main" id="{3F2B69F5-5CF8-49E0-AC45-00E655A9F73B}"/>
              </a:ext>
            </a:extLst>
          </p:cNvPr>
          <p:cNvSpPr>
            <a:spLocks noGrp="1"/>
          </p:cNvSpPr>
          <p:nvPr>
            <p:ph idx="1"/>
          </p:nvPr>
        </p:nvSpPr>
        <p:spPr/>
        <p:txBody>
          <a:bodyPr/>
          <a:lstStyle/>
          <a:p>
            <a:r>
              <a:rPr lang="en-US" altLang="es-ES" sz="2800"/>
              <a:t>The probability of observing one false positive if testing once is:</a:t>
            </a:r>
          </a:p>
          <a:p>
            <a:pPr lvl="1"/>
            <a:r>
              <a:rPr lang="en-US" altLang="es-ES"/>
              <a:t>P(Making a type I error) = </a:t>
            </a:r>
            <a:r>
              <a:rPr lang="en-US" altLang="es-ES">
                <a:latin typeface="Symbol" panose="05050102010706020507" pitchFamily="18" charset="2"/>
              </a:rPr>
              <a:t>a</a:t>
            </a:r>
          </a:p>
          <a:p>
            <a:pPr lvl="1"/>
            <a:r>
              <a:rPr lang="en-US" altLang="es-ES"/>
              <a:t>P(not making a type I error) = 1-</a:t>
            </a:r>
            <a:r>
              <a:rPr lang="en-US" altLang="es-ES">
                <a:latin typeface="Symbol" panose="05050102010706020507" pitchFamily="18" charset="2"/>
              </a:rPr>
              <a:t> a</a:t>
            </a:r>
            <a:endParaRPr lang="en-US" altLang="es-ES"/>
          </a:p>
          <a:p>
            <a:r>
              <a:rPr lang="en-US" altLang="es-ES" sz="2800"/>
              <a:t>Now imagine we perform </a:t>
            </a:r>
            <a:r>
              <a:rPr lang="en-US" altLang="es-ES" sz="2800" i="1"/>
              <a:t>m </a:t>
            </a:r>
            <a:r>
              <a:rPr lang="en-US" altLang="es-ES" sz="2800"/>
              <a:t>tests independently</a:t>
            </a:r>
          </a:p>
          <a:p>
            <a:pPr lvl="1"/>
            <a:r>
              <a:rPr lang="en-US" altLang="es-ES"/>
              <a:t>P(not making a type I error in </a:t>
            </a:r>
            <a:r>
              <a:rPr lang="en-US" altLang="es-ES" i="1"/>
              <a:t>m</a:t>
            </a:r>
            <a:r>
              <a:rPr lang="en-US" altLang="es-ES"/>
              <a:t> tests) = (1-</a:t>
            </a:r>
            <a:r>
              <a:rPr lang="en-US" altLang="es-ES">
                <a:latin typeface="Symbol" panose="05050102010706020507" pitchFamily="18" charset="2"/>
              </a:rPr>
              <a:t> a</a:t>
            </a:r>
            <a:r>
              <a:rPr lang="en-US" altLang="es-ES"/>
              <a:t>)</a:t>
            </a:r>
            <a:r>
              <a:rPr lang="en-US" altLang="es-ES" baseline="30000"/>
              <a:t>m</a:t>
            </a:r>
            <a:endParaRPr lang="en-US" altLang="es-ES"/>
          </a:p>
          <a:p>
            <a:pPr lvl="1"/>
            <a:r>
              <a:rPr lang="en-US" altLang="es-ES"/>
              <a:t>P(making at least a type I error in </a:t>
            </a:r>
            <a:r>
              <a:rPr lang="en-US" altLang="es-ES" i="1"/>
              <a:t>m</a:t>
            </a:r>
            <a:r>
              <a:rPr lang="en-US" altLang="es-ES"/>
              <a:t> tests) = 1-(1-</a:t>
            </a:r>
            <a:r>
              <a:rPr lang="en-US" altLang="es-ES">
                <a:latin typeface="Symbol" panose="05050102010706020507" pitchFamily="18" charset="2"/>
              </a:rPr>
              <a:t> a</a:t>
            </a:r>
            <a:r>
              <a:rPr lang="en-US" altLang="es-ES"/>
              <a:t>)</a:t>
            </a:r>
            <a:r>
              <a:rPr lang="en-US" altLang="es-ES" baseline="30000"/>
              <a:t>m</a:t>
            </a:r>
            <a:endParaRPr lang="en-US" altLang="es-ES"/>
          </a:p>
          <a:p>
            <a:r>
              <a:rPr lang="en-US" altLang="es-ES" sz="2800"/>
              <a:t>As m increases the probability of having at least one type error tends to increase</a:t>
            </a:r>
            <a:endParaRPr lang="en-US" altLang="es-ES" baseline="30000"/>
          </a:p>
          <a:p>
            <a:pPr lvl="1"/>
            <a:endParaRPr lang="en-US" altLang="es-ES"/>
          </a:p>
          <a:p>
            <a:pPr lvl="1"/>
            <a:endParaRPr lang="en-US" altLang="es-ES"/>
          </a:p>
          <a:p>
            <a:endParaRPr lang="en-US" altLang="es-E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A75B8-F5B2-41F3-85AE-99B2D133F5E5}"/>
              </a:ext>
            </a:extLst>
          </p:cNvPr>
          <p:cNvSpPr>
            <a:spLocks noGrp="1"/>
          </p:cNvSpPr>
          <p:nvPr>
            <p:ph type="title"/>
          </p:nvPr>
        </p:nvSpPr>
        <p:spPr>
          <a:xfrm>
            <a:off x="838200" y="365125"/>
            <a:ext cx="10515600" cy="903635"/>
          </a:xfrm>
        </p:spPr>
        <p:txBody>
          <a:bodyPr/>
          <a:lstStyle/>
          <a:p>
            <a:pPr>
              <a:defRPr/>
            </a:pPr>
            <a:r>
              <a:rPr lang="en-US" sz="3600" dirty="0"/>
              <a:t>Type I error not useful in multiple testing</a:t>
            </a:r>
          </a:p>
        </p:txBody>
      </p:sp>
      <p:graphicFrame>
        <p:nvGraphicFramePr>
          <p:cNvPr id="7" name="Tabla 6">
            <a:extLst>
              <a:ext uri="{FF2B5EF4-FFF2-40B4-BE49-F238E27FC236}">
                <a16:creationId xmlns:a16="http://schemas.microsoft.com/office/drawing/2014/main" id="{CAA90A90-5EFC-4925-BD43-45CAAD355AD9}"/>
              </a:ext>
            </a:extLst>
          </p:cNvPr>
          <p:cNvGraphicFramePr>
            <a:graphicFrameLocks noGrp="1"/>
          </p:cNvGraphicFramePr>
          <p:nvPr>
            <p:extLst>
              <p:ext uri="{D42A27DB-BD31-4B8C-83A1-F6EECF244321}">
                <p14:modId xmlns:p14="http://schemas.microsoft.com/office/powerpoint/2010/main" val="3110750255"/>
              </p:ext>
            </p:extLst>
          </p:nvPr>
        </p:nvGraphicFramePr>
        <p:xfrm>
          <a:off x="1774825" y="2269008"/>
          <a:ext cx="3194050" cy="3386136"/>
        </p:xfrm>
        <a:graphic>
          <a:graphicData uri="http://schemas.openxmlformats.org/drawingml/2006/table">
            <a:tbl>
              <a:tblPr>
                <a:tableStyleId>{5C22544A-7EE6-4342-B048-85BDC9FD1C3A}</a:tableStyleId>
              </a:tblPr>
              <a:tblGrid>
                <a:gridCol w="1328876">
                  <a:extLst>
                    <a:ext uri="{9D8B030D-6E8A-4147-A177-3AD203B41FA5}">
                      <a16:colId xmlns:a16="http://schemas.microsoft.com/office/drawing/2014/main" val="20000"/>
                    </a:ext>
                  </a:extLst>
                </a:gridCol>
                <a:gridCol w="1865174">
                  <a:extLst>
                    <a:ext uri="{9D8B030D-6E8A-4147-A177-3AD203B41FA5}">
                      <a16:colId xmlns:a16="http://schemas.microsoft.com/office/drawing/2014/main" val="20001"/>
                    </a:ext>
                  </a:extLst>
                </a:gridCol>
              </a:tblGrid>
              <a:tr h="1114744">
                <a:tc>
                  <a:txBody>
                    <a:bodyPr/>
                    <a:lstStyle/>
                    <a:p>
                      <a:pPr algn="ctr" fontAlgn="b"/>
                      <a:r>
                        <a:rPr lang="en-US" sz="1800" u="none" strike="noStrike" dirty="0">
                          <a:effectLst/>
                        </a:rPr>
                        <a:t>Number of tests:  m</a:t>
                      </a:r>
                      <a:br>
                        <a:rPr lang="en-US" sz="1800" u="none" strike="noStrike" dirty="0">
                          <a:effectLst/>
                        </a:rPr>
                      </a:br>
                      <a:endParaRPr lang="en-US" sz="1800" b="1" i="0" u="none" strike="noStrike" dirty="0">
                        <a:solidFill>
                          <a:srgbClr val="FFFFFF"/>
                        </a:solidFill>
                        <a:effectLst/>
                        <a:latin typeface="Calibri" panose="020F0502020204030204" pitchFamily="34" charset="0"/>
                      </a:endParaRPr>
                    </a:p>
                  </a:txBody>
                  <a:tcPr marL="9529" marR="9529" marT="9528" marB="0" anchor="b"/>
                </a:tc>
                <a:tc>
                  <a:txBody>
                    <a:bodyPr/>
                    <a:lstStyle/>
                    <a:p>
                      <a:pPr algn="ctr" fontAlgn="b"/>
                      <a:r>
                        <a:rPr lang="en-US" sz="1800" u="none" strike="noStrike">
                          <a:effectLst/>
                        </a:rPr>
                        <a:t>P(making at least a type I error) =</a:t>
                      </a:r>
                      <a:br>
                        <a:rPr lang="en-US" sz="1800" u="none" strike="noStrike">
                          <a:effectLst/>
                        </a:rPr>
                      </a:br>
                      <a:r>
                        <a:rPr lang="en-US" sz="1800" u="none" strike="noStrike">
                          <a:effectLst/>
                        </a:rPr>
                        <a:t>   1-(1- a)</a:t>
                      </a:r>
                      <a:r>
                        <a:rPr lang="en-US" sz="1800" u="none" strike="noStrike" baseline="30000">
                          <a:effectLst/>
                        </a:rPr>
                        <a:t>m</a:t>
                      </a:r>
                      <a:br>
                        <a:rPr lang="en-US" sz="1800" u="none" strike="noStrike">
                          <a:effectLst/>
                        </a:rPr>
                      </a:br>
                      <a:endParaRPr lang="en-US" sz="1800" b="1" i="0" u="none" strike="noStrike">
                        <a:solidFill>
                          <a:srgbClr val="FFFFFF"/>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0"/>
                  </a:ext>
                </a:extLst>
              </a:tr>
              <a:tr h="283924">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a:effectLst/>
                        </a:rPr>
                        <a:t>0.050000</a:t>
                      </a:r>
                      <a:endParaRPr lang="en-US" sz="1800" b="0" i="0" u="none" strike="noStrike">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1"/>
                  </a:ext>
                </a:extLst>
              </a:tr>
              <a:tr h="283924">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0.097500</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2"/>
                  </a:ext>
                </a:extLst>
              </a:tr>
              <a:tr h="283924">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0.142625</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3"/>
                  </a:ext>
                </a:extLst>
              </a:tr>
              <a:tr h="283924">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0.185494</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4"/>
                  </a:ext>
                </a:extLst>
              </a:tr>
              <a:tr h="283924">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0.226219</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5"/>
                  </a:ext>
                </a:extLst>
              </a:tr>
              <a:tr h="283924">
                <a:tc>
                  <a:txBody>
                    <a:bodyPr/>
                    <a:lstStyle/>
                    <a:p>
                      <a:pPr algn="ct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0.264908</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6"/>
                  </a:ext>
                </a:extLst>
              </a:tr>
              <a:tr h="283924">
                <a:tc>
                  <a:txBody>
                    <a:bodyPr/>
                    <a:lstStyle/>
                    <a:p>
                      <a:pPr algn="ct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0.301663</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7"/>
                  </a:ext>
                </a:extLst>
              </a:tr>
              <a:tr h="283924">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800" u="none" strike="noStrike" dirty="0">
                          <a:effectLst/>
                        </a:rPr>
                        <a:t>0.336580</a:t>
                      </a:r>
                      <a:endParaRPr lang="en-US" sz="18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8"/>
                  </a:ext>
                </a:extLst>
              </a:tr>
            </a:tbl>
          </a:graphicData>
        </a:graphic>
      </p:graphicFrame>
      <p:pic>
        <p:nvPicPr>
          <p:cNvPr id="132132" name="Imagen 7">
            <a:extLst>
              <a:ext uri="{FF2B5EF4-FFF2-40B4-BE49-F238E27FC236}">
                <a16:creationId xmlns:a16="http://schemas.microsoft.com/office/drawing/2014/main" id="{3AF1D8D7-1E0D-425D-B03F-2B50282F5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2400" y="1830859"/>
            <a:ext cx="5246688"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1353F-63AE-4098-96AA-797892B87ECD}"/>
              </a:ext>
            </a:extLst>
          </p:cNvPr>
          <p:cNvSpPr>
            <a:spLocks noGrp="1"/>
          </p:cNvSpPr>
          <p:nvPr>
            <p:ph type="title"/>
          </p:nvPr>
        </p:nvSpPr>
        <p:spPr/>
        <p:txBody>
          <a:bodyPr/>
          <a:lstStyle/>
          <a:p>
            <a:pPr>
              <a:defRPr/>
            </a:pPr>
            <a:r>
              <a:rPr lang="en-US" dirty="0"/>
              <a:t>How can we deal with this issue?</a:t>
            </a:r>
          </a:p>
        </p:txBody>
      </p:sp>
      <p:sp>
        <p:nvSpPr>
          <p:cNvPr id="3" name="Marcador de contenido 2">
            <a:extLst>
              <a:ext uri="{FF2B5EF4-FFF2-40B4-BE49-F238E27FC236}">
                <a16:creationId xmlns:a16="http://schemas.microsoft.com/office/drawing/2014/main" id="{3E79A42A-D589-4555-B778-2C45194DEA02}"/>
              </a:ext>
            </a:extLst>
          </p:cNvPr>
          <p:cNvSpPr>
            <a:spLocks noGrp="1"/>
          </p:cNvSpPr>
          <p:nvPr>
            <p:ph idx="1"/>
          </p:nvPr>
        </p:nvSpPr>
        <p:spPr/>
        <p:txBody>
          <a:bodyPr/>
          <a:lstStyle/>
          <a:p>
            <a:pPr>
              <a:defRPr/>
            </a:pPr>
            <a:r>
              <a:rPr lang="en-US" dirty="0"/>
              <a:t>Controlling for type I error is not feasible if many tests.</a:t>
            </a:r>
          </a:p>
          <a:p>
            <a:pPr>
              <a:defRPr/>
            </a:pPr>
            <a:r>
              <a:rPr lang="en-US" dirty="0"/>
              <a:t>Idea: Modify </a:t>
            </a:r>
            <a:r>
              <a:rPr lang="en-US" dirty="0">
                <a:latin typeface="Symbol" panose="05050102010706020507" pitchFamily="18" charset="2"/>
              </a:rPr>
              <a:t>a</a:t>
            </a:r>
            <a:r>
              <a:rPr lang="en-US" dirty="0"/>
              <a:t> (or alternatively the p-value) so the error probability is </a:t>
            </a:r>
            <a:r>
              <a:rPr lang="en-US" b="1" i="1" dirty="0"/>
              <a:t>controlled overall</a:t>
            </a:r>
            <a:r>
              <a:rPr lang="en-US" dirty="0"/>
              <a:t> </a:t>
            </a:r>
          </a:p>
          <a:p>
            <a:pPr>
              <a:defRPr/>
            </a:pPr>
            <a:r>
              <a:rPr lang="en-US" dirty="0"/>
              <a:t>This may mean different things:</a:t>
            </a:r>
          </a:p>
          <a:p>
            <a:pPr marL="914400" lvl="1" indent="-457200">
              <a:buFont typeface="+mj-lt"/>
              <a:buAutoNum type="arabicPeriod"/>
              <a:defRPr/>
            </a:pPr>
            <a:r>
              <a:rPr lang="en-US" dirty="0"/>
              <a:t>The probability of at least one error in </a:t>
            </a:r>
            <a:r>
              <a:rPr lang="en-US" i="1" dirty="0"/>
              <a:t>m</a:t>
            </a:r>
            <a:r>
              <a:rPr lang="en-US" dirty="0"/>
              <a:t> tests is &lt; </a:t>
            </a:r>
            <a:r>
              <a:rPr lang="en-US" dirty="0">
                <a:latin typeface="Symbol" panose="05050102010706020507" pitchFamily="18" charset="2"/>
              </a:rPr>
              <a:t>a</a:t>
            </a:r>
          </a:p>
          <a:p>
            <a:pPr marL="914400" lvl="1" indent="-457200">
              <a:buFont typeface="+mj-lt"/>
              <a:buAutoNum type="arabicPeriod"/>
              <a:defRPr/>
            </a:pPr>
            <a:r>
              <a:rPr lang="en-US" dirty="0"/>
              <a:t>The expected number of false positives is below a fixed threshold.</a:t>
            </a:r>
          </a:p>
          <a:p>
            <a:pPr marL="457200" lvl="1" indent="0">
              <a:buNone/>
              <a:defRPr/>
            </a:pPr>
            <a:r>
              <a:rPr lang="en-US"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
            <a:extLst>
              <a:ext uri="{FF2B5EF4-FFF2-40B4-BE49-F238E27FC236}">
                <a16:creationId xmlns:a16="http://schemas.microsoft.com/office/drawing/2014/main" id="{0F0FF833-4155-4913-91CC-11DE3A4AE7AC}"/>
              </a:ext>
            </a:extLst>
          </p:cNvPr>
          <p:cNvSpPr>
            <a:spLocks noGrp="1" noChangeArrowheads="1"/>
          </p:cNvSpPr>
          <p:nvPr>
            <p:ph type="title"/>
          </p:nvPr>
        </p:nvSpPr>
        <p:spPr>
          <a:xfrm>
            <a:off x="1828800" y="274638"/>
            <a:ext cx="8686800" cy="639762"/>
          </a:xfrm>
        </p:spPr>
        <p:txBody>
          <a:bodyPr vert="horz" wrap="square" lIns="91440" tIns="45720" rIns="117000" bIns="45720" numCol="1" anchor="ctr" anchorCtr="0" compatLnSpc="1">
            <a:prstTxWarp prst="textNoShape">
              <a:avLst/>
            </a:prstTxWarp>
            <a:normAutofit fontScale="90000"/>
          </a:bodyPr>
          <a:lstStyle/>
          <a:p>
            <a:pPr marL="39688"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GB" altLang="es-ES" sz="4400">
                <a:latin typeface="Calibri" panose="020F0502020204030204" pitchFamily="34" charset="0"/>
              </a:rPr>
              <a:t>Controlling the FWER: </a:t>
            </a:r>
            <a:r>
              <a:rPr lang="en-GB" altLang="es-ES" sz="4400" i="1">
                <a:latin typeface="Calibri" panose="020F0502020204030204" pitchFamily="34" charset="0"/>
              </a:rPr>
              <a:t>Bonferroni</a:t>
            </a:r>
          </a:p>
        </p:txBody>
      </p:sp>
      <p:sp>
        <p:nvSpPr>
          <p:cNvPr id="77826" name="Text Box 2">
            <a:extLst>
              <a:ext uri="{FF2B5EF4-FFF2-40B4-BE49-F238E27FC236}">
                <a16:creationId xmlns:a16="http://schemas.microsoft.com/office/drawing/2014/main" id="{D98BCF42-8879-4143-8CC0-9EB4C87BDF5A}"/>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1pPr>
            <a:lvl2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2pPr>
            <a:lvl3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3pPr>
            <a:lvl4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4pPr>
            <a:lvl5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9pPr>
          </a:lstStyle>
          <a:p>
            <a:pPr marL="382588" indent="-341313" eaLnBrk="1" hangingPunct="1">
              <a:spcBef>
                <a:spcPts val="488"/>
              </a:spcBef>
              <a:buClr>
                <a:srgbClr val="000000"/>
              </a:buClr>
              <a:buSzPct val="100000"/>
              <a:defRPr/>
            </a:pPr>
            <a:endParaRPr lang="en-GB" altLang="es-ES" sz="2400" dirty="0">
              <a:latin typeface="Calibri" panose="020F0502020204030204" pitchFamily="34" charset="0"/>
            </a:endParaRPr>
          </a:p>
          <a:p>
            <a:pPr marL="382588" indent="-341313" eaLnBrk="1" hangingPunct="1">
              <a:spcBef>
                <a:spcPts val="488"/>
              </a:spcBef>
              <a:buClr>
                <a:srgbClr val="000000"/>
              </a:buClr>
              <a:buSzPct val="100000"/>
              <a:defRPr/>
            </a:pPr>
            <a:r>
              <a:rPr lang="en-GB" altLang="es-ES" sz="2400" dirty="0">
                <a:latin typeface="Calibri" panose="020F0502020204030204" pitchFamily="34" charset="0"/>
              </a:rPr>
              <a:t>If </a:t>
            </a:r>
            <a:r>
              <a:rPr lang="en-GB" altLang="es-ES" sz="2400" i="1" dirty="0">
                <a:solidFill>
                  <a:srgbClr val="3333CC"/>
                </a:solidFill>
                <a:latin typeface="Calibri" panose="020F0502020204030204" pitchFamily="34" charset="0"/>
              </a:rPr>
              <a:t>M</a:t>
            </a:r>
            <a:r>
              <a:rPr lang="en-GB" altLang="es-ES" sz="2400" dirty="0">
                <a:latin typeface="Calibri" panose="020F0502020204030204" pitchFamily="34" charset="0"/>
              </a:rPr>
              <a:t> </a:t>
            </a:r>
            <a:r>
              <a:rPr lang="en-GB" altLang="es-ES" sz="2400" dirty="0">
                <a:solidFill>
                  <a:srgbClr val="3333CC"/>
                </a:solidFill>
                <a:latin typeface="Calibri" panose="020F0502020204030204" pitchFamily="34" charset="0"/>
              </a:rPr>
              <a:t>= # of annotations tested</a:t>
            </a:r>
            <a:r>
              <a:rPr lang="en-GB" altLang="es-ES" sz="2400" dirty="0">
                <a:latin typeface="Calibri" panose="020F0502020204030204" pitchFamily="34" charset="0"/>
              </a:rPr>
              <a:t>:</a:t>
            </a:r>
          </a:p>
          <a:p>
            <a:pPr marL="382588" indent="-341313" eaLnBrk="1" hangingPunct="1">
              <a:spcBef>
                <a:spcPts val="488"/>
              </a:spcBef>
              <a:buClr>
                <a:srgbClr val="000000"/>
              </a:buClr>
              <a:buSzPct val="100000"/>
              <a:defRPr/>
            </a:pPr>
            <a:endParaRPr lang="en-GB" altLang="es-ES" sz="2400" dirty="0">
              <a:latin typeface="Calibri" panose="020F0502020204030204" pitchFamily="34" charset="0"/>
            </a:endParaRPr>
          </a:p>
          <a:p>
            <a:pPr marL="382588" indent="-341313" eaLnBrk="1" hangingPunct="1">
              <a:spcBef>
                <a:spcPts val="625"/>
              </a:spcBef>
              <a:buClr>
                <a:srgbClr val="000000"/>
              </a:buClr>
              <a:buSzPct val="100000"/>
              <a:defRPr/>
            </a:pPr>
            <a:r>
              <a:rPr lang="en-GB" altLang="es-ES" sz="3100" dirty="0">
                <a:solidFill>
                  <a:srgbClr val="3333CC"/>
                </a:solidFill>
                <a:latin typeface="Calibri" panose="020F0502020204030204" pitchFamily="34" charset="0"/>
              </a:rPr>
              <a:t>Corrected P-value = </a:t>
            </a:r>
            <a:r>
              <a:rPr lang="en-GB" altLang="es-ES" sz="3100" i="1" dirty="0">
                <a:solidFill>
                  <a:srgbClr val="3333CC"/>
                </a:solidFill>
                <a:latin typeface="Calibri" panose="020F0502020204030204" pitchFamily="34" charset="0"/>
              </a:rPr>
              <a:t>M</a:t>
            </a:r>
            <a:r>
              <a:rPr lang="en-GB" altLang="es-ES" sz="3100" dirty="0">
                <a:solidFill>
                  <a:srgbClr val="3333CC"/>
                </a:solidFill>
                <a:latin typeface="Calibri" panose="020F0502020204030204" pitchFamily="34" charset="0"/>
              </a:rPr>
              <a:t> x original P-value</a:t>
            </a:r>
          </a:p>
          <a:p>
            <a:pPr marL="784225" indent="-284163" eaLnBrk="1" hangingPunct="1">
              <a:spcBef>
                <a:spcPts val="563"/>
              </a:spcBef>
              <a:buClr>
                <a:srgbClr val="000000"/>
              </a:buClr>
              <a:buSzPct val="100000"/>
              <a:defRPr/>
            </a:pPr>
            <a:r>
              <a:rPr lang="en-GB" altLang="es-ES" sz="2800" dirty="0">
                <a:latin typeface="Calibri" panose="020F0502020204030204" pitchFamily="34" charset="0"/>
              </a:rPr>
              <a:t>   </a:t>
            </a:r>
          </a:p>
        </p:txBody>
      </p:sp>
      <p:sp>
        <p:nvSpPr>
          <p:cNvPr id="134148" name="Rectangle 3">
            <a:extLst>
              <a:ext uri="{FF2B5EF4-FFF2-40B4-BE49-F238E27FC236}">
                <a16:creationId xmlns:a16="http://schemas.microsoft.com/office/drawing/2014/main" id="{A310FD23-5A09-4A9B-B461-72432B20740C}"/>
              </a:ext>
            </a:extLst>
          </p:cNvPr>
          <p:cNvSpPr>
            <a:spLocks noChangeArrowheads="1"/>
          </p:cNvSpPr>
          <p:nvPr/>
        </p:nvSpPr>
        <p:spPr bwMode="auto">
          <a:xfrm>
            <a:off x="1828800" y="4625976"/>
            <a:ext cx="8686800"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40680" bIns="0"/>
          <a:lstStyle>
            <a:lvl1pPr marL="39688">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a:cs typeface="Arial" panose="020B0604020202020204" pitchFamily="34" charset="0"/>
              </a:rPr>
              <a:t>Corrected P-value is greater than or equal to the probability that </a:t>
            </a:r>
            <a:r>
              <a:rPr lang="en-US" altLang="es-ES" sz="2000" b="1" i="1">
                <a:cs typeface="Arial" panose="020B0604020202020204" pitchFamily="34" charset="0"/>
              </a:rPr>
              <a:t>one or more of the observed enrichments </a:t>
            </a:r>
            <a:r>
              <a:rPr lang="en-US" altLang="es-ES" sz="2000">
                <a:cs typeface="Arial" panose="020B0604020202020204" pitchFamily="34" charset="0"/>
              </a:rPr>
              <a:t>could be due to random draws.  </a:t>
            </a:r>
          </a:p>
          <a:p>
            <a:pPr eaLnBrk="1">
              <a:lnSpc>
                <a:spcPct val="100000"/>
              </a:lnSpc>
              <a:spcBef>
                <a:spcPct val="0"/>
              </a:spcBef>
            </a:pPr>
            <a:r>
              <a:rPr lang="en-US" altLang="es-ES" sz="2000">
                <a:cs typeface="Arial" panose="020B0604020202020204" pitchFamily="34" charset="0"/>
              </a:rPr>
              <a:t>The jargon for this correction is “controlling for the </a:t>
            </a:r>
            <a:r>
              <a:rPr lang="en-US" altLang="es-ES" sz="2000" i="1">
                <a:cs typeface="Arial" panose="020B0604020202020204" pitchFamily="34" charset="0"/>
              </a:rPr>
              <a:t>Family-Wise Error Rate (FWER)”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D27CFAA8-0515-4C13-BB3A-2E7961B5C0D8}"/>
              </a:ext>
            </a:extLst>
          </p:cNvPr>
          <p:cNvSpPr>
            <a:spLocks noGrp="1" noChangeArrowheads="1"/>
          </p:cNvSpPr>
          <p:nvPr>
            <p:ph type="title"/>
          </p:nvPr>
        </p:nvSpPr>
        <p:spPr>
          <a:xfrm>
            <a:off x="1981200" y="274638"/>
            <a:ext cx="8229600" cy="4873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000">
                <a:latin typeface="Calibri" panose="020F0502020204030204" pitchFamily="34" charset="0"/>
              </a:rPr>
              <a:t>The life-cycle of an omics-based study</a:t>
            </a:r>
          </a:p>
        </p:txBody>
      </p:sp>
      <p:sp>
        <p:nvSpPr>
          <p:cNvPr id="24579" name="AutoShape 2">
            <a:extLst>
              <a:ext uri="{FF2B5EF4-FFF2-40B4-BE49-F238E27FC236}">
                <a16:creationId xmlns:a16="http://schemas.microsoft.com/office/drawing/2014/main" id="{DBC441D5-E2E8-4928-A224-5D8B1E373C4F}"/>
              </a:ext>
            </a:extLst>
          </p:cNvPr>
          <p:cNvSpPr>
            <a:spLocks noChangeArrowheads="1"/>
          </p:cNvSpPr>
          <p:nvPr/>
        </p:nvSpPr>
        <p:spPr bwMode="auto">
          <a:xfrm>
            <a:off x="6775450" y="5638800"/>
            <a:ext cx="2139950" cy="350838"/>
          </a:xfrm>
          <a:custGeom>
            <a:avLst/>
            <a:gdLst>
              <a:gd name="T0" fmla="*/ 2139950 w 2139950"/>
              <a:gd name="T1" fmla="*/ 175419 h 350838"/>
              <a:gd name="T2" fmla="*/ 1069975 w 2139950"/>
              <a:gd name="T3" fmla="*/ 350838 h 350838"/>
              <a:gd name="T4" fmla="*/ 0 w 2139950"/>
              <a:gd name="T5" fmla="*/ 175419 h 350838"/>
              <a:gd name="T6" fmla="*/ 1069975 w 2139950"/>
              <a:gd name="T7" fmla="*/ 0 h 350838"/>
              <a:gd name="T8" fmla="*/ 0 60000 65536"/>
              <a:gd name="T9" fmla="*/ 5898240 60000 65536"/>
              <a:gd name="T10" fmla="*/ 11796480 60000 65536"/>
              <a:gd name="T11" fmla="*/ 17694720 60000 65536"/>
              <a:gd name="T12" fmla="*/ 0 w 2139950"/>
              <a:gd name="T13" fmla="*/ 0 h 350838"/>
              <a:gd name="T14" fmla="*/ 2139950 w 2139950"/>
              <a:gd name="T15" fmla="*/ 350838 h 350838"/>
            </a:gdLst>
            <a:ahLst/>
            <a:cxnLst>
              <a:cxn ang="T8">
                <a:pos x="T0" y="T1"/>
              </a:cxn>
              <a:cxn ang="T9">
                <a:pos x="T2" y="T3"/>
              </a:cxn>
              <a:cxn ang="T10">
                <a:pos x="T4" y="T5"/>
              </a:cxn>
              <a:cxn ang="T11">
                <a:pos x="T6" y="T7"/>
              </a:cxn>
            </a:cxnLst>
            <a:rect l="T12" t="T13" r="T14" b="T15"/>
            <a:pathLst>
              <a:path w="2139950" h="350838">
                <a:moveTo>
                  <a:pt x="0" y="0"/>
                </a:moveTo>
                <a:lnTo>
                  <a:pt x="5944" y="0"/>
                </a:lnTo>
                <a:lnTo>
                  <a:pt x="5944" y="976"/>
                </a:lnTo>
                <a:lnTo>
                  <a:pt x="0" y="976"/>
                </a:lnTo>
                <a:lnTo>
                  <a:pt x="0" y="0"/>
                </a:lnTo>
                <a:close/>
              </a:path>
              <a:path w="2139950" h="350838" fill="none">
                <a:moveTo>
                  <a:pt x="-240" y="1030"/>
                </a:moveTo>
                <a:lnTo>
                  <a:pt x="-13227" y="316"/>
                </a:lnTo>
              </a:path>
            </a:pathLst>
          </a:custGeom>
          <a:solidFill>
            <a:srgbClr val="EBF1DE"/>
          </a:solidFill>
          <a:ln w="25560" cap="flat">
            <a:solidFill>
              <a:srgbClr val="3A5F8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a-ES"/>
          </a:p>
        </p:txBody>
      </p:sp>
      <p:sp>
        <p:nvSpPr>
          <p:cNvPr id="24580" name="Rectangle 3">
            <a:extLst>
              <a:ext uri="{FF2B5EF4-FFF2-40B4-BE49-F238E27FC236}">
                <a16:creationId xmlns:a16="http://schemas.microsoft.com/office/drawing/2014/main" id="{13C1283A-8D0F-4215-B78A-13EE36FB24D1}"/>
              </a:ext>
            </a:extLst>
          </p:cNvPr>
          <p:cNvSpPr>
            <a:spLocks noChangeArrowheads="1"/>
          </p:cNvSpPr>
          <p:nvPr/>
        </p:nvSpPr>
        <p:spPr bwMode="auto">
          <a:xfrm>
            <a:off x="6775450" y="5638800"/>
            <a:ext cx="2063750" cy="3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i="1">
                <a:latin typeface="Arial" panose="020B0604020202020204" pitchFamily="34" charset="0"/>
              </a:rPr>
              <a:t>Pathway Analysis !!!</a:t>
            </a:r>
          </a:p>
        </p:txBody>
      </p:sp>
      <p:pic>
        <p:nvPicPr>
          <p:cNvPr id="24581" name="Picture 4">
            <a:extLst>
              <a:ext uri="{FF2B5EF4-FFF2-40B4-BE49-F238E27FC236}">
                <a16:creationId xmlns:a16="http://schemas.microsoft.com/office/drawing/2014/main" id="{C9E15B03-7B7B-44B1-BEA1-C5E389B13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004889"/>
            <a:ext cx="6769100" cy="5280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2" name="Rectangle 5">
            <a:extLst>
              <a:ext uri="{FF2B5EF4-FFF2-40B4-BE49-F238E27FC236}">
                <a16:creationId xmlns:a16="http://schemas.microsoft.com/office/drawing/2014/main" id="{C5742297-F318-465E-ADD0-CE08E4A288A0}"/>
              </a:ext>
            </a:extLst>
          </p:cNvPr>
          <p:cNvSpPr>
            <a:spLocks noChangeArrowheads="1"/>
          </p:cNvSpPr>
          <p:nvPr/>
        </p:nvSpPr>
        <p:spPr bwMode="auto">
          <a:xfrm>
            <a:off x="6922294" y="5071855"/>
            <a:ext cx="39862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b="1" u="sng">
                <a:solidFill>
                  <a:srgbClr val="0000FF"/>
                </a:solidFill>
                <a:latin typeface="Times New Roman" panose="02020603050405020304" pitchFamily="18" charset="0"/>
                <a:hlinkClick r:id="rId4"/>
              </a:rPr>
              <a:t>Fang et al. </a:t>
            </a:r>
            <a:r>
              <a:rPr lang="en-US" altLang="es-ES" sz="1800" b="1" i="1" u="sng">
                <a:solidFill>
                  <a:srgbClr val="0000FF"/>
                </a:solidFill>
                <a:latin typeface="Times New Roman" panose="02020603050405020304" pitchFamily="18" charset="0"/>
                <a:hlinkClick r:id="rId4"/>
              </a:rPr>
              <a:t>Cell Biosci. 2012; 2: 26.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a:extLst>
              <a:ext uri="{FF2B5EF4-FFF2-40B4-BE49-F238E27FC236}">
                <a16:creationId xmlns:a16="http://schemas.microsoft.com/office/drawing/2014/main" id="{5C9DF008-92BC-4408-AE3C-18F69C3340B6}"/>
              </a:ext>
            </a:extLst>
          </p:cNvPr>
          <p:cNvSpPr>
            <a:spLocks noGrp="1" noChangeArrowheads="1"/>
          </p:cNvSpPr>
          <p:nvPr>
            <p:ph type="title"/>
          </p:nvPr>
        </p:nvSpPr>
        <p:spPr>
          <a:xfrm>
            <a:off x="1981200" y="274638"/>
            <a:ext cx="8229600" cy="639762"/>
          </a:xfrm>
        </p:spPr>
        <p:txBody>
          <a:bodyPr vert="horz" wrap="square" lIns="91440" tIns="45720" rIns="117000" bIns="45720" numCol="1" anchor="ctr" anchorCtr="0" compatLnSpc="1">
            <a:prstTxWarp prst="textNoShape">
              <a:avLst/>
            </a:prstTxWarp>
            <a:normAutofit fontScale="90000"/>
          </a:bodyPr>
          <a:lstStyle/>
          <a:p>
            <a:pPr marL="39688"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Bonferroni correction caveats</a:t>
            </a:r>
          </a:p>
        </p:txBody>
      </p:sp>
      <p:sp>
        <p:nvSpPr>
          <p:cNvPr id="136195" name="Text Box 2">
            <a:extLst>
              <a:ext uri="{FF2B5EF4-FFF2-40B4-BE49-F238E27FC236}">
                <a16:creationId xmlns:a16="http://schemas.microsoft.com/office/drawing/2014/main" id="{A827D2AC-8CAB-4D9C-B115-E320D01A3B2E}"/>
              </a:ext>
            </a:extLst>
          </p:cNvPr>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a:t>Bonferroni correction is very stringent and can “wash away” real enrichments leading to false negatives,</a:t>
            </a:r>
          </a:p>
          <a:p>
            <a:pPr eaLnBrk="1" hangingPunct="1">
              <a:lnSpc>
                <a:spcPct val="100000"/>
              </a:lnSpc>
              <a:spcBef>
                <a:spcPts val="650"/>
              </a:spcBef>
              <a:buFont typeface="Arial" panose="020B0604020202020204" pitchFamily="34" charset="0"/>
              <a:buChar char="•"/>
            </a:pPr>
            <a:r>
              <a:rPr lang="en-GB" altLang="es-ES"/>
              <a:t>Often one is willing to accept a less stringent condition, the “false discovery rate” (FDR), which leads to a gentler correction when there are real enrichments.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
            <a:extLst>
              <a:ext uri="{FF2B5EF4-FFF2-40B4-BE49-F238E27FC236}">
                <a16:creationId xmlns:a16="http://schemas.microsoft.com/office/drawing/2014/main" id="{BB999C28-6989-469F-A06C-7CFDEF0135E1}"/>
              </a:ext>
            </a:extLst>
          </p:cNvPr>
          <p:cNvSpPr>
            <a:spLocks noGrp="1" noChangeArrowheads="1"/>
          </p:cNvSpPr>
          <p:nvPr>
            <p:ph type="title"/>
          </p:nvPr>
        </p:nvSpPr>
        <p:spPr>
          <a:xfrm>
            <a:off x="2211389" y="381000"/>
            <a:ext cx="7769225" cy="533400"/>
          </a:xfrm>
        </p:spPr>
        <p:txBody>
          <a:bodyPr vert="horz" wrap="square" lIns="91440" tIns="45720" rIns="117000" bIns="45720" numCol="1" anchor="ctr" anchorCtr="0" compatLnSpc="1">
            <a:prstTxWarp prst="textNoShape">
              <a:avLst/>
            </a:prstTxWarp>
            <a:normAutofit fontScale="90000"/>
          </a:bodyPr>
          <a:lstStyle/>
          <a:p>
            <a:pPr marL="39688"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GB" altLang="es-ES" sz="4400">
                <a:latin typeface="Calibri" panose="020F0502020204030204" pitchFamily="34" charset="0"/>
              </a:rPr>
              <a:t>False discovery rate (FDR)</a:t>
            </a:r>
          </a:p>
        </p:txBody>
      </p:sp>
      <p:sp>
        <p:nvSpPr>
          <p:cNvPr id="138243" name="Text Box 2">
            <a:extLst>
              <a:ext uri="{FF2B5EF4-FFF2-40B4-BE49-F238E27FC236}">
                <a16:creationId xmlns:a16="http://schemas.microsoft.com/office/drawing/2014/main" id="{EE896324-30C7-447A-955E-29A34811AFEF}"/>
              </a:ext>
            </a:extLst>
          </p:cNvPr>
          <p:cNvSpPr txBox="1">
            <a:spLocks noChangeArrowheads="1"/>
          </p:cNvSpPr>
          <p:nvPr/>
        </p:nvSpPr>
        <p:spPr bwMode="auto">
          <a:xfrm>
            <a:off x="2211389" y="1600201"/>
            <a:ext cx="7769225"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Font typeface="Arial" panose="020B0604020202020204" pitchFamily="34" charset="0"/>
              <a:buChar char="•"/>
            </a:pPr>
            <a:r>
              <a:rPr lang="en-GB" altLang="es-ES" sz="2800"/>
              <a:t>FDR is </a:t>
            </a:r>
            <a:r>
              <a:rPr lang="en-GB" altLang="es-ES" sz="2800" i="1"/>
              <a:t>the expected </a:t>
            </a:r>
            <a:r>
              <a:rPr lang="en-GB" altLang="es-ES" sz="2800" b="1" i="1"/>
              <a:t>proportion</a:t>
            </a:r>
            <a:r>
              <a:rPr lang="en-GB" altLang="es-ES" sz="2800" i="1"/>
              <a:t> of “False Positives” that is of the observed enrichments due to random chance.</a:t>
            </a:r>
          </a:p>
          <a:p>
            <a:pPr eaLnBrk="1" hangingPunct="1">
              <a:lnSpc>
                <a:spcPct val="100000"/>
              </a:lnSpc>
              <a:spcBef>
                <a:spcPts val="563"/>
              </a:spcBef>
              <a:buFont typeface="Arial" panose="020B0604020202020204" pitchFamily="34" charset="0"/>
              <a:buChar char="•"/>
            </a:pPr>
            <a:r>
              <a:rPr lang="en-GB" altLang="es-ES" sz="2800"/>
              <a:t>Compare to Bonferroni correction which is a bound on </a:t>
            </a:r>
            <a:r>
              <a:rPr lang="en-GB" altLang="es-ES" sz="2800" i="1"/>
              <a:t>the probability that </a:t>
            </a:r>
            <a:r>
              <a:rPr lang="en-GB" altLang="es-ES" sz="2800" b="1" i="1"/>
              <a:t>any one</a:t>
            </a:r>
            <a:r>
              <a:rPr lang="en-GB" altLang="es-ES" sz="2800" i="1"/>
              <a:t> of the observed enrichments could be due to random chance.</a:t>
            </a:r>
          </a:p>
          <a:p>
            <a:pPr eaLnBrk="1" hangingPunct="1">
              <a:lnSpc>
                <a:spcPct val="100000"/>
              </a:lnSpc>
              <a:spcBef>
                <a:spcPts val="563"/>
              </a:spcBef>
              <a:buFont typeface="Arial" panose="020B0604020202020204" pitchFamily="34" charset="0"/>
              <a:buChar char="•"/>
            </a:pPr>
            <a:r>
              <a:rPr lang="en-GB" altLang="es-ES" sz="2800"/>
              <a:t>Typically FDR corrections are calculated using the Benjamini-Hochberg procedure.</a:t>
            </a:r>
          </a:p>
          <a:p>
            <a:pPr eaLnBrk="1" hangingPunct="1">
              <a:lnSpc>
                <a:spcPct val="100000"/>
              </a:lnSpc>
              <a:spcBef>
                <a:spcPts val="563"/>
              </a:spcBef>
              <a:buFont typeface="Arial" panose="020B0604020202020204" pitchFamily="34" charset="0"/>
              <a:buChar char="•"/>
            </a:pPr>
            <a:r>
              <a:rPr lang="en-GB" altLang="es-ES" sz="2800"/>
              <a:t>FDR threshold is often called the “q-value”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
            <a:extLst>
              <a:ext uri="{FF2B5EF4-FFF2-40B4-BE49-F238E27FC236}">
                <a16:creationId xmlns:a16="http://schemas.microsoft.com/office/drawing/2014/main" id="{13FC8B71-B96D-46FB-9BD2-2423142E43FF}"/>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Benjamini-Hochberg example I</a:t>
            </a:r>
          </a:p>
        </p:txBody>
      </p:sp>
      <p:sp>
        <p:nvSpPr>
          <p:cNvPr id="140291" name="Rectangle 2">
            <a:extLst>
              <a:ext uri="{FF2B5EF4-FFF2-40B4-BE49-F238E27FC236}">
                <a16:creationId xmlns:a16="http://schemas.microsoft.com/office/drawing/2014/main" id="{583A1033-5CC6-4A40-8EE8-2930BB97C941}"/>
              </a:ext>
            </a:extLst>
          </p:cNvPr>
          <p:cNvSpPr>
            <a:spLocks noChangeArrowheads="1"/>
          </p:cNvSpPr>
          <p:nvPr/>
        </p:nvSpPr>
        <p:spPr bwMode="auto">
          <a:xfrm>
            <a:off x="3074989" y="1609725"/>
            <a:ext cx="1119187"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Category</a:t>
            </a:r>
          </a:p>
        </p:txBody>
      </p:sp>
      <p:sp>
        <p:nvSpPr>
          <p:cNvPr id="140292" name="Rectangle 3">
            <a:extLst>
              <a:ext uri="{FF2B5EF4-FFF2-40B4-BE49-F238E27FC236}">
                <a16:creationId xmlns:a16="http://schemas.microsoft.com/office/drawing/2014/main" id="{0217EB6E-B106-4C6D-B9EA-7E0A2DFB3EC9}"/>
              </a:ext>
            </a:extLst>
          </p:cNvPr>
          <p:cNvSpPr>
            <a:spLocks noChangeArrowheads="1"/>
          </p:cNvSpPr>
          <p:nvPr/>
        </p:nvSpPr>
        <p:spPr bwMode="auto">
          <a:xfrm>
            <a:off x="1790701" y="1609725"/>
            <a:ext cx="7080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Rank</a:t>
            </a:r>
          </a:p>
        </p:txBody>
      </p:sp>
      <p:sp>
        <p:nvSpPr>
          <p:cNvPr id="140293" name="Rectangle 4">
            <a:extLst>
              <a:ext uri="{FF2B5EF4-FFF2-40B4-BE49-F238E27FC236}">
                <a16:creationId xmlns:a16="http://schemas.microsoft.com/office/drawing/2014/main" id="{1E831177-F8F8-4058-973E-1A23A86A6BDD}"/>
              </a:ext>
            </a:extLst>
          </p:cNvPr>
          <p:cNvSpPr>
            <a:spLocks noChangeArrowheads="1"/>
          </p:cNvSpPr>
          <p:nvPr/>
        </p:nvSpPr>
        <p:spPr bwMode="auto">
          <a:xfrm>
            <a:off x="1863726" y="1979614"/>
            <a:ext cx="646113"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1</a:t>
            </a:r>
          </a:p>
          <a:p>
            <a:pPr eaLnBrk="1">
              <a:lnSpc>
                <a:spcPct val="100000"/>
              </a:lnSpc>
              <a:spcBef>
                <a:spcPct val="0"/>
              </a:spcBef>
            </a:pPr>
            <a:r>
              <a:rPr lang="en-US" altLang="es-ES" sz="2000" b="1"/>
              <a:t>2</a:t>
            </a:r>
          </a:p>
          <a:p>
            <a:pPr eaLnBrk="1">
              <a:lnSpc>
                <a:spcPct val="100000"/>
              </a:lnSpc>
              <a:spcBef>
                <a:spcPct val="0"/>
              </a:spcBef>
            </a:pPr>
            <a:r>
              <a:rPr lang="en-US" altLang="es-ES" sz="2000" b="1"/>
              <a:t>3</a:t>
            </a:r>
          </a:p>
          <a:p>
            <a:pPr eaLnBrk="1">
              <a:lnSpc>
                <a:spcPct val="100000"/>
              </a:lnSpc>
              <a:spcBef>
                <a:spcPct val="0"/>
              </a:spcBef>
            </a:pPr>
            <a:r>
              <a:rPr lang="en-US" altLang="es-ES" sz="2000" b="1"/>
              <a:t>4</a:t>
            </a:r>
          </a:p>
          <a:p>
            <a:pPr eaLnBrk="1">
              <a:lnSpc>
                <a:spcPct val="100000"/>
              </a:lnSpc>
              <a:spcBef>
                <a:spcPct val="0"/>
              </a:spcBef>
            </a:pPr>
            <a:r>
              <a:rPr lang="en-US" altLang="es-ES" sz="2000" b="1"/>
              <a:t>5</a:t>
            </a:r>
          </a:p>
          <a:p>
            <a:pPr eaLnBrk="1">
              <a:lnSpc>
                <a:spcPct val="100000"/>
              </a:lnSpc>
              <a:spcBef>
                <a:spcPct val="0"/>
              </a:spcBef>
            </a:pPr>
            <a:r>
              <a:rPr lang="en-US" altLang="es-ES" sz="2000" b="1"/>
              <a:t>…</a:t>
            </a:r>
          </a:p>
          <a:p>
            <a:pPr eaLnBrk="1">
              <a:lnSpc>
                <a:spcPct val="100000"/>
              </a:lnSpc>
              <a:spcBef>
                <a:spcPct val="0"/>
              </a:spcBef>
            </a:pPr>
            <a:endParaRPr lang="en-US" altLang="es-ES" sz="2000" b="1"/>
          </a:p>
          <a:p>
            <a:pPr eaLnBrk="1">
              <a:lnSpc>
                <a:spcPct val="100000"/>
              </a:lnSpc>
              <a:spcBef>
                <a:spcPct val="0"/>
              </a:spcBef>
            </a:pPr>
            <a:r>
              <a:rPr lang="en-US" altLang="es-ES" sz="2000" b="1"/>
              <a:t>52</a:t>
            </a:r>
          </a:p>
          <a:p>
            <a:pPr eaLnBrk="1">
              <a:lnSpc>
                <a:spcPct val="100000"/>
              </a:lnSpc>
              <a:spcBef>
                <a:spcPct val="0"/>
              </a:spcBef>
            </a:pPr>
            <a:r>
              <a:rPr lang="en-US" altLang="es-ES" sz="2000" b="1"/>
              <a:t>53</a:t>
            </a:r>
          </a:p>
          <a:p>
            <a:pPr eaLnBrk="1">
              <a:lnSpc>
                <a:spcPct val="100000"/>
              </a:lnSpc>
              <a:spcBef>
                <a:spcPct val="0"/>
              </a:spcBef>
            </a:pPr>
            <a:endParaRPr lang="en-US" altLang="es-ES" sz="2000" b="1"/>
          </a:p>
        </p:txBody>
      </p:sp>
      <p:sp>
        <p:nvSpPr>
          <p:cNvPr id="140294" name="Rectangle 5">
            <a:extLst>
              <a:ext uri="{FF2B5EF4-FFF2-40B4-BE49-F238E27FC236}">
                <a16:creationId xmlns:a16="http://schemas.microsoft.com/office/drawing/2014/main" id="{F27CBF69-E745-4122-901E-7659E31D5929}"/>
              </a:ext>
            </a:extLst>
          </p:cNvPr>
          <p:cNvSpPr>
            <a:spLocks noChangeArrowheads="1"/>
          </p:cNvSpPr>
          <p:nvPr/>
        </p:nvSpPr>
        <p:spPr bwMode="auto">
          <a:xfrm>
            <a:off x="2560639" y="1979614"/>
            <a:ext cx="2727325"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i="1"/>
              <a:t>Transcriptional regulation</a:t>
            </a:r>
          </a:p>
          <a:p>
            <a:pPr eaLnBrk="1">
              <a:lnSpc>
                <a:spcPct val="100000"/>
              </a:lnSpc>
              <a:spcBef>
                <a:spcPct val="0"/>
              </a:spcBef>
            </a:pPr>
            <a:r>
              <a:rPr lang="en-US" altLang="es-ES" sz="2000" b="1" i="1"/>
              <a:t>Transcription factor</a:t>
            </a:r>
          </a:p>
          <a:p>
            <a:pPr eaLnBrk="1">
              <a:lnSpc>
                <a:spcPct val="100000"/>
              </a:lnSpc>
              <a:spcBef>
                <a:spcPct val="0"/>
              </a:spcBef>
            </a:pPr>
            <a:r>
              <a:rPr lang="en-US" altLang="es-ES" sz="2000" b="1" i="1"/>
              <a:t>Initiation of transcription</a:t>
            </a:r>
          </a:p>
          <a:p>
            <a:pPr eaLnBrk="1">
              <a:lnSpc>
                <a:spcPct val="100000"/>
              </a:lnSpc>
              <a:spcBef>
                <a:spcPct val="0"/>
              </a:spcBef>
            </a:pPr>
            <a:r>
              <a:rPr lang="en-US" altLang="es-ES" sz="2000" b="1" i="1"/>
              <a:t>Nuclear localization</a:t>
            </a:r>
          </a:p>
          <a:p>
            <a:pPr eaLnBrk="1">
              <a:lnSpc>
                <a:spcPct val="100000"/>
              </a:lnSpc>
              <a:spcBef>
                <a:spcPct val="0"/>
              </a:spcBef>
            </a:pPr>
            <a:r>
              <a:rPr lang="en-US" altLang="es-ES" sz="2000" b="1" i="1"/>
              <a:t>Chromatin modification</a:t>
            </a:r>
          </a:p>
          <a:p>
            <a:pPr eaLnBrk="1">
              <a:lnSpc>
                <a:spcPct val="100000"/>
              </a:lnSpc>
              <a:spcBef>
                <a:spcPct val="0"/>
              </a:spcBef>
            </a:pPr>
            <a:r>
              <a:rPr lang="en-US" altLang="es-ES" sz="2000" b="1" i="1"/>
              <a:t>…</a:t>
            </a:r>
          </a:p>
          <a:p>
            <a:pPr eaLnBrk="1">
              <a:lnSpc>
                <a:spcPct val="100000"/>
              </a:lnSpc>
              <a:spcBef>
                <a:spcPct val="0"/>
              </a:spcBef>
            </a:pPr>
            <a:r>
              <a:rPr lang="en-US" altLang="es-ES" sz="2000" b="1" i="1"/>
              <a:t>Cytoplasmic localization</a:t>
            </a:r>
          </a:p>
          <a:p>
            <a:pPr eaLnBrk="1">
              <a:lnSpc>
                <a:spcPct val="100000"/>
              </a:lnSpc>
              <a:spcBef>
                <a:spcPct val="0"/>
              </a:spcBef>
            </a:pPr>
            <a:r>
              <a:rPr lang="en-US" altLang="es-ES" sz="2000" b="1" i="1"/>
              <a:t>Translation</a:t>
            </a:r>
          </a:p>
          <a:p>
            <a:pPr eaLnBrk="1">
              <a:lnSpc>
                <a:spcPct val="100000"/>
              </a:lnSpc>
              <a:spcBef>
                <a:spcPct val="0"/>
              </a:spcBef>
            </a:pPr>
            <a:endParaRPr lang="en-US" altLang="es-ES" sz="2000" b="1" i="1"/>
          </a:p>
          <a:p>
            <a:pPr eaLnBrk="1">
              <a:lnSpc>
                <a:spcPct val="100000"/>
              </a:lnSpc>
              <a:spcBef>
                <a:spcPct val="0"/>
              </a:spcBef>
            </a:pPr>
            <a:endParaRPr lang="en-US" altLang="es-ES" sz="2000" b="1" i="1"/>
          </a:p>
        </p:txBody>
      </p:sp>
      <p:sp>
        <p:nvSpPr>
          <p:cNvPr id="140295" name="Rectangle 6">
            <a:extLst>
              <a:ext uri="{FF2B5EF4-FFF2-40B4-BE49-F238E27FC236}">
                <a16:creationId xmlns:a16="http://schemas.microsoft.com/office/drawing/2014/main" id="{F0115931-8F1F-4F92-8002-5A0D4F0224DE}"/>
              </a:ext>
            </a:extLst>
          </p:cNvPr>
          <p:cNvSpPr>
            <a:spLocks noChangeArrowheads="1"/>
          </p:cNvSpPr>
          <p:nvPr/>
        </p:nvSpPr>
        <p:spPr bwMode="auto">
          <a:xfrm>
            <a:off x="5360988" y="2000251"/>
            <a:ext cx="167005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solidFill>
                  <a:srgbClr val="0000FF"/>
                </a:solidFill>
              </a:rPr>
              <a:t>0.001</a:t>
            </a:r>
          </a:p>
          <a:p>
            <a:pPr eaLnBrk="1">
              <a:lnSpc>
                <a:spcPct val="100000"/>
              </a:lnSpc>
              <a:spcBef>
                <a:spcPct val="0"/>
              </a:spcBef>
            </a:pPr>
            <a:r>
              <a:rPr lang="en-US" altLang="es-ES" sz="2000" b="1">
                <a:solidFill>
                  <a:srgbClr val="0000FF"/>
                </a:solidFill>
              </a:rPr>
              <a:t>0.002</a:t>
            </a:r>
          </a:p>
          <a:p>
            <a:pPr eaLnBrk="1">
              <a:lnSpc>
                <a:spcPct val="100000"/>
              </a:lnSpc>
              <a:spcBef>
                <a:spcPct val="0"/>
              </a:spcBef>
            </a:pPr>
            <a:r>
              <a:rPr lang="en-US" altLang="es-ES" sz="2000" b="1">
                <a:solidFill>
                  <a:srgbClr val="0000FF"/>
                </a:solidFill>
              </a:rPr>
              <a:t>0.003</a:t>
            </a:r>
          </a:p>
          <a:p>
            <a:pPr eaLnBrk="1">
              <a:lnSpc>
                <a:spcPct val="100000"/>
              </a:lnSpc>
              <a:spcBef>
                <a:spcPct val="0"/>
              </a:spcBef>
            </a:pPr>
            <a:r>
              <a:rPr lang="en-US" altLang="es-ES" sz="2000" b="1">
                <a:solidFill>
                  <a:srgbClr val="0000FF"/>
                </a:solidFill>
              </a:rPr>
              <a:t>0.0031</a:t>
            </a:r>
          </a:p>
          <a:p>
            <a:pPr eaLnBrk="1">
              <a:lnSpc>
                <a:spcPct val="100000"/>
              </a:lnSpc>
              <a:spcBef>
                <a:spcPct val="0"/>
              </a:spcBef>
            </a:pPr>
            <a:r>
              <a:rPr lang="en-US" altLang="es-ES" sz="2000" b="1">
                <a:solidFill>
                  <a:srgbClr val="0000FF"/>
                </a:solidFill>
              </a:rPr>
              <a:t>0.005</a:t>
            </a:r>
          </a:p>
          <a:p>
            <a:pPr eaLnBrk="1">
              <a:lnSpc>
                <a:spcPct val="100000"/>
              </a:lnSpc>
              <a:spcBef>
                <a:spcPct val="0"/>
              </a:spcBef>
            </a:pPr>
            <a:r>
              <a:rPr lang="en-US" altLang="es-ES" sz="2000" b="1">
                <a:solidFill>
                  <a:srgbClr val="0000FF"/>
                </a:solidFill>
              </a:rPr>
              <a:t>…</a:t>
            </a:r>
          </a:p>
          <a:p>
            <a:pPr eaLnBrk="1">
              <a:lnSpc>
                <a:spcPct val="100000"/>
              </a:lnSpc>
              <a:spcBef>
                <a:spcPct val="0"/>
              </a:spcBef>
            </a:pPr>
            <a:endParaRPr lang="en-US" altLang="es-ES" sz="2000" b="1">
              <a:solidFill>
                <a:srgbClr val="0000FF"/>
              </a:solidFill>
            </a:endParaRPr>
          </a:p>
          <a:p>
            <a:pPr eaLnBrk="1">
              <a:lnSpc>
                <a:spcPct val="100000"/>
              </a:lnSpc>
              <a:spcBef>
                <a:spcPct val="0"/>
              </a:spcBef>
            </a:pPr>
            <a:r>
              <a:rPr lang="en-US" altLang="es-ES" sz="2000" b="1">
                <a:solidFill>
                  <a:srgbClr val="0000FF"/>
                </a:solidFill>
              </a:rPr>
              <a:t>0.97</a:t>
            </a:r>
          </a:p>
          <a:p>
            <a:pPr eaLnBrk="1">
              <a:lnSpc>
                <a:spcPct val="100000"/>
              </a:lnSpc>
              <a:spcBef>
                <a:spcPct val="0"/>
              </a:spcBef>
            </a:pPr>
            <a:r>
              <a:rPr lang="en-US" altLang="es-ES" sz="2000" b="1">
                <a:solidFill>
                  <a:srgbClr val="0000FF"/>
                </a:solidFill>
              </a:rPr>
              <a:t>0.99</a:t>
            </a:r>
          </a:p>
          <a:p>
            <a:pPr eaLnBrk="1">
              <a:lnSpc>
                <a:spcPct val="100000"/>
              </a:lnSpc>
              <a:spcBef>
                <a:spcPct val="0"/>
              </a:spcBef>
            </a:pPr>
            <a:endParaRPr lang="en-US" altLang="es-ES" sz="2000" b="1">
              <a:solidFill>
                <a:srgbClr val="0000FF"/>
              </a:solidFill>
            </a:endParaRPr>
          </a:p>
        </p:txBody>
      </p:sp>
      <p:sp>
        <p:nvSpPr>
          <p:cNvPr id="140296" name="Rectangle 7">
            <a:extLst>
              <a:ext uri="{FF2B5EF4-FFF2-40B4-BE49-F238E27FC236}">
                <a16:creationId xmlns:a16="http://schemas.microsoft.com/office/drawing/2014/main" id="{A304F97A-8859-4CD0-AAE0-DD3529DC35AD}"/>
              </a:ext>
            </a:extLst>
          </p:cNvPr>
          <p:cNvSpPr>
            <a:spLocks noChangeArrowheads="1"/>
          </p:cNvSpPr>
          <p:nvPr/>
        </p:nvSpPr>
        <p:spPr bwMode="auto">
          <a:xfrm>
            <a:off x="3316289" y="5672139"/>
            <a:ext cx="47831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solidFill>
                  <a:srgbClr val="0000FF"/>
                </a:solidFill>
              </a:rPr>
              <a:t>Sort P-values of all tests in decreasing order</a:t>
            </a:r>
          </a:p>
        </p:txBody>
      </p:sp>
      <p:sp>
        <p:nvSpPr>
          <p:cNvPr id="140297" name="Rectangle 8">
            <a:extLst>
              <a:ext uri="{FF2B5EF4-FFF2-40B4-BE49-F238E27FC236}">
                <a16:creationId xmlns:a16="http://schemas.microsoft.com/office/drawing/2014/main" id="{F05FC269-DFCF-4673-B852-8048D638D267}"/>
              </a:ext>
            </a:extLst>
          </p:cNvPr>
          <p:cNvSpPr>
            <a:spLocks noChangeArrowheads="1"/>
          </p:cNvSpPr>
          <p:nvPr/>
        </p:nvSpPr>
        <p:spPr bwMode="auto">
          <a:xfrm>
            <a:off x="5118100" y="1443039"/>
            <a:ext cx="12382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(Nominal)</a:t>
            </a:r>
          </a:p>
          <a:p>
            <a:pPr eaLnBrk="1">
              <a:lnSpc>
                <a:spcPct val="100000"/>
              </a:lnSpc>
              <a:spcBef>
                <a:spcPct val="0"/>
              </a:spcBef>
            </a:pPr>
            <a:r>
              <a:rPr lang="en-US" altLang="es-ES" sz="2000" b="1"/>
              <a:t>P-value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
            <a:extLst>
              <a:ext uri="{FF2B5EF4-FFF2-40B4-BE49-F238E27FC236}">
                <a16:creationId xmlns:a16="http://schemas.microsoft.com/office/drawing/2014/main" id="{A7655B5A-D3CE-4030-AE2C-B07074AD5764}"/>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Benjamini-Hochberg example II</a:t>
            </a:r>
          </a:p>
        </p:txBody>
      </p:sp>
      <p:sp>
        <p:nvSpPr>
          <p:cNvPr id="142339" name="Rectangle 2">
            <a:extLst>
              <a:ext uri="{FF2B5EF4-FFF2-40B4-BE49-F238E27FC236}">
                <a16:creationId xmlns:a16="http://schemas.microsoft.com/office/drawing/2014/main" id="{4C52A2A7-D740-40BD-BEB5-8FEE97AC4C83}"/>
              </a:ext>
            </a:extLst>
          </p:cNvPr>
          <p:cNvSpPr>
            <a:spLocks noChangeArrowheads="1"/>
          </p:cNvSpPr>
          <p:nvPr/>
        </p:nvSpPr>
        <p:spPr bwMode="auto">
          <a:xfrm>
            <a:off x="5192714" y="1443038"/>
            <a:ext cx="1131887"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
        <p:nvSpPr>
          <p:cNvPr id="142340" name="Rectangle 3">
            <a:extLst>
              <a:ext uri="{FF2B5EF4-FFF2-40B4-BE49-F238E27FC236}">
                <a16:creationId xmlns:a16="http://schemas.microsoft.com/office/drawing/2014/main" id="{E33D3797-EA9E-4A51-B9FF-1C54857D5230}"/>
              </a:ext>
            </a:extLst>
          </p:cNvPr>
          <p:cNvSpPr>
            <a:spLocks noChangeArrowheads="1"/>
          </p:cNvSpPr>
          <p:nvPr/>
        </p:nvSpPr>
        <p:spPr bwMode="auto">
          <a:xfrm>
            <a:off x="3117851" y="1609726"/>
            <a:ext cx="1025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2341" name="Rectangle 4">
            <a:extLst>
              <a:ext uri="{FF2B5EF4-FFF2-40B4-BE49-F238E27FC236}">
                <a16:creationId xmlns:a16="http://schemas.microsoft.com/office/drawing/2014/main" id="{03F546FD-809A-4CAE-9EAA-3AFD12B2755D}"/>
              </a:ext>
            </a:extLst>
          </p:cNvPr>
          <p:cNvSpPr>
            <a:spLocks noChangeArrowheads="1"/>
          </p:cNvSpPr>
          <p:nvPr/>
        </p:nvSpPr>
        <p:spPr bwMode="auto">
          <a:xfrm>
            <a:off x="6505576" y="160972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2342" name="Rectangle 5">
            <a:extLst>
              <a:ext uri="{FF2B5EF4-FFF2-40B4-BE49-F238E27FC236}">
                <a16:creationId xmlns:a16="http://schemas.microsoft.com/office/drawing/2014/main" id="{31965C87-929A-40E1-9BF0-AE4C7DBF232D}"/>
              </a:ext>
            </a:extLst>
          </p:cNvPr>
          <p:cNvSpPr>
            <a:spLocks noChangeArrowheads="1"/>
          </p:cNvSpPr>
          <p:nvPr/>
        </p:nvSpPr>
        <p:spPr bwMode="auto">
          <a:xfrm>
            <a:off x="1817688" y="1609726"/>
            <a:ext cx="654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2343" name="Rectangle 6">
            <a:extLst>
              <a:ext uri="{FF2B5EF4-FFF2-40B4-BE49-F238E27FC236}">
                <a16:creationId xmlns:a16="http://schemas.microsoft.com/office/drawing/2014/main" id="{A3BC9D5F-09B3-45D0-95DB-370AA81B9014}"/>
              </a:ext>
            </a:extLst>
          </p:cNvPr>
          <p:cNvSpPr>
            <a:spLocks noChangeArrowheads="1"/>
          </p:cNvSpPr>
          <p:nvPr/>
        </p:nvSpPr>
        <p:spPr bwMode="auto">
          <a:xfrm>
            <a:off x="1863726" y="1979614"/>
            <a:ext cx="646113"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2344" name="Rectangle 7">
            <a:extLst>
              <a:ext uri="{FF2B5EF4-FFF2-40B4-BE49-F238E27FC236}">
                <a16:creationId xmlns:a16="http://schemas.microsoft.com/office/drawing/2014/main" id="{214388A4-0983-4AB3-8802-62BF5984FEEF}"/>
              </a:ext>
            </a:extLst>
          </p:cNvPr>
          <p:cNvSpPr>
            <a:spLocks noChangeArrowheads="1"/>
          </p:cNvSpPr>
          <p:nvPr/>
        </p:nvSpPr>
        <p:spPr bwMode="auto">
          <a:xfrm>
            <a:off x="2560639" y="1979614"/>
            <a:ext cx="2727325"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2345" name="Rectangle 8">
            <a:extLst>
              <a:ext uri="{FF2B5EF4-FFF2-40B4-BE49-F238E27FC236}">
                <a16:creationId xmlns:a16="http://schemas.microsoft.com/office/drawing/2014/main" id="{29AEE07F-7529-471C-8647-144993BE87D9}"/>
              </a:ext>
            </a:extLst>
          </p:cNvPr>
          <p:cNvSpPr>
            <a:spLocks noChangeArrowheads="1"/>
          </p:cNvSpPr>
          <p:nvPr/>
        </p:nvSpPr>
        <p:spPr bwMode="auto">
          <a:xfrm>
            <a:off x="6550025" y="2000250"/>
            <a:ext cx="260350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0.001   x 53/1   = 0.053</a:t>
            </a:r>
          </a:p>
          <a:p>
            <a:pPr eaLnBrk="1">
              <a:lnSpc>
                <a:spcPct val="100000"/>
              </a:lnSpc>
              <a:spcBef>
                <a:spcPct val="0"/>
              </a:spcBef>
            </a:pPr>
            <a:r>
              <a:rPr lang="en-US" altLang="es-ES" sz="1800" b="1">
                <a:solidFill>
                  <a:srgbClr val="0000FF"/>
                </a:solidFill>
              </a:rPr>
              <a:t>0.002   x 53/2   = 0.053</a:t>
            </a:r>
          </a:p>
          <a:p>
            <a:pPr eaLnBrk="1">
              <a:lnSpc>
                <a:spcPct val="100000"/>
              </a:lnSpc>
              <a:spcBef>
                <a:spcPct val="0"/>
              </a:spcBef>
            </a:pPr>
            <a:r>
              <a:rPr lang="en-US" altLang="es-ES" sz="1800" b="1">
                <a:solidFill>
                  <a:srgbClr val="0000FF"/>
                </a:solidFill>
              </a:rPr>
              <a:t>0.003   x 53/3   = 0.053</a:t>
            </a:r>
          </a:p>
          <a:p>
            <a:pPr eaLnBrk="1">
              <a:lnSpc>
                <a:spcPct val="100000"/>
              </a:lnSpc>
              <a:spcBef>
                <a:spcPct val="0"/>
              </a:spcBef>
            </a:pPr>
            <a:r>
              <a:rPr lang="en-US" altLang="es-ES" sz="1800" b="1">
                <a:solidFill>
                  <a:srgbClr val="0000FF"/>
                </a:solidFill>
              </a:rPr>
              <a:t>0.0031 x 53/4   = 0.040</a:t>
            </a:r>
          </a:p>
          <a:p>
            <a:pPr eaLnBrk="1">
              <a:lnSpc>
                <a:spcPct val="100000"/>
              </a:lnSpc>
              <a:spcBef>
                <a:spcPct val="0"/>
              </a:spcBef>
            </a:pPr>
            <a:r>
              <a:rPr lang="en-US" altLang="es-ES" sz="1800" b="1">
                <a:solidFill>
                  <a:srgbClr val="0000FF"/>
                </a:solidFill>
              </a:rPr>
              <a:t>0.005   x 53/5   = 0.053</a:t>
            </a:r>
          </a:p>
          <a:p>
            <a:pPr eaLnBrk="1">
              <a:lnSpc>
                <a:spcPct val="100000"/>
              </a:lnSpc>
              <a:spcBef>
                <a:spcPct val="0"/>
              </a:spcBef>
            </a:pPr>
            <a:r>
              <a:rPr lang="en-US" altLang="es-ES" sz="1800" b="1">
                <a:solidFill>
                  <a:srgbClr val="0000FF"/>
                </a:solidFill>
              </a:rPr>
              <a:t>…</a:t>
            </a:r>
          </a:p>
          <a:p>
            <a:pPr eaLnBrk="1">
              <a:lnSpc>
                <a:spcPct val="100000"/>
              </a:lnSpc>
              <a:spcBef>
                <a:spcPct val="0"/>
              </a:spcBef>
            </a:pPr>
            <a:endParaRPr lang="en-US" altLang="es-ES" sz="1800" b="1">
              <a:solidFill>
                <a:srgbClr val="0000FF"/>
              </a:solidFill>
            </a:endParaRPr>
          </a:p>
          <a:p>
            <a:pPr eaLnBrk="1">
              <a:lnSpc>
                <a:spcPct val="100000"/>
              </a:lnSpc>
              <a:spcBef>
                <a:spcPct val="0"/>
              </a:spcBef>
            </a:pPr>
            <a:r>
              <a:rPr lang="en-US" altLang="es-ES" sz="1800" b="1">
                <a:solidFill>
                  <a:srgbClr val="0000FF"/>
                </a:solidFill>
              </a:rPr>
              <a:t>0.985   x 53/52  = 1.004</a:t>
            </a:r>
          </a:p>
          <a:p>
            <a:pPr eaLnBrk="1">
              <a:lnSpc>
                <a:spcPct val="100000"/>
              </a:lnSpc>
              <a:spcBef>
                <a:spcPct val="0"/>
              </a:spcBef>
            </a:pPr>
            <a:r>
              <a:rPr lang="en-US" altLang="es-ES" sz="1800" b="1">
                <a:solidFill>
                  <a:srgbClr val="0000FF"/>
                </a:solidFill>
              </a:rPr>
              <a:t>0.99     x 53/53  = 0.99</a:t>
            </a:r>
          </a:p>
          <a:p>
            <a:pPr eaLnBrk="1">
              <a:lnSpc>
                <a:spcPct val="100000"/>
              </a:lnSpc>
              <a:spcBef>
                <a:spcPct val="0"/>
              </a:spcBef>
            </a:pPr>
            <a:endParaRPr lang="en-US" altLang="es-ES" sz="1800" b="1">
              <a:solidFill>
                <a:srgbClr val="0000FF"/>
              </a:solidFill>
            </a:endParaRPr>
          </a:p>
        </p:txBody>
      </p:sp>
      <p:sp>
        <p:nvSpPr>
          <p:cNvPr id="142346" name="Rectangle 9">
            <a:extLst>
              <a:ext uri="{FF2B5EF4-FFF2-40B4-BE49-F238E27FC236}">
                <a16:creationId xmlns:a16="http://schemas.microsoft.com/office/drawing/2014/main" id="{9BB4C3FB-5BAA-42C4-B709-7097860252C9}"/>
              </a:ext>
            </a:extLst>
          </p:cNvPr>
          <p:cNvSpPr>
            <a:spLocks noChangeArrowheads="1"/>
          </p:cNvSpPr>
          <p:nvPr/>
        </p:nvSpPr>
        <p:spPr bwMode="auto">
          <a:xfrm>
            <a:off x="2082801" y="4768851"/>
            <a:ext cx="825817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Adjusted P-value is “nominal” P-value times # of tests divided by the rank of the P-value in sorted list</a:t>
            </a:r>
          </a:p>
        </p:txBody>
      </p:sp>
      <p:sp>
        <p:nvSpPr>
          <p:cNvPr id="142347" name="Rectangle 10">
            <a:extLst>
              <a:ext uri="{FF2B5EF4-FFF2-40B4-BE49-F238E27FC236}">
                <a16:creationId xmlns:a16="http://schemas.microsoft.com/office/drawing/2014/main" id="{6CEF80CD-6D3B-456F-9EA1-4F1D20F66A68}"/>
              </a:ext>
            </a:extLst>
          </p:cNvPr>
          <p:cNvSpPr>
            <a:spLocks noChangeArrowheads="1"/>
          </p:cNvSpPr>
          <p:nvPr/>
        </p:nvSpPr>
        <p:spPr bwMode="auto">
          <a:xfrm>
            <a:off x="5360988" y="2000250"/>
            <a:ext cx="167005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2348" name="Rectangle 11">
            <a:extLst>
              <a:ext uri="{FF2B5EF4-FFF2-40B4-BE49-F238E27FC236}">
                <a16:creationId xmlns:a16="http://schemas.microsoft.com/office/drawing/2014/main" id="{16833D76-FC5C-4106-AB7F-05D2E76FB3B4}"/>
              </a:ext>
            </a:extLst>
          </p:cNvPr>
          <p:cNvSpPr>
            <a:spLocks noChangeArrowheads="1"/>
          </p:cNvSpPr>
          <p:nvPr/>
        </p:nvSpPr>
        <p:spPr bwMode="auto">
          <a:xfrm>
            <a:off x="2865439" y="5672138"/>
            <a:ext cx="4766411"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Adjusted P-value = P-value  X  [# of tests] / Rank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a:extLst>
              <a:ext uri="{FF2B5EF4-FFF2-40B4-BE49-F238E27FC236}">
                <a16:creationId xmlns:a16="http://schemas.microsoft.com/office/drawing/2014/main" id="{3D9B48E6-F160-4FA8-B30D-90AFB02591EE}"/>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Benjamini-Hochberg example III</a:t>
            </a:r>
          </a:p>
        </p:txBody>
      </p:sp>
      <p:sp>
        <p:nvSpPr>
          <p:cNvPr id="144387" name="Rectangle 2">
            <a:extLst>
              <a:ext uri="{FF2B5EF4-FFF2-40B4-BE49-F238E27FC236}">
                <a16:creationId xmlns:a16="http://schemas.microsoft.com/office/drawing/2014/main" id="{4D16304D-A519-4546-B017-5F8F40FA50BE}"/>
              </a:ext>
            </a:extLst>
          </p:cNvPr>
          <p:cNvSpPr>
            <a:spLocks noChangeArrowheads="1"/>
          </p:cNvSpPr>
          <p:nvPr/>
        </p:nvSpPr>
        <p:spPr bwMode="auto">
          <a:xfrm>
            <a:off x="3122614" y="1609726"/>
            <a:ext cx="1025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4388" name="Rectangle 3">
            <a:extLst>
              <a:ext uri="{FF2B5EF4-FFF2-40B4-BE49-F238E27FC236}">
                <a16:creationId xmlns:a16="http://schemas.microsoft.com/office/drawing/2014/main" id="{EC05680A-8727-4846-9EA8-93F20B1FD3F4}"/>
              </a:ext>
            </a:extLst>
          </p:cNvPr>
          <p:cNvSpPr>
            <a:spLocks noChangeArrowheads="1"/>
          </p:cNvSpPr>
          <p:nvPr/>
        </p:nvSpPr>
        <p:spPr bwMode="auto">
          <a:xfrm>
            <a:off x="6503989" y="160972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4389" name="Rectangle 4">
            <a:extLst>
              <a:ext uri="{FF2B5EF4-FFF2-40B4-BE49-F238E27FC236}">
                <a16:creationId xmlns:a16="http://schemas.microsoft.com/office/drawing/2014/main" id="{7716A445-C580-4D3F-8123-3A779E79DF29}"/>
              </a:ext>
            </a:extLst>
          </p:cNvPr>
          <p:cNvSpPr>
            <a:spLocks noChangeArrowheads="1"/>
          </p:cNvSpPr>
          <p:nvPr/>
        </p:nvSpPr>
        <p:spPr bwMode="auto">
          <a:xfrm>
            <a:off x="1817688" y="1609726"/>
            <a:ext cx="654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4390" name="Rectangle 5">
            <a:extLst>
              <a:ext uri="{FF2B5EF4-FFF2-40B4-BE49-F238E27FC236}">
                <a16:creationId xmlns:a16="http://schemas.microsoft.com/office/drawing/2014/main" id="{12FAF49A-B8AD-43FD-A741-3408A8D0B289}"/>
              </a:ext>
            </a:extLst>
          </p:cNvPr>
          <p:cNvSpPr>
            <a:spLocks noChangeArrowheads="1"/>
          </p:cNvSpPr>
          <p:nvPr/>
        </p:nvSpPr>
        <p:spPr bwMode="auto">
          <a:xfrm>
            <a:off x="1863726" y="1979614"/>
            <a:ext cx="646113"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4391" name="Rectangle 6">
            <a:extLst>
              <a:ext uri="{FF2B5EF4-FFF2-40B4-BE49-F238E27FC236}">
                <a16:creationId xmlns:a16="http://schemas.microsoft.com/office/drawing/2014/main" id="{91B30A1E-EA23-427A-BE51-524E7D9724F1}"/>
              </a:ext>
            </a:extLst>
          </p:cNvPr>
          <p:cNvSpPr>
            <a:spLocks noChangeArrowheads="1"/>
          </p:cNvSpPr>
          <p:nvPr/>
        </p:nvSpPr>
        <p:spPr bwMode="auto">
          <a:xfrm>
            <a:off x="2560639" y="1979614"/>
            <a:ext cx="2727325"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4392" name="Rectangle 7">
            <a:extLst>
              <a:ext uri="{FF2B5EF4-FFF2-40B4-BE49-F238E27FC236}">
                <a16:creationId xmlns:a16="http://schemas.microsoft.com/office/drawing/2014/main" id="{0EEBCC7A-344F-4F05-9E13-372580C488AE}"/>
              </a:ext>
            </a:extLst>
          </p:cNvPr>
          <p:cNvSpPr>
            <a:spLocks noChangeArrowheads="1"/>
          </p:cNvSpPr>
          <p:nvPr/>
        </p:nvSpPr>
        <p:spPr bwMode="auto">
          <a:xfrm>
            <a:off x="6550025" y="2000250"/>
            <a:ext cx="260350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   x 53/1   = 0.053</a:t>
            </a:r>
          </a:p>
          <a:p>
            <a:pPr eaLnBrk="1">
              <a:lnSpc>
                <a:spcPct val="100000"/>
              </a:lnSpc>
              <a:spcBef>
                <a:spcPct val="0"/>
              </a:spcBef>
            </a:pPr>
            <a:r>
              <a:rPr lang="en-US" altLang="es-ES" sz="1800" b="1"/>
              <a:t>0.002   x 53/2   = 0.053</a:t>
            </a:r>
          </a:p>
          <a:p>
            <a:pPr eaLnBrk="1">
              <a:lnSpc>
                <a:spcPct val="100000"/>
              </a:lnSpc>
              <a:spcBef>
                <a:spcPct val="0"/>
              </a:spcBef>
            </a:pPr>
            <a:r>
              <a:rPr lang="en-US" altLang="es-ES" sz="1800" b="1"/>
              <a:t>0.003   x 53/3   = 0.053</a:t>
            </a:r>
          </a:p>
          <a:p>
            <a:pPr eaLnBrk="1">
              <a:lnSpc>
                <a:spcPct val="100000"/>
              </a:lnSpc>
              <a:spcBef>
                <a:spcPct val="0"/>
              </a:spcBef>
            </a:pPr>
            <a:r>
              <a:rPr lang="en-US" altLang="es-ES" sz="1800" b="1"/>
              <a:t>0.0031 x 53/4   = 0.040</a:t>
            </a:r>
          </a:p>
          <a:p>
            <a:pPr eaLnBrk="1">
              <a:lnSpc>
                <a:spcPct val="100000"/>
              </a:lnSpc>
              <a:spcBef>
                <a:spcPct val="0"/>
              </a:spcBef>
            </a:pPr>
            <a:r>
              <a:rPr lang="en-US" altLang="es-ES" sz="1800" b="1"/>
              <a:t>0.005   x 53/5   = 0.053</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0.985   x 53/52  = 1.004</a:t>
            </a:r>
          </a:p>
          <a:p>
            <a:pPr eaLnBrk="1">
              <a:lnSpc>
                <a:spcPct val="100000"/>
              </a:lnSpc>
              <a:spcBef>
                <a:spcPct val="0"/>
              </a:spcBef>
            </a:pPr>
            <a:r>
              <a:rPr lang="en-US" altLang="es-ES" sz="1800" b="1"/>
              <a:t>0.99     x 53/53  = 0.99</a:t>
            </a:r>
          </a:p>
          <a:p>
            <a:pPr eaLnBrk="1">
              <a:lnSpc>
                <a:spcPct val="100000"/>
              </a:lnSpc>
              <a:spcBef>
                <a:spcPct val="0"/>
              </a:spcBef>
            </a:pPr>
            <a:endParaRPr lang="en-US" altLang="es-ES" sz="1800" b="1"/>
          </a:p>
        </p:txBody>
      </p:sp>
      <p:sp>
        <p:nvSpPr>
          <p:cNvPr id="144393" name="Rectangle 8">
            <a:extLst>
              <a:ext uri="{FF2B5EF4-FFF2-40B4-BE49-F238E27FC236}">
                <a16:creationId xmlns:a16="http://schemas.microsoft.com/office/drawing/2014/main" id="{709DDFC1-F821-4DE5-A7F5-09D1B9E9C661}"/>
              </a:ext>
            </a:extLst>
          </p:cNvPr>
          <p:cNvSpPr>
            <a:spLocks noChangeArrowheads="1"/>
          </p:cNvSpPr>
          <p:nvPr/>
        </p:nvSpPr>
        <p:spPr bwMode="auto">
          <a:xfrm>
            <a:off x="2082801" y="5114926"/>
            <a:ext cx="825817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Q-value (or FDR) corresponding to a nominal P-value is the smallest adjusted P-value assigned to P-values with the same or larger ranks.</a:t>
            </a:r>
          </a:p>
        </p:txBody>
      </p:sp>
      <p:sp>
        <p:nvSpPr>
          <p:cNvPr id="144394" name="Rectangle 9">
            <a:extLst>
              <a:ext uri="{FF2B5EF4-FFF2-40B4-BE49-F238E27FC236}">
                <a16:creationId xmlns:a16="http://schemas.microsoft.com/office/drawing/2014/main" id="{8C3C47B0-1902-4CD9-B562-8A88348BB854}"/>
              </a:ext>
            </a:extLst>
          </p:cNvPr>
          <p:cNvSpPr>
            <a:spLocks noChangeArrowheads="1"/>
          </p:cNvSpPr>
          <p:nvPr/>
        </p:nvSpPr>
        <p:spPr bwMode="auto">
          <a:xfrm>
            <a:off x="9051925" y="1989138"/>
            <a:ext cx="260350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0.053</a:t>
            </a:r>
          </a:p>
          <a:p>
            <a:pPr eaLnBrk="1">
              <a:lnSpc>
                <a:spcPct val="100000"/>
              </a:lnSpc>
              <a:spcBef>
                <a:spcPct val="0"/>
              </a:spcBef>
            </a:pPr>
            <a:r>
              <a:rPr lang="en-US" altLang="es-ES" sz="1800" b="1">
                <a:solidFill>
                  <a:srgbClr val="0000FF"/>
                </a:solidFill>
              </a:rPr>
              <a:t>…</a:t>
            </a:r>
          </a:p>
          <a:p>
            <a:pPr eaLnBrk="1">
              <a:lnSpc>
                <a:spcPct val="100000"/>
              </a:lnSpc>
              <a:spcBef>
                <a:spcPct val="0"/>
              </a:spcBef>
            </a:pPr>
            <a:endParaRPr lang="en-US" altLang="es-ES" sz="1800" b="1">
              <a:solidFill>
                <a:srgbClr val="0000FF"/>
              </a:solidFill>
            </a:endParaRPr>
          </a:p>
          <a:p>
            <a:pPr eaLnBrk="1">
              <a:lnSpc>
                <a:spcPct val="100000"/>
              </a:lnSpc>
              <a:spcBef>
                <a:spcPct val="0"/>
              </a:spcBef>
            </a:pPr>
            <a:r>
              <a:rPr lang="en-US" altLang="es-ES" sz="1800" b="1">
                <a:solidFill>
                  <a:srgbClr val="0000FF"/>
                </a:solidFill>
              </a:rPr>
              <a:t>0.99</a:t>
            </a:r>
          </a:p>
          <a:p>
            <a:pPr eaLnBrk="1">
              <a:lnSpc>
                <a:spcPct val="100000"/>
              </a:lnSpc>
              <a:spcBef>
                <a:spcPct val="0"/>
              </a:spcBef>
            </a:pPr>
            <a:r>
              <a:rPr lang="en-US" altLang="es-ES" sz="1800" b="1">
                <a:solidFill>
                  <a:srgbClr val="0000FF"/>
                </a:solidFill>
              </a:rPr>
              <a:t>0.99</a:t>
            </a:r>
          </a:p>
        </p:txBody>
      </p:sp>
      <p:sp>
        <p:nvSpPr>
          <p:cNvPr id="144395" name="Rectangle 10">
            <a:extLst>
              <a:ext uri="{FF2B5EF4-FFF2-40B4-BE49-F238E27FC236}">
                <a16:creationId xmlns:a16="http://schemas.microsoft.com/office/drawing/2014/main" id="{A6154FDC-3473-40C4-B6EE-E578BFA6E65A}"/>
              </a:ext>
            </a:extLst>
          </p:cNvPr>
          <p:cNvSpPr>
            <a:spLocks noChangeArrowheads="1"/>
          </p:cNvSpPr>
          <p:nvPr/>
        </p:nvSpPr>
        <p:spPr bwMode="auto">
          <a:xfrm>
            <a:off x="5360988" y="2000250"/>
            <a:ext cx="167005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4396" name="Rectangle 11">
            <a:extLst>
              <a:ext uri="{FF2B5EF4-FFF2-40B4-BE49-F238E27FC236}">
                <a16:creationId xmlns:a16="http://schemas.microsoft.com/office/drawing/2014/main" id="{545B88D5-8A4E-411F-87AE-5F7B14DB1848}"/>
              </a:ext>
            </a:extLst>
          </p:cNvPr>
          <p:cNvSpPr>
            <a:spLocks noChangeArrowheads="1"/>
          </p:cNvSpPr>
          <p:nvPr/>
        </p:nvSpPr>
        <p:spPr bwMode="auto">
          <a:xfrm>
            <a:off x="9075739" y="1331913"/>
            <a:ext cx="1017587"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FDR / </a:t>
            </a:r>
          </a:p>
          <a:p>
            <a:pPr eaLnBrk="1">
              <a:lnSpc>
                <a:spcPct val="100000"/>
              </a:lnSpc>
              <a:spcBef>
                <a:spcPct val="0"/>
              </a:spcBef>
            </a:pPr>
            <a:r>
              <a:rPr lang="en-US" altLang="es-ES" sz="1800" b="1"/>
              <a:t>Q-value</a:t>
            </a:r>
          </a:p>
        </p:txBody>
      </p:sp>
      <p:sp>
        <p:nvSpPr>
          <p:cNvPr id="144397" name="Rectangle 12">
            <a:extLst>
              <a:ext uri="{FF2B5EF4-FFF2-40B4-BE49-F238E27FC236}">
                <a16:creationId xmlns:a16="http://schemas.microsoft.com/office/drawing/2014/main" id="{C31375D4-6F23-4999-804D-65FA93773B8C}"/>
              </a:ext>
            </a:extLst>
          </p:cNvPr>
          <p:cNvSpPr>
            <a:spLocks noChangeArrowheads="1"/>
          </p:cNvSpPr>
          <p:nvPr/>
        </p:nvSpPr>
        <p:spPr bwMode="auto">
          <a:xfrm>
            <a:off x="5172075" y="1443038"/>
            <a:ext cx="11318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a:extLst>
              <a:ext uri="{FF2B5EF4-FFF2-40B4-BE49-F238E27FC236}">
                <a16:creationId xmlns:a16="http://schemas.microsoft.com/office/drawing/2014/main" id="{5A1F2A51-75AC-46BD-B04F-FA2F23EB3E11}"/>
              </a:ext>
            </a:extLst>
          </p:cNvPr>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Benjamini-Hochberg example III</a:t>
            </a:r>
          </a:p>
        </p:txBody>
      </p:sp>
      <p:sp>
        <p:nvSpPr>
          <p:cNvPr id="146435" name="Rectangle 2">
            <a:extLst>
              <a:ext uri="{FF2B5EF4-FFF2-40B4-BE49-F238E27FC236}">
                <a16:creationId xmlns:a16="http://schemas.microsoft.com/office/drawing/2014/main" id="{DD5A6830-E57B-466D-9312-E00FB546BBCA}"/>
              </a:ext>
            </a:extLst>
          </p:cNvPr>
          <p:cNvSpPr>
            <a:spLocks noChangeArrowheads="1"/>
          </p:cNvSpPr>
          <p:nvPr/>
        </p:nvSpPr>
        <p:spPr bwMode="auto">
          <a:xfrm>
            <a:off x="3092451" y="1609726"/>
            <a:ext cx="1025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6436" name="Rectangle 3">
            <a:extLst>
              <a:ext uri="{FF2B5EF4-FFF2-40B4-BE49-F238E27FC236}">
                <a16:creationId xmlns:a16="http://schemas.microsoft.com/office/drawing/2014/main" id="{8C5DD8C3-68F3-4BB1-9A54-8D529E01DF2B}"/>
              </a:ext>
            </a:extLst>
          </p:cNvPr>
          <p:cNvSpPr>
            <a:spLocks noChangeArrowheads="1"/>
          </p:cNvSpPr>
          <p:nvPr/>
        </p:nvSpPr>
        <p:spPr bwMode="auto">
          <a:xfrm>
            <a:off x="6461126" y="160972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6437" name="Rectangle 4">
            <a:extLst>
              <a:ext uri="{FF2B5EF4-FFF2-40B4-BE49-F238E27FC236}">
                <a16:creationId xmlns:a16="http://schemas.microsoft.com/office/drawing/2014/main" id="{2A39FB1F-9C9C-498F-8554-3FA0D6C88D87}"/>
              </a:ext>
            </a:extLst>
          </p:cNvPr>
          <p:cNvSpPr>
            <a:spLocks noChangeArrowheads="1"/>
          </p:cNvSpPr>
          <p:nvPr/>
        </p:nvSpPr>
        <p:spPr bwMode="auto">
          <a:xfrm>
            <a:off x="1787525" y="1609726"/>
            <a:ext cx="654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6438" name="Rectangle 5">
            <a:extLst>
              <a:ext uri="{FF2B5EF4-FFF2-40B4-BE49-F238E27FC236}">
                <a16:creationId xmlns:a16="http://schemas.microsoft.com/office/drawing/2014/main" id="{B9C07E58-0EE2-49E3-A9F0-51A7747512B9}"/>
              </a:ext>
            </a:extLst>
          </p:cNvPr>
          <p:cNvSpPr>
            <a:spLocks noChangeArrowheads="1"/>
          </p:cNvSpPr>
          <p:nvPr/>
        </p:nvSpPr>
        <p:spPr bwMode="auto">
          <a:xfrm>
            <a:off x="9075739" y="1331913"/>
            <a:ext cx="1017587"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FDR / </a:t>
            </a:r>
          </a:p>
          <a:p>
            <a:pPr eaLnBrk="1">
              <a:lnSpc>
                <a:spcPct val="100000"/>
              </a:lnSpc>
              <a:spcBef>
                <a:spcPct val="0"/>
              </a:spcBef>
            </a:pPr>
            <a:r>
              <a:rPr lang="en-US" altLang="es-ES" sz="1800" b="1"/>
              <a:t>Q-value</a:t>
            </a:r>
          </a:p>
        </p:txBody>
      </p:sp>
      <p:sp>
        <p:nvSpPr>
          <p:cNvPr id="146439" name="Rectangle 6">
            <a:extLst>
              <a:ext uri="{FF2B5EF4-FFF2-40B4-BE49-F238E27FC236}">
                <a16:creationId xmlns:a16="http://schemas.microsoft.com/office/drawing/2014/main" id="{E65C81E5-CFAA-46D1-9DC4-B5250E1E00B6}"/>
              </a:ext>
            </a:extLst>
          </p:cNvPr>
          <p:cNvSpPr>
            <a:spLocks noChangeArrowheads="1"/>
          </p:cNvSpPr>
          <p:nvPr/>
        </p:nvSpPr>
        <p:spPr bwMode="auto">
          <a:xfrm>
            <a:off x="1863726" y="1979614"/>
            <a:ext cx="646113"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6440" name="Rectangle 7">
            <a:extLst>
              <a:ext uri="{FF2B5EF4-FFF2-40B4-BE49-F238E27FC236}">
                <a16:creationId xmlns:a16="http://schemas.microsoft.com/office/drawing/2014/main" id="{3EC053BD-85A9-4182-8AEE-2E7C41473436}"/>
              </a:ext>
            </a:extLst>
          </p:cNvPr>
          <p:cNvSpPr>
            <a:spLocks noChangeArrowheads="1"/>
          </p:cNvSpPr>
          <p:nvPr/>
        </p:nvSpPr>
        <p:spPr bwMode="auto">
          <a:xfrm>
            <a:off x="2560639" y="1979614"/>
            <a:ext cx="2727325"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6441" name="Rectangle 8">
            <a:extLst>
              <a:ext uri="{FF2B5EF4-FFF2-40B4-BE49-F238E27FC236}">
                <a16:creationId xmlns:a16="http://schemas.microsoft.com/office/drawing/2014/main" id="{5E2CA454-705A-479A-87DB-849FA940DB1F}"/>
              </a:ext>
            </a:extLst>
          </p:cNvPr>
          <p:cNvSpPr>
            <a:spLocks noChangeArrowheads="1"/>
          </p:cNvSpPr>
          <p:nvPr/>
        </p:nvSpPr>
        <p:spPr bwMode="auto">
          <a:xfrm>
            <a:off x="6550025" y="2000250"/>
            <a:ext cx="260350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   x 53/1   = 0.053</a:t>
            </a:r>
          </a:p>
          <a:p>
            <a:pPr eaLnBrk="1">
              <a:lnSpc>
                <a:spcPct val="100000"/>
              </a:lnSpc>
              <a:spcBef>
                <a:spcPct val="0"/>
              </a:spcBef>
            </a:pPr>
            <a:r>
              <a:rPr lang="en-US" altLang="es-ES" sz="1800" b="1"/>
              <a:t>0.002   x 53/2   = 0.053</a:t>
            </a:r>
          </a:p>
          <a:p>
            <a:pPr eaLnBrk="1">
              <a:lnSpc>
                <a:spcPct val="100000"/>
              </a:lnSpc>
              <a:spcBef>
                <a:spcPct val="0"/>
              </a:spcBef>
            </a:pPr>
            <a:r>
              <a:rPr lang="en-US" altLang="es-ES" sz="1800" b="1"/>
              <a:t>0.003   x 53/3   = 0.053</a:t>
            </a:r>
          </a:p>
          <a:p>
            <a:pPr eaLnBrk="1">
              <a:lnSpc>
                <a:spcPct val="100000"/>
              </a:lnSpc>
              <a:spcBef>
                <a:spcPct val="0"/>
              </a:spcBef>
            </a:pPr>
            <a:r>
              <a:rPr lang="en-US" altLang="es-ES" sz="1800" b="1"/>
              <a:t>0.0031 x 53/4   = 0.040</a:t>
            </a:r>
          </a:p>
          <a:p>
            <a:pPr eaLnBrk="1">
              <a:lnSpc>
                <a:spcPct val="100000"/>
              </a:lnSpc>
              <a:spcBef>
                <a:spcPct val="0"/>
              </a:spcBef>
            </a:pPr>
            <a:r>
              <a:rPr lang="en-US" altLang="es-ES" sz="1800" b="1"/>
              <a:t>0.005   x 53/5   = 0.053</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0.985   x 53/52  = 1.004</a:t>
            </a:r>
          </a:p>
          <a:p>
            <a:pPr eaLnBrk="1">
              <a:lnSpc>
                <a:spcPct val="100000"/>
              </a:lnSpc>
              <a:spcBef>
                <a:spcPct val="0"/>
              </a:spcBef>
            </a:pPr>
            <a:r>
              <a:rPr lang="en-US" altLang="es-ES" sz="1800" b="1"/>
              <a:t>0.99     x 53/53  = 0.99</a:t>
            </a:r>
          </a:p>
          <a:p>
            <a:pPr eaLnBrk="1">
              <a:lnSpc>
                <a:spcPct val="100000"/>
              </a:lnSpc>
              <a:spcBef>
                <a:spcPct val="0"/>
              </a:spcBef>
            </a:pPr>
            <a:endParaRPr lang="en-US" altLang="es-ES" sz="1800" b="1"/>
          </a:p>
        </p:txBody>
      </p:sp>
      <p:sp>
        <p:nvSpPr>
          <p:cNvPr id="146442" name="Rectangle 9">
            <a:extLst>
              <a:ext uri="{FF2B5EF4-FFF2-40B4-BE49-F238E27FC236}">
                <a16:creationId xmlns:a16="http://schemas.microsoft.com/office/drawing/2014/main" id="{708016C3-0F88-4B18-A499-47C083032A8B}"/>
              </a:ext>
            </a:extLst>
          </p:cNvPr>
          <p:cNvSpPr>
            <a:spLocks noChangeArrowheads="1"/>
          </p:cNvSpPr>
          <p:nvPr/>
        </p:nvSpPr>
        <p:spPr bwMode="auto">
          <a:xfrm>
            <a:off x="2082801" y="5475288"/>
            <a:ext cx="8258175"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P-value threshold is highest ranking P-value for which corresponding Q-value is below desired significance threshold</a:t>
            </a:r>
          </a:p>
        </p:txBody>
      </p:sp>
      <p:sp>
        <p:nvSpPr>
          <p:cNvPr id="146443" name="Rectangle 10">
            <a:extLst>
              <a:ext uri="{FF2B5EF4-FFF2-40B4-BE49-F238E27FC236}">
                <a16:creationId xmlns:a16="http://schemas.microsoft.com/office/drawing/2014/main" id="{D03E07DC-CA6A-4E45-9AD9-C3CA548150D0}"/>
              </a:ext>
            </a:extLst>
          </p:cNvPr>
          <p:cNvSpPr>
            <a:spLocks noChangeArrowheads="1"/>
          </p:cNvSpPr>
          <p:nvPr/>
        </p:nvSpPr>
        <p:spPr bwMode="auto">
          <a:xfrm>
            <a:off x="9051925" y="1989138"/>
            <a:ext cx="260350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FF0000"/>
                </a:solidFill>
              </a:rPr>
              <a:t>0.053</a:t>
            </a:r>
          </a:p>
          <a:p>
            <a:pPr eaLnBrk="1">
              <a:lnSpc>
                <a:spcPct val="100000"/>
              </a:lnSpc>
              <a:spcBef>
                <a:spcPct val="0"/>
              </a:spcBef>
            </a:pPr>
            <a:r>
              <a:rPr lang="en-US" altLang="es-ES" sz="1800" b="1"/>
              <a:t>…</a:t>
            </a:r>
          </a:p>
          <a:p>
            <a:pPr eaLnBrk="1">
              <a:lnSpc>
                <a:spcPct val="100000"/>
              </a:lnSpc>
              <a:spcBef>
                <a:spcPct val="0"/>
              </a:spcBef>
            </a:pPr>
            <a:endParaRPr lang="en-US" altLang="es-ES" sz="1800" b="1">
              <a:solidFill>
                <a:srgbClr val="FF0000"/>
              </a:solidFill>
            </a:endParaRPr>
          </a:p>
          <a:p>
            <a:pPr eaLnBrk="1">
              <a:lnSpc>
                <a:spcPct val="100000"/>
              </a:lnSpc>
              <a:spcBef>
                <a:spcPct val="0"/>
              </a:spcBef>
            </a:pPr>
            <a:r>
              <a:rPr lang="en-US" altLang="es-ES" sz="1800" b="1">
                <a:solidFill>
                  <a:srgbClr val="FF0000"/>
                </a:solidFill>
              </a:rPr>
              <a:t>0.99</a:t>
            </a:r>
          </a:p>
          <a:p>
            <a:pPr eaLnBrk="1">
              <a:lnSpc>
                <a:spcPct val="100000"/>
              </a:lnSpc>
              <a:spcBef>
                <a:spcPct val="0"/>
              </a:spcBef>
            </a:pPr>
            <a:r>
              <a:rPr lang="en-US" altLang="es-ES" sz="1800" b="1">
                <a:solidFill>
                  <a:srgbClr val="FF0000"/>
                </a:solidFill>
              </a:rPr>
              <a:t>0.99</a:t>
            </a:r>
          </a:p>
        </p:txBody>
      </p:sp>
      <p:sp>
        <p:nvSpPr>
          <p:cNvPr id="146444" name="Rectangle 11">
            <a:extLst>
              <a:ext uri="{FF2B5EF4-FFF2-40B4-BE49-F238E27FC236}">
                <a16:creationId xmlns:a16="http://schemas.microsoft.com/office/drawing/2014/main" id="{CDD3D45B-6F3D-4AA7-9047-AC65940958E8}"/>
              </a:ext>
            </a:extLst>
          </p:cNvPr>
          <p:cNvSpPr>
            <a:spLocks noChangeArrowheads="1"/>
          </p:cNvSpPr>
          <p:nvPr/>
        </p:nvSpPr>
        <p:spPr bwMode="auto">
          <a:xfrm>
            <a:off x="3252789" y="1233488"/>
            <a:ext cx="3254907"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P-value threshold for FDR &lt; 0.05</a:t>
            </a:r>
          </a:p>
        </p:txBody>
      </p:sp>
      <p:cxnSp>
        <p:nvCxnSpPr>
          <p:cNvPr id="146445" name="AutoShape 12">
            <a:extLst>
              <a:ext uri="{FF2B5EF4-FFF2-40B4-BE49-F238E27FC236}">
                <a16:creationId xmlns:a16="http://schemas.microsoft.com/office/drawing/2014/main" id="{5A71E9D1-B0ED-43E8-8A3C-CF4F98E116F5}"/>
              </a:ext>
            </a:extLst>
          </p:cNvPr>
          <p:cNvCxnSpPr>
            <a:cxnSpLocks noChangeShapeType="1"/>
          </p:cNvCxnSpPr>
          <p:nvPr/>
        </p:nvCxnSpPr>
        <p:spPr bwMode="auto">
          <a:xfrm>
            <a:off x="4960938" y="1609726"/>
            <a:ext cx="444500" cy="1343025"/>
          </a:xfrm>
          <a:prstGeom prst="straightConnector1">
            <a:avLst/>
          </a:prstGeom>
          <a:noFill/>
          <a:ln w="38160">
            <a:solidFill>
              <a:srgbClr val="0000FF"/>
            </a:solidFill>
            <a:round/>
            <a:headEnd/>
            <a:tailEnd type="triangle" w="med" len="med"/>
          </a:ln>
          <a:effectLst>
            <a:outerShdw dist="20160" dir="5400000" algn="ctr" rotWithShape="0">
              <a:srgbClr val="000000">
                <a:alpha val="38033"/>
              </a:srgbClr>
            </a:outerShdw>
          </a:effectLst>
          <a:extLst>
            <a:ext uri="{909E8E84-426E-40DD-AFC4-6F175D3DCCD1}">
              <a14:hiddenFill xmlns:a14="http://schemas.microsoft.com/office/drawing/2010/main">
                <a:noFill/>
              </a14:hiddenFill>
            </a:ext>
          </a:extLst>
        </p:spPr>
      </p:cxnSp>
      <p:sp>
        <p:nvSpPr>
          <p:cNvPr id="146446" name="Rectangle 13">
            <a:extLst>
              <a:ext uri="{FF2B5EF4-FFF2-40B4-BE49-F238E27FC236}">
                <a16:creationId xmlns:a16="http://schemas.microsoft.com/office/drawing/2014/main" id="{DA84E968-99E2-4F46-B3FC-212E382494B5}"/>
              </a:ext>
            </a:extLst>
          </p:cNvPr>
          <p:cNvSpPr>
            <a:spLocks noChangeArrowheads="1"/>
          </p:cNvSpPr>
          <p:nvPr/>
        </p:nvSpPr>
        <p:spPr bwMode="auto">
          <a:xfrm>
            <a:off x="5360988" y="2000250"/>
            <a:ext cx="1670050" cy="283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solidFill>
                  <a:srgbClr val="0000FF"/>
                </a:solidFill>
              </a:rPr>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6447" name="Rectangle 14">
            <a:extLst>
              <a:ext uri="{FF2B5EF4-FFF2-40B4-BE49-F238E27FC236}">
                <a16:creationId xmlns:a16="http://schemas.microsoft.com/office/drawing/2014/main" id="{27DDBD40-4EF4-4E3E-AEA2-8CD91C716A98}"/>
              </a:ext>
            </a:extLst>
          </p:cNvPr>
          <p:cNvSpPr>
            <a:spLocks noChangeArrowheads="1"/>
          </p:cNvSpPr>
          <p:nvPr/>
        </p:nvSpPr>
        <p:spPr bwMode="auto">
          <a:xfrm>
            <a:off x="7526338" y="4748213"/>
            <a:ext cx="31416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FF0000"/>
                </a:solidFill>
              </a:rPr>
              <a:t>Red: non-significant</a:t>
            </a:r>
          </a:p>
          <a:p>
            <a:pPr eaLnBrk="1">
              <a:lnSpc>
                <a:spcPct val="100000"/>
              </a:lnSpc>
              <a:spcBef>
                <a:spcPct val="0"/>
              </a:spcBef>
            </a:pPr>
            <a:r>
              <a:rPr lang="en-US" altLang="es-ES" sz="1800" b="1">
                <a:solidFill>
                  <a:srgbClr val="008000"/>
                </a:solidFill>
              </a:rPr>
              <a:t>Green: significant at FDR &lt; 0.05</a:t>
            </a:r>
          </a:p>
        </p:txBody>
      </p:sp>
      <p:sp>
        <p:nvSpPr>
          <p:cNvPr id="146448" name="Rectangle 15">
            <a:extLst>
              <a:ext uri="{FF2B5EF4-FFF2-40B4-BE49-F238E27FC236}">
                <a16:creationId xmlns:a16="http://schemas.microsoft.com/office/drawing/2014/main" id="{D25E66D8-257C-4D20-8AA2-52DF12A493F3}"/>
              </a:ext>
            </a:extLst>
          </p:cNvPr>
          <p:cNvSpPr>
            <a:spLocks noChangeArrowheads="1"/>
          </p:cNvSpPr>
          <p:nvPr/>
        </p:nvSpPr>
        <p:spPr bwMode="auto">
          <a:xfrm>
            <a:off x="5172075" y="1443038"/>
            <a:ext cx="11318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
            <a:extLst>
              <a:ext uri="{FF2B5EF4-FFF2-40B4-BE49-F238E27FC236}">
                <a16:creationId xmlns:a16="http://schemas.microsoft.com/office/drawing/2014/main" id="{FE4FB446-FF41-41F2-92EC-0DDCDB86AB18}"/>
              </a:ext>
            </a:extLst>
          </p:cNvPr>
          <p:cNvSpPr>
            <a:spLocks noGrp="1" noChangeArrowheads="1"/>
          </p:cNvSpPr>
          <p:nvPr>
            <p:ph type="title"/>
          </p:nvPr>
        </p:nvSpPr>
        <p:spPr>
          <a:xfrm>
            <a:off x="1524000" y="274638"/>
            <a:ext cx="9144000" cy="639762"/>
          </a:xfrm>
        </p:spPr>
        <p:txBody>
          <a:bodyPr vert="horz" wrap="square" lIns="91440" tIns="45720" rIns="117000" bIns="45720" numCol="1" anchor="ctr" anchorCtr="0" compatLnSpc="1">
            <a:prstTxWarp prst="textNoShape">
              <a:avLst/>
            </a:prstTxWarp>
            <a:normAutofit fontScale="90000"/>
          </a:bodyPr>
          <a:lstStyle/>
          <a:p>
            <a:pPr marL="39688"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s-ES" sz="4400" dirty="0">
                <a:latin typeface="Calibri" panose="020F0502020204030204" pitchFamily="34" charset="0"/>
              </a:rPr>
              <a:t>Reducing adjustment stringency</a:t>
            </a:r>
          </a:p>
        </p:txBody>
      </p:sp>
      <p:sp>
        <p:nvSpPr>
          <p:cNvPr id="148483" name="Text Box 2">
            <a:extLst>
              <a:ext uri="{FF2B5EF4-FFF2-40B4-BE49-F238E27FC236}">
                <a16:creationId xmlns:a16="http://schemas.microsoft.com/office/drawing/2014/main" id="{A317FD29-8FF4-4088-B5E4-53FF1AB9EB20}"/>
              </a:ext>
            </a:extLst>
          </p:cNvPr>
          <p:cNvSpPr txBox="1">
            <a:spLocks noChangeArrowheads="1"/>
          </p:cNvSpPr>
          <p:nvPr/>
        </p:nvSpPr>
        <p:spPr bwMode="auto">
          <a:xfrm>
            <a:off x="1981200" y="1219201"/>
            <a:ext cx="8363272"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0"/>
              </a:spcBef>
              <a:buFont typeface="Arial" panose="020B0604020202020204" pitchFamily="34" charset="0"/>
              <a:buChar char="•"/>
            </a:pPr>
            <a:r>
              <a:rPr lang="en-GB" altLang="es-ES" dirty="0"/>
              <a:t>The adjustment to the P-value threshold  depends on the # of tests that you do, </a:t>
            </a:r>
          </a:p>
          <a:p>
            <a:pPr eaLnBrk="1" hangingPunct="1">
              <a:lnSpc>
                <a:spcPct val="100000"/>
              </a:lnSpc>
              <a:spcBef>
                <a:spcPts val="650"/>
              </a:spcBef>
              <a:buFont typeface="Arial" panose="020B0604020202020204" pitchFamily="34" charset="0"/>
              <a:buChar char="•"/>
            </a:pPr>
            <a:r>
              <a:rPr lang="en-GB" altLang="es-ES" dirty="0"/>
              <a:t>So, no matter what, </a:t>
            </a:r>
            <a:r>
              <a:rPr lang="en-GB" altLang="es-ES" i="1" dirty="0"/>
              <a:t>the more tests you do, the more sensitive the test needs to be</a:t>
            </a:r>
          </a:p>
          <a:p>
            <a:pPr eaLnBrk="1" hangingPunct="1">
              <a:lnSpc>
                <a:spcPct val="100000"/>
              </a:lnSpc>
              <a:spcBef>
                <a:spcPts val="650"/>
              </a:spcBef>
              <a:buFont typeface="Arial" panose="020B0604020202020204" pitchFamily="34" charset="0"/>
              <a:buChar char="•"/>
            </a:pPr>
            <a:r>
              <a:rPr lang="en-GB" altLang="es-ES" dirty="0"/>
              <a:t>Can control the stringency by </a:t>
            </a:r>
            <a:r>
              <a:rPr lang="en-GB" altLang="es-ES" b="1" i="1" dirty="0"/>
              <a:t>reducing the number of tests</a:t>
            </a:r>
            <a:r>
              <a:rPr lang="en-GB" altLang="es-ES" dirty="0"/>
              <a:t>:  </a:t>
            </a:r>
          </a:p>
          <a:p>
            <a:pPr lvl="1" eaLnBrk="1" hangingPunct="1">
              <a:lnSpc>
                <a:spcPct val="100000"/>
              </a:lnSpc>
              <a:spcBef>
                <a:spcPts val="563"/>
              </a:spcBef>
              <a:buFont typeface="Arial" panose="020B0604020202020204" pitchFamily="34" charset="0"/>
              <a:buChar char="–"/>
            </a:pPr>
            <a:r>
              <a:rPr lang="en-GB" altLang="es-ES" sz="2800" dirty="0"/>
              <a:t>Don’t use all collections of Gene Sets available</a:t>
            </a:r>
          </a:p>
          <a:p>
            <a:pPr lvl="1" eaLnBrk="1" hangingPunct="1">
              <a:lnSpc>
                <a:spcPct val="100000"/>
              </a:lnSpc>
              <a:spcBef>
                <a:spcPts val="563"/>
              </a:spcBef>
              <a:buFont typeface="Arial" panose="020B0604020202020204" pitchFamily="34" charset="0"/>
              <a:buChar char="–"/>
            </a:pPr>
            <a:r>
              <a:rPr lang="en-GB" altLang="es-ES" sz="2800" dirty="0"/>
              <a:t>Restrict testing to the appropriate GO annotations; </a:t>
            </a:r>
          </a:p>
          <a:p>
            <a:pPr lvl="1" eaLnBrk="1" hangingPunct="1">
              <a:lnSpc>
                <a:spcPct val="100000"/>
              </a:lnSpc>
              <a:spcBef>
                <a:spcPts val="563"/>
              </a:spcBef>
              <a:buFont typeface="Arial" panose="020B0604020202020204" pitchFamily="34" charset="0"/>
              <a:buChar char="–"/>
            </a:pPr>
            <a:r>
              <a:rPr lang="en-GB" altLang="es-ES" sz="2800" dirty="0"/>
              <a:t>Filter gene sets by size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itchFamily="34" charset="0"/>
              </a:rPr>
              <a:t>Summary</a:t>
            </a:r>
          </a:p>
        </p:txBody>
      </p:sp>
      <p:sp>
        <p:nvSpPr>
          <p:cNvPr id="195587" name="Text Box 2"/>
          <p:cNvSpPr txBox="1">
            <a:spLocks noChangeArrowheads="1"/>
          </p:cNvSpPr>
          <p:nvPr/>
        </p:nvSpPr>
        <p:spPr bwMode="auto">
          <a:xfrm>
            <a:off x="1981200" y="137795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5pPr>
            <a:lvl6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6pPr>
            <a:lvl7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7pPr>
            <a:lvl8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8pPr>
            <a:lvl9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9pPr>
          </a:lstStyle>
          <a:p>
            <a:pPr marL="342900" eaLnBrk="1" hangingPunct="1">
              <a:spcBef>
                <a:spcPts val="563"/>
              </a:spcBef>
              <a:buClr>
                <a:srgbClr val="000000"/>
              </a:buClr>
              <a:buSzPct val="100000"/>
              <a:buFont typeface="Arial" charset="0"/>
              <a:buChar char="•"/>
            </a:pPr>
            <a:r>
              <a:rPr lang="en-GB" altLang="es-ES" sz="2800"/>
              <a:t>Pathway Analysis is a useful approach to help gain biological understanding from omics-based studies.</a:t>
            </a:r>
          </a:p>
          <a:p>
            <a:pPr marL="342900" eaLnBrk="1" hangingPunct="1">
              <a:spcBef>
                <a:spcPts val="563"/>
              </a:spcBef>
              <a:buClr>
                <a:srgbClr val="000000"/>
              </a:buClr>
              <a:buSzPct val="100000"/>
              <a:buFont typeface="Arial" charset="0"/>
              <a:buChar char="•"/>
            </a:pPr>
            <a:r>
              <a:rPr lang="en-GB" altLang="es-ES" sz="2800"/>
              <a:t>There are many ways, many methods, many tools</a:t>
            </a:r>
          </a:p>
          <a:p>
            <a:pPr marL="342900" eaLnBrk="1" hangingPunct="1">
              <a:spcBef>
                <a:spcPts val="563"/>
              </a:spcBef>
              <a:buClr>
                <a:srgbClr val="000000"/>
              </a:buClr>
              <a:buSzPct val="100000"/>
              <a:buFont typeface="Arial" charset="0"/>
              <a:buChar char="•"/>
            </a:pPr>
            <a:r>
              <a:rPr lang="en-GB" altLang="es-ES" sz="2800"/>
              <a:t>Choice of the method should be guided by</a:t>
            </a:r>
          </a:p>
          <a:p>
            <a:pPr lvl="1" eaLnBrk="1" hangingPunct="1">
              <a:spcBef>
                <a:spcPts val="488"/>
              </a:spcBef>
              <a:buClr>
                <a:srgbClr val="000000"/>
              </a:buClr>
              <a:buSzPct val="100000"/>
              <a:buFont typeface="Arial" charset="0"/>
              <a:buChar char="–"/>
            </a:pPr>
            <a:r>
              <a:rPr lang="en-GB" altLang="es-ES"/>
              <a:t> a combination of availability, ease of use and usefulness , </a:t>
            </a:r>
          </a:p>
          <a:p>
            <a:pPr lvl="1" eaLnBrk="1" hangingPunct="1">
              <a:spcBef>
                <a:spcPts val="488"/>
              </a:spcBef>
              <a:buClr>
                <a:srgbClr val="000000"/>
              </a:buClr>
              <a:buSzPct val="100000"/>
              <a:buFont typeface="Arial" charset="0"/>
              <a:buChar char="–"/>
            </a:pPr>
            <a:r>
              <a:rPr lang="en-GB" altLang="es-ES"/>
              <a:t>Usually obtained from a good understanding of how it</a:t>
            </a:r>
          </a:p>
          <a:p>
            <a:pPr marL="342900" eaLnBrk="1" hangingPunct="1">
              <a:spcBef>
                <a:spcPts val="563"/>
              </a:spcBef>
              <a:buClr>
                <a:srgbClr val="000000"/>
              </a:buClr>
              <a:buSzPct val="100000"/>
              <a:buFont typeface="Arial" charset="0"/>
              <a:buChar char="•"/>
            </a:pPr>
            <a:r>
              <a:rPr lang="en-GB" altLang="es-ES" sz="2800"/>
              <a:t>Different methods may yield different results</a:t>
            </a:r>
          </a:p>
          <a:p>
            <a:pPr lvl="1" eaLnBrk="1" hangingPunct="1">
              <a:spcBef>
                <a:spcPts val="488"/>
              </a:spcBef>
              <a:buClr>
                <a:srgbClr val="000000"/>
              </a:buClr>
              <a:buSzPct val="100000"/>
              <a:buFont typeface="Arial" charset="0"/>
              <a:buChar char="–"/>
            </a:pPr>
            <a:r>
              <a:rPr lang="en-GB" altLang="es-ES"/>
              <a:t>Worth checking!</a:t>
            </a:r>
          </a:p>
        </p:txBody>
      </p:sp>
      <p:sp>
        <p:nvSpPr>
          <p:cNvPr id="195588" name="Rectangle 3"/>
          <p:cNvSpPr>
            <a:spLocks noChangeArrowheads="1"/>
          </p:cNvSpPr>
          <p:nvPr/>
        </p:nvSpPr>
        <p:spPr bwMode="auto">
          <a:xfrm>
            <a:off x="2754313" y="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itchFamily="18" charset="0"/>
              <a:buNone/>
            </a:pPr>
            <a:endParaRPr lang="en-US" altLang="en-US"/>
          </a:p>
        </p:txBody>
      </p:sp>
    </p:spTree>
    <p:extLst>
      <p:ext uri="{BB962C8B-B14F-4D97-AF65-F5344CB8AC3E}">
        <p14:creationId xmlns:p14="http://schemas.microsoft.com/office/powerpoint/2010/main" val="20076200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
          <p:cNvSpPr>
            <a:spLocks noGrp="1" noChangeArrowheads="1"/>
          </p:cNvSpPr>
          <p:nvPr>
            <p:ph type="title"/>
          </p:nvPr>
        </p:nvSpPr>
        <p:spPr>
          <a:xfrm>
            <a:off x="1981200" y="274638"/>
            <a:ext cx="8229600" cy="639762"/>
          </a:xfrm>
        </p:spPr>
        <p:txBody>
          <a:bodyPr>
            <a:normAutofit fontScale="90000"/>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itchFamily="34" charset="0"/>
              </a:rPr>
              <a:t>References</a:t>
            </a:r>
          </a:p>
        </p:txBody>
      </p:sp>
      <p:sp>
        <p:nvSpPr>
          <p:cNvPr id="197635" name="Text Box 2"/>
          <p:cNvSpPr txBox="1">
            <a:spLocks noChangeArrowheads="1"/>
          </p:cNvSpPr>
          <p:nvPr/>
        </p:nvSpPr>
        <p:spPr bwMode="auto">
          <a:xfrm>
            <a:off x="1981200" y="121920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5pPr>
            <a:lvl6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6pPr>
            <a:lvl7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7pPr>
            <a:lvl8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8pPr>
            <a:lvl9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9pPr>
          </a:lstStyle>
          <a:p>
            <a:pPr marL="342900" eaLnBrk="1" hangingPunct="1">
              <a:spcBef>
                <a:spcPts val="650"/>
              </a:spcBef>
              <a:buClr>
                <a:srgbClr val="000000"/>
              </a:buClr>
              <a:buSzPct val="100000"/>
              <a:buFont typeface="Arial" charset="0"/>
              <a:buChar char="•"/>
            </a:pPr>
            <a:r>
              <a:rPr lang="en-GB" altLang="es-ES" sz="1200" dirty="0" err="1"/>
              <a:t>Efron</a:t>
            </a:r>
            <a:r>
              <a:rPr lang="en-GB" altLang="es-ES" sz="1200" dirty="0"/>
              <a:t>, Bradley, and Robert </a:t>
            </a:r>
            <a:r>
              <a:rPr lang="en-GB" altLang="es-ES" sz="1200" dirty="0" err="1"/>
              <a:t>Tibshirani</a:t>
            </a:r>
            <a:r>
              <a:rPr lang="en-GB" altLang="es-ES" sz="1200" dirty="0"/>
              <a:t>. 2007. “On Testing the Significance of Sets of Genes.” </a:t>
            </a:r>
            <a:r>
              <a:rPr lang="en-GB" altLang="es-ES" sz="1200" i="1" dirty="0"/>
              <a:t>The Annals of Applied Statistics</a:t>
            </a:r>
            <a:r>
              <a:rPr lang="en-GB" altLang="es-ES" sz="1200" dirty="0"/>
              <a:t> 1 (1): 107–29. doi:10.1214/07-AOAS101.</a:t>
            </a:r>
          </a:p>
          <a:p>
            <a:pPr marL="342900" eaLnBrk="1" hangingPunct="1">
              <a:spcBef>
                <a:spcPts val="650"/>
              </a:spcBef>
              <a:buClr>
                <a:srgbClr val="000000"/>
              </a:buClr>
              <a:buSzPct val="100000"/>
              <a:buFont typeface="Arial" charset="0"/>
              <a:buChar char="•"/>
            </a:pPr>
            <a:r>
              <a:rPr lang="en-GB" altLang="es-ES" sz="1200" dirty="0"/>
              <a:t>Irizarry, Rafael A., Chi Wang, Yun Zhou, and Terence P. Speed. 2009. “Gene Set Enrichment Analysis Made Simple.” </a:t>
            </a:r>
            <a:r>
              <a:rPr lang="en-GB" altLang="es-ES" sz="1200" i="1" dirty="0"/>
              <a:t>Statistical Methods in Medical Research</a:t>
            </a:r>
            <a:r>
              <a:rPr lang="en-GB" altLang="es-ES" sz="1200" dirty="0"/>
              <a:t> 18 (6): 565–75. doi:10.1177/0962280209351908.</a:t>
            </a:r>
          </a:p>
          <a:p>
            <a:pPr marL="342900" eaLnBrk="1" hangingPunct="1">
              <a:spcBef>
                <a:spcPts val="650"/>
              </a:spcBef>
              <a:buClr>
                <a:srgbClr val="000000"/>
              </a:buClr>
              <a:buSzPct val="100000"/>
              <a:buFont typeface="Arial" charset="0"/>
              <a:buChar char="•"/>
            </a:pPr>
            <a:r>
              <a:rPr lang="en-GB" altLang="es-ES" sz="1200" dirty="0" err="1"/>
              <a:t>Khatri</a:t>
            </a:r>
            <a:r>
              <a:rPr lang="en-GB" altLang="es-ES" sz="1200" dirty="0"/>
              <a:t>, </a:t>
            </a:r>
            <a:r>
              <a:rPr lang="en-GB" altLang="es-ES" sz="1200" dirty="0" err="1"/>
              <a:t>Purvesh</a:t>
            </a:r>
            <a:r>
              <a:rPr lang="en-GB" altLang="es-ES" sz="1200" dirty="0"/>
              <a:t>, and </a:t>
            </a:r>
            <a:r>
              <a:rPr lang="en-GB" altLang="es-ES" sz="1200" dirty="0" err="1"/>
              <a:t>Sorin</a:t>
            </a:r>
            <a:r>
              <a:rPr lang="en-GB" altLang="es-ES" sz="1200" dirty="0"/>
              <a:t> </a:t>
            </a:r>
            <a:r>
              <a:rPr lang="en-GB" altLang="es-ES" sz="1200" dirty="0" err="1"/>
              <a:t>Drăghici</a:t>
            </a:r>
            <a:r>
              <a:rPr lang="en-GB" altLang="es-ES" sz="1200" dirty="0"/>
              <a:t>. 2005. “Ontological Analysis of Gene Expression Data: Current Tools, Limitations, and Open Problems.” </a:t>
            </a:r>
            <a:r>
              <a:rPr lang="en-GB" altLang="es-ES" sz="1200" i="1" dirty="0"/>
              <a:t>Bioinformatics (Oxford, England)</a:t>
            </a:r>
            <a:r>
              <a:rPr lang="en-GB" altLang="es-ES" sz="1200" dirty="0"/>
              <a:t> 21 (18): 3587–95. doi:10.1093/bioinformatics/bti565.</a:t>
            </a:r>
          </a:p>
          <a:p>
            <a:pPr marL="342900" eaLnBrk="1" hangingPunct="1">
              <a:spcBef>
                <a:spcPts val="650"/>
              </a:spcBef>
              <a:buClr>
                <a:srgbClr val="000000"/>
              </a:buClr>
              <a:buSzPct val="100000"/>
              <a:buFont typeface="Arial" charset="0"/>
              <a:buChar char="•"/>
            </a:pPr>
            <a:r>
              <a:rPr lang="en-GB" altLang="es-ES" sz="1200" dirty="0" err="1"/>
              <a:t>Khatri</a:t>
            </a:r>
            <a:r>
              <a:rPr lang="en-GB" altLang="es-ES" sz="1200" dirty="0"/>
              <a:t>, </a:t>
            </a:r>
            <a:r>
              <a:rPr lang="en-GB" altLang="es-ES" sz="1200" dirty="0" err="1"/>
              <a:t>Purvesh</a:t>
            </a:r>
            <a:r>
              <a:rPr lang="en-GB" altLang="es-ES" sz="1200" dirty="0"/>
              <a:t>, Marina </a:t>
            </a:r>
            <a:r>
              <a:rPr lang="en-GB" altLang="es-ES" sz="1200" dirty="0" err="1"/>
              <a:t>Sirota</a:t>
            </a:r>
            <a:r>
              <a:rPr lang="en-GB" altLang="es-ES" sz="1200" dirty="0"/>
              <a:t>, and </a:t>
            </a:r>
            <a:r>
              <a:rPr lang="en-GB" altLang="es-ES" sz="1200" dirty="0" err="1"/>
              <a:t>Atul</a:t>
            </a:r>
            <a:r>
              <a:rPr lang="en-GB" altLang="es-ES" sz="1200" dirty="0"/>
              <a:t> J. Butte. 2012. “Ten Years of Pathway Analysis: Current Approaches and Outstanding Challenges.” </a:t>
            </a:r>
            <a:r>
              <a:rPr lang="en-GB" altLang="es-ES" sz="1200" i="1" dirty="0"/>
              <a:t>PLOS Computational Biology</a:t>
            </a:r>
            <a:r>
              <a:rPr lang="en-GB" altLang="es-ES" sz="1200" dirty="0"/>
              <a:t> 8 (2): e1002375. doi:10.1371/journal.pcbi.1002375.</a:t>
            </a:r>
          </a:p>
          <a:p>
            <a:pPr marL="342900" eaLnBrk="1" hangingPunct="1">
              <a:spcBef>
                <a:spcPts val="650"/>
              </a:spcBef>
              <a:buClr>
                <a:srgbClr val="000000"/>
              </a:buClr>
              <a:buSzPct val="100000"/>
              <a:buFont typeface="Arial" charset="0"/>
              <a:buChar char="•"/>
            </a:pPr>
            <a:r>
              <a:rPr lang="en-GB" altLang="es-ES" sz="1200" dirty="0" err="1"/>
              <a:t>Maciejewski</a:t>
            </a:r>
            <a:r>
              <a:rPr lang="en-GB" altLang="es-ES" sz="1200" dirty="0"/>
              <a:t>, </a:t>
            </a:r>
            <a:r>
              <a:rPr lang="en-GB" altLang="es-ES" sz="1200" dirty="0" err="1"/>
              <a:t>Henryk</a:t>
            </a:r>
            <a:r>
              <a:rPr lang="en-GB" altLang="es-ES" sz="1200" dirty="0"/>
              <a:t>. 2014. “Gene Set Analysis Methods: Statistical Models and Methodological Differences.” </a:t>
            </a:r>
            <a:r>
              <a:rPr lang="en-GB" altLang="es-ES" sz="1200" i="1" dirty="0"/>
              <a:t>Briefings in Bioinformatics</a:t>
            </a:r>
            <a:r>
              <a:rPr lang="en-GB" altLang="es-ES" sz="1200" dirty="0"/>
              <a:t> 15 (4): 504–18. doi:10.1093/bib/bbt002.</a:t>
            </a:r>
          </a:p>
          <a:p>
            <a:pPr marL="342900" eaLnBrk="1" hangingPunct="1">
              <a:spcBef>
                <a:spcPts val="650"/>
              </a:spcBef>
              <a:buClr>
                <a:srgbClr val="000000"/>
              </a:buClr>
              <a:buSzPct val="100000"/>
              <a:buFont typeface="Arial" charset="0"/>
              <a:buChar char="•"/>
            </a:pPr>
            <a:r>
              <a:rPr lang="en-GB" altLang="es-ES" sz="1200" dirty="0" err="1"/>
              <a:t>Mootha</a:t>
            </a:r>
            <a:r>
              <a:rPr lang="en-GB" altLang="es-ES" sz="1200" dirty="0"/>
              <a:t>, </a:t>
            </a:r>
            <a:r>
              <a:rPr lang="en-GB" altLang="es-ES" sz="1200" dirty="0" err="1"/>
              <a:t>Vamsi</a:t>
            </a:r>
            <a:r>
              <a:rPr lang="en-GB" altLang="es-ES" sz="1200" dirty="0"/>
              <a:t> K., Cecilia M. Lindgren, Karl-Fredrik Eriksson, </a:t>
            </a:r>
            <a:r>
              <a:rPr lang="en-GB" altLang="es-ES" sz="1200" dirty="0" err="1"/>
              <a:t>Aravind</a:t>
            </a:r>
            <a:r>
              <a:rPr lang="en-GB" altLang="es-ES" sz="1200" dirty="0"/>
              <a:t> Subramanian, </a:t>
            </a:r>
            <a:r>
              <a:rPr lang="en-GB" altLang="es-ES" sz="1200" dirty="0" err="1"/>
              <a:t>Smita</a:t>
            </a:r>
            <a:r>
              <a:rPr lang="en-GB" altLang="es-ES" sz="1200" dirty="0"/>
              <a:t> </a:t>
            </a:r>
            <a:r>
              <a:rPr lang="en-GB" altLang="es-ES" sz="1200" dirty="0" err="1"/>
              <a:t>Sihag</a:t>
            </a:r>
            <a:r>
              <a:rPr lang="en-GB" altLang="es-ES" sz="1200" dirty="0"/>
              <a:t>, Joseph Lehar, Pere </a:t>
            </a:r>
            <a:r>
              <a:rPr lang="en-GB" altLang="es-ES" sz="1200" dirty="0" err="1"/>
              <a:t>Puigserver</a:t>
            </a:r>
            <a:r>
              <a:rPr lang="en-GB" altLang="es-ES" sz="1200" dirty="0"/>
              <a:t>, et al. 2003. “PGC-1α-Responsive Genes Involved in Oxidative Phosphorylation Are </a:t>
            </a:r>
            <a:r>
              <a:rPr lang="en-GB" altLang="es-ES" sz="1200" dirty="0" err="1"/>
              <a:t>Coordinately</a:t>
            </a:r>
            <a:r>
              <a:rPr lang="en-GB" altLang="es-ES" sz="1200" dirty="0"/>
              <a:t> </a:t>
            </a:r>
            <a:r>
              <a:rPr lang="en-GB" altLang="es-ES" sz="1200" dirty="0" err="1"/>
              <a:t>Downregulated</a:t>
            </a:r>
            <a:r>
              <a:rPr lang="en-GB" altLang="es-ES" sz="1200" dirty="0"/>
              <a:t> in Human Diabetes.” </a:t>
            </a:r>
            <a:r>
              <a:rPr lang="en-GB" altLang="es-ES" sz="1200" i="1" dirty="0"/>
              <a:t>Nature Genetics</a:t>
            </a:r>
            <a:r>
              <a:rPr lang="en-GB" altLang="es-ES" sz="1200" dirty="0"/>
              <a:t> 34 (3): 267–73. doi:10.1038/ng1180.</a:t>
            </a:r>
          </a:p>
          <a:p>
            <a:pPr marL="342900" eaLnBrk="1" hangingPunct="1">
              <a:spcBef>
                <a:spcPts val="650"/>
              </a:spcBef>
              <a:buClr>
                <a:srgbClr val="000000"/>
              </a:buClr>
              <a:buSzPct val="100000"/>
              <a:buFont typeface="Arial" charset="0"/>
              <a:buChar char="•"/>
            </a:pPr>
            <a:r>
              <a:rPr lang="en-GB" altLang="es-ES" sz="1200" dirty="0"/>
              <a:t>Pan, </a:t>
            </a:r>
            <a:r>
              <a:rPr lang="en-GB" altLang="es-ES" sz="1200" dirty="0" err="1"/>
              <a:t>Kuang</a:t>
            </a:r>
            <a:r>
              <a:rPr lang="en-GB" altLang="es-ES" sz="1200" dirty="0"/>
              <a:t>-Hung, </a:t>
            </a:r>
            <a:r>
              <a:rPr lang="en-GB" altLang="es-ES" sz="1200" dirty="0" err="1"/>
              <a:t>Chih-Jian</a:t>
            </a:r>
            <a:r>
              <a:rPr lang="en-GB" altLang="es-ES" sz="1200" dirty="0"/>
              <a:t> </a:t>
            </a:r>
            <a:r>
              <a:rPr lang="en-GB" altLang="es-ES" sz="1200" dirty="0" err="1"/>
              <a:t>Lih</a:t>
            </a:r>
            <a:r>
              <a:rPr lang="en-GB" altLang="es-ES" sz="1200" dirty="0"/>
              <a:t>, and Stanley N. Cohen. 2005. “Effects of Threshold Choice on Biological Conclusions Reached during Analysis of Gene Expression by DNA Microarrays.” </a:t>
            </a:r>
            <a:r>
              <a:rPr lang="en-GB" altLang="es-ES" sz="1200" i="1" dirty="0"/>
              <a:t>Proceedings of the National Academy of Sciences of the United States of America</a:t>
            </a:r>
            <a:r>
              <a:rPr lang="en-GB" altLang="es-ES" sz="1200" dirty="0"/>
              <a:t> 102 (25): 8961–65. doi:10.1073/pnas.0502674102.</a:t>
            </a:r>
          </a:p>
          <a:p>
            <a:pPr marL="342900" eaLnBrk="1" hangingPunct="1">
              <a:spcBef>
                <a:spcPts val="650"/>
              </a:spcBef>
              <a:buClr>
                <a:srgbClr val="000000"/>
              </a:buClr>
              <a:buSzPct val="100000"/>
              <a:buFont typeface="Arial" charset="0"/>
              <a:buChar char="•"/>
            </a:pPr>
            <a:r>
              <a:rPr lang="en-GB" altLang="es-ES" sz="1200" dirty="0"/>
              <a:t>Subramanian, </a:t>
            </a:r>
            <a:r>
              <a:rPr lang="en-GB" altLang="es-ES" sz="1200" dirty="0" err="1"/>
              <a:t>Aravind</a:t>
            </a:r>
            <a:r>
              <a:rPr lang="en-GB" altLang="es-ES" sz="1200" dirty="0"/>
              <a:t>, Pablo Tamayo, </a:t>
            </a:r>
            <a:r>
              <a:rPr lang="en-GB" altLang="es-ES" sz="1200" dirty="0" err="1"/>
              <a:t>Vamsi</a:t>
            </a:r>
            <a:r>
              <a:rPr lang="en-GB" altLang="es-ES" sz="1200" dirty="0"/>
              <a:t> K. </a:t>
            </a:r>
            <a:r>
              <a:rPr lang="en-GB" altLang="es-ES" sz="1200" dirty="0" err="1"/>
              <a:t>Mootha</a:t>
            </a:r>
            <a:r>
              <a:rPr lang="en-GB" altLang="es-ES" sz="1200" dirty="0"/>
              <a:t>, </a:t>
            </a:r>
            <a:r>
              <a:rPr lang="en-GB" altLang="es-ES" sz="1200" dirty="0" err="1"/>
              <a:t>Sayan</a:t>
            </a:r>
            <a:r>
              <a:rPr lang="en-GB" altLang="es-ES" sz="1200" dirty="0"/>
              <a:t> Mukherjee, Benjamin L. Ebert, Michael A. Gillette, Amanda </a:t>
            </a:r>
            <a:r>
              <a:rPr lang="en-GB" altLang="es-ES" sz="1200" dirty="0" err="1"/>
              <a:t>Paulovich</a:t>
            </a:r>
            <a:r>
              <a:rPr lang="en-GB" altLang="es-ES" sz="1200" dirty="0"/>
              <a:t>, et al. 2005. “Gene Set Enrichment Analysis: A Knowledge-Based Approach for Interpreting Genome-Wide Expression Profiles.” </a:t>
            </a:r>
            <a:r>
              <a:rPr lang="en-GB" altLang="es-ES" sz="1200" i="1" dirty="0"/>
              <a:t>Proceedings of the National Academy of Sciences of the United States of America</a:t>
            </a:r>
            <a:r>
              <a:rPr lang="en-GB" altLang="es-ES" sz="1200" dirty="0"/>
              <a:t> 102 (43): 15545–50. doi:10.1073/pnas.0506580102.</a:t>
            </a:r>
          </a:p>
          <a:p>
            <a:pPr marL="342900" eaLnBrk="1" hangingPunct="1">
              <a:spcBef>
                <a:spcPts val="650"/>
              </a:spcBef>
              <a:buClr>
                <a:srgbClr val="000000"/>
              </a:buClr>
              <a:buSzPct val="100000"/>
              <a:buFont typeface="Arial" charset="0"/>
              <a:buChar char="•"/>
            </a:pPr>
            <a:r>
              <a:rPr lang="en-GB" altLang="es-ES" sz="1200" dirty="0"/>
              <a:t>the Mutation Consequences and Pathway Analysis working group of the International Cancer Genome Consortium. 2015. “Pathway and Network Analysis of Cancer Genomes.” </a:t>
            </a:r>
            <a:r>
              <a:rPr lang="en-GB" altLang="es-ES" sz="1200" i="1" dirty="0"/>
              <a:t>Nature Methods</a:t>
            </a:r>
            <a:r>
              <a:rPr lang="en-GB" altLang="es-ES" sz="1200" dirty="0"/>
              <a:t> 12 (7): 615–21. doi:10.1038/nmeth.3440.</a:t>
            </a:r>
          </a:p>
          <a:p>
            <a:pPr marL="342900" eaLnBrk="1" hangingPunct="1">
              <a:spcBef>
                <a:spcPts val="650"/>
              </a:spcBef>
            </a:pPr>
            <a:endParaRPr lang="en-GB" altLang="es-ES" sz="1200" dirty="0"/>
          </a:p>
        </p:txBody>
      </p:sp>
    </p:spTree>
    <p:extLst>
      <p:ext uri="{BB962C8B-B14F-4D97-AF65-F5344CB8AC3E}">
        <p14:creationId xmlns:p14="http://schemas.microsoft.com/office/powerpoint/2010/main" val="141516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CC9ADEB9-BCF7-450B-B50A-943B4BA209F4}"/>
              </a:ext>
            </a:extLst>
          </p:cNvPr>
          <p:cNvSpPr>
            <a:spLocks noGrp="1" noChangeArrowheads="1"/>
          </p:cNvSpPr>
          <p:nvPr>
            <p:ph type="title"/>
          </p:nvPr>
        </p:nvSpPr>
        <p:spPr>
          <a:xfrm>
            <a:off x="1981200" y="228600"/>
            <a:ext cx="8077200" cy="762000"/>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GB" altLang="es-ES" sz="3600">
                <a:latin typeface="Calibri" panose="020F0502020204030204" pitchFamily="34" charset="0"/>
              </a:rPr>
              <a:t>The (in)famous “</a:t>
            </a:r>
            <a:r>
              <a:rPr lang="en-GB" altLang="es-ES" sz="3600" i="1">
                <a:latin typeface="Calibri" panose="020F0502020204030204" pitchFamily="34" charset="0"/>
              </a:rPr>
              <a:t>where to now?</a:t>
            </a:r>
            <a:r>
              <a:rPr lang="en-GB" altLang="es-ES" sz="3600">
                <a:latin typeface="Calibri" panose="020F0502020204030204" pitchFamily="34" charset="0"/>
              </a:rPr>
              <a:t>” question</a:t>
            </a:r>
          </a:p>
        </p:txBody>
      </p:sp>
      <p:sp>
        <p:nvSpPr>
          <p:cNvPr id="28675" name="Text Box 2">
            <a:extLst>
              <a:ext uri="{FF2B5EF4-FFF2-40B4-BE49-F238E27FC236}">
                <a16:creationId xmlns:a16="http://schemas.microsoft.com/office/drawing/2014/main" id="{C8BB1E3A-E6E6-4770-A068-F431E3468BD9}"/>
              </a:ext>
            </a:extLst>
          </p:cNvPr>
          <p:cNvSpPr txBox="1">
            <a:spLocks noChangeArrowheads="1"/>
          </p:cNvSpPr>
          <p:nvPr/>
        </p:nvSpPr>
        <p:spPr bwMode="auto">
          <a:xfrm>
            <a:off x="4084638" y="1066800"/>
            <a:ext cx="6278562"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488"/>
              </a:spcBef>
              <a:buFont typeface="Arial" panose="020B0604020202020204" pitchFamily="34" charset="0"/>
              <a:buChar char="•"/>
            </a:pPr>
            <a:r>
              <a:rPr lang="en-GB" altLang="es-ES" sz="2400"/>
              <a:t>You obtained a list of features. What’s next?</a:t>
            </a:r>
          </a:p>
          <a:p>
            <a:pPr lvl="1" eaLnBrk="1" hangingPunct="1">
              <a:lnSpc>
                <a:spcPct val="100000"/>
              </a:lnSpc>
              <a:spcBef>
                <a:spcPts val="400"/>
              </a:spcBef>
              <a:buFont typeface="Arial" panose="020B0604020202020204" pitchFamily="34" charset="0"/>
              <a:buChar char="–"/>
            </a:pPr>
            <a:r>
              <a:rPr lang="en-GB" altLang="es-ES" sz="2000"/>
              <a:t>Select some genes for validation?</a:t>
            </a:r>
          </a:p>
          <a:p>
            <a:pPr lvl="1" eaLnBrk="1" hangingPunct="1">
              <a:lnSpc>
                <a:spcPct val="100000"/>
              </a:lnSpc>
              <a:spcBef>
                <a:spcPts val="400"/>
              </a:spcBef>
              <a:buFont typeface="Arial" panose="020B0604020202020204" pitchFamily="34" charset="0"/>
              <a:buChar char="–"/>
            </a:pPr>
            <a:r>
              <a:rPr lang="en-GB" altLang="es-ES" sz="2000"/>
              <a:t>Follow up experiments on some genes/proteins/…?</a:t>
            </a:r>
          </a:p>
          <a:p>
            <a:pPr lvl="1" eaLnBrk="1" hangingPunct="1">
              <a:lnSpc>
                <a:spcPct val="100000"/>
              </a:lnSpc>
              <a:spcBef>
                <a:spcPts val="400"/>
              </a:spcBef>
              <a:buFont typeface="Arial" panose="020B0604020202020204" pitchFamily="34" charset="0"/>
              <a:buChar char="–"/>
            </a:pPr>
            <a:r>
              <a:rPr lang="en-GB" altLang="es-ES" sz="2000"/>
              <a:t>Publish a huge table with all results?</a:t>
            </a:r>
          </a:p>
          <a:p>
            <a:pPr lvl="1" eaLnBrk="1" hangingPunct="1">
              <a:lnSpc>
                <a:spcPct val="100000"/>
              </a:lnSpc>
              <a:spcBef>
                <a:spcPts val="400"/>
              </a:spcBef>
              <a:buFont typeface="Arial" panose="020B0604020202020204" pitchFamily="34" charset="0"/>
              <a:buChar char="–"/>
            </a:pPr>
            <a:r>
              <a:rPr lang="en-GB" altLang="es-ES" sz="2000"/>
              <a:t>Try to learn about </a:t>
            </a:r>
            <a:r>
              <a:rPr lang="en-GB" altLang="es-ES" sz="2000" b="1"/>
              <a:t>all</a:t>
            </a:r>
            <a:r>
              <a:rPr lang="en-GB" altLang="es-ES" sz="2000"/>
              <a:t> features in the list?</a:t>
            </a:r>
          </a:p>
        </p:txBody>
      </p:sp>
      <p:pic>
        <p:nvPicPr>
          <p:cNvPr id="28676" name="Picture 3">
            <a:extLst>
              <a:ext uri="{FF2B5EF4-FFF2-40B4-BE49-F238E27FC236}">
                <a16:creationId xmlns:a16="http://schemas.microsoft.com/office/drawing/2014/main" id="{C992CE37-025C-4025-B7D1-987D5FB81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371600"/>
            <a:ext cx="762000" cy="76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4">
            <a:extLst>
              <a:ext uri="{FF2B5EF4-FFF2-40B4-BE49-F238E27FC236}">
                <a16:creationId xmlns:a16="http://schemas.microsoft.com/office/drawing/2014/main" id="{CC86FAAE-FEF3-4329-B3EE-16F333E09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5247" t="13794" r="30383" b="31032"/>
          <a:stretch>
            <a:fillRect/>
          </a:stretch>
        </p:blipFill>
        <p:spPr bwMode="auto">
          <a:xfrm>
            <a:off x="2933700" y="2895600"/>
            <a:ext cx="533400" cy="2438400"/>
          </a:xfrm>
          <a:prstGeom prst="rect">
            <a:avLst/>
          </a:prstGeom>
          <a:noFill/>
          <a:ln>
            <a:noFill/>
          </a:ln>
          <a:effectLst/>
          <a:extLst>
            <a:ext uri="{909E8E84-426E-40DD-AFC4-6F175D3DCCD1}">
              <a14:hiddenFill xmlns:a14="http://schemas.microsoft.com/office/drawing/2010/main">
                <a:blipFill dpi="0" rotWithShape="0">
                  <a:blip/>
                  <a:srcRect l="45247" t="13794" r="30383" b="3103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AutoShape 5">
            <a:extLst>
              <a:ext uri="{FF2B5EF4-FFF2-40B4-BE49-F238E27FC236}">
                <a16:creationId xmlns:a16="http://schemas.microsoft.com/office/drawing/2014/main" id="{A653105E-BAAF-4FBB-AA9C-800E425ECB27}"/>
              </a:ext>
            </a:extLst>
          </p:cNvPr>
          <p:cNvSpPr>
            <a:spLocks noChangeArrowheads="1"/>
          </p:cNvSpPr>
          <p:nvPr/>
        </p:nvSpPr>
        <p:spPr bwMode="auto">
          <a:xfrm rot="5400000">
            <a:off x="2943226" y="2422526"/>
            <a:ext cx="517525" cy="304800"/>
          </a:xfrm>
          <a:custGeom>
            <a:avLst/>
            <a:gdLst>
              <a:gd name="T0" fmla="*/ 517525 w 517525"/>
              <a:gd name="T1" fmla="*/ 152400 h 304800"/>
              <a:gd name="T2" fmla="*/ 258763 w 517525"/>
              <a:gd name="T3" fmla="*/ 304800 h 304800"/>
              <a:gd name="T4" fmla="*/ 0 w 517525"/>
              <a:gd name="T5" fmla="*/ 152400 h 304800"/>
              <a:gd name="T6" fmla="*/ 258763 w 517525"/>
              <a:gd name="T7" fmla="*/ 0 h 304800"/>
              <a:gd name="T8" fmla="*/ 0 60000 65536"/>
              <a:gd name="T9" fmla="*/ 5898240 60000 65536"/>
              <a:gd name="T10" fmla="*/ 11796480 60000 65536"/>
              <a:gd name="T11" fmla="*/ 17694720 60000 65536"/>
              <a:gd name="T12" fmla="*/ 0 w 517525"/>
              <a:gd name="T13" fmla="*/ 0 h 304800"/>
              <a:gd name="T14" fmla="*/ 517525 w 517525"/>
              <a:gd name="T15" fmla="*/ 304800 h 304800"/>
            </a:gdLst>
            <a:ahLst/>
            <a:cxnLst>
              <a:cxn ang="T8">
                <a:pos x="T0" y="T1"/>
              </a:cxn>
              <a:cxn ang="T9">
                <a:pos x="T2" y="T3"/>
              </a:cxn>
              <a:cxn ang="T10">
                <a:pos x="T4" y="T5"/>
              </a:cxn>
              <a:cxn ang="T11">
                <a:pos x="T6" y="T7"/>
              </a:cxn>
            </a:cxnLst>
            <a:rect l="T12" t="T13" r="T14" b="T15"/>
            <a:pathLst>
              <a:path w="517525" h="304800">
                <a:moveTo>
                  <a:pt x="0" y="4303"/>
                </a:moveTo>
                <a:lnTo>
                  <a:pt x="1229" y="4303"/>
                </a:lnTo>
                <a:lnTo>
                  <a:pt x="1229" y="0"/>
                </a:lnTo>
                <a:lnTo>
                  <a:pt x="1439" y="424"/>
                </a:lnTo>
                <a:lnTo>
                  <a:pt x="1229" y="847"/>
                </a:lnTo>
                <a:lnTo>
                  <a:pt x="1229" y="-3455"/>
                </a:lnTo>
                <a:lnTo>
                  <a:pt x="0" y="-3455"/>
                </a:lnTo>
                <a:lnTo>
                  <a:pt x="0" y="4303"/>
                </a:lnTo>
                <a:close/>
              </a:path>
            </a:pathLst>
          </a:custGeom>
          <a:solidFill>
            <a:srgbClr val="3366FF"/>
          </a:solidFill>
          <a:ln>
            <a:noFill/>
          </a:ln>
          <a:effectLst>
            <a:outerShdw dist="2304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ca-ES"/>
          </a:p>
        </p:txBody>
      </p:sp>
      <p:sp>
        <p:nvSpPr>
          <p:cNvPr id="28679" name="Rectangle 6">
            <a:extLst>
              <a:ext uri="{FF2B5EF4-FFF2-40B4-BE49-F238E27FC236}">
                <a16:creationId xmlns:a16="http://schemas.microsoft.com/office/drawing/2014/main" id="{EDCD9E0D-FF53-45B5-A672-DF6AA4931098}"/>
              </a:ext>
            </a:extLst>
          </p:cNvPr>
          <p:cNvSpPr>
            <a:spLocks noChangeArrowheads="1"/>
          </p:cNvSpPr>
          <p:nvPr/>
        </p:nvSpPr>
        <p:spPr bwMode="auto">
          <a:xfrm>
            <a:off x="3331649" y="4987925"/>
            <a:ext cx="699528" cy="11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6600" b="1">
                <a:solidFill>
                  <a:srgbClr val="FF0000"/>
                </a:solidFill>
                <a:latin typeface="Arial" panose="020B0604020202020204" pitchFamily="34" charset="0"/>
                <a:ea typeface="ＭＳ Ｐゴシック" panose="020B0600070205080204" pitchFamily="34" charset="-128"/>
              </a:rPr>
              <a:t>?</a:t>
            </a:r>
          </a:p>
        </p:txBody>
      </p:sp>
      <p:sp>
        <p:nvSpPr>
          <p:cNvPr id="28680" name="AutoShape 7">
            <a:extLst>
              <a:ext uri="{FF2B5EF4-FFF2-40B4-BE49-F238E27FC236}">
                <a16:creationId xmlns:a16="http://schemas.microsoft.com/office/drawing/2014/main" id="{EE72BEE5-36E6-4063-84CF-93EBEC702277}"/>
              </a:ext>
            </a:extLst>
          </p:cNvPr>
          <p:cNvSpPr>
            <a:spLocks noChangeArrowheads="1"/>
          </p:cNvSpPr>
          <p:nvPr/>
        </p:nvSpPr>
        <p:spPr bwMode="auto">
          <a:xfrm>
            <a:off x="2514601" y="5426076"/>
            <a:ext cx="784225" cy="288925"/>
          </a:xfrm>
          <a:custGeom>
            <a:avLst/>
            <a:gdLst>
              <a:gd name="T0" fmla="*/ 784225 w 784225"/>
              <a:gd name="T1" fmla="*/ 144463 h 288925"/>
              <a:gd name="T2" fmla="*/ 392113 w 784225"/>
              <a:gd name="T3" fmla="*/ 288925 h 288925"/>
              <a:gd name="T4" fmla="*/ 0 w 784225"/>
              <a:gd name="T5" fmla="*/ 144463 h 288925"/>
              <a:gd name="T6" fmla="*/ 392113 w 784225"/>
              <a:gd name="T7" fmla="*/ 0 h 288925"/>
              <a:gd name="T8" fmla="*/ 0 60000 65536"/>
              <a:gd name="T9" fmla="*/ 5898240 60000 65536"/>
              <a:gd name="T10" fmla="*/ 11796480 60000 65536"/>
              <a:gd name="T11" fmla="*/ 17694720 60000 65536"/>
              <a:gd name="T12" fmla="*/ 0 w 784225"/>
              <a:gd name="T13" fmla="*/ 0 h 288925"/>
              <a:gd name="T14" fmla="*/ 784225 w 784225"/>
              <a:gd name="T15" fmla="*/ 288925 h 288925"/>
            </a:gdLst>
            <a:ahLst/>
            <a:cxnLst>
              <a:cxn ang="T8">
                <a:pos x="T0" y="T1"/>
              </a:cxn>
              <a:cxn ang="T9">
                <a:pos x="T2" y="T3"/>
              </a:cxn>
              <a:cxn ang="T10">
                <a:pos x="T4" y="T5"/>
              </a:cxn>
              <a:cxn ang="T11">
                <a:pos x="T6" y="T7"/>
              </a:cxn>
            </a:cxnLst>
            <a:rect l="T12" t="T13" r="T14" b="T15"/>
            <a:pathLst>
              <a:path w="784225" h="288925">
                <a:moveTo>
                  <a:pt x="0" y="4084"/>
                </a:moveTo>
                <a:lnTo>
                  <a:pt x="1166" y="4084"/>
                </a:lnTo>
                <a:lnTo>
                  <a:pt x="1166" y="0"/>
                </a:lnTo>
                <a:lnTo>
                  <a:pt x="2180" y="402"/>
                </a:lnTo>
                <a:lnTo>
                  <a:pt x="1166" y="804"/>
                </a:lnTo>
                <a:lnTo>
                  <a:pt x="1166" y="-3280"/>
                </a:lnTo>
                <a:lnTo>
                  <a:pt x="0" y="-3280"/>
                </a:lnTo>
                <a:lnTo>
                  <a:pt x="0" y="4084"/>
                </a:lnTo>
                <a:close/>
              </a:path>
            </a:pathLst>
          </a:custGeom>
          <a:solidFill>
            <a:srgbClr val="3366FF"/>
          </a:solidFill>
          <a:ln>
            <a:noFill/>
          </a:ln>
          <a:effectLst>
            <a:outerShdw dist="2304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ca-ES"/>
          </a:p>
        </p:txBody>
      </p:sp>
      <p:pic>
        <p:nvPicPr>
          <p:cNvPr id="28681" name="Picture 8">
            <a:extLst>
              <a:ext uri="{FF2B5EF4-FFF2-40B4-BE49-F238E27FC236}">
                <a16:creationId xmlns:a16="http://schemas.microsoft.com/office/drawing/2014/main" id="{7CFAFFD0-CC80-4DCF-96CF-3AA22B942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1" y="3292476"/>
            <a:ext cx="5427663" cy="2925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4A24F6E1-A94B-4296-84FB-D7E5D702B2FD}"/>
              </a:ext>
            </a:extLst>
          </p:cNvPr>
          <p:cNvSpPr>
            <a:spLocks noGrp="1" noChangeArrowheads="1"/>
          </p:cNvSpPr>
          <p:nvPr>
            <p:ph type="title"/>
          </p:nvPr>
        </p:nvSpPr>
        <p:spPr>
          <a:xfrm>
            <a:off x="1981200" y="304801"/>
            <a:ext cx="8382000" cy="792163"/>
          </a:xfrm>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4400">
                <a:latin typeface="Calibri" panose="020F0502020204030204" pitchFamily="34" charset="0"/>
              </a:rPr>
              <a:t>From gene lists to </a:t>
            </a:r>
            <a:r>
              <a:rPr lang="en-GB" altLang="es-ES" sz="4400" i="1">
                <a:latin typeface="Calibri" panose="020F0502020204030204" pitchFamily="34" charset="0"/>
              </a:rPr>
              <a:t>Pathway Analysis</a:t>
            </a:r>
          </a:p>
        </p:txBody>
      </p:sp>
      <p:sp>
        <p:nvSpPr>
          <p:cNvPr id="30723" name="Text Box 2">
            <a:extLst>
              <a:ext uri="{FF2B5EF4-FFF2-40B4-BE49-F238E27FC236}">
                <a16:creationId xmlns:a16="http://schemas.microsoft.com/office/drawing/2014/main" id="{8B5DD4D5-1262-4125-9F75-5BABD22B7230}"/>
              </a:ext>
            </a:extLst>
          </p:cNvPr>
          <p:cNvSpPr txBox="1">
            <a:spLocks noChangeArrowheads="1"/>
          </p:cNvSpPr>
          <p:nvPr/>
        </p:nvSpPr>
        <p:spPr bwMode="auto">
          <a:xfrm>
            <a:off x="2209800" y="1340768"/>
            <a:ext cx="8001000" cy="461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650"/>
              </a:spcBef>
              <a:buFont typeface="Arial" panose="020B0604020202020204" pitchFamily="34" charset="0"/>
              <a:buChar char="•"/>
            </a:pPr>
            <a:r>
              <a:rPr lang="en-GB" altLang="es-ES" dirty="0"/>
              <a:t>Gene lists are made of individual genes</a:t>
            </a:r>
          </a:p>
          <a:p>
            <a:pPr lvl="1" eaLnBrk="1" hangingPunct="1">
              <a:lnSpc>
                <a:spcPct val="90000"/>
              </a:lnSpc>
              <a:spcBef>
                <a:spcPts val="563"/>
              </a:spcBef>
              <a:buFont typeface="Arial" panose="020B0604020202020204" pitchFamily="34" charset="0"/>
              <a:buChar char="–"/>
            </a:pPr>
            <a:r>
              <a:rPr lang="en-GB" altLang="es-ES" sz="2800" dirty="0"/>
              <a:t>Information about each gene can be extracted from databases.</a:t>
            </a:r>
          </a:p>
          <a:p>
            <a:pPr lvl="1" eaLnBrk="1" hangingPunct="1">
              <a:lnSpc>
                <a:spcPct val="90000"/>
              </a:lnSpc>
              <a:spcBef>
                <a:spcPts val="563"/>
              </a:spcBef>
              <a:buFont typeface="Arial" panose="020B0604020202020204" pitchFamily="34" charset="0"/>
              <a:buChar char="–"/>
            </a:pPr>
            <a:r>
              <a:rPr lang="en-GB" altLang="es-ES" sz="2800" dirty="0"/>
              <a:t>Generically described as </a:t>
            </a:r>
            <a:r>
              <a:rPr lang="en-GB" altLang="es-ES" sz="2800" b="1" i="1" dirty="0"/>
              <a:t>Gene Annotation</a:t>
            </a:r>
            <a:endParaRPr lang="en-GB" altLang="es-ES" sz="2800" dirty="0"/>
          </a:p>
          <a:p>
            <a:pPr eaLnBrk="1" hangingPunct="1">
              <a:lnSpc>
                <a:spcPct val="90000"/>
              </a:lnSpc>
              <a:spcBef>
                <a:spcPts val="650"/>
              </a:spcBef>
              <a:buFont typeface="Arial" panose="020B0604020202020204" pitchFamily="34" charset="0"/>
              <a:buChar char="•"/>
            </a:pPr>
            <a:r>
              <a:rPr lang="en-GB" altLang="es-ES" dirty="0"/>
              <a:t>Besides, we may obtain information from the analysis of </a:t>
            </a:r>
            <a:r>
              <a:rPr lang="en-GB" altLang="es-ES" i="1" dirty="0"/>
              <a:t>gene sets</a:t>
            </a:r>
          </a:p>
          <a:p>
            <a:pPr lvl="1" eaLnBrk="1" hangingPunct="1">
              <a:lnSpc>
                <a:spcPct val="90000"/>
              </a:lnSpc>
              <a:spcBef>
                <a:spcPts val="563"/>
              </a:spcBef>
              <a:buFont typeface="Arial" panose="020B0604020202020204" pitchFamily="34" charset="0"/>
              <a:buChar char="–"/>
            </a:pPr>
            <a:r>
              <a:rPr lang="en-GB" altLang="es-ES" sz="2800" dirty="0"/>
              <a:t>Genes don’t act individually, rather in groups More </a:t>
            </a:r>
            <a:r>
              <a:rPr lang="en-GB" altLang="es-ES" sz="2800" b="1" i="1" dirty="0"/>
              <a:t>realistic </a:t>
            </a:r>
            <a:r>
              <a:rPr lang="en-GB" altLang="es-ES" sz="2800" dirty="0"/>
              <a:t>approach</a:t>
            </a:r>
          </a:p>
          <a:p>
            <a:pPr lvl="1" eaLnBrk="1" hangingPunct="1">
              <a:lnSpc>
                <a:spcPct val="90000"/>
              </a:lnSpc>
              <a:spcBef>
                <a:spcPts val="563"/>
              </a:spcBef>
              <a:buFont typeface="Arial" panose="020B0604020202020204" pitchFamily="34" charset="0"/>
              <a:buChar char="–"/>
            </a:pPr>
            <a:r>
              <a:rPr lang="en-GB" altLang="es-ES" sz="2800" dirty="0"/>
              <a:t>There are less gene sets than individual genes  Relatively </a:t>
            </a:r>
            <a:r>
              <a:rPr lang="en-GB" altLang="es-ES" sz="2800" b="1" i="1" dirty="0"/>
              <a:t>simpler </a:t>
            </a:r>
            <a:r>
              <a:rPr lang="en-GB" altLang="es-ES" sz="2800" dirty="0"/>
              <a:t>to manage.</a:t>
            </a:r>
          </a:p>
          <a:p>
            <a:pPr lvl="1" eaLnBrk="1" hangingPunct="1">
              <a:lnSpc>
                <a:spcPct val="90000"/>
              </a:lnSpc>
              <a:spcBef>
                <a:spcPts val="563"/>
              </a:spcBef>
              <a:buFont typeface="Arial" panose="020B0604020202020204" pitchFamily="34" charset="0"/>
              <a:buChar char="–"/>
            </a:pPr>
            <a:r>
              <a:rPr lang="en-GB" altLang="es-ES" sz="2800" dirty="0"/>
              <a:t>Generically described as </a:t>
            </a:r>
            <a:r>
              <a:rPr lang="en-GB" altLang="es-ES" sz="2800" b="1" i="1" dirty="0"/>
              <a:t>Pathway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5319</Words>
  <Application>Microsoft Office PowerPoint</Application>
  <PresentationFormat>Panorámica</PresentationFormat>
  <Paragraphs>996</Paragraphs>
  <Slides>78</Slides>
  <Notes>65</Notes>
  <HiddenSlides>6</HiddenSlides>
  <MMClips>0</MMClips>
  <ScaleCrop>false</ScaleCrop>
  <HeadingPairs>
    <vt:vector size="6" baseType="variant">
      <vt:variant>
        <vt:lpstr>Fuentes usadas</vt:lpstr>
      </vt:variant>
      <vt:variant>
        <vt:i4>12</vt:i4>
      </vt:variant>
      <vt:variant>
        <vt:lpstr>Tema</vt:lpstr>
      </vt:variant>
      <vt:variant>
        <vt:i4>6</vt:i4>
      </vt:variant>
      <vt:variant>
        <vt:lpstr>Títulos de diapositiva</vt:lpstr>
      </vt:variant>
      <vt:variant>
        <vt:i4>78</vt:i4>
      </vt:variant>
    </vt:vector>
  </HeadingPairs>
  <TitlesOfParts>
    <vt:vector size="96" baseType="lpstr">
      <vt:lpstr>Arial</vt:lpstr>
      <vt:lpstr>Calibri</vt:lpstr>
      <vt:lpstr>Calibri Light</vt:lpstr>
      <vt:lpstr>CordiaUPC</vt:lpstr>
      <vt:lpstr>Courier New</vt:lpstr>
      <vt:lpstr>Fira Sans Light</vt:lpstr>
      <vt:lpstr>Liberation Sans</vt:lpstr>
      <vt:lpstr>StarSymbol</vt:lpstr>
      <vt:lpstr>Symbol</vt:lpstr>
      <vt:lpstr>Times New Roman</vt:lpstr>
      <vt:lpstr>Trebuchet MS</vt:lpstr>
      <vt:lpstr>Wingdings</vt:lpstr>
      <vt:lpstr>1_Tema de Office</vt:lpstr>
      <vt:lpstr>2_Tema de Office</vt:lpstr>
      <vt:lpstr>3_Tema de Office</vt:lpstr>
      <vt:lpstr>4_Tema de Office</vt:lpstr>
      <vt:lpstr>5_Tema de Office</vt:lpstr>
      <vt:lpstr>Tema de Office</vt:lpstr>
      <vt:lpstr>An Introduction to Biological Significance Analysis</vt:lpstr>
      <vt:lpstr>Outline</vt:lpstr>
      <vt:lpstr>Introduction &amp; Background</vt:lpstr>
      <vt:lpstr>Health, disease and pathways</vt:lpstr>
      <vt:lpstr>Pathway Analysis</vt:lpstr>
      <vt:lpstr>The beginning:  Gene Lists</vt:lpstr>
      <vt:lpstr>The life-cycle of an omics-based study</vt:lpstr>
      <vt:lpstr>The (in)famous “where to now?” question</vt:lpstr>
      <vt:lpstr>From gene lists to Pathway Analysis</vt:lpstr>
      <vt:lpstr>Pathway Analysis Wishlist</vt:lpstr>
      <vt:lpstr>Example 1</vt:lpstr>
      <vt:lpstr>Example 2</vt:lpstr>
      <vt:lpstr>Example 3</vt:lpstr>
      <vt:lpstr>Gene Lists and Annotations</vt:lpstr>
      <vt:lpstr>Gene and Protein Identifiers</vt:lpstr>
      <vt:lpstr>Common Identifiers</vt:lpstr>
      <vt:lpstr>Identifier Mapping</vt:lpstr>
      <vt:lpstr>ID Challenges</vt:lpstr>
      <vt:lpstr>Use ID converters to prepare list</vt:lpstr>
      <vt:lpstr>Feature annotations using Bioconductor</vt:lpstr>
      <vt:lpstr>Bioconductor annotation packages</vt:lpstr>
      <vt:lpstr>An example of annotation using Bioconductor</vt:lpstr>
      <vt:lpstr>Recommendations</vt:lpstr>
      <vt:lpstr>Pathway and  Gene Sets Databases</vt:lpstr>
      <vt:lpstr>Where is pathway information? (1) </vt:lpstr>
      <vt:lpstr>Where is pathway information? (2) </vt:lpstr>
      <vt:lpstr>What is the Gene Ontology (GO)?</vt:lpstr>
      <vt:lpstr>GO Structure</vt:lpstr>
      <vt:lpstr>What is covered by the GO?</vt:lpstr>
      <vt:lpstr>Part 1/2: Terms</vt:lpstr>
      <vt:lpstr>Part 2/2: Annotations</vt:lpstr>
      <vt:lpstr>Annotation Sources</vt:lpstr>
      <vt:lpstr>Evidence Types</vt:lpstr>
      <vt:lpstr>Contributing Databases</vt:lpstr>
      <vt:lpstr>Pathway Analysis Methods</vt:lpstr>
      <vt:lpstr>Pathway Analysis</vt:lpstr>
      <vt:lpstr>Benefits of Pathway Analysis</vt:lpstr>
      <vt:lpstr>Types of Pathway Analysis</vt:lpstr>
      <vt:lpstr>Analysis of thresholded lists with Enrichment Analysis (also called Overrepresentation A.)</vt:lpstr>
      <vt:lpstr>Presentación de PowerPoint</vt:lpstr>
      <vt:lpstr>Over-representation analysis</vt:lpstr>
      <vt:lpstr>Obtaining the gene lists</vt:lpstr>
      <vt:lpstr>Assessing “surprisingly”</vt:lpstr>
      <vt:lpstr>Examples</vt:lpstr>
      <vt:lpstr>Assessing significance: Fisher test</vt:lpstr>
      <vt:lpstr>Assessing significance: Fisher test (1)</vt:lpstr>
      <vt:lpstr>Assessing significance: Fisher test (2)</vt:lpstr>
      <vt:lpstr>Recipe for gene list enrichment test</vt:lpstr>
      <vt:lpstr>Possible problems with gene list test</vt:lpstr>
      <vt:lpstr>An example of ORA using Bioconductor (1)</vt:lpstr>
      <vt:lpstr>An example of ORA using Bioconductor (2)</vt:lpstr>
      <vt:lpstr>Analysis of ranked gene lists with  Gene Set Enrichment Analysis (also called Functional Class Scoring)</vt:lpstr>
      <vt:lpstr>Gene Sets</vt:lpstr>
      <vt:lpstr>Gene Sets </vt:lpstr>
      <vt:lpstr>Gene Set (Enrichment) Analysis</vt:lpstr>
      <vt:lpstr>Presentación de PowerPoint</vt:lpstr>
      <vt:lpstr>The GSEA method</vt:lpstr>
      <vt:lpstr>Calculating enrichment score (ES)</vt:lpstr>
      <vt:lpstr>The GSEA method</vt:lpstr>
      <vt:lpstr>Recipe for ranked list enrichment test</vt:lpstr>
      <vt:lpstr>GSEA variants</vt:lpstr>
      <vt:lpstr>Multiple test adjustments</vt:lpstr>
      <vt:lpstr>Why we need to “adjust”</vt:lpstr>
      <vt:lpstr>Errors and Successes in tests:  Type I and type II errors</vt:lpstr>
      <vt:lpstr>Testing repeatedly</vt:lpstr>
      <vt:lpstr>Why multiple testing matters</vt:lpstr>
      <vt:lpstr>Type I error not useful in multiple testing</vt:lpstr>
      <vt:lpstr>How can we deal with this issue?</vt:lpstr>
      <vt:lpstr>Controlling the FWER: Bonferroni</vt:lpstr>
      <vt:lpstr>Bonferroni correction caveats</vt:lpstr>
      <vt:lpstr>False discovery rate (FDR)</vt:lpstr>
      <vt:lpstr>Benjamini-Hochberg example I</vt:lpstr>
      <vt:lpstr>Benjamini-Hochberg example II</vt:lpstr>
      <vt:lpstr>Benjamini-Hochberg example III</vt:lpstr>
      <vt:lpstr>Benjamini-Hochberg example III</vt:lpstr>
      <vt:lpstr>Reducing adjustment stringency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Pathway  Enrichment Analysis</dc:title>
  <dc:creator>Alex Sanchez Plal</dc:creator>
  <cp:lastModifiedBy>Alexandre Sanchez Pla</cp:lastModifiedBy>
  <cp:revision>150</cp:revision>
  <dcterms:created xsi:type="dcterms:W3CDTF">2019-05-26T21:22:16Z</dcterms:created>
  <dcterms:modified xsi:type="dcterms:W3CDTF">2023-02-22T07:16:19Z</dcterms:modified>
</cp:coreProperties>
</file>