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689" autoAdjust="0"/>
  </p:normalViewPr>
  <p:slideViewPr>
    <p:cSldViewPr>
      <p:cViewPr varScale="1">
        <p:scale>
          <a:sx n="50" d="100"/>
          <a:sy n="50" d="100"/>
        </p:scale>
        <p:origin x="-102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C26C0-1E35-40B9-9559-C984B8333827}" type="datetimeFigureOut">
              <a:rPr lang="ca-ES" smtClean="0"/>
              <a:pPr/>
              <a:t>21/2/2016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3BDF8-EB0A-4262-85E5-ACB618B3BA6C}" type="slidenum">
              <a:rPr lang="ca-ES" smtClean="0"/>
              <a:pPr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cbi.nlm.nih.gov/pmc/articles/PMC333377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 smtClean="0"/>
              <a:t>Integrating</a:t>
            </a:r>
            <a:r>
              <a:rPr lang="ca-ES" dirty="0" smtClean="0"/>
              <a:t> </a:t>
            </a:r>
            <a:r>
              <a:rPr lang="ca-ES" dirty="0" err="1" smtClean="0"/>
              <a:t>diverse</a:t>
            </a:r>
            <a:r>
              <a:rPr lang="ca-ES" dirty="0" smtClean="0"/>
              <a:t> </a:t>
            </a:r>
            <a:r>
              <a:rPr lang="ca-ES" dirty="0" err="1" smtClean="0"/>
              <a:t>genomic</a:t>
            </a:r>
            <a:r>
              <a:rPr lang="ca-ES" dirty="0" smtClean="0"/>
              <a:t> data </a:t>
            </a:r>
            <a:r>
              <a:rPr lang="ca-ES" dirty="0" err="1" smtClean="0"/>
              <a:t>using</a:t>
            </a:r>
            <a:r>
              <a:rPr lang="ca-ES" dirty="0" smtClean="0"/>
              <a:t> </a:t>
            </a:r>
            <a:r>
              <a:rPr lang="ca-ES" dirty="0" err="1" smtClean="0"/>
              <a:t>gene</a:t>
            </a:r>
            <a:r>
              <a:rPr lang="ca-ES" dirty="0" smtClean="0"/>
              <a:t> sets</a:t>
            </a:r>
            <a:endParaRPr lang="ca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sz="2800" i="1" dirty="0" smtClean="0"/>
              <a:t>Alex Sánchez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Gene</a:t>
            </a:r>
            <a:r>
              <a:rPr lang="ca-ES" dirty="0" smtClean="0"/>
              <a:t> Set </a:t>
            </a:r>
            <a:r>
              <a:rPr lang="ca-ES" dirty="0" err="1" smtClean="0"/>
              <a:t>Enrichment</a:t>
            </a:r>
            <a:r>
              <a:rPr lang="ca-ES" dirty="0" smtClean="0"/>
              <a:t> </a:t>
            </a:r>
            <a:r>
              <a:rPr lang="ca-ES" dirty="0" err="1" smtClean="0"/>
              <a:t>Analysis</a:t>
            </a:r>
            <a:endParaRPr lang="ca-ES" dirty="0"/>
          </a:p>
        </p:txBody>
      </p:sp>
      <p:sp>
        <p:nvSpPr>
          <p:cNvPr id="10" name="9 Marcador de texto"/>
          <p:cNvSpPr>
            <a:spLocks noGrp="1"/>
          </p:cNvSpPr>
          <p:nvPr>
            <p:ph type="body" sz="quarter" idx="3"/>
          </p:nvPr>
        </p:nvSpPr>
        <p:spPr>
          <a:xfrm>
            <a:off x="4283968" y="1124744"/>
            <a:ext cx="4041775" cy="639762"/>
          </a:xfrm>
        </p:spPr>
        <p:txBody>
          <a:bodyPr/>
          <a:lstStyle/>
          <a:p>
            <a:r>
              <a:rPr lang="ca-ES" dirty="0" err="1" smtClean="0"/>
              <a:t>Two</a:t>
            </a:r>
            <a:r>
              <a:rPr lang="ca-ES" dirty="0" smtClean="0"/>
              <a:t> </a:t>
            </a:r>
            <a:r>
              <a:rPr lang="ca-ES" dirty="0" err="1" smtClean="0"/>
              <a:t>stage</a:t>
            </a:r>
            <a:r>
              <a:rPr lang="ca-ES" dirty="0" smtClean="0"/>
              <a:t> </a:t>
            </a:r>
            <a:r>
              <a:rPr lang="ca-ES" dirty="0" err="1" smtClean="0"/>
              <a:t>analysis</a:t>
            </a:r>
            <a:endParaRPr lang="ca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4"/>
          </p:nvPr>
        </p:nvSpPr>
        <p:spPr>
          <a:xfrm>
            <a:off x="3923928" y="1916832"/>
            <a:ext cx="4762873" cy="4536504"/>
          </a:xfrm>
        </p:spPr>
        <p:txBody>
          <a:bodyPr>
            <a:normAutofit fontScale="77500" lnSpcReduction="20000"/>
          </a:bodyPr>
          <a:lstStyle/>
          <a:p>
            <a:r>
              <a:rPr lang="ca-ES" dirty="0" err="1" smtClean="0"/>
              <a:t>Stage</a:t>
            </a:r>
            <a:r>
              <a:rPr lang="ca-ES" dirty="0" smtClean="0"/>
              <a:t> I: </a:t>
            </a:r>
            <a:r>
              <a:rPr lang="ca-ES" dirty="0" err="1" smtClean="0"/>
              <a:t>compute</a:t>
            </a:r>
            <a:r>
              <a:rPr lang="ca-ES" dirty="0" smtClean="0"/>
              <a:t> </a:t>
            </a:r>
            <a:r>
              <a:rPr lang="ca-ES" dirty="0" err="1" smtClean="0"/>
              <a:t>some</a:t>
            </a:r>
            <a:r>
              <a:rPr lang="ca-ES" dirty="0" smtClean="0"/>
              <a:t> </a:t>
            </a:r>
            <a:r>
              <a:rPr lang="ca-ES" dirty="0" err="1" smtClean="0"/>
              <a:t>gene-to-phenotype</a:t>
            </a:r>
            <a:r>
              <a:rPr lang="ca-ES" dirty="0" smtClean="0"/>
              <a:t> </a:t>
            </a:r>
            <a:r>
              <a:rPr lang="ca-ES" dirty="0" err="1" smtClean="0"/>
              <a:t>association</a:t>
            </a:r>
            <a:r>
              <a:rPr lang="ca-ES" dirty="0" smtClean="0"/>
              <a:t> </a:t>
            </a:r>
            <a:r>
              <a:rPr lang="ca-ES" dirty="0" err="1" smtClean="0"/>
              <a:t>scores</a:t>
            </a:r>
            <a:r>
              <a:rPr lang="ca-E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say, t-values) and rank </a:t>
            </a:r>
            <a:r>
              <a:rPr lang="en-US" dirty="0" smtClean="0"/>
              <a:t>genes </a:t>
            </a:r>
            <a:r>
              <a:rPr lang="ca-ES" dirty="0" err="1" smtClean="0"/>
              <a:t>according</a:t>
            </a:r>
            <a:r>
              <a:rPr lang="ca-ES" dirty="0" smtClean="0"/>
              <a:t> </a:t>
            </a:r>
            <a:r>
              <a:rPr lang="ca-ES" dirty="0" smtClean="0"/>
              <a:t>to </a:t>
            </a:r>
            <a:r>
              <a:rPr lang="ca-ES" dirty="0" err="1" smtClean="0"/>
              <a:t>these</a:t>
            </a:r>
            <a:r>
              <a:rPr lang="ca-ES" dirty="0" smtClean="0"/>
              <a:t> </a:t>
            </a:r>
            <a:r>
              <a:rPr lang="ca-ES" dirty="0" err="1" smtClean="0"/>
              <a:t>values</a:t>
            </a:r>
            <a:endParaRPr lang="ca-ES" dirty="0" smtClean="0"/>
          </a:p>
          <a:p>
            <a:pPr>
              <a:buNone/>
            </a:pPr>
            <a:endParaRPr lang="ca-ES" dirty="0" smtClean="0"/>
          </a:p>
          <a:p>
            <a:r>
              <a:rPr lang="en-US" dirty="0" smtClean="0"/>
              <a:t>Stage II : check whether </a:t>
            </a:r>
            <a:r>
              <a:rPr lang="en-US" dirty="0" smtClean="0"/>
              <a:t>the distribution </a:t>
            </a:r>
            <a:r>
              <a:rPr lang="en-US" dirty="0" smtClean="0"/>
              <a:t>of the ranks is </a:t>
            </a:r>
            <a:r>
              <a:rPr lang="en-US" dirty="0" smtClean="0"/>
              <a:t>different in a </a:t>
            </a:r>
            <a:r>
              <a:rPr lang="en-US" dirty="0" smtClean="0"/>
              <a:t>given set </a:t>
            </a:r>
            <a:r>
              <a:rPr lang="en-US" dirty="0" err="1" smtClean="0"/>
              <a:t>vs</a:t>
            </a:r>
            <a:r>
              <a:rPr lang="en-US" dirty="0" smtClean="0"/>
              <a:t> the rest of the </a:t>
            </a:r>
            <a:r>
              <a:rPr lang="en-US" dirty="0" smtClean="0"/>
              <a:t>genes (</a:t>
            </a:r>
            <a:r>
              <a:rPr lang="en-US" dirty="0" smtClean="0"/>
              <a:t>sets) { competitive null, or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the distribution </a:t>
            </a:r>
            <a:r>
              <a:rPr lang="en-US" dirty="0" smtClean="0"/>
              <a:t>of the ranks in the </a:t>
            </a:r>
            <a:r>
              <a:rPr lang="en-US" dirty="0" smtClean="0"/>
              <a:t>same set </a:t>
            </a:r>
            <a:r>
              <a:rPr lang="en-US" dirty="0" smtClean="0"/>
              <a:t>when there is no association </a:t>
            </a:r>
            <a:r>
              <a:rPr lang="en-US" dirty="0" smtClean="0"/>
              <a:t>with </a:t>
            </a:r>
            <a:r>
              <a:rPr lang="ca-ES" dirty="0" err="1" smtClean="0"/>
              <a:t>the</a:t>
            </a:r>
            <a:r>
              <a:rPr lang="ca-ES" dirty="0" smtClean="0"/>
              <a:t> </a:t>
            </a:r>
            <a:r>
              <a:rPr lang="ca-ES" dirty="0" err="1" smtClean="0"/>
              <a:t>phenotype</a:t>
            </a:r>
            <a:r>
              <a:rPr lang="ca-ES" dirty="0" smtClean="0"/>
              <a:t> { </a:t>
            </a:r>
            <a:r>
              <a:rPr lang="ca-ES" dirty="0" err="1" smtClean="0"/>
              <a:t>self-contained</a:t>
            </a:r>
            <a:r>
              <a:rPr lang="ca-ES" dirty="0" smtClean="0"/>
              <a:t> </a:t>
            </a:r>
            <a:r>
              <a:rPr lang="ca-ES" dirty="0" err="1" smtClean="0"/>
              <a:t>null</a:t>
            </a:r>
            <a:endParaRPr lang="ca-ES" dirty="0" smtClean="0"/>
          </a:p>
          <a:p>
            <a:endParaRPr lang="en-US" dirty="0" smtClean="0"/>
          </a:p>
          <a:p>
            <a:r>
              <a:rPr lang="en-US" dirty="0" smtClean="0"/>
              <a:t>Infer </a:t>
            </a:r>
            <a:r>
              <a:rPr lang="en-US" dirty="0" smtClean="0"/>
              <a:t>enriched sets, say by ranking </a:t>
            </a:r>
            <a:r>
              <a:rPr lang="en-US" dirty="0" smtClean="0"/>
              <a:t>sets according </a:t>
            </a:r>
            <a:r>
              <a:rPr lang="en-US" dirty="0" smtClean="0"/>
              <a:t>to the outcome of </a:t>
            </a:r>
            <a:r>
              <a:rPr lang="en-US" dirty="0" smtClean="0"/>
              <a:t>the </a:t>
            </a:r>
            <a:r>
              <a:rPr lang="ca-ES" dirty="0" err="1" smtClean="0"/>
              <a:t>Mann-Whitney</a:t>
            </a:r>
            <a:r>
              <a:rPr lang="ca-ES" dirty="0" smtClean="0"/>
              <a:t> </a:t>
            </a:r>
            <a:r>
              <a:rPr lang="ca-ES" dirty="0" smtClean="0"/>
              <a:t>or </a:t>
            </a:r>
            <a:r>
              <a:rPr lang="ca-ES" dirty="0" err="1" smtClean="0"/>
              <a:t>Wilcoxon</a:t>
            </a:r>
            <a:r>
              <a:rPr lang="ca-ES" dirty="0" smtClean="0"/>
              <a:t> test</a:t>
            </a:r>
            <a:r>
              <a:rPr lang="ca-ES" dirty="0" smtClean="0"/>
              <a:t>. </a:t>
            </a:r>
          </a:p>
          <a:p>
            <a:endParaRPr lang="ca-ES" dirty="0" smtClean="0"/>
          </a:p>
          <a:p>
            <a:r>
              <a:rPr lang="en-US" dirty="0" smtClean="0"/>
              <a:t>Supposedly, this approach allows </a:t>
            </a:r>
            <a:r>
              <a:rPr lang="en-US" dirty="0" smtClean="0"/>
              <a:t>to </a:t>
            </a:r>
            <a:r>
              <a:rPr lang="ca-ES" dirty="0" err="1" smtClean="0"/>
              <a:t>tease</a:t>
            </a:r>
            <a:r>
              <a:rPr lang="ca-ES" dirty="0" smtClean="0"/>
              <a:t> </a:t>
            </a:r>
            <a:r>
              <a:rPr lang="ca-ES" dirty="0" smtClean="0"/>
              <a:t>out </a:t>
            </a:r>
            <a:r>
              <a:rPr lang="ca-ES" dirty="0" err="1" smtClean="0"/>
              <a:t>subtle</a:t>
            </a:r>
            <a:r>
              <a:rPr lang="ca-ES" dirty="0" smtClean="0"/>
              <a:t> </a:t>
            </a:r>
            <a:r>
              <a:rPr lang="ca-ES" dirty="0" err="1" smtClean="0"/>
              <a:t>signals</a:t>
            </a:r>
            <a:r>
              <a:rPr lang="ca-ES" dirty="0" smtClean="0"/>
              <a:t>.</a:t>
            </a:r>
            <a:endParaRPr lang="ca-ES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340768"/>
            <a:ext cx="2232248" cy="2946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365104"/>
            <a:ext cx="2376264" cy="21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Background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sz="2800" dirty="0" err="1" smtClean="0"/>
              <a:t>Nowadays</a:t>
            </a:r>
            <a:r>
              <a:rPr lang="ca-ES" sz="2800" dirty="0"/>
              <a:t> </a:t>
            </a:r>
            <a:r>
              <a:rPr lang="ca-ES" sz="2800" dirty="0" err="1" smtClean="0"/>
              <a:t>it</a:t>
            </a:r>
            <a:r>
              <a:rPr lang="ca-ES" sz="2800" dirty="0" smtClean="0"/>
              <a:t> is possible to </a:t>
            </a:r>
            <a:r>
              <a:rPr lang="ca-ES" sz="2800" dirty="0" err="1" smtClean="0"/>
              <a:t>simultaneously</a:t>
            </a:r>
            <a:r>
              <a:rPr lang="ca-ES" sz="2800" dirty="0" smtClean="0"/>
              <a:t> </a:t>
            </a:r>
            <a:r>
              <a:rPr lang="ca-ES" sz="2800" dirty="0" err="1" smtClean="0"/>
              <a:t>make</a:t>
            </a:r>
            <a:r>
              <a:rPr lang="ca-ES" sz="2800" dirty="0" smtClean="0"/>
              <a:t> </a:t>
            </a:r>
            <a:r>
              <a:rPr lang="ca-ES" sz="2800" b="1" dirty="0" err="1" smtClean="0"/>
              <a:t>several</a:t>
            </a:r>
            <a:r>
              <a:rPr lang="ca-ES" sz="2800" dirty="0" smtClean="0"/>
              <a:t> [gen]</a:t>
            </a:r>
            <a:r>
              <a:rPr lang="ca-ES" sz="2800" dirty="0" err="1" smtClean="0"/>
              <a:t>omic</a:t>
            </a:r>
            <a:r>
              <a:rPr lang="ca-ES" sz="2800" dirty="0" smtClean="0"/>
              <a:t> </a:t>
            </a:r>
            <a:r>
              <a:rPr lang="ca-ES" sz="2800" dirty="0" err="1" smtClean="0"/>
              <a:t>measures</a:t>
            </a:r>
            <a:r>
              <a:rPr lang="ca-ES" sz="2800" dirty="0" smtClean="0"/>
              <a:t> in </a:t>
            </a:r>
            <a:r>
              <a:rPr lang="ca-ES" sz="2800" dirty="0" err="1" smtClean="0"/>
              <a:t>the</a:t>
            </a:r>
            <a:r>
              <a:rPr lang="ca-ES" sz="2800" dirty="0" smtClean="0"/>
              <a:t> </a:t>
            </a:r>
            <a:r>
              <a:rPr lang="ca-ES" sz="2800" dirty="0" err="1" smtClean="0"/>
              <a:t>same</a:t>
            </a:r>
            <a:r>
              <a:rPr lang="ca-ES" sz="2800" dirty="0" smtClean="0"/>
              <a:t> </a:t>
            </a:r>
            <a:r>
              <a:rPr lang="ca-ES" sz="2800" dirty="0" err="1" smtClean="0"/>
              <a:t>sample</a:t>
            </a:r>
            <a:r>
              <a:rPr lang="ca-ES" sz="2800" dirty="0" smtClean="0"/>
              <a:t>.</a:t>
            </a:r>
          </a:p>
          <a:p>
            <a:pPr lvl="1"/>
            <a:r>
              <a:rPr lang="ca-ES" sz="2400" dirty="0" err="1" smtClean="0"/>
              <a:t>Transcription</a:t>
            </a:r>
            <a:r>
              <a:rPr lang="ca-ES" sz="2400" dirty="0" smtClean="0"/>
              <a:t>, </a:t>
            </a:r>
            <a:r>
              <a:rPr lang="ca-ES" sz="2400" dirty="0" err="1" smtClean="0"/>
              <a:t>Genotype</a:t>
            </a:r>
            <a:r>
              <a:rPr lang="ca-ES" sz="2400" dirty="0" smtClean="0"/>
              <a:t> </a:t>
            </a:r>
            <a:r>
              <a:rPr lang="ca-ES" sz="2400" dirty="0" err="1" smtClean="0"/>
              <a:t>variation</a:t>
            </a:r>
            <a:r>
              <a:rPr lang="ca-ES" sz="2400" dirty="0" smtClean="0"/>
              <a:t>, CNV, </a:t>
            </a:r>
            <a:r>
              <a:rPr lang="ca-ES" sz="2400" dirty="0" err="1" smtClean="0"/>
              <a:t>methylation</a:t>
            </a:r>
            <a:endParaRPr lang="ca-ES" sz="2400" dirty="0" smtClean="0"/>
          </a:p>
          <a:p>
            <a:r>
              <a:rPr lang="en-US" dirty="0"/>
              <a:t>Cancer genome projects have been at the forefront of this trend, and have faced the challenge of integrating these diverse data types [</a:t>
            </a:r>
            <a:r>
              <a:rPr lang="en-US" dirty="0">
                <a:hlinkClick r:id="rId2"/>
              </a:rPr>
              <a:t>1</a:t>
            </a:r>
            <a:r>
              <a:rPr lang="en-US" dirty="0"/>
              <a:t>,</a:t>
            </a:r>
            <a:r>
              <a:rPr lang="en-US" dirty="0">
                <a:hlinkClick r:id="rId2"/>
              </a:rPr>
              <a:t>2</a:t>
            </a:r>
            <a:r>
              <a:rPr lang="en-US" dirty="0"/>
              <a:t>], including RNA transcriptional levels, genotype variation, DNA copy number variation, and epigenetic </a:t>
            </a:r>
            <a:r>
              <a:rPr lang="en-US" dirty="0" smtClean="0"/>
              <a:t>marks</a:t>
            </a:r>
            <a:endParaRPr lang="ca-ES" dirty="0" smtClean="0"/>
          </a:p>
          <a:p>
            <a:endParaRPr lang="ca-ES" sz="2800" dirty="0" smtClean="0"/>
          </a:p>
          <a:p>
            <a:endParaRPr lang="ca-E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Gene</a:t>
            </a:r>
            <a:r>
              <a:rPr lang="ca-ES" dirty="0" smtClean="0"/>
              <a:t> Sets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err="1"/>
              <a:t>Integration</a:t>
            </a:r>
            <a:r>
              <a:rPr lang="ca-ES" dirty="0"/>
              <a:t> </a:t>
            </a:r>
            <a:r>
              <a:rPr lang="ca-ES" dirty="0" err="1"/>
              <a:t>may</a:t>
            </a:r>
            <a:r>
              <a:rPr lang="ca-ES" dirty="0"/>
              <a:t> be </a:t>
            </a:r>
            <a:r>
              <a:rPr lang="ca-ES" dirty="0" err="1"/>
              <a:t>helped</a:t>
            </a:r>
            <a:r>
              <a:rPr lang="ca-ES" dirty="0"/>
              <a:t> </a:t>
            </a:r>
            <a:r>
              <a:rPr lang="ca-ES" dirty="0" err="1"/>
              <a:t>by</a:t>
            </a:r>
            <a:r>
              <a:rPr lang="ca-ES" dirty="0"/>
              <a:t> </a:t>
            </a:r>
            <a:r>
              <a:rPr lang="ca-ES" dirty="0" err="1"/>
              <a:t>annotated</a:t>
            </a:r>
            <a:r>
              <a:rPr lang="ca-ES" dirty="0"/>
              <a:t> </a:t>
            </a:r>
            <a:r>
              <a:rPr lang="ca-ES" dirty="0" err="1"/>
              <a:t>collections</a:t>
            </a:r>
            <a:r>
              <a:rPr lang="ca-ES" dirty="0"/>
              <a:t> of </a:t>
            </a:r>
            <a:r>
              <a:rPr lang="ca-ES" dirty="0" err="1"/>
              <a:t>gene</a:t>
            </a:r>
            <a:r>
              <a:rPr lang="ca-ES" dirty="0"/>
              <a:t> sets </a:t>
            </a:r>
            <a:r>
              <a:rPr lang="en-US" dirty="0" smtClean="0"/>
              <a:t>capturing </a:t>
            </a:r>
            <a:r>
              <a:rPr lang="en-US" dirty="0"/>
              <a:t>established knowledge about biological processes and pathways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Collection of gene sets available: </a:t>
            </a:r>
          </a:p>
          <a:p>
            <a:pPr lvl="1"/>
            <a:r>
              <a:rPr lang="en-US" dirty="0" err="1" smtClean="0"/>
              <a:t>MSigDb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can make inferences about </a:t>
            </a:r>
            <a:r>
              <a:rPr lang="en-US" dirty="0" smtClean="0"/>
              <a:t>a </a:t>
            </a:r>
            <a:r>
              <a:rPr lang="en-US" dirty="0"/>
              <a:t>given gene set using several different genomic data </a:t>
            </a:r>
            <a:r>
              <a:rPr lang="en-US" dirty="0" smtClean="0"/>
              <a:t>types, </a:t>
            </a:r>
            <a:r>
              <a:rPr lang="en-US" dirty="0" smtClean="0">
                <a:sym typeface="Wingdings" pitchFamily="2" charset="2"/>
              </a:rPr>
              <a:t> </a:t>
            </a:r>
          </a:p>
          <a:p>
            <a:pPr lvl="1"/>
            <a:r>
              <a:rPr lang="en-US" dirty="0" smtClean="0"/>
              <a:t>Gene </a:t>
            </a:r>
            <a:r>
              <a:rPr lang="en-US" dirty="0"/>
              <a:t>set analysis provides a direct and biologically motivated approach to analyzing </a:t>
            </a:r>
            <a:r>
              <a:rPr lang="en-US" dirty="0" smtClean="0"/>
              <a:t>multiple </a:t>
            </a:r>
            <a:r>
              <a:rPr lang="en-US" dirty="0"/>
              <a:t>data types in an integrated </a:t>
            </a:r>
            <a:r>
              <a:rPr lang="en-US" dirty="0" smtClean="0"/>
              <a:t>way</a:t>
            </a:r>
          </a:p>
          <a:p>
            <a:pPr lvl="1"/>
            <a:endParaRPr lang="ca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Why</a:t>
            </a:r>
            <a:r>
              <a:rPr lang="ca-ES" dirty="0" smtClean="0"/>
              <a:t> </a:t>
            </a:r>
            <a:r>
              <a:rPr lang="ca-ES" dirty="0" err="1" smtClean="0"/>
              <a:t>gene</a:t>
            </a:r>
            <a:r>
              <a:rPr lang="ca-ES" dirty="0" smtClean="0"/>
              <a:t> set </a:t>
            </a:r>
            <a:r>
              <a:rPr lang="ca-ES" dirty="0" err="1" smtClean="0"/>
              <a:t>analysis</a:t>
            </a:r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970784" cy="45651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Main question: what makes </a:t>
            </a:r>
            <a:r>
              <a:rPr lang="en-US" sz="2400" dirty="0" smtClean="0"/>
              <a:t>two </a:t>
            </a:r>
            <a:r>
              <a:rPr lang="ca-ES" sz="2400" dirty="0" smtClean="0"/>
              <a:t>(</a:t>
            </a:r>
            <a:r>
              <a:rPr lang="ca-ES" sz="2400" dirty="0" smtClean="0"/>
              <a:t>or </a:t>
            </a:r>
            <a:r>
              <a:rPr lang="ca-ES" sz="2400" dirty="0" err="1" smtClean="0"/>
              <a:t>more</a:t>
            </a:r>
            <a:r>
              <a:rPr lang="ca-ES" sz="2400" dirty="0" smtClean="0"/>
              <a:t>) </a:t>
            </a:r>
            <a:r>
              <a:rPr lang="ca-ES" sz="2400" dirty="0" err="1" smtClean="0"/>
              <a:t>phenotypes</a:t>
            </a:r>
            <a:r>
              <a:rPr lang="ca-ES" sz="2400" dirty="0" smtClean="0"/>
              <a:t> </a:t>
            </a:r>
            <a:r>
              <a:rPr lang="ca-ES" sz="2400" dirty="0" err="1" smtClean="0"/>
              <a:t>dierent</a:t>
            </a:r>
            <a:endParaRPr lang="ca-ES" sz="2400" dirty="0" smtClean="0"/>
          </a:p>
          <a:p>
            <a:pPr lvl="1"/>
            <a:r>
              <a:rPr lang="en-US" sz="2000" dirty="0" smtClean="0"/>
              <a:t>tumor </a:t>
            </a:r>
            <a:r>
              <a:rPr lang="en-US" sz="2000" dirty="0" err="1" smtClean="0"/>
              <a:t>vs</a:t>
            </a:r>
            <a:r>
              <a:rPr lang="en-US" sz="2000" dirty="0" smtClean="0"/>
              <a:t> normal, </a:t>
            </a:r>
            <a:endParaRPr lang="en-US" sz="2000" dirty="0" smtClean="0"/>
          </a:p>
          <a:p>
            <a:pPr lvl="1"/>
            <a:r>
              <a:rPr lang="en-US" sz="2000" dirty="0" smtClean="0"/>
              <a:t>short </a:t>
            </a:r>
            <a:r>
              <a:rPr lang="en-US" sz="2000" dirty="0" err="1" smtClean="0"/>
              <a:t>vs</a:t>
            </a:r>
            <a:r>
              <a:rPr lang="en-US" sz="2000" dirty="0" smtClean="0"/>
              <a:t> </a:t>
            </a:r>
            <a:r>
              <a:rPr lang="en-US" sz="2000" dirty="0" smtClean="0"/>
              <a:t>long, </a:t>
            </a:r>
            <a:r>
              <a:rPr lang="ca-ES" sz="2000" dirty="0" err="1" smtClean="0"/>
              <a:t>survival</a:t>
            </a:r>
            <a:r>
              <a:rPr lang="ca-ES" sz="2000" dirty="0" smtClean="0"/>
              <a:t>, molecular </a:t>
            </a:r>
            <a:r>
              <a:rPr lang="ca-ES" sz="2000" dirty="0" err="1" smtClean="0"/>
              <a:t>subtypes</a:t>
            </a:r>
            <a:r>
              <a:rPr lang="ca-ES" sz="2000" dirty="0" smtClean="0"/>
              <a:t>, etc</a:t>
            </a:r>
            <a:r>
              <a:rPr lang="ca-ES" sz="2000" dirty="0" smtClean="0"/>
              <a:t>.</a:t>
            </a:r>
            <a:endParaRPr lang="ca-ES" sz="2000" dirty="0" smtClean="0"/>
          </a:p>
          <a:p>
            <a:r>
              <a:rPr lang="en-US" sz="2400" dirty="0" smtClean="0"/>
              <a:t>Major problems: data are noisy</a:t>
            </a:r>
            <a:r>
              <a:rPr lang="en-US" sz="2400" dirty="0" smtClean="0"/>
              <a:t>, the </a:t>
            </a:r>
            <a:r>
              <a:rPr lang="en-US" sz="2400" dirty="0" smtClean="0"/>
              <a:t>signal is subtle, </a:t>
            </a:r>
            <a:r>
              <a:rPr lang="en-US" sz="2400" dirty="0" smtClean="0"/>
              <a:t>results hard </a:t>
            </a:r>
            <a:r>
              <a:rPr lang="en-US" sz="2400" dirty="0" smtClean="0"/>
              <a:t>to interpret in a </a:t>
            </a:r>
            <a:r>
              <a:rPr lang="en-US" sz="2400" dirty="0" smtClean="0"/>
              <a:t>biologically </a:t>
            </a:r>
            <a:r>
              <a:rPr lang="ca-ES" sz="2400" dirty="0" err="1" smtClean="0"/>
              <a:t>meaningful</a:t>
            </a:r>
            <a:r>
              <a:rPr lang="ca-ES" sz="2400" dirty="0" smtClean="0"/>
              <a:t> </a:t>
            </a:r>
            <a:r>
              <a:rPr lang="ca-ES" sz="2400" dirty="0" err="1" smtClean="0"/>
              <a:t>way</a:t>
            </a:r>
            <a:endParaRPr lang="ca-ES" sz="2400" dirty="0" smtClean="0"/>
          </a:p>
          <a:p>
            <a:endParaRPr lang="ca-ES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8703" y="2060848"/>
            <a:ext cx="480529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Traditional</a:t>
            </a:r>
            <a:r>
              <a:rPr lang="ca-ES" dirty="0" smtClean="0"/>
              <a:t> </a:t>
            </a:r>
            <a:r>
              <a:rPr lang="ca-ES" dirty="0" err="1" smtClean="0"/>
              <a:t>approach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 fontScale="92500" lnSpcReduction="10000"/>
          </a:bodyPr>
          <a:lstStyle/>
          <a:p>
            <a:r>
              <a:rPr lang="ca-ES" dirty="0" err="1" smtClean="0"/>
              <a:t>Find</a:t>
            </a:r>
            <a:r>
              <a:rPr lang="ca-ES" dirty="0" smtClean="0"/>
              <a:t> </a:t>
            </a:r>
            <a:r>
              <a:rPr lang="ca-ES" dirty="0" err="1" smtClean="0"/>
              <a:t>some</a:t>
            </a:r>
            <a:r>
              <a:rPr lang="ca-ES" dirty="0" smtClean="0"/>
              <a:t> </a:t>
            </a:r>
            <a:r>
              <a:rPr lang="ca-ES" dirty="0" err="1" smtClean="0"/>
              <a:t>gene-to-phenotype</a:t>
            </a:r>
            <a:r>
              <a:rPr lang="ca-ES" dirty="0" smtClean="0"/>
              <a:t> </a:t>
            </a:r>
            <a:r>
              <a:rPr lang="en-US" dirty="0" smtClean="0"/>
              <a:t>association </a:t>
            </a:r>
            <a:r>
              <a:rPr lang="en-US" dirty="0" smtClean="0"/>
              <a:t>score (say, using t-test</a:t>
            </a:r>
            <a:r>
              <a:rPr lang="en-US" dirty="0" smtClean="0"/>
              <a:t>, </a:t>
            </a:r>
            <a:r>
              <a:rPr lang="ca-ES" dirty="0" smtClean="0"/>
              <a:t>ANOVA</a:t>
            </a:r>
            <a:r>
              <a:rPr lang="ca-ES" dirty="0" smtClean="0"/>
              <a:t>, etc.)</a:t>
            </a:r>
          </a:p>
          <a:p>
            <a:r>
              <a:rPr lang="en-US" dirty="0" smtClean="0"/>
              <a:t>Rank genes according to the score </a:t>
            </a:r>
            <a:r>
              <a:rPr lang="en-US" dirty="0" smtClean="0"/>
              <a:t>and take </a:t>
            </a:r>
            <a:r>
              <a:rPr lang="en-US" dirty="0" smtClean="0"/>
              <a:t>top-'your favorite number' </a:t>
            </a:r>
            <a:r>
              <a:rPr lang="en-US" dirty="0" smtClean="0"/>
              <a:t>or assess </a:t>
            </a:r>
            <a:r>
              <a:rPr lang="en-US" dirty="0" smtClean="0"/>
              <a:t>statistical </a:t>
            </a:r>
            <a:r>
              <a:rPr lang="en-US" dirty="0" err="1" smtClean="0"/>
              <a:t>signicance</a:t>
            </a:r>
            <a:r>
              <a:rPr lang="en-US" dirty="0" smtClean="0"/>
              <a:t> of </a:t>
            </a:r>
            <a:r>
              <a:rPr lang="en-US" dirty="0" smtClean="0"/>
              <a:t>the discriminating </a:t>
            </a:r>
            <a:r>
              <a:rPr lang="en-US" dirty="0" smtClean="0"/>
              <a:t>power of each </a:t>
            </a:r>
            <a:r>
              <a:rPr lang="en-US" dirty="0" smtClean="0"/>
              <a:t>gene</a:t>
            </a:r>
          </a:p>
          <a:p>
            <a:r>
              <a:rPr lang="ca-ES" dirty="0" err="1" smtClean="0"/>
              <a:t>Adjust</a:t>
            </a:r>
            <a:r>
              <a:rPr lang="ca-ES" dirty="0" smtClean="0"/>
              <a:t> </a:t>
            </a:r>
            <a:r>
              <a:rPr lang="ca-ES" dirty="0" err="1" smtClean="0"/>
              <a:t>by</a:t>
            </a:r>
            <a:r>
              <a:rPr lang="ca-ES" dirty="0" smtClean="0"/>
              <a:t> </a:t>
            </a:r>
            <a:r>
              <a:rPr lang="ca-ES" dirty="0" err="1" smtClean="0"/>
              <a:t>Multiple</a:t>
            </a:r>
            <a:r>
              <a:rPr lang="ca-ES" dirty="0" smtClean="0"/>
              <a:t> </a:t>
            </a:r>
            <a:r>
              <a:rPr lang="ca-ES" dirty="0" err="1" smtClean="0"/>
              <a:t>testing</a:t>
            </a:r>
            <a:endParaRPr lang="ca-ES" dirty="0" smtClean="0"/>
          </a:p>
          <a:p>
            <a:r>
              <a:rPr lang="en-US" dirty="0" smtClean="0"/>
              <a:t>It </a:t>
            </a:r>
            <a:r>
              <a:rPr lang="en-US" dirty="0" smtClean="0"/>
              <a:t>is not uncommon that </a:t>
            </a:r>
            <a:r>
              <a:rPr lang="en-US" dirty="0" smtClean="0"/>
              <a:t>similar studies </a:t>
            </a:r>
            <a:r>
              <a:rPr lang="en-US" dirty="0" smtClean="0"/>
              <a:t>report nonintersecting lists </a:t>
            </a:r>
            <a:r>
              <a:rPr lang="en-US" dirty="0" smtClean="0"/>
              <a:t>of </a:t>
            </a:r>
            <a:r>
              <a:rPr lang="ca-ES" dirty="0" smtClean="0"/>
              <a:t>"</a:t>
            </a:r>
            <a:r>
              <a:rPr lang="ca-ES" dirty="0" smtClean="0"/>
              <a:t>top </a:t>
            </a:r>
            <a:r>
              <a:rPr lang="ca-ES" dirty="0" err="1" smtClean="0"/>
              <a:t>genes</a:t>
            </a:r>
            <a:r>
              <a:rPr lang="ca-ES" dirty="0" smtClean="0"/>
              <a:t>"</a:t>
            </a:r>
          </a:p>
          <a:p>
            <a:r>
              <a:rPr lang="en-US" dirty="0" smtClean="0"/>
              <a:t>Individual </a:t>
            </a:r>
            <a:r>
              <a:rPr lang="en-US" dirty="0" smtClean="0"/>
              <a:t>genes might not </a:t>
            </a:r>
            <a:r>
              <a:rPr lang="en-US" dirty="0" smtClean="0"/>
              <a:t>contribute too </a:t>
            </a:r>
            <a:r>
              <a:rPr lang="en-US" dirty="0" smtClean="0"/>
              <a:t>much to the </a:t>
            </a:r>
            <a:r>
              <a:rPr lang="en-US" dirty="0" smtClean="0"/>
              <a:t>difference between </a:t>
            </a:r>
            <a:r>
              <a:rPr lang="ca-ES" dirty="0" err="1" smtClean="0"/>
              <a:t>phenotypes</a:t>
            </a:r>
            <a:r>
              <a:rPr lang="ca-ES" dirty="0" smtClean="0"/>
              <a:t>, </a:t>
            </a:r>
            <a:r>
              <a:rPr lang="ca-ES" dirty="0" err="1" smtClean="0"/>
              <a:t>together</a:t>
            </a:r>
            <a:r>
              <a:rPr lang="ca-ES" dirty="0" smtClean="0"/>
              <a:t>, </a:t>
            </a:r>
            <a:r>
              <a:rPr lang="ca-ES" dirty="0" err="1" smtClean="0"/>
              <a:t>though</a:t>
            </a:r>
            <a:r>
              <a:rPr lang="ca-ES" dirty="0" smtClean="0"/>
              <a:t>, </a:t>
            </a:r>
            <a:r>
              <a:rPr lang="ca-ES" dirty="0" err="1" smtClean="0"/>
              <a:t>they</a:t>
            </a:r>
            <a:r>
              <a:rPr lang="ca-ES" dirty="0" smtClean="0"/>
              <a:t> </a:t>
            </a:r>
            <a:r>
              <a:rPr lang="ca-ES" dirty="0" err="1" smtClean="0"/>
              <a:t>might</a:t>
            </a:r>
            <a:r>
              <a:rPr lang="ca-ES" dirty="0" smtClean="0"/>
              <a:t>!</a:t>
            </a:r>
            <a:endParaRPr lang="ca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Gene</a:t>
            </a:r>
            <a:r>
              <a:rPr lang="ca-ES" dirty="0" smtClean="0"/>
              <a:t> Set </a:t>
            </a:r>
            <a:r>
              <a:rPr lang="ca-ES" smtClean="0"/>
              <a:t>Analysis</a:t>
            </a:r>
            <a:endParaRPr lang="ca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251520" y="1628801"/>
            <a:ext cx="4330824" cy="86409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Instead of 'list of genes' </a:t>
            </a:r>
            <a:r>
              <a:rPr lang="en-US" sz="2400" dirty="0" smtClean="0"/>
              <a:t>think </a:t>
            </a:r>
            <a:r>
              <a:rPr lang="en-US" sz="2400" dirty="0" smtClean="0"/>
              <a:t>about 'list of gene sets'</a:t>
            </a:r>
            <a:endParaRPr lang="ca-ES" sz="2400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780928"/>
            <a:ext cx="4019687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2 Marcador de contenido"/>
          <p:cNvSpPr>
            <a:spLocks noGrp="1"/>
          </p:cNvSpPr>
          <p:nvPr>
            <p:ph sz="half" idx="1"/>
          </p:nvPr>
        </p:nvSpPr>
        <p:spPr>
          <a:xfrm>
            <a:off x="4637856" y="1783357"/>
            <a:ext cx="4038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Gene sets encompass larger amount of biological information,</a:t>
            </a:r>
          </a:p>
          <a:p>
            <a:r>
              <a:rPr lang="en-US" dirty="0" smtClean="0"/>
              <a:t>this helps to make results more interpretable.</a:t>
            </a:r>
          </a:p>
          <a:p>
            <a:r>
              <a:rPr lang="en-US" dirty="0" smtClean="0"/>
              <a:t>Information on the gene set level is comparable across different types of measurements (different platforms)</a:t>
            </a:r>
          </a:p>
          <a:p>
            <a:r>
              <a:rPr lang="en-US" dirty="0" smtClean="0"/>
              <a:t>Multiple testing issue: we will usually (not always...) have less</a:t>
            </a:r>
          </a:p>
          <a:p>
            <a:r>
              <a:rPr lang="ca-ES" dirty="0" smtClean="0"/>
              <a:t>sets </a:t>
            </a:r>
            <a:r>
              <a:rPr lang="ca-ES" dirty="0" err="1" smtClean="0"/>
              <a:t>than</a:t>
            </a:r>
            <a:r>
              <a:rPr lang="ca-ES" dirty="0" smtClean="0"/>
              <a:t> individual </a:t>
            </a:r>
            <a:r>
              <a:rPr lang="ca-ES" dirty="0" err="1" smtClean="0"/>
              <a:t>genes</a:t>
            </a:r>
            <a:endParaRPr lang="ca-ES" dirty="0" smtClean="0"/>
          </a:p>
          <a:p>
            <a:r>
              <a:rPr lang="en-US" dirty="0" smtClean="0"/>
              <a:t>Same biological mechanisms can manifest in different parts of the pathway and via different alterations in different</a:t>
            </a:r>
          </a:p>
          <a:p>
            <a:r>
              <a:rPr lang="ca-ES" dirty="0" err="1" smtClean="0"/>
              <a:t>subjects</a:t>
            </a:r>
            <a:r>
              <a:rPr lang="ca-ES" dirty="0" smtClean="0"/>
              <a:t> (!!!)</a:t>
            </a:r>
            <a:endParaRPr lang="ca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Overrepresentation</a:t>
            </a:r>
            <a:r>
              <a:rPr lang="ca-ES" dirty="0" smtClean="0"/>
              <a:t> </a:t>
            </a:r>
            <a:r>
              <a:rPr lang="ca-ES" dirty="0" err="1" smtClean="0"/>
              <a:t>analysis</a:t>
            </a:r>
            <a:endParaRPr lang="ca-ES" dirty="0"/>
          </a:p>
        </p:txBody>
      </p:sp>
      <p:pic>
        <p:nvPicPr>
          <p:cNvPr id="5" name="Picture 2" descr="http://www.frontiersin.org/files/Articles/140184/fendo-06-00069-HTML/image_m/fendo-06-00069-g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2852936"/>
            <a:ext cx="2808312" cy="3676513"/>
          </a:xfrm>
          <a:prstGeom prst="rect">
            <a:avLst/>
          </a:prstGeom>
          <a:noFill/>
        </p:spPr>
      </p:pic>
      <p:pic>
        <p:nvPicPr>
          <p:cNvPr id="6" name="Picture 4" descr="http://www.grissom.gr/stranger/static/help/equation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556792"/>
            <a:ext cx="3980281" cy="1080120"/>
          </a:xfrm>
          <a:prstGeom prst="rect">
            <a:avLst/>
          </a:prstGeom>
          <a:noFill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2420888"/>
            <a:ext cx="4206940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a-ES" dirty="0" err="1" smtClean="0"/>
              <a:t>Case</a:t>
            </a:r>
            <a:r>
              <a:rPr lang="ca-ES" dirty="0" smtClean="0"/>
              <a:t> </a:t>
            </a:r>
            <a:r>
              <a:rPr lang="ca-ES" dirty="0" err="1" smtClean="0"/>
              <a:t>study</a:t>
            </a:r>
            <a:r>
              <a:rPr lang="ca-ES" dirty="0" smtClean="0"/>
              <a:t>: Glioblastoma multiforme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47248" cy="154076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Glioblastoma</a:t>
            </a:r>
            <a:r>
              <a:rPr lang="en-US" dirty="0" smtClean="0"/>
              <a:t> </a:t>
            </a:r>
            <a:r>
              <a:rPr lang="en-US" dirty="0" err="1" smtClean="0"/>
              <a:t>multiforme</a:t>
            </a:r>
            <a:r>
              <a:rPr lang="en-US" dirty="0" smtClean="0"/>
              <a:t> (GBM) - very aggressive and </a:t>
            </a:r>
            <a:r>
              <a:rPr lang="en-US" dirty="0" smtClean="0"/>
              <a:t>the most </a:t>
            </a:r>
            <a:r>
              <a:rPr lang="en-US" dirty="0" smtClean="0"/>
              <a:t>common primary brain tumor</a:t>
            </a:r>
          </a:p>
          <a:p>
            <a:r>
              <a:rPr lang="en-US" dirty="0" smtClean="0"/>
              <a:t>primary (90%-95%), secondary (5%-10%)</a:t>
            </a:r>
          </a:p>
          <a:p>
            <a:r>
              <a:rPr lang="ca-ES" dirty="0" err="1" smtClean="0"/>
              <a:t>median</a:t>
            </a:r>
            <a:r>
              <a:rPr lang="ca-ES" dirty="0" smtClean="0"/>
              <a:t> </a:t>
            </a:r>
            <a:r>
              <a:rPr lang="ca-ES" dirty="0" err="1" smtClean="0"/>
              <a:t>survival</a:t>
            </a:r>
            <a:r>
              <a:rPr lang="ca-ES" dirty="0" smtClean="0"/>
              <a:t> 15 </a:t>
            </a:r>
            <a:r>
              <a:rPr lang="ca-ES" dirty="0" err="1" smtClean="0"/>
              <a:t>month</a:t>
            </a:r>
            <a:endParaRPr lang="ca-ES" dirty="0" smtClean="0"/>
          </a:p>
          <a:p>
            <a:endParaRPr lang="ca-ES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4909741" cy="248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5324475"/>
            <a:ext cx="573405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/>
              <a:t>Pathways</a:t>
            </a:r>
            <a:r>
              <a:rPr lang="ca-ES" dirty="0" smtClean="0"/>
              <a:t> </a:t>
            </a:r>
            <a:r>
              <a:rPr lang="ca-ES" dirty="0" err="1" smtClean="0"/>
              <a:t>altered</a:t>
            </a:r>
            <a:r>
              <a:rPr lang="ca-ES" dirty="0" smtClean="0"/>
              <a:t> in GBM</a:t>
            </a:r>
            <a:endParaRPr lang="ca-E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665" y="1412776"/>
            <a:ext cx="8340799" cy="5144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508</Words>
  <Application>Microsoft Office PowerPoint</Application>
  <PresentationFormat>Presentación en pantalla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Integrating diverse genomic data using gene sets</vt:lpstr>
      <vt:lpstr>Background</vt:lpstr>
      <vt:lpstr>Gene Sets</vt:lpstr>
      <vt:lpstr>Why gene set analysis</vt:lpstr>
      <vt:lpstr>Traditional approach</vt:lpstr>
      <vt:lpstr>Gene Set Analysis</vt:lpstr>
      <vt:lpstr>Overrepresentation analysis</vt:lpstr>
      <vt:lpstr>Case study: Glioblastoma multiforme</vt:lpstr>
      <vt:lpstr>Pathways altered in GBM</vt:lpstr>
      <vt:lpstr>Gene Set Enrichment Analysis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Integrating diverse genomic data using gene sets</dc:title>
  <dc:creator>Alex</dc:creator>
  <cp:lastModifiedBy>Alex</cp:lastModifiedBy>
  <cp:revision>36</cp:revision>
  <dcterms:created xsi:type="dcterms:W3CDTF">2016-02-20T17:27:59Z</dcterms:created>
  <dcterms:modified xsi:type="dcterms:W3CDTF">2016-02-21T17:44:16Z</dcterms:modified>
</cp:coreProperties>
</file>