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0" r:id="rId6"/>
    <p:sldId id="265" r:id="rId7"/>
    <p:sldId id="261" r:id="rId8"/>
    <p:sldId id="262" r:id="rId9"/>
    <p:sldId id="263" r:id="rId10"/>
    <p:sldId id="264" r:id="rId11"/>
    <p:sldId id="267" r:id="rId12"/>
    <p:sldId id="269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1803" autoAdjust="0"/>
  </p:normalViewPr>
  <p:slideViewPr>
    <p:cSldViewPr>
      <p:cViewPr varScale="1">
        <p:scale>
          <a:sx n="77" d="100"/>
          <a:sy n="77" d="100"/>
        </p:scale>
        <p:origin x="-1541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40EB3-6FAF-4B7C-9584-39576DC178AD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3EFC2-69FD-4FE5-865F-20ACFE83A43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D0D8BD-9248-4E11-810C-C80BE59266EB}" type="slidenum">
              <a:rPr lang="en-GB"/>
              <a:pPr/>
              <a:t>2</a:t>
            </a:fld>
            <a:endParaRPr lang="en-GB"/>
          </a:p>
        </p:txBody>
      </p:sp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958464" y="687893"/>
            <a:ext cx="4938005" cy="342385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512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494" y="4342939"/>
            <a:ext cx="5474745" cy="410324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84402" tIns="42200" rIns="84402" bIns="42200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09FF9D9-71B8-4B54-B1EC-56881507F06B}" type="slidenum">
              <a:rPr lang="en-GB"/>
              <a:pPr/>
              <a:t>3</a:t>
            </a:fld>
            <a:endParaRPr lang="en-GB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958464" y="687893"/>
            <a:ext cx="4938005" cy="342385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494" y="4342939"/>
            <a:ext cx="5474745" cy="410324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84402" tIns="42200" rIns="84402" bIns="42200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EB8AEE-3714-4268-9BAC-F175A5639763}" type="slidenum">
              <a:rPr lang="en-GB"/>
              <a:pPr/>
              <a:t>4</a:t>
            </a:fld>
            <a:endParaRPr lang="en-GB"/>
          </a:p>
        </p:txBody>
      </p:sp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958464" y="687893"/>
            <a:ext cx="4938005" cy="342385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494" y="4342939"/>
            <a:ext cx="5474745" cy="410324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84402" tIns="42200" rIns="84402" bIns="42200" anchor="ctr"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1F41-9C0F-48EB-898C-5BB9CABB4D3B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36E50-E8F3-4159-8CE3-DB84CF27563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1F41-9C0F-48EB-898C-5BB9CABB4D3B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36E50-E8F3-4159-8CE3-DB84CF27563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1F41-9C0F-48EB-898C-5BB9CABB4D3B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36E50-E8F3-4159-8CE3-DB84CF27563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1F41-9C0F-48EB-898C-5BB9CABB4D3B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36E50-E8F3-4159-8CE3-DB84CF27563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1F41-9C0F-48EB-898C-5BB9CABB4D3B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36E50-E8F3-4159-8CE3-DB84CF27563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1F41-9C0F-48EB-898C-5BB9CABB4D3B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36E50-E8F3-4159-8CE3-DB84CF27563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1F41-9C0F-48EB-898C-5BB9CABB4D3B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36E50-E8F3-4159-8CE3-DB84CF27563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1F41-9C0F-48EB-898C-5BB9CABB4D3B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36E50-E8F3-4159-8CE3-DB84CF27563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1F41-9C0F-48EB-898C-5BB9CABB4D3B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36E50-E8F3-4159-8CE3-DB84CF27563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1F41-9C0F-48EB-898C-5BB9CABB4D3B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36E50-E8F3-4159-8CE3-DB84CF27563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1F41-9C0F-48EB-898C-5BB9CABB4D3B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36E50-E8F3-4159-8CE3-DB84CF27563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D1F41-9C0F-48EB-898C-5BB9CABB4D3B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36E50-E8F3-4159-8CE3-DB84CF27563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Gens, </a:t>
            </a:r>
            <a:r>
              <a:rPr lang="en-US" dirty="0" err="1" smtClean="0"/>
              <a:t>Ordinadors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Malalties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5900" y="809625"/>
            <a:ext cx="8647113" cy="6191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sz="3600" b="1" dirty="0">
                <a:solidFill>
                  <a:schemeClr val="accent2">
                    <a:lumMod val="50000"/>
                  </a:schemeClr>
                </a:solidFill>
                <a:latin typeface="Candara" pitchFamily="34" charset="0"/>
              </a:rPr>
              <a:t>Classification of genetic disorders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857250" y="1773238"/>
            <a:ext cx="5857875" cy="44418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smtClean="0">
                <a:latin typeface="Candara" pitchFamily="34" charset="0"/>
              </a:rPr>
              <a:t>Multifactorial</a:t>
            </a:r>
            <a:br>
              <a:rPr lang="en-GB" sz="2800" smtClean="0">
                <a:latin typeface="Candara" pitchFamily="34" charset="0"/>
              </a:rPr>
            </a:br>
            <a:endParaRPr lang="en-GB" sz="2800" smtClean="0">
              <a:latin typeface="Candara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800" smtClean="0">
                <a:latin typeface="Candara" pitchFamily="34" charset="0"/>
              </a:rPr>
              <a:t>Single gene</a:t>
            </a:r>
            <a:br>
              <a:rPr lang="en-GB" sz="2800" smtClean="0">
                <a:latin typeface="Candara" pitchFamily="34" charset="0"/>
              </a:rPr>
            </a:br>
            <a:endParaRPr lang="en-GB" sz="2800" smtClean="0">
              <a:latin typeface="Candara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800" smtClean="0">
                <a:latin typeface="Candara" pitchFamily="34" charset="0"/>
              </a:rPr>
              <a:t>Chromosomal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2800" smtClean="0">
              <a:latin typeface="Candara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800" smtClean="0">
                <a:latin typeface="Candara" pitchFamily="34" charset="0"/>
              </a:rPr>
              <a:t>Mitochondrial</a:t>
            </a:r>
            <a:br>
              <a:rPr lang="en-GB" sz="2800" smtClean="0">
                <a:latin typeface="Candara" pitchFamily="34" charset="0"/>
              </a:rPr>
            </a:br>
            <a:endParaRPr lang="en-GB" sz="2800" smtClean="0">
              <a:latin typeface="Candara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800" smtClean="0">
                <a:latin typeface="Candara" pitchFamily="34" charset="0"/>
              </a:rPr>
              <a:t>Somatic mutations (cancer)</a:t>
            </a:r>
            <a:br>
              <a:rPr lang="en-GB" sz="2800" smtClean="0">
                <a:latin typeface="Candara" pitchFamily="34" charset="0"/>
              </a:rPr>
            </a:br>
            <a:endParaRPr lang="en-GB" smtClean="0">
              <a:latin typeface="Candara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551488" y="2500313"/>
            <a:ext cx="668337" cy="725487"/>
            <a:chOff x="641" y="1660"/>
            <a:chExt cx="953" cy="1072"/>
          </a:xfrm>
        </p:grpSpPr>
        <p:sp>
          <p:nvSpPr>
            <p:cNvPr id="4145" name="Oval 6"/>
            <p:cNvSpPr>
              <a:spLocks noChangeArrowheads="1"/>
            </p:cNvSpPr>
            <p:nvPr/>
          </p:nvSpPr>
          <p:spPr bwMode="auto">
            <a:xfrm>
              <a:off x="641" y="1660"/>
              <a:ext cx="953" cy="1072"/>
            </a:xfrm>
            <a:prstGeom prst="ellipse">
              <a:avLst/>
            </a:prstGeom>
            <a:solidFill>
              <a:srgbClr val="6694D4"/>
            </a:solidFill>
            <a:ln w="13334" algn="ctr">
              <a:solidFill>
                <a:srgbClr val="555555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endParaRPr lang="en-GB">
                <a:latin typeface="Candara" pitchFamily="34" charset="0"/>
              </a:endParaRPr>
            </a:p>
          </p:txBody>
        </p:sp>
        <p:sp>
          <p:nvSpPr>
            <p:cNvPr id="4146" name="Freeform 7"/>
            <p:cNvSpPr>
              <a:spLocks/>
            </p:cNvSpPr>
            <p:nvPr/>
          </p:nvSpPr>
          <p:spPr bwMode="auto">
            <a:xfrm>
              <a:off x="1194" y="1832"/>
              <a:ext cx="161" cy="721"/>
            </a:xfrm>
            <a:custGeom>
              <a:avLst/>
              <a:gdLst>
                <a:gd name="T0" fmla="*/ 0 w 181"/>
                <a:gd name="T1" fmla="*/ 20 h 721"/>
                <a:gd name="T2" fmla="*/ 21 w 181"/>
                <a:gd name="T3" fmla="*/ 0 h 721"/>
                <a:gd name="T4" fmla="*/ 105 w 181"/>
                <a:gd name="T5" fmla="*/ 0 h 721"/>
                <a:gd name="T6" fmla="*/ 126 w 181"/>
                <a:gd name="T7" fmla="*/ 20 h 721"/>
                <a:gd name="T8" fmla="*/ 126 w 181"/>
                <a:gd name="T9" fmla="*/ 340 h 721"/>
                <a:gd name="T10" fmla="*/ 105 w 181"/>
                <a:gd name="T11" fmla="*/ 360 h 721"/>
                <a:gd name="T12" fmla="*/ 126 w 181"/>
                <a:gd name="T13" fmla="*/ 380 h 721"/>
                <a:gd name="T14" fmla="*/ 126 w 181"/>
                <a:gd name="T15" fmla="*/ 700 h 721"/>
                <a:gd name="T16" fmla="*/ 105 w 181"/>
                <a:gd name="T17" fmla="*/ 720 h 721"/>
                <a:gd name="T18" fmla="*/ 21 w 181"/>
                <a:gd name="T19" fmla="*/ 720 h 721"/>
                <a:gd name="T20" fmla="*/ 0 w 181"/>
                <a:gd name="T21" fmla="*/ 700 h 721"/>
                <a:gd name="T22" fmla="*/ 0 w 181"/>
                <a:gd name="T23" fmla="*/ 380 h 721"/>
                <a:gd name="T24" fmla="*/ 21 w 181"/>
                <a:gd name="T25" fmla="*/ 360 h 721"/>
                <a:gd name="T26" fmla="*/ 0 w 181"/>
                <a:gd name="T27" fmla="*/ 340 h 721"/>
                <a:gd name="T28" fmla="*/ 0 w 181"/>
                <a:gd name="T29" fmla="*/ 20 h 7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1"/>
                <a:gd name="T46" fmla="*/ 0 h 721"/>
                <a:gd name="T47" fmla="*/ 181 w 181"/>
                <a:gd name="T48" fmla="*/ 721 h 72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1" h="721">
                  <a:moveTo>
                    <a:pt x="0" y="20"/>
                  </a:moveTo>
                  <a:lnTo>
                    <a:pt x="30" y="0"/>
                  </a:lnTo>
                  <a:lnTo>
                    <a:pt x="150" y="0"/>
                  </a:lnTo>
                  <a:lnTo>
                    <a:pt x="180" y="20"/>
                  </a:lnTo>
                  <a:lnTo>
                    <a:pt x="180" y="340"/>
                  </a:lnTo>
                  <a:lnTo>
                    <a:pt x="150" y="360"/>
                  </a:lnTo>
                  <a:lnTo>
                    <a:pt x="180" y="380"/>
                  </a:lnTo>
                  <a:lnTo>
                    <a:pt x="180" y="700"/>
                  </a:lnTo>
                  <a:lnTo>
                    <a:pt x="150" y="720"/>
                  </a:lnTo>
                  <a:lnTo>
                    <a:pt x="30" y="720"/>
                  </a:lnTo>
                  <a:lnTo>
                    <a:pt x="0" y="700"/>
                  </a:lnTo>
                  <a:lnTo>
                    <a:pt x="0" y="380"/>
                  </a:lnTo>
                  <a:lnTo>
                    <a:pt x="30" y="360"/>
                  </a:lnTo>
                  <a:lnTo>
                    <a:pt x="0" y="340"/>
                  </a:lnTo>
                  <a:lnTo>
                    <a:pt x="0" y="2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4147" name="Rectangle 8"/>
            <p:cNvSpPr>
              <a:spLocks noChangeArrowheads="1"/>
            </p:cNvSpPr>
            <p:nvPr/>
          </p:nvSpPr>
          <p:spPr bwMode="auto">
            <a:xfrm>
              <a:off x="1198" y="2356"/>
              <a:ext cx="152" cy="7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endParaRPr lang="en-GB">
                <a:latin typeface="Candara" pitchFamily="34" charset="0"/>
              </a:endParaRPr>
            </a:p>
          </p:txBody>
        </p:sp>
        <p:sp>
          <p:nvSpPr>
            <p:cNvPr id="4148" name="Freeform 9"/>
            <p:cNvSpPr>
              <a:spLocks/>
            </p:cNvSpPr>
            <p:nvPr/>
          </p:nvSpPr>
          <p:spPr bwMode="auto">
            <a:xfrm>
              <a:off x="874" y="1832"/>
              <a:ext cx="161" cy="721"/>
            </a:xfrm>
            <a:custGeom>
              <a:avLst/>
              <a:gdLst>
                <a:gd name="T0" fmla="*/ 0 w 181"/>
                <a:gd name="T1" fmla="*/ 20 h 721"/>
                <a:gd name="T2" fmla="*/ 21 w 181"/>
                <a:gd name="T3" fmla="*/ 0 h 721"/>
                <a:gd name="T4" fmla="*/ 105 w 181"/>
                <a:gd name="T5" fmla="*/ 0 h 721"/>
                <a:gd name="T6" fmla="*/ 126 w 181"/>
                <a:gd name="T7" fmla="*/ 20 h 721"/>
                <a:gd name="T8" fmla="*/ 126 w 181"/>
                <a:gd name="T9" fmla="*/ 340 h 721"/>
                <a:gd name="T10" fmla="*/ 105 w 181"/>
                <a:gd name="T11" fmla="*/ 360 h 721"/>
                <a:gd name="T12" fmla="*/ 126 w 181"/>
                <a:gd name="T13" fmla="*/ 380 h 721"/>
                <a:gd name="T14" fmla="*/ 126 w 181"/>
                <a:gd name="T15" fmla="*/ 700 h 721"/>
                <a:gd name="T16" fmla="*/ 105 w 181"/>
                <a:gd name="T17" fmla="*/ 720 h 721"/>
                <a:gd name="T18" fmla="*/ 21 w 181"/>
                <a:gd name="T19" fmla="*/ 720 h 721"/>
                <a:gd name="T20" fmla="*/ 0 w 181"/>
                <a:gd name="T21" fmla="*/ 700 h 721"/>
                <a:gd name="T22" fmla="*/ 0 w 181"/>
                <a:gd name="T23" fmla="*/ 380 h 721"/>
                <a:gd name="T24" fmla="*/ 21 w 181"/>
                <a:gd name="T25" fmla="*/ 360 h 721"/>
                <a:gd name="T26" fmla="*/ 0 w 181"/>
                <a:gd name="T27" fmla="*/ 340 h 721"/>
                <a:gd name="T28" fmla="*/ 0 w 181"/>
                <a:gd name="T29" fmla="*/ 20 h 7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1"/>
                <a:gd name="T46" fmla="*/ 0 h 721"/>
                <a:gd name="T47" fmla="*/ 181 w 181"/>
                <a:gd name="T48" fmla="*/ 721 h 72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1" h="721">
                  <a:moveTo>
                    <a:pt x="0" y="20"/>
                  </a:moveTo>
                  <a:lnTo>
                    <a:pt x="30" y="0"/>
                  </a:lnTo>
                  <a:lnTo>
                    <a:pt x="150" y="0"/>
                  </a:lnTo>
                  <a:lnTo>
                    <a:pt x="180" y="20"/>
                  </a:lnTo>
                  <a:lnTo>
                    <a:pt x="180" y="340"/>
                  </a:lnTo>
                  <a:lnTo>
                    <a:pt x="150" y="360"/>
                  </a:lnTo>
                  <a:lnTo>
                    <a:pt x="180" y="380"/>
                  </a:lnTo>
                  <a:lnTo>
                    <a:pt x="180" y="700"/>
                  </a:lnTo>
                  <a:lnTo>
                    <a:pt x="150" y="720"/>
                  </a:lnTo>
                  <a:lnTo>
                    <a:pt x="30" y="720"/>
                  </a:lnTo>
                  <a:lnTo>
                    <a:pt x="0" y="700"/>
                  </a:lnTo>
                  <a:lnTo>
                    <a:pt x="0" y="380"/>
                  </a:lnTo>
                  <a:lnTo>
                    <a:pt x="30" y="360"/>
                  </a:lnTo>
                  <a:lnTo>
                    <a:pt x="0" y="340"/>
                  </a:lnTo>
                  <a:lnTo>
                    <a:pt x="0" y="2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4149" name="Rectangle 10"/>
            <p:cNvSpPr>
              <a:spLocks noChangeArrowheads="1"/>
            </p:cNvSpPr>
            <p:nvPr/>
          </p:nvSpPr>
          <p:spPr bwMode="auto">
            <a:xfrm>
              <a:off x="878" y="2356"/>
              <a:ext cx="152" cy="7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endParaRPr lang="en-GB">
                <a:latin typeface="Candara" pitchFamily="34" charset="0"/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643438" y="2500313"/>
            <a:ext cx="671512" cy="731837"/>
            <a:chOff x="641" y="297"/>
            <a:chExt cx="960" cy="1080"/>
          </a:xfrm>
        </p:grpSpPr>
        <p:sp>
          <p:nvSpPr>
            <p:cNvPr id="4138" name="Oval 12"/>
            <p:cNvSpPr>
              <a:spLocks noChangeArrowheads="1"/>
            </p:cNvSpPr>
            <p:nvPr/>
          </p:nvSpPr>
          <p:spPr bwMode="auto">
            <a:xfrm flipV="1">
              <a:off x="641" y="297"/>
              <a:ext cx="960" cy="1080"/>
            </a:xfrm>
            <a:prstGeom prst="ellipse">
              <a:avLst/>
            </a:prstGeom>
            <a:solidFill>
              <a:srgbClr val="6694D4"/>
            </a:solidFill>
            <a:ln w="13334">
              <a:solidFill>
                <a:srgbClr val="555555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endParaRPr lang="en-GB">
                <a:latin typeface="Candara" pitchFamily="34" charset="0"/>
              </a:endParaRPr>
            </a:p>
          </p:txBody>
        </p: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1197" y="473"/>
              <a:ext cx="161" cy="721"/>
              <a:chOff x="990" y="3240"/>
              <a:chExt cx="181" cy="721"/>
            </a:xfrm>
          </p:grpSpPr>
          <p:sp>
            <p:nvSpPr>
              <p:cNvPr id="4143" name="Freeform 14"/>
              <p:cNvSpPr>
                <a:spLocks/>
              </p:cNvSpPr>
              <p:nvPr/>
            </p:nvSpPr>
            <p:spPr bwMode="auto">
              <a:xfrm>
                <a:off x="990" y="3240"/>
                <a:ext cx="181" cy="721"/>
              </a:xfrm>
              <a:custGeom>
                <a:avLst/>
                <a:gdLst>
                  <a:gd name="T0" fmla="*/ 0 w 181"/>
                  <a:gd name="T1" fmla="*/ 20 h 721"/>
                  <a:gd name="T2" fmla="*/ 30 w 181"/>
                  <a:gd name="T3" fmla="*/ 0 h 721"/>
                  <a:gd name="T4" fmla="*/ 150 w 181"/>
                  <a:gd name="T5" fmla="*/ 0 h 721"/>
                  <a:gd name="T6" fmla="*/ 180 w 181"/>
                  <a:gd name="T7" fmla="*/ 20 h 721"/>
                  <a:gd name="T8" fmla="*/ 180 w 181"/>
                  <a:gd name="T9" fmla="*/ 340 h 721"/>
                  <a:gd name="T10" fmla="*/ 150 w 181"/>
                  <a:gd name="T11" fmla="*/ 360 h 721"/>
                  <a:gd name="T12" fmla="*/ 180 w 181"/>
                  <a:gd name="T13" fmla="*/ 380 h 721"/>
                  <a:gd name="T14" fmla="*/ 180 w 181"/>
                  <a:gd name="T15" fmla="*/ 700 h 721"/>
                  <a:gd name="T16" fmla="*/ 150 w 181"/>
                  <a:gd name="T17" fmla="*/ 720 h 721"/>
                  <a:gd name="T18" fmla="*/ 30 w 181"/>
                  <a:gd name="T19" fmla="*/ 720 h 721"/>
                  <a:gd name="T20" fmla="*/ 0 w 181"/>
                  <a:gd name="T21" fmla="*/ 700 h 721"/>
                  <a:gd name="T22" fmla="*/ 0 w 181"/>
                  <a:gd name="T23" fmla="*/ 380 h 721"/>
                  <a:gd name="T24" fmla="*/ 30 w 181"/>
                  <a:gd name="T25" fmla="*/ 360 h 721"/>
                  <a:gd name="T26" fmla="*/ 0 w 181"/>
                  <a:gd name="T27" fmla="*/ 340 h 721"/>
                  <a:gd name="T28" fmla="*/ 0 w 181"/>
                  <a:gd name="T29" fmla="*/ 20 h 72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81"/>
                  <a:gd name="T46" fmla="*/ 0 h 721"/>
                  <a:gd name="T47" fmla="*/ 181 w 181"/>
                  <a:gd name="T48" fmla="*/ 721 h 72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81" h="721">
                    <a:moveTo>
                      <a:pt x="0" y="20"/>
                    </a:moveTo>
                    <a:lnTo>
                      <a:pt x="30" y="0"/>
                    </a:lnTo>
                    <a:lnTo>
                      <a:pt x="150" y="0"/>
                    </a:lnTo>
                    <a:lnTo>
                      <a:pt x="180" y="20"/>
                    </a:lnTo>
                    <a:lnTo>
                      <a:pt x="180" y="340"/>
                    </a:lnTo>
                    <a:lnTo>
                      <a:pt x="150" y="360"/>
                    </a:lnTo>
                    <a:lnTo>
                      <a:pt x="180" y="380"/>
                    </a:lnTo>
                    <a:lnTo>
                      <a:pt x="180" y="700"/>
                    </a:lnTo>
                    <a:lnTo>
                      <a:pt x="150" y="720"/>
                    </a:lnTo>
                    <a:lnTo>
                      <a:pt x="30" y="720"/>
                    </a:lnTo>
                    <a:lnTo>
                      <a:pt x="0" y="700"/>
                    </a:lnTo>
                    <a:lnTo>
                      <a:pt x="0" y="380"/>
                    </a:lnTo>
                    <a:lnTo>
                      <a:pt x="30" y="360"/>
                    </a:lnTo>
                    <a:lnTo>
                      <a:pt x="0" y="340"/>
                    </a:lnTo>
                    <a:lnTo>
                      <a:pt x="0" y="20"/>
                    </a:lnTo>
                  </a:path>
                </a:pathLst>
              </a:cu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4144" name="Rectangle 15"/>
              <p:cNvSpPr>
                <a:spLocks noChangeArrowheads="1"/>
              </p:cNvSpPr>
              <p:nvPr/>
            </p:nvSpPr>
            <p:spPr bwMode="auto">
              <a:xfrm flipV="1">
                <a:off x="990" y="3320"/>
                <a:ext cx="180" cy="80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b"/>
              <a:lstStyle/>
              <a:p>
                <a:endParaRPr lang="en-GB">
                  <a:latin typeface="Candara" pitchFamily="34" charset="0"/>
                </a:endParaRPr>
              </a:p>
            </p:txBody>
          </p:sp>
        </p:grp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877" y="473"/>
              <a:ext cx="161" cy="721"/>
              <a:chOff x="630" y="3240"/>
              <a:chExt cx="181" cy="721"/>
            </a:xfrm>
          </p:grpSpPr>
          <p:sp>
            <p:nvSpPr>
              <p:cNvPr id="4141" name="Freeform 17"/>
              <p:cNvSpPr>
                <a:spLocks/>
              </p:cNvSpPr>
              <p:nvPr/>
            </p:nvSpPr>
            <p:spPr bwMode="auto">
              <a:xfrm>
                <a:off x="630" y="3240"/>
                <a:ext cx="181" cy="721"/>
              </a:xfrm>
              <a:custGeom>
                <a:avLst/>
                <a:gdLst>
                  <a:gd name="T0" fmla="*/ 0 w 181"/>
                  <a:gd name="T1" fmla="*/ 20 h 721"/>
                  <a:gd name="T2" fmla="*/ 30 w 181"/>
                  <a:gd name="T3" fmla="*/ 0 h 721"/>
                  <a:gd name="T4" fmla="*/ 150 w 181"/>
                  <a:gd name="T5" fmla="*/ 0 h 721"/>
                  <a:gd name="T6" fmla="*/ 180 w 181"/>
                  <a:gd name="T7" fmla="*/ 20 h 721"/>
                  <a:gd name="T8" fmla="*/ 180 w 181"/>
                  <a:gd name="T9" fmla="*/ 340 h 721"/>
                  <a:gd name="T10" fmla="*/ 150 w 181"/>
                  <a:gd name="T11" fmla="*/ 360 h 721"/>
                  <a:gd name="T12" fmla="*/ 180 w 181"/>
                  <a:gd name="T13" fmla="*/ 380 h 721"/>
                  <a:gd name="T14" fmla="*/ 180 w 181"/>
                  <a:gd name="T15" fmla="*/ 700 h 721"/>
                  <a:gd name="T16" fmla="*/ 150 w 181"/>
                  <a:gd name="T17" fmla="*/ 720 h 721"/>
                  <a:gd name="T18" fmla="*/ 30 w 181"/>
                  <a:gd name="T19" fmla="*/ 720 h 721"/>
                  <a:gd name="T20" fmla="*/ 0 w 181"/>
                  <a:gd name="T21" fmla="*/ 700 h 721"/>
                  <a:gd name="T22" fmla="*/ 0 w 181"/>
                  <a:gd name="T23" fmla="*/ 380 h 721"/>
                  <a:gd name="T24" fmla="*/ 30 w 181"/>
                  <a:gd name="T25" fmla="*/ 360 h 721"/>
                  <a:gd name="T26" fmla="*/ 0 w 181"/>
                  <a:gd name="T27" fmla="*/ 340 h 721"/>
                  <a:gd name="T28" fmla="*/ 0 w 181"/>
                  <a:gd name="T29" fmla="*/ 20 h 72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81"/>
                  <a:gd name="T46" fmla="*/ 0 h 721"/>
                  <a:gd name="T47" fmla="*/ 181 w 181"/>
                  <a:gd name="T48" fmla="*/ 721 h 72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81" h="721">
                    <a:moveTo>
                      <a:pt x="0" y="20"/>
                    </a:moveTo>
                    <a:lnTo>
                      <a:pt x="30" y="0"/>
                    </a:lnTo>
                    <a:lnTo>
                      <a:pt x="150" y="0"/>
                    </a:lnTo>
                    <a:lnTo>
                      <a:pt x="180" y="20"/>
                    </a:lnTo>
                    <a:lnTo>
                      <a:pt x="180" y="340"/>
                    </a:lnTo>
                    <a:lnTo>
                      <a:pt x="150" y="360"/>
                    </a:lnTo>
                    <a:lnTo>
                      <a:pt x="180" y="380"/>
                    </a:lnTo>
                    <a:lnTo>
                      <a:pt x="180" y="700"/>
                    </a:lnTo>
                    <a:lnTo>
                      <a:pt x="150" y="720"/>
                    </a:lnTo>
                    <a:lnTo>
                      <a:pt x="30" y="720"/>
                    </a:lnTo>
                    <a:lnTo>
                      <a:pt x="0" y="700"/>
                    </a:lnTo>
                    <a:lnTo>
                      <a:pt x="0" y="380"/>
                    </a:lnTo>
                    <a:lnTo>
                      <a:pt x="30" y="360"/>
                    </a:lnTo>
                    <a:lnTo>
                      <a:pt x="0" y="340"/>
                    </a:lnTo>
                    <a:lnTo>
                      <a:pt x="0" y="20"/>
                    </a:lnTo>
                  </a:path>
                </a:pathLst>
              </a:cu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4142" name="Rectangle 18"/>
              <p:cNvSpPr>
                <a:spLocks noChangeArrowheads="1"/>
              </p:cNvSpPr>
              <p:nvPr/>
            </p:nvSpPr>
            <p:spPr bwMode="auto">
              <a:xfrm flipV="1">
                <a:off x="630" y="3320"/>
                <a:ext cx="180" cy="80"/>
              </a:xfrm>
              <a:prstGeom prst="rect">
                <a:avLst/>
              </a:prstGeom>
              <a:solidFill>
                <a:srgbClr val="FF0000"/>
              </a:solidFill>
              <a:ln w="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b"/>
              <a:lstStyle/>
              <a:p>
                <a:endParaRPr lang="en-GB">
                  <a:latin typeface="Candara" pitchFamily="34" charset="0"/>
                </a:endParaRPr>
              </a:p>
            </p:txBody>
          </p:sp>
        </p:grpSp>
      </p:grpSp>
      <p:sp>
        <p:nvSpPr>
          <p:cNvPr id="4102" name="Oval 20"/>
          <p:cNvSpPr>
            <a:spLocks noChangeArrowheads="1"/>
          </p:cNvSpPr>
          <p:nvPr/>
        </p:nvSpPr>
        <p:spPr bwMode="auto">
          <a:xfrm flipV="1">
            <a:off x="6527800" y="2482850"/>
            <a:ext cx="671513" cy="731838"/>
          </a:xfrm>
          <a:prstGeom prst="ellipse">
            <a:avLst/>
          </a:prstGeom>
          <a:solidFill>
            <a:srgbClr val="6694D4"/>
          </a:solidFill>
          <a:ln w="13334">
            <a:solidFill>
              <a:srgbClr val="555555"/>
            </a:solidFill>
            <a:round/>
            <a:headEnd/>
            <a:tailEnd/>
          </a:ln>
        </p:spPr>
        <p:txBody>
          <a:bodyPr wrap="none" anchor="b"/>
          <a:lstStyle/>
          <a:p>
            <a:endParaRPr lang="en-GB">
              <a:latin typeface="Candara" pitchFamily="34" charset="0"/>
            </a:endParaRPr>
          </a:p>
        </p:txBody>
      </p: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6715125" y="2643188"/>
            <a:ext cx="112713" cy="488950"/>
            <a:chOff x="5490" y="3240"/>
            <a:chExt cx="181" cy="721"/>
          </a:xfrm>
        </p:grpSpPr>
        <p:sp>
          <p:nvSpPr>
            <p:cNvPr id="4136" name="Freeform 22"/>
            <p:cNvSpPr>
              <a:spLocks/>
            </p:cNvSpPr>
            <p:nvPr/>
          </p:nvSpPr>
          <p:spPr bwMode="auto">
            <a:xfrm>
              <a:off x="5490" y="3240"/>
              <a:ext cx="181" cy="721"/>
            </a:xfrm>
            <a:custGeom>
              <a:avLst/>
              <a:gdLst>
                <a:gd name="T0" fmla="*/ 0 w 181"/>
                <a:gd name="T1" fmla="*/ 20 h 721"/>
                <a:gd name="T2" fmla="*/ 30 w 181"/>
                <a:gd name="T3" fmla="*/ 0 h 721"/>
                <a:gd name="T4" fmla="*/ 150 w 181"/>
                <a:gd name="T5" fmla="*/ 0 h 721"/>
                <a:gd name="T6" fmla="*/ 180 w 181"/>
                <a:gd name="T7" fmla="*/ 20 h 721"/>
                <a:gd name="T8" fmla="*/ 180 w 181"/>
                <a:gd name="T9" fmla="*/ 340 h 721"/>
                <a:gd name="T10" fmla="*/ 150 w 181"/>
                <a:gd name="T11" fmla="*/ 360 h 721"/>
                <a:gd name="T12" fmla="*/ 180 w 181"/>
                <a:gd name="T13" fmla="*/ 380 h 721"/>
                <a:gd name="T14" fmla="*/ 180 w 181"/>
                <a:gd name="T15" fmla="*/ 700 h 721"/>
                <a:gd name="T16" fmla="*/ 150 w 181"/>
                <a:gd name="T17" fmla="*/ 720 h 721"/>
                <a:gd name="T18" fmla="*/ 30 w 181"/>
                <a:gd name="T19" fmla="*/ 720 h 721"/>
                <a:gd name="T20" fmla="*/ 0 w 181"/>
                <a:gd name="T21" fmla="*/ 700 h 721"/>
                <a:gd name="T22" fmla="*/ 0 w 181"/>
                <a:gd name="T23" fmla="*/ 380 h 721"/>
                <a:gd name="T24" fmla="*/ 30 w 181"/>
                <a:gd name="T25" fmla="*/ 360 h 721"/>
                <a:gd name="T26" fmla="*/ 0 w 181"/>
                <a:gd name="T27" fmla="*/ 340 h 721"/>
                <a:gd name="T28" fmla="*/ 0 w 181"/>
                <a:gd name="T29" fmla="*/ 20 h 7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1"/>
                <a:gd name="T46" fmla="*/ 0 h 721"/>
                <a:gd name="T47" fmla="*/ 181 w 181"/>
                <a:gd name="T48" fmla="*/ 721 h 72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1" h="721">
                  <a:moveTo>
                    <a:pt x="0" y="20"/>
                  </a:moveTo>
                  <a:lnTo>
                    <a:pt x="30" y="0"/>
                  </a:lnTo>
                  <a:lnTo>
                    <a:pt x="150" y="0"/>
                  </a:lnTo>
                  <a:lnTo>
                    <a:pt x="180" y="20"/>
                  </a:lnTo>
                  <a:lnTo>
                    <a:pt x="180" y="340"/>
                  </a:lnTo>
                  <a:lnTo>
                    <a:pt x="150" y="360"/>
                  </a:lnTo>
                  <a:lnTo>
                    <a:pt x="180" y="380"/>
                  </a:lnTo>
                  <a:lnTo>
                    <a:pt x="180" y="700"/>
                  </a:lnTo>
                  <a:lnTo>
                    <a:pt x="150" y="720"/>
                  </a:lnTo>
                  <a:lnTo>
                    <a:pt x="30" y="720"/>
                  </a:lnTo>
                  <a:lnTo>
                    <a:pt x="0" y="700"/>
                  </a:lnTo>
                  <a:lnTo>
                    <a:pt x="0" y="380"/>
                  </a:lnTo>
                  <a:lnTo>
                    <a:pt x="30" y="360"/>
                  </a:lnTo>
                  <a:lnTo>
                    <a:pt x="0" y="340"/>
                  </a:lnTo>
                  <a:lnTo>
                    <a:pt x="0" y="20"/>
                  </a:lnTo>
                </a:path>
              </a:pathLst>
            </a:cu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7" name="Rectangle 23"/>
            <p:cNvSpPr>
              <a:spLocks noChangeArrowheads="1"/>
            </p:cNvSpPr>
            <p:nvPr/>
          </p:nvSpPr>
          <p:spPr bwMode="auto">
            <a:xfrm flipV="1">
              <a:off x="5490" y="3320"/>
              <a:ext cx="180" cy="80"/>
            </a:xfrm>
            <a:prstGeom prst="rect">
              <a:avLst/>
            </a:prstGeom>
            <a:solidFill>
              <a:srgbClr val="FF0000"/>
            </a:solidFill>
            <a:ln w="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>
                <a:latin typeface="Candara" pitchFamily="34" charset="0"/>
              </a:endParaRPr>
            </a:p>
          </p:txBody>
        </p:sp>
      </p:grpSp>
      <p:sp>
        <p:nvSpPr>
          <p:cNvPr id="4104" name="Freeform 24"/>
          <p:cNvSpPr>
            <a:spLocks/>
          </p:cNvSpPr>
          <p:nvPr/>
        </p:nvSpPr>
        <p:spPr bwMode="auto">
          <a:xfrm>
            <a:off x="6888163" y="2898775"/>
            <a:ext cx="112712" cy="244475"/>
          </a:xfrm>
          <a:custGeom>
            <a:avLst/>
            <a:gdLst>
              <a:gd name="T0" fmla="*/ 0 w 181"/>
              <a:gd name="T1" fmla="*/ 2147483647 h 361"/>
              <a:gd name="T2" fmla="*/ 2147483647 w 181"/>
              <a:gd name="T3" fmla="*/ 0 h 361"/>
              <a:gd name="T4" fmla="*/ 2147483647 w 181"/>
              <a:gd name="T5" fmla="*/ 0 h 361"/>
              <a:gd name="T6" fmla="*/ 2147483647 w 181"/>
              <a:gd name="T7" fmla="*/ 2147483647 h 361"/>
              <a:gd name="T8" fmla="*/ 2147483647 w 181"/>
              <a:gd name="T9" fmla="*/ 2147483647 h 361"/>
              <a:gd name="T10" fmla="*/ 2147483647 w 181"/>
              <a:gd name="T11" fmla="*/ 2147483647 h 361"/>
              <a:gd name="T12" fmla="*/ 2147483647 w 181"/>
              <a:gd name="T13" fmla="*/ 2147483647 h 361"/>
              <a:gd name="T14" fmla="*/ 2147483647 w 181"/>
              <a:gd name="T15" fmla="*/ 2147483647 h 361"/>
              <a:gd name="T16" fmla="*/ 2147483647 w 181"/>
              <a:gd name="T17" fmla="*/ 2147483647 h 361"/>
              <a:gd name="T18" fmla="*/ 2147483647 w 181"/>
              <a:gd name="T19" fmla="*/ 2147483647 h 361"/>
              <a:gd name="T20" fmla="*/ 0 w 181"/>
              <a:gd name="T21" fmla="*/ 2147483647 h 361"/>
              <a:gd name="T22" fmla="*/ 0 w 181"/>
              <a:gd name="T23" fmla="*/ 2147483647 h 361"/>
              <a:gd name="T24" fmla="*/ 2147483647 w 181"/>
              <a:gd name="T25" fmla="*/ 2147483647 h 361"/>
              <a:gd name="T26" fmla="*/ 0 w 181"/>
              <a:gd name="T27" fmla="*/ 2147483647 h 361"/>
              <a:gd name="T28" fmla="*/ 0 w 181"/>
              <a:gd name="T29" fmla="*/ 2147483647 h 361"/>
              <a:gd name="T30" fmla="*/ 0 w 181"/>
              <a:gd name="T31" fmla="*/ 2147483647 h 36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1"/>
              <a:gd name="T49" fmla="*/ 0 h 361"/>
              <a:gd name="T50" fmla="*/ 181 w 181"/>
              <a:gd name="T51" fmla="*/ 361 h 36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1" h="361">
                <a:moveTo>
                  <a:pt x="0" y="22"/>
                </a:moveTo>
                <a:lnTo>
                  <a:pt x="30" y="0"/>
                </a:lnTo>
                <a:lnTo>
                  <a:pt x="150" y="0"/>
                </a:lnTo>
                <a:lnTo>
                  <a:pt x="180" y="22"/>
                </a:lnTo>
                <a:lnTo>
                  <a:pt x="180" y="44"/>
                </a:lnTo>
                <a:lnTo>
                  <a:pt x="150" y="67"/>
                </a:lnTo>
                <a:lnTo>
                  <a:pt x="180" y="90"/>
                </a:lnTo>
                <a:lnTo>
                  <a:pt x="180" y="337"/>
                </a:lnTo>
                <a:lnTo>
                  <a:pt x="150" y="360"/>
                </a:lnTo>
                <a:lnTo>
                  <a:pt x="30" y="360"/>
                </a:lnTo>
                <a:lnTo>
                  <a:pt x="0" y="337"/>
                </a:lnTo>
                <a:lnTo>
                  <a:pt x="0" y="90"/>
                </a:lnTo>
                <a:lnTo>
                  <a:pt x="30" y="67"/>
                </a:lnTo>
                <a:lnTo>
                  <a:pt x="0" y="44"/>
                </a:lnTo>
                <a:lnTo>
                  <a:pt x="0" y="22"/>
                </a:lnTo>
              </a:path>
            </a:pathLst>
          </a:cu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5" name="Text Box 25"/>
          <p:cNvSpPr txBox="1">
            <a:spLocks noChangeArrowheads="1"/>
          </p:cNvSpPr>
          <p:nvPr/>
        </p:nvSpPr>
        <p:spPr bwMode="auto">
          <a:xfrm>
            <a:off x="6572250" y="3214688"/>
            <a:ext cx="538163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30000"/>
              </a:spcBef>
            </a:pPr>
            <a:r>
              <a:rPr lang="en-GB" sz="1300" b="1">
                <a:latin typeface="Candara" pitchFamily="34" charset="0"/>
              </a:rPr>
              <a:t>Male</a:t>
            </a:r>
            <a:endParaRPr lang="en-GB" sz="1600">
              <a:latin typeface="Candara" pitchFamily="34" charset="0"/>
            </a:endParaRP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4572000" y="3429000"/>
            <a:ext cx="1619250" cy="819150"/>
            <a:chOff x="2393" y="3306"/>
            <a:chExt cx="2002" cy="1014"/>
          </a:xfrm>
        </p:grpSpPr>
        <p:pic>
          <p:nvPicPr>
            <p:cNvPr id="4117" name="Picture 27" descr="220HMGf"/>
            <p:cNvPicPr>
              <a:picLocks noChangeAspect="1" noChangeArrowheads="1"/>
            </p:cNvPicPr>
            <p:nvPr/>
          </p:nvPicPr>
          <p:blipFill>
            <a:blip r:embed="rId2" cstate="print"/>
            <a:srcRect l="79486" t="64307" b="11435"/>
            <a:stretch>
              <a:fillRect/>
            </a:stretch>
          </p:blipFill>
          <p:spPr bwMode="auto">
            <a:xfrm>
              <a:off x="2393" y="3306"/>
              <a:ext cx="1118" cy="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" name="Group 28"/>
            <p:cNvGrpSpPr>
              <a:grpSpLocks/>
            </p:cNvGrpSpPr>
            <p:nvPr/>
          </p:nvGrpSpPr>
          <p:grpSpPr bwMode="auto">
            <a:xfrm>
              <a:off x="3666" y="3351"/>
              <a:ext cx="729" cy="921"/>
              <a:chOff x="3666" y="3351"/>
              <a:chExt cx="729" cy="921"/>
            </a:xfrm>
          </p:grpSpPr>
          <p:sp>
            <p:nvSpPr>
              <p:cNvPr id="4119" name="Oval 29"/>
              <p:cNvSpPr>
                <a:spLocks noChangeArrowheads="1"/>
              </p:cNvSpPr>
              <p:nvPr/>
            </p:nvSpPr>
            <p:spPr bwMode="auto">
              <a:xfrm>
                <a:off x="3666" y="3351"/>
                <a:ext cx="729" cy="92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>
                  <a:latin typeface="Candara" pitchFamily="34" charset="0"/>
                </a:endParaRPr>
              </a:p>
            </p:txBody>
          </p:sp>
          <p:grpSp>
            <p:nvGrpSpPr>
              <p:cNvPr id="9" name="Group 30"/>
              <p:cNvGrpSpPr>
                <a:grpSpLocks/>
              </p:cNvGrpSpPr>
              <p:nvPr/>
            </p:nvGrpSpPr>
            <p:grpSpPr bwMode="auto">
              <a:xfrm>
                <a:off x="3840" y="3648"/>
                <a:ext cx="366" cy="384"/>
                <a:chOff x="3840" y="3648"/>
                <a:chExt cx="366" cy="384"/>
              </a:xfrm>
            </p:grpSpPr>
            <p:grpSp>
              <p:nvGrpSpPr>
                <p:cNvPr id="10" name="Group 31"/>
                <p:cNvGrpSpPr>
                  <a:grpSpLocks/>
                </p:cNvGrpSpPr>
                <p:nvPr/>
              </p:nvGrpSpPr>
              <p:grpSpPr bwMode="auto">
                <a:xfrm>
                  <a:off x="3840" y="3648"/>
                  <a:ext cx="48" cy="384"/>
                  <a:chOff x="3840" y="3648"/>
                  <a:chExt cx="48" cy="384"/>
                </a:xfrm>
              </p:grpSpPr>
              <p:grpSp>
                <p:nvGrpSpPr>
                  <p:cNvPr id="11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3840" y="3648"/>
                    <a:ext cx="48" cy="384"/>
                    <a:chOff x="3408" y="3456"/>
                    <a:chExt cx="48" cy="384"/>
                  </a:xfrm>
                </p:grpSpPr>
                <p:sp>
                  <p:nvSpPr>
                    <p:cNvPr id="4134" name="Oval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8" y="3552"/>
                      <a:ext cx="4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 eaLnBrk="0" hangingPunct="0"/>
                      <a:endParaRPr lang="en-GB">
                        <a:latin typeface="Candara" pitchFamily="34" charset="0"/>
                      </a:endParaRPr>
                    </a:p>
                  </p:txBody>
                </p:sp>
                <p:sp>
                  <p:nvSpPr>
                    <p:cNvPr id="4135" name="Oval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8" y="3456"/>
                      <a:ext cx="48" cy="96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 eaLnBrk="0" hangingPunct="0"/>
                      <a:endParaRPr lang="en-GB">
                        <a:latin typeface="Candara" pitchFamily="34" charset="0"/>
                      </a:endParaRPr>
                    </a:p>
                  </p:txBody>
                </p:sp>
              </p:grpSp>
              <p:sp>
                <p:nvSpPr>
                  <p:cNvPr id="4133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726"/>
                    <a:ext cx="48" cy="4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>
                      <a:latin typeface="Candara" pitchFamily="34" charset="0"/>
                    </a:endParaRPr>
                  </a:p>
                </p:txBody>
              </p:sp>
            </p:grpSp>
            <p:grpSp>
              <p:nvGrpSpPr>
                <p:cNvPr id="12" name="Group 36"/>
                <p:cNvGrpSpPr>
                  <a:grpSpLocks/>
                </p:cNvGrpSpPr>
                <p:nvPr/>
              </p:nvGrpSpPr>
              <p:grpSpPr bwMode="auto">
                <a:xfrm>
                  <a:off x="3999" y="3648"/>
                  <a:ext cx="48" cy="384"/>
                  <a:chOff x="3840" y="3648"/>
                  <a:chExt cx="48" cy="384"/>
                </a:xfrm>
              </p:grpSpPr>
              <p:grpSp>
                <p:nvGrpSpPr>
                  <p:cNvPr id="13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840" y="3648"/>
                    <a:ext cx="48" cy="384"/>
                    <a:chOff x="3408" y="3456"/>
                    <a:chExt cx="48" cy="384"/>
                  </a:xfrm>
                </p:grpSpPr>
                <p:sp>
                  <p:nvSpPr>
                    <p:cNvPr id="4130" name="Oval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8" y="3552"/>
                      <a:ext cx="4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 eaLnBrk="0" hangingPunct="0"/>
                      <a:endParaRPr lang="en-GB">
                        <a:latin typeface="Candara" pitchFamily="34" charset="0"/>
                      </a:endParaRPr>
                    </a:p>
                  </p:txBody>
                </p:sp>
                <p:sp>
                  <p:nvSpPr>
                    <p:cNvPr id="4131" name="Oval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8" y="3456"/>
                      <a:ext cx="48" cy="96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 eaLnBrk="0" hangingPunct="0"/>
                      <a:endParaRPr lang="en-GB">
                        <a:latin typeface="Candara" pitchFamily="34" charset="0"/>
                      </a:endParaRPr>
                    </a:p>
                  </p:txBody>
                </p:sp>
              </p:grpSp>
              <p:sp>
                <p:nvSpPr>
                  <p:cNvPr id="4129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726"/>
                    <a:ext cx="48" cy="4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>
                      <a:latin typeface="Candara" pitchFamily="34" charset="0"/>
                    </a:endParaRPr>
                  </a:p>
                </p:txBody>
              </p:sp>
            </p:grpSp>
            <p:grpSp>
              <p:nvGrpSpPr>
                <p:cNvPr id="14" name="Group 41"/>
                <p:cNvGrpSpPr>
                  <a:grpSpLocks/>
                </p:cNvGrpSpPr>
                <p:nvPr/>
              </p:nvGrpSpPr>
              <p:grpSpPr bwMode="auto">
                <a:xfrm>
                  <a:off x="4158" y="3648"/>
                  <a:ext cx="48" cy="384"/>
                  <a:chOff x="3840" y="3648"/>
                  <a:chExt cx="48" cy="384"/>
                </a:xfrm>
              </p:grpSpPr>
              <p:grpSp>
                <p:nvGrpSpPr>
                  <p:cNvPr id="15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3840" y="3648"/>
                    <a:ext cx="48" cy="384"/>
                    <a:chOff x="3408" y="3456"/>
                    <a:chExt cx="48" cy="384"/>
                  </a:xfrm>
                </p:grpSpPr>
                <p:sp>
                  <p:nvSpPr>
                    <p:cNvPr id="4126" name="Oval 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8" y="3552"/>
                      <a:ext cx="4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 eaLnBrk="0" hangingPunct="0"/>
                      <a:endParaRPr lang="en-GB">
                        <a:latin typeface="Candara" pitchFamily="34" charset="0"/>
                      </a:endParaRPr>
                    </a:p>
                  </p:txBody>
                </p:sp>
                <p:sp>
                  <p:nvSpPr>
                    <p:cNvPr id="4127" name="Oval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8" y="3456"/>
                      <a:ext cx="48" cy="96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 eaLnBrk="0" hangingPunct="0"/>
                      <a:endParaRPr lang="en-GB">
                        <a:latin typeface="Candara" pitchFamily="34" charset="0"/>
                      </a:endParaRPr>
                    </a:p>
                  </p:txBody>
                </p:sp>
              </p:grpSp>
              <p:sp>
                <p:nvSpPr>
                  <p:cNvPr id="4125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726"/>
                    <a:ext cx="48" cy="4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>
                      <a:latin typeface="Candara" pitchFamily="34" charset="0"/>
                    </a:endParaRPr>
                  </a:p>
                </p:txBody>
              </p:sp>
            </p:grpSp>
          </p:grpSp>
        </p:grpSp>
      </p:grpSp>
      <p:grpSp>
        <p:nvGrpSpPr>
          <p:cNvPr id="16" name="Group 46"/>
          <p:cNvGrpSpPr>
            <a:grpSpLocks/>
          </p:cNvGrpSpPr>
          <p:nvPr/>
        </p:nvGrpSpPr>
        <p:grpSpPr bwMode="auto">
          <a:xfrm>
            <a:off x="4643438" y="1571625"/>
            <a:ext cx="2552700" cy="762000"/>
            <a:chOff x="3044" y="1043"/>
            <a:chExt cx="1608" cy="480"/>
          </a:xfrm>
        </p:grpSpPr>
        <p:grpSp>
          <p:nvGrpSpPr>
            <p:cNvPr id="17" name="Group 47"/>
            <p:cNvGrpSpPr>
              <a:grpSpLocks/>
            </p:cNvGrpSpPr>
            <p:nvPr/>
          </p:nvGrpSpPr>
          <p:grpSpPr bwMode="auto">
            <a:xfrm>
              <a:off x="3044" y="1043"/>
              <a:ext cx="426" cy="480"/>
              <a:chOff x="180" y="2224"/>
              <a:chExt cx="960" cy="1080"/>
            </a:xfrm>
          </p:grpSpPr>
          <p:sp>
            <p:nvSpPr>
              <p:cNvPr id="4110" name="Oval 48"/>
              <p:cNvSpPr>
                <a:spLocks noChangeArrowheads="1"/>
              </p:cNvSpPr>
              <p:nvPr/>
            </p:nvSpPr>
            <p:spPr bwMode="auto">
              <a:xfrm flipV="1">
                <a:off x="180" y="2224"/>
                <a:ext cx="960" cy="1080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>
                  <a:latin typeface="Candara" pitchFamily="34" charset="0"/>
                </a:endParaRPr>
              </a:p>
            </p:txBody>
          </p: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416" y="2400"/>
                <a:ext cx="160" cy="721"/>
                <a:chOff x="468" y="2400"/>
                <a:chExt cx="180" cy="721"/>
              </a:xfrm>
            </p:grpSpPr>
            <p:sp>
              <p:nvSpPr>
                <p:cNvPr id="4115" name="Freeform 50"/>
                <p:cNvSpPr>
                  <a:spLocks/>
                </p:cNvSpPr>
                <p:nvPr/>
              </p:nvSpPr>
              <p:spPr bwMode="auto">
                <a:xfrm>
                  <a:off x="468" y="2400"/>
                  <a:ext cx="180" cy="721"/>
                </a:xfrm>
                <a:custGeom>
                  <a:avLst/>
                  <a:gdLst>
                    <a:gd name="T0" fmla="*/ 0 w 181"/>
                    <a:gd name="T1" fmla="*/ 20 h 721"/>
                    <a:gd name="T2" fmla="*/ 30 w 181"/>
                    <a:gd name="T3" fmla="*/ 0 h 721"/>
                    <a:gd name="T4" fmla="*/ 147 w 181"/>
                    <a:gd name="T5" fmla="*/ 0 h 721"/>
                    <a:gd name="T6" fmla="*/ 177 w 181"/>
                    <a:gd name="T7" fmla="*/ 20 h 721"/>
                    <a:gd name="T8" fmla="*/ 177 w 181"/>
                    <a:gd name="T9" fmla="*/ 340 h 721"/>
                    <a:gd name="T10" fmla="*/ 147 w 181"/>
                    <a:gd name="T11" fmla="*/ 360 h 721"/>
                    <a:gd name="T12" fmla="*/ 177 w 181"/>
                    <a:gd name="T13" fmla="*/ 380 h 721"/>
                    <a:gd name="T14" fmla="*/ 177 w 181"/>
                    <a:gd name="T15" fmla="*/ 700 h 721"/>
                    <a:gd name="T16" fmla="*/ 147 w 181"/>
                    <a:gd name="T17" fmla="*/ 720 h 721"/>
                    <a:gd name="T18" fmla="*/ 30 w 181"/>
                    <a:gd name="T19" fmla="*/ 720 h 721"/>
                    <a:gd name="T20" fmla="*/ 0 w 181"/>
                    <a:gd name="T21" fmla="*/ 700 h 721"/>
                    <a:gd name="T22" fmla="*/ 0 w 181"/>
                    <a:gd name="T23" fmla="*/ 380 h 721"/>
                    <a:gd name="T24" fmla="*/ 30 w 181"/>
                    <a:gd name="T25" fmla="*/ 360 h 721"/>
                    <a:gd name="T26" fmla="*/ 0 w 181"/>
                    <a:gd name="T27" fmla="*/ 340 h 721"/>
                    <a:gd name="T28" fmla="*/ 0 w 181"/>
                    <a:gd name="T29" fmla="*/ 20 h 72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81"/>
                    <a:gd name="T46" fmla="*/ 0 h 721"/>
                    <a:gd name="T47" fmla="*/ 181 w 181"/>
                    <a:gd name="T48" fmla="*/ 721 h 721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81" h="721">
                      <a:moveTo>
                        <a:pt x="0" y="20"/>
                      </a:moveTo>
                      <a:lnTo>
                        <a:pt x="30" y="0"/>
                      </a:lnTo>
                      <a:lnTo>
                        <a:pt x="150" y="0"/>
                      </a:lnTo>
                      <a:lnTo>
                        <a:pt x="180" y="20"/>
                      </a:lnTo>
                      <a:lnTo>
                        <a:pt x="180" y="340"/>
                      </a:lnTo>
                      <a:lnTo>
                        <a:pt x="150" y="360"/>
                      </a:lnTo>
                      <a:lnTo>
                        <a:pt x="180" y="380"/>
                      </a:lnTo>
                      <a:lnTo>
                        <a:pt x="180" y="700"/>
                      </a:lnTo>
                      <a:lnTo>
                        <a:pt x="150" y="720"/>
                      </a:lnTo>
                      <a:lnTo>
                        <a:pt x="30" y="720"/>
                      </a:lnTo>
                      <a:lnTo>
                        <a:pt x="0" y="700"/>
                      </a:lnTo>
                      <a:lnTo>
                        <a:pt x="0" y="380"/>
                      </a:lnTo>
                      <a:lnTo>
                        <a:pt x="30" y="360"/>
                      </a:lnTo>
                      <a:lnTo>
                        <a:pt x="0" y="340"/>
                      </a:lnTo>
                      <a:lnTo>
                        <a:pt x="0" y="2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6" name="Rectangle 51"/>
                <p:cNvSpPr>
                  <a:spLocks noChangeArrowheads="1"/>
                </p:cNvSpPr>
                <p:nvPr/>
              </p:nvSpPr>
              <p:spPr bwMode="auto">
                <a:xfrm flipV="1">
                  <a:off x="468" y="2480"/>
                  <a:ext cx="180" cy="8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>
                    <a:latin typeface="Candara" pitchFamily="34" charset="0"/>
                  </a:endParaRP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724" y="2412"/>
                <a:ext cx="160" cy="721"/>
                <a:chOff x="3708" y="2400"/>
                <a:chExt cx="180" cy="721"/>
              </a:xfrm>
            </p:grpSpPr>
            <p:sp>
              <p:nvSpPr>
                <p:cNvPr id="4113" name="Freeform 53"/>
                <p:cNvSpPr>
                  <a:spLocks/>
                </p:cNvSpPr>
                <p:nvPr/>
              </p:nvSpPr>
              <p:spPr bwMode="auto">
                <a:xfrm>
                  <a:off x="3708" y="2400"/>
                  <a:ext cx="180" cy="721"/>
                </a:xfrm>
                <a:custGeom>
                  <a:avLst/>
                  <a:gdLst>
                    <a:gd name="T0" fmla="*/ 0 w 181"/>
                    <a:gd name="T1" fmla="*/ 20 h 721"/>
                    <a:gd name="T2" fmla="*/ 30 w 181"/>
                    <a:gd name="T3" fmla="*/ 0 h 721"/>
                    <a:gd name="T4" fmla="*/ 147 w 181"/>
                    <a:gd name="T5" fmla="*/ 0 h 721"/>
                    <a:gd name="T6" fmla="*/ 177 w 181"/>
                    <a:gd name="T7" fmla="*/ 20 h 721"/>
                    <a:gd name="T8" fmla="*/ 177 w 181"/>
                    <a:gd name="T9" fmla="*/ 340 h 721"/>
                    <a:gd name="T10" fmla="*/ 147 w 181"/>
                    <a:gd name="T11" fmla="*/ 360 h 721"/>
                    <a:gd name="T12" fmla="*/ 177 w 181"/>
                    <a:gd name="T13" fmla="*/ 380 h 721"/>
                    <a:gd name="T14" fmla="*/ 177 w 181"/>
                    <a:gd name="T15" fmla="*/ 700 h 721"/>
                    <a:gd name="T16" fmla="*/ 147 w 181"/>
                    <a:gd name="T17" fmla="*/ 720 h 721"/>
                    <a:gd name="T18" fmla="*/ 30 w 181"/>
                    <a:gd name="T19" fmla="*/ 720 h 721"/>
                    <a:gd name="T20" fmla="*/ 0 w 181"/>
                    <a:gd name="T21" fmla="*/ 700 h 721"/>
                    <a:gd name="T22" fmla="*/ 0 w 181"/>
                    <a:gd name="T23" fmla="*/ 380 h 721"/>
                    <a:gd name="T24" fmla="*/ 30 w 181"/>
                    <a:gd name="T25" fmla="*/ 360 h 721"/>
                    <a:gd name="T26" fmla="*/ 0 w 181"/>
                    <a:gd name="T27" fmla="*/ 340 h 721"/>
                    <a:gd name="T28" fmla="*/ 0 w 181"/>
                    <a:gd name="T29" fmla="*/ 20 h 72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81"/>
                    <a:gd name="T46" fmla="*/ 0 h 721"/>
                    <a:gd name="T47" fmla="*/ 181 w 181"/>
                    <a:gd name="T48" fmla="*/ 721 h 721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81" h="721">
                      <a:moveTo>
                        <a:pt x="0" y="20"/>
                      </a:moveTo>
                      <a:lnTo>
                        <a:pt x="30" y="0"/>
                      </a:lnTo>
                      <a:lnTo>
                        <a:pt x="150" y="0"/>
                      </a:lnTo>
                      <a:lnTo>
                        <a:pt x="180" y="20"/>
                      </a:lnTo>
                      <a:lnTo>
                        <a:pt x="180" y="340"/>
                      </a:lnTo>
                      <a:lnTo>
                        <a:pt x="150" y="360"/>
                      </a:lnTo>
                      <a:lnTo>
                        <a:pt x="180" y="380"/>
                      </a:lnTo>
                      <a:lnTo>
                        <a:pt x="180" y="700"/>
                      </a:lnTo>
                      <a:lnTo>
                        <a:pt x="150" y="720"/>
                      </a:lnTo>
                      <a:lnTo>
                        <a:pt x="30" y="720"/>
                      </a:lnTo>
                      <a:lnTo>
                        <a:pt x="0" y="700"/>
                      </a:lnTo>
                      <a:lnTo>
                        <a:pt x="0" y="380"/>
                      </a:lnTo>
                      <a:lnTo>
                        <a:pt x="30" y="360"/>
                      </a:lnTo>
                      <a:lnTo>
                        <a:pt x="0" y="340"/>
                      </a:lnTo>
                      <a:lnTo>
                        <a:pt x="0" y="2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4" name="Rectangle 54"/>
                <p:cNvSpPr>
                  <a:spLocks noChangeArrowheads="1"/>
                </p:cNvSpPr>
                <p:nvPr/>
              </p:nvSpPr>
              <p:spPr bwMode="auto">
                <a:xfrm flipV="1">
                  <a:off x="3708" y="2480"/>
                  <a:ext cx="180" cy="80"/>
                </a:xfrm>
                <a:prstGeom prst="rect">
                  <a:avLst/>
                </a:prstGeom>
                <a:solidFill>
                  <a:srgbClr val="FF00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>
                    <a:latin typeface="Candara" pitchFamily="34" charset="0"/>
                  </a:endParaRPr>
                </a:p>
              </p:txBody>
            </p:sp>
          </p:grpSp>
        </p:grpSp>
        <p:sp>
          <p:nvSpPr>
            <p:cNvPr id="4109" name="Text Box 55"/>
            <p:cNvSpPr txBox="1">
              <a:spLocks noChangeArrowheads="1"/>
            </p:cNvSpPr>
            <p:nvPr/>
          </p:nvSpPr>
          <p:spPr bwMode="auto">
            <a:xfrm>
              <a:off x="3539" y="1204"/>
              <a:ext cx="111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2000">
                  <a:latin typeface="Candara" pitchFamily="34" charset="0"/>
                </a:rPr>
                <a:t>+ environment</a:t>
              </a:r>
            </a:p>
          </p:txBody>
        </p:sp>
      </p:grpSp>
      <p:sp>
        <p:nvSpPr>
          <p:cNvPr id="55" name="54 Rectángulo"/>
          <p:cNvSpPr/>
          <p:nvPr/>
        </p:nvSpPr>
        <p:spPr>
          <a:xfrm rot="20209711">
            <a:off x="4441110" y="4281048"/>
            <a:ext cx="454089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Posar </a:t>
            </a:r>
            <a:r>
              <a:rPr lang="es-ES" sz="5400" b="1" cap="none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exemples</a:t>
            </a:r>
            <a:endParaRPr lang="es-E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losione 1 4"/>
          <p:cNvSpPr/>
          <p:nvPr/>
        </p:nvSpPr>
        <p:spPr>
          <a:xfrm>
            <a:off x="2411413" y="5445125"/>
            <a:ext cx="4321175" cy="1412875"/>
          </a:xfrm>
          <a:prstGeom prst="irregularSeal1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3200" dirty="0">
                <a:solidFill>
                  <a:schemeClr val="tx1"/>
                </a:solidFill>
              </a:rPr>
              <a:t>DISEASE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539750" y="333375"/>
            <a:ext cx="8062913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32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Gene </a:t>
            </a:r>
            <a:r>
              <a:rPr lang="it-IT" sz="3200" dirty="0" err="1">
                <a:solidFill>
                  <a:schemeClr val="tx2">
                    <a:lumMod val="75000"/>
                  </a:schemeClr>
                </a:solidFill>
                <a:latin typeface="+mn-lt"/>
              </a:rPr>
              <a:t>identification</a:t>
            </a:r>
            <a:r>
              <a:rPr lang="it-IT" sz="32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/</a:t>
            </a:r>
            <a:r>
              <a:rPr lang="it-IT" sz="3200" dirty="0" err="1">
                <a:solidFill>
                  <a:schemeClr val="tx2">
                    <a:lumMod val="75000"/>
                  </a:schemeClr>
                </a:solidFill>
                <a:latin typeface="+mn-lt"/>
              </a:rPr>
              <a:t>finding</a:t>
            </a:r>
            <a:r>
              <a:rPr lang="it-IT" sz="32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it-IT" sz="3200" dirty="0" err="1">
                <a:solidFill>
                  <a:schemeClr val="tx2">
                    <a:lumMod val="75000"/>
                  </a:schemeClr>
                </a:solidFill>
                <a:latin typeface="+mn-lt"/>
              </a:rPr>
              <a:t>of</a:t>
            </a:r>
            <a:r>
              <a:rPr lang="it-IT" sz="32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it-IT" sz="3200" dirty="0" err="1">
                <a:solidFill>
                  <a:schemeClr val="tx2">
                    <a:lumMod val="75000"/>
                  </a:schemeClr>
                </a:solidFill>
                <a:latin typeface="+mn-lt"/>
              </a:rPr>
              <a:t>inherited</a:t>
            </a:r>
            <a:r>
              <a:rPr lang="it-IT" sz="32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it-IT" sz="3200" dirty="0" err="1">
                <a:solidFill>
                  <a:schemeClr val="tx2">
                    <a:lumMod val="75000"/>
                  </a:schemeClr>
                </a:solidFill>
                <a:latin typeface="+mn-lt"/>
              </a:rPr>
              <a:t>disease</a:t>
            </a:r>
            <a:endParaRPr lang="it-IT" sz="32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2532" name="CasellaDiTesto 2"/>
          <p:cNvSpPr txBox="1">
            <a:spLocks noChangeArrowheads="1"/>
          </p:cNvSpPr>
          <p:nvPr/>
        </p:nvSpPr>
        <p:spPr bwMode="auto">
          <a:xfrm>
            <a:off x="539750" y="1125538"/>
            <a:ext cx="7920038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 sz="2400">
                <a:latin typeface="Calibri" pitchFamily="34" charset="0"/>
              </a:rPr>
              <a:t>Every gene has a specific task</a:t>
            </a:r>
          </a:p>
          <a:p>
            <a:pPr algn="ctr"/>
            <a:endParaRPr lang="it-IT" sz="2400">
              <a:latin typeface="Calibri" pitchFamily="34" charset="0"/>
            </a:endParaRPr>
          </a:p>
          <a:p>
            <a:pPr algn="ctr"/>
            <a:r>
              <a:rPr lang="it-IT" sz="2400">
                <a:latin typeface="Calibri" pitchFamily="34" charset="0"/>
              </a:rPr>
              <a:t>Identification of disease genes is similar to finding genes responsible for normal functions</a:t>
            </a:r>
          </a:p>
          <a:p>
            <a:pPr algn="ctr"/>
            <a:endParaRPr lang="it-IT" sz="2400">
              <a:latin typeface="Calibri" pitchFamily="34" charset="0"/>
            </a:endParaRPr>
          </a:p>
          <a:p>
            <a:pPr algn="ctr"/>
            <a:r>
              <a:rPr lang="it-IT" sz="2400">
                <a:latin typeface="Calibri" pitchFamily="34" charset="0"/>
              </a:rPr>
              <a:t>The mutation may be within a gene/protein or within a regulatory part of the genome that, e.g., affects the amount of protein being produced.</a:t>
            </a:r>
          </a:p>
          <a:p>
            <a:pPr algn="ctr"/>
            <a:endParaRPr lang="it-IT" sz="2400">
              <a:latin typeface="Calibri" pitchFamily="34" charset="0"/>
            </a:endParaRPr>
          </a:p>
          <a:p>
            <a:pPr algn="ctr"/>
            <a:r>
              <a:rPr lang="it-IT" sz="2400">
                <a:latin typeface="Calibri" pitchFamily="34" charset="0"/>
              </a:rPr>
              <a:t>The mutation changes the protein, which alters the way the task is usually performed</a:t>
            </a:r>
          </a:p>
        </p:txBody>
      </p:sp>
      <p:sp>
        <p:nvSpPr>
          <p:cNvPr id="4" name="Freccia in giù 3"/>
          <p:cNvSpPr/>
          <p:nvPr/>
        </p:nvSpPr>
        <p:spPr>
          <a:xfrm>
            <a:off x="4241800" y="5229225"/>
            <a:ext cx="647700" cy="6477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asellaDiTesto 6"/>
          <p:cNvSpPr txBox="1">
            <a:spLocks noChangeArrowheads="1"/>
          </p:cNvSpPr>
          <p:nvPr/>
        </p:nvSpPr>
        <p:spPr bwMode="auto">
          <a:xfrm>
            <a:off x="1087438" y="260350"/>
            <a:ext cx="69580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>
                <a:latin typeface="Calibri" pitchFamily="34" charset="0"/>
              </a:rPr>
              <a:t>Bioinformatics approach to disease gene identification</a:t>
            </a:r>
          </a:p>
        </p:txBody>
      </p:sp>
      <p:sp>
        <p:nvSpPr>
          <p:cNvPr id="36867" name="CasellaDiTesto 7"/>
          <p:cNvSpPr txBox="1">
            <a:spLocks noChangeArrowheads="1"/>
          </p:cNvSpPr>
          <p:nvPr/>
        </p:nvSpPr>
        <p:spPr bwMode="auto">
          <a:xfrm>
            <a:off x="250825" y="1412875"/>
            <a:ext cx="8497888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Aft>
                <a:spcPts val="1200"/>
              </a:spcAft>
            </a:pPr>
            <a:r>
              <a:rPr lang="it-IT" sz="2400" dirty="0">
                <a:latin typeface="Calibri" pitchFamily="34" charset="0"/>
              </a:rPr>
              <a:t>The release of genomic sequences, full-lenght cDNA sequences, expressed sequence tags (ESTs), and large-scale expression micro-array data of human and model organisms (e.g. </a:t>
            </a:r>
            <a:r>
              <a:rPr lang="it-IT" sz="2400" i="1" dirty="0">
                <a:latin typeface="Calibri" pitchFamily="34" charset="0"/>
              </a:rPr>
              <a:t>Mus Musculus</a:t>
            </a:r>
            <a:r>
              <a:rPr lang="it-IT" sz="2400" dirty="0">
                <a:latin typeface="Calibri" pitchFamily="34" charset="0"/>
              </a:rPr>
              <a:t>) offer invaluable resources for studying genetic diseases.</a:t>
            </a:r>
          </a:p>
          <a:p>
            <a:pPr algn="just">
              <a:lnSpc>
                <a:spcPct val="120000"/>
              </a:lnSpc>
              <a:spcAft>
                <a:spcPts val="1200"/>
              </a:spcAft>
            </a:pPr>
            <a:endParaRPr lang="it-IT" sz="2400" dirty="0">
              <a:latin typeface="Calibri" pitchFamily="34" charset="0"/>
            </a:endParaRPr>
          </a:p>
          <a:p>
            <a:pPr algn="just">
              <a:lnSpc>
                <a:spcPct val="120000"/>
              </a:lnSpc>
              <a:spcAft>
                <a:spcPts val="1200"/>
              </a:spcAft>
            </a:pPr>
            <a:r>
              <a:rPr lang="it-IT" sz="2400" dirty="0">
                <a:latin typeface="Calibri" pitchFamily="34" charset="0"/>
              </a:rPr>
              <a:t>This huge amount of data is stored in numerous different databases, thus making the use of high performance computing an essential tool for decoding the information contained in these databases.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s-ES"/>
          </a:p>
          <a:p>
            <a:r>
              <a:rPr lang="es-ES"/>
              <a:t>10 years or plus of high throughput data analysis</a:t>
            </a:r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/>
              <a:t>Genes are made of DNA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143000"/>
            <a:ext cx="333375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1295400"/>
            <a:ext cx="5486400" cy="346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 Marcador de pie de página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s-ES"/>
          </a:p>
          <a:p>
            <a:r>
              <a:rPr lang="es-ES"/>
              <a:t>10 years or plus of high throughput data analysis</a:t>
            </a:r>
          </a:p>
        </p:txBody>
      </p:sp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1239838" y="228600"/>
            <a:ext cx="7142162" cy="762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ca-ES" sz="3300"/>
              <a:t>The central dogma</a:t>
            </a:r>
            <a:r>
              <a:rPr lang="ca-ES"/>
              <a:t>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295400"/>
            <a:ext cx="2133600" cy="766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4206875"/>
            <a:ext cx="1447800" cy="1354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1676400" y="2378075"/>
            <a:ext cx="1588" cy="129540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148013" y="1463675"/>
            <a:ext cx="1725612" cy="3925888"/>
            <a:chOff x="1983" y="922"/>
            <a:chExt cx="1087" cy="2473"/>
          </a:xfrm>
        </p:grpSpPr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2496" y="1690"/>
              <a:ext cx="1" cy="288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2496" y="2794"/>
              <a:ext cx="1" cy="240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>
              <a:off x="2496" y="1306"/>
              <a:ext cx="1" cy="240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01" name="Line 9"/>
            <p:cNvSpPr>
              <a:spLocks noChangeShapeType="1"/>
            </p:cNvSpPr>
            <p:nvPr/>
          </p:nvSpPr>
          <p:spPr bwMode="auto">
            <a:xfrm>
              <a:off x="2496" y="2410"/>
              <a:ext cx="1" cy="192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02" name="Text Box 10"/>
            <p:cNvSpPr txBox="1">
              <a:spLocks noChangeArrowheads="1"/>
            </p:cNvSpPr>
            <p:nvPr/>
          </p:nvSpPr>
          <p:spPr bwMode="auto">
            <a:xfrm>
              <a:off x="2158" y="3106"/>
              <a:ext cx="757" cy="290"/>
            </a:xfrm>
            <a:prstGeom prst="rect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sv-SE" sz="2400">
                  <a:solidFill>
                    <a:srgbClr val="000000"/>
                  </a:solidFill>
                  <a:latin typeface="Comic Sans MS" pitchFamily="66" charset="0"/>
                </a:rPr>
                <a:t>Protein</a:t>
              </a:r>
            </a:p>
          </p:txBody>
        </p:sp>
        <p:sp>
          <p:nvSpPr>
            <p:cNvPr id="8203" name="Text Box 11"/>
            <p:cNvSpPr txBox="1">
              <a:spLocks noChangeArrowheads="1"/>
            </p:cNvSpPr>
            <p:nvPr/>
          </p:nvSpPr>
          <p:spPr bwMode="auto">
            <a:xfrm>
              <a:off x="2243" y="2026"/>
              <a:ext cx="676" cy="290"/>
            </a:xfrm>
            <a:prstGeom prst="rect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sv-SE" sz="2400">
                  <a:solidFill>
                    <a:srgbClr val="464646"/>
                  </a:solidFill>
                  <a:latin typeface="Comic Sans MS" pitchFamily="66" charset="0"/>
                </a:rPr>
                <a:t>mRNA</a:t>
              </a:r>
            </a:p>
          </p:txBody>
        </p:sp>
        <p:sp>
          <p:nvSpPr>
            <p:cNvPr id="8204" name="Text Box 12"/>
            <p:cNvSpPr txBox="1">
              <a:spLocks noChangeArrowheads="1"/>
            </p:cNvSpPr>
            <p:nvPr/>
          </p:nvSpPr>
          <p:spPr bwMode="auto">
            <a:xfrm>
              <a:off x="2225" y="922"/>
              <a:ext cx="545" cy="290"/>
            </a:xfrm>
            <a:prstGeom prst="rect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sv-SE" sz="2400">
                  <a:solidFill>
                    <a:srgbClr val="000000"/>
                  </a:solidFill>
                  <a:latin typeface="Comic Sans MS" pitchFamily="66" charset="0"/>
                </a:rPr>
                <a:t>DNA</a:t>
              </a:r>
            </a:p>
          </p:txBody>
        </p:sp>
        <p:sp>
          <p:nvSpPr>
            <p:cNvPr id="8205" name="Text Box 13"/>
            <p:cNvSpPr txBox="1">
              <a:spLocks noChangeArrowheads="1"/>
            </p:cNvSpPr>
            <p:nvPr/>
          </p:nvSpPr>
          <p:spPr bwMode="auto">
            <a:xfrm>
              <a:off x="1983" y="1498"/>
              <a:ext cx="1088" cy="25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sv-SE" sz="2000">
                  <a:solidFill>
                    <a:srgbClr val="000000"/>
                  </a:solidFill>
                  <a:latin typeface="Comic Sans MS" pitchFamily="66" charset="0"/>
                </a:rPr>
                <a:t>transcription</a:t>
              </a:r>
            </a:p>
          </p:txBody>
        </p:sp>
        <p:sp>
          <p:nvSpPr>
            <p:cNvPr id="8206" name="Text Box 14"/>
            <p:cNvSpPr txBox="1">
              <a:spLocks noChangeArrowheads="1"/>
            </p:cNvSpPr>
            <p:nvPr/>
          </p:nvSpPr>
          <p:spPr bwMode="auto">
            <a:xfrm>
              <a:off x="2017" y="2565"/>
              <a:ext cx="924" cy="25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sv-SE" sz="2000">
                  <a:solidFill>
                    <a:srgbClr val="000000"/>
                  </a:solidFill>
                  <a:latin typeface="Comic Sans MS" pitchFamily="66" charset="0"/>
                </a:rPr>
                <a:t>translation</a:t>
              </a:r>
            </a:p>
          </p:txBody>
        </p:sp>
      </p:grp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5027613" y="1438275"/>
            <a:ext cx="3381375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sv-SE" sz="2000" b="1">
                <a:solidFill>
                  <a:srgbClr val="000000"/>
                </a:solidFill>
                <a:latin typeface="Courier New" pitchFamily="49" charset="0"/>
              </a:rPr>
              <a:t>CCTGAGCCAACTATTGATGAA</a:t>
            </a:r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6553200" y="1920875"/>
            <a:ext cx="1588" cy="114300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5851525" y="4922838"/>
            <a:ext cx="167481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sv-SE" sz="2800" b="1">
                <a:solidFill>
                  <a:srgbClr val="CA0826"/>
                </a:solidFill>
                <a:latin typeface="Courier New" pitchFamily="49" charset="0"/>
              </a:rPr>
              <a:t>P</a:t>
            </a:r>
            <a:r>
              <a:rPr lang="sv-SE" sz="2800" b="1">
                <a:solidFill>
                  <a:srgbClr val="0099FF"/>
                </a:solidFill>
                <a:latin typeface="Courier New" pitchFamily="49" charset="0"/>
              </a:rPr>
              <a:t>E</a:t>
            </a:r>
            <a:r>
              <a:rPr lang="sv-SE" sz="2800" b="1">
                <a:solidFill>
                  <a:srgbClr val="CA0826"/>
                </a:solidFill>
                <a:latin typeface="Courier New" pitchFamily="49" charset="0"/>
              </a:rPr>
              <a:t>P</a:t>
            </a:r>
            <a:r>
              <a:rPr lang="sv-SE" sz="2800" b="1">
                <a:solidFill>
                  <a:srgbClr val="DA1F28"/>
                </a:solidFill>
                <a:latin typeface="Courier New" pitchFamily="49" charset="0"/>
              </a:rPr>
              <a:t>T</a:t>
            </a:r>
            <a:r>
              <a:rPr lang="sv-SE" sz="2800" b="1">
                <a:solidFill>
                  <a:srgbClr val="66AB21"/>
                </a:solidFill>
                <a:latin typeface="Courier New" pitchFamily="49" charset="0"/>
              </a:rPr>
              <a:t>I</a:t>
            </a:r>
            <a:r>
              <a:rPr lang="sv-SE" sz="2800" b="1">
                <a:solidFill>
                  <a:srgbClr val="E4FB00"/>
                </a:solidFill>
                <a:latin typeface="Courier New" pitchFamily="49" charset="0"/>
              </a:rPr>
              <a:t>D</a:t>
            </a:r>
            <a:r>
              <a:rPr lang="sv-SE" sz="2800" b="1">
                <a:solidFill>
                  <a:srgbClr val="C94590"/>
                </a:solidFill>
                <a:latin typeface="Courier New" pitchFamily="49" charset="0"/>
              </a:rPr>
              <a:t>E</a:t>
            </a:r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6553200" y="3673475"/>
            <a:ext cx="1588" cy="114300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5027613" y="3175000"/>
            <a:ext cx="3381375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sv-SE" sz="2000" b="1">
                <a:solidFill>
                  <a:srgbClr val="CA0826"/>
                </a:solidFill>
                <a:latin typeface="Courier New" pitchFamily="49" charset="0"/>
              </a:rPr>
              <a:t>CCU</a:t>
            </a:r>
            <a:r>
              <a:rPr lang="sv-SE" sz="2000" b="1">
                <a:solidFill>
                  <a:srgbClr val="0099FF"/>
                </a:solidFill>
                <a:latin typeface="Courier New" pitchFamily="49" charset="0"/>
              </a:rPr>
              <a:t>GAG</a:t>
            </a:r>
            <a:r>
              <a:rPr lang="sv-SE" sz="2000" b="1">
                <a:solidFill>
                  <a:srgbClr val="E14A72"/>
                </a:solidFill>
                <a:latin typeface="Courier New" pitchFamily="49" charset="0"/>
              </a:rPr>
              <a:t>CCA</a:t>
            </a:r>
            <a:r>
              <a:rPr lang="sv-SE" sz="2000" b="1">
                <a:solidFill>
                  <a:srgbClr val="DA1F28"/>
                </a:solidFill>
                <a:latin typeface="Courier New" pitchFamily="49" charset="0"/>
              </a:rPr>
              <a:t>ACU</a:t>
            </a:r>
            <a:r>
              <a:rPr lang="sv-SE" sz="2000" b="1">
                <a:solidFill>
                  <a:srgbClr val="66AB21"/>
                </a:solidFill>
                <a:latin typeface="Courier New" pitchFamily="49" charset="0"/>
              </a:rPr>
              <a:t>AUU</a:t>
            </a:r>
            <a:r>
              <a:rPr lang="sv-SE" sz="2000" b="1">
                <a:solidFill>
                  <a:srgbClr val="E4FB00"/>
                </a:solidFill>
                <a:latin typeface="Courier New" pitchFamily="49" charset="0"/>
              </a:rPr>
              <a:t>GAU</a:t>
            </a:r>
            <a:r>
              <a:rPr lang="sv-SE" sz="2000" b="1">
                <a:solidFill>
                  <a:srgbClr val="C94590"/>
                </a:solidFill>
                <a:latin typeface="Courier New" pitchFamily="49" charset="0"/>
              </a:rPr>
              <a:t>GAA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s-ES"/>
          </a:p>
          <a:p>
            <a:r>
              <a:rPr lang="es-ES"/>
              <a:t>10 years or plus of high throughput data analysis</a:t>
            </a:r>
          </a:p>
        </p:txBody>
      </p:sp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/>
              <a:t>The human genome project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750" y="931863"/>
            <a:ext cx="8985250" cy="4065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Autofit/>
          </a:bodyPr>
          <a:lstStyle/>
          <a:p>
            <a:r>
              <a:rPr lang="en-US" sz="3600" dirty="0" smtClean="0"/>
              <a:t>Decreasing costs &amp; Increasing capabilities of genome sequencing</a:t>
            </a:r>
            <a:endParaRPr lang="en-US" sz="3600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</p:nvPr>
        </p:nvGraphicFramePr>
        <p:xfrm>
          <a:off x="142844" y="1428736"/>
          <a:ext cx="6072229" cy="2757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529"/>
                <a:gridCol w="1290362"/>
                <a:gridCol w="1214446"/>
                <a:gridCol w="1214446"/>
                <a:gridCol w="1214446"/>
              </a:tblGrid>
              <a:tr h="545438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Project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Human Genome project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Venter’s genome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Watson’s genome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Anybody’s</a:t>
                      </a:r>
                      <a:endParaRPr lang="en-US" sz="1200" dirty="0"/>
                    </a:p>
                  </a:txBody>
                  <a:tcPr/>
                </a:tc>
              </a:tr>
              <a:tr h="31600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Year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2003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2007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2008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20012</a:t>
                      </a:r>
                      <a:endParaRPr lang="en-US" sz="1200" dirty="0"/>
                    </a:p>
                  </a:txBody>
                  <a:tcPr/>
                </a:tc>
              </a:tr>
              <a:tr h="31600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 needed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 years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 years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4.5 months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 weeks</a:t>
                      </a:r>
                      <a:endParaRPr lang="en-US" sz="1200" dirty="0"/>
                    </a:p>
                  </a:txBody>
                  <a:tcPr/>
                </a:tc>
              </a:tr>
              <a:tr h="31600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$27000 million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$ 100 million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&lt; $1.5 million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&lt;$10000</a:t>
                      </a:r>
                      <a:endParaRPr lang="en-US" sz="1200" dirty="0"/>
                    </a:p>
                  </a:txBody>
                  <a:tcPr/>
                </a:tc>
              </a:tr>
              <a:tr h="31600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Coverage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8-10x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7.5x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7.4x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8x</a:t>
                      </a:r>
                      <a:endParaRPr lang="en-US" sz="1200" dirty="0"/>
                    </a:p>
                  </a:txBody>
                  <a:tcPr/>
                </a:tc>
              </a:tr>
              <a:tr h="31600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# of scientists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/>
                        <a:buChar char="Ø"/>
                      </a:pPr>
                      <a:r>
                        <a:rPr lang="en-US" sz="1200" dirty="0" smtClean="0"/>
                        <a:t>2800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/>
                        <a:buNone/>
                      </a:pPr>
                      <a:r>
                        <a:rPr lang="en-US" sz="1200" dirty="0" smtClean="0"/>
                        <a:t>31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1-3</a:t>
                      </a:r>
                      <a:endParaRPr lang="en-US" sz="1200" dirty="0"/>
                    </a:p>
                  </a:txBody>
                  <a:tcPr/>
                </a:tc>
              </a:tr>
              <a:tr h="31600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# of Institutes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31600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# of Countries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6 Imagen" descr="WATER_978-1-4419-6351-2_1_Fig5_HTM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4" y="3500438"/>
            <a:ext cx="4086466" cy="3214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5463" y="5084763"/>
            <a:ext cx="2146300" cy="161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CasellaDiTesto 1"/>
          <p:cNvSpPr txBox="1">
            <a:spLocks noChangeArrowheads="1"/>
          </p:cNvSpPr>
          <p:nvPr/>
        </p:nvSpPr>
        <p:spPr bwMode="auto">
          <a:xfrm>
            <a:off x="2462213" y="260350"/>
            <a:ext cx="421957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3200">
                <a:latin typeface="Calibri" pitchFamily="34" charset="0"/>
              </a:rPr>
              <a:t>Defining genetic disease</a:t>
            </a:r>
          </a:p>
        </p:txBody>
      </p:sp>
      <p:sp>
        <p:nvSpPr>
          <p:cNvPr id="13316" name="CasellaDiTesto 2"/>
          <p:cNvSpPr txBox="1">
            <a:spLocks noChangeArrowheads="1"/>
          </p:cNvSpPr>
          <p:nvPr/>
        </p:nvSpPr>
        <p:spPr bwMode="auto">
          <a:xfrm>
            <a:off x="0" y="1268413"/>
            <a:ext cx="91440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 sz="2400" dirty="0">
                <a:latin typeface="Calibri" pitchFamily="34" charset="0"/>
              </a:rPr>
              <a:t>Genetic disorders are caused by abnormalities in the </a:t>
            </a:r>
          </a:p>
          <a:p>
            <a:pPr algn="ctr"/>
            <a:r>
              <a:rPr lang="it-IT" sz="2400" dirty="0" smtClean="0">
                <a:latin typeface="Calibri" pitchFamily="34" charset="0"/>
              </a:rPr>
              <a:t>genetic material</a:t>
            </a:r>
            <a:endParaRPr lang="it-IT" sz="2400" dirty="0">
              <a:latin typeface="Calibri" pitchFamily="34" charset="0"/>
            </a:endParaRPr>
          </a:p>
        </p:txBody>
      </p:sp>
      <p:sp>
        <p:nvSpPr>
          <p:cNvPr id="13317" name="Rettangolo 4"/>
          <p:cNvSpPr>
            <a:spLocks noChangeArrowheads="1"/>
          </p:cNvSpPr>
          <p:nvPr/>
        </p:nvSpPr>
        <p:spPr bwMode="auto">
          <a:xfrm>
            <a:off x="0" y="2589213"/>
            <a:ext cx="9144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latin typeface="Calibri" pitchFamily="34" charset="0"/>
              </a:rPr>
              <a:t>Abnormalities can range from a small mutation in a single gene to the addition or subtraction of an entire chromosome or set of chromosomes.</a:t>
            </a:r>
            <a:endParaRPr lang="it-IT" sz="2400">
              <a:latin typeface="Calibri" pitchFamily="34" charset="0"/>
            </a:endParaRPr>
          </a:p>
        </p:txBody>
      </p:sp>
      <p:sp>
        <p:nvSpPr>
          <p:cNvPr id="13318" name="CasellaDiTesto 6"/>
          <p:cNvSpPr txBox="1">
            <a:spLocks noChangeArrowheads="1"/>
          </p:cNvSpPr>
          <p:nvPr/>
        </p:nvSpPr>
        <p:spPr bwMode="auto">
          <a:xfrm>
            <a:off x="579438" y="4149725"/>
            <a:ext cx="7985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 u="sng">
                <a:latin typeface="Calibri" pitchFamily="34" charset="0"/>
              </a:rPr>
              <a:t>In general, four types of genetic disorders can be distinguished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 smtClean="0"/>
              <a:t>Diseases and genetic diseases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traditionally - </a:t>
            </a:r>
            <a:r>
              <a:rPr lang="en-US" sz="2800" u="sng" dirty="0"/>
              <a:t>3 types</a:t>
            </a:r>
            <a:r>
              <a:rPr lang="en-US" sz="2800" dirty="0"/>
              <a:t> of diseases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1. genetically determined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2. environmentally determined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3. 1. + 2.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today - distinctions are blurred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up to 20% of pediatric in-patients have genetic abnormality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about 50% of spontaneous </a:t>
            </a:r>
            <a:r>
              <a:rPr lang="en-US" sz="2000" dirty="0" err="1"/>
              <a:t>abortuses</a:t>
            </a:r>
            <a:r>
              <a:rPr lang="en-US" sz="2000" dirty="0"/>
              <a:t> have chromosomal aberration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only mutations that are not lethal are reservoir of genetic diseases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solidFill>
                  <a:schemeClr val="accent1"/>
                </a:solidFill>
              </a:rPr>
              <a:t>hereditary </a:t>
            </a:r>
            <a:r>
              <a:rPr lang="en-US" sz="2800"/>
              <a:t>= derived from parents </a:t>
            </a:r>
          </a:p>
          <a:p>
            <a:r>
              <a:rPr lang="en-US" sz="2800">
                <a:solidFill>
                  <a:schemeClr val="accent1"/>
                </a:solidFill>
              </a:rPr>
              <a:t>familial</a:t>
            </a:r>
            <a:r>
              <a:rPr lang="en-US" sz="2800"/>
              <a:t> = transmitted in the gametes through generations</a:t>
            </a:r>
          </a:p>
          <a:p>
            <a:r>
              <a:rPr lang="en-US" sz="2800">
                <a:solidFill>
                  <a:schemeClr val="accent1"/>
                </a:solidFill>
              </a:rPr>
              <a:t>congenital</a:t>
            </a:r>
            <a:r>
              <a:rPr lang="en-US" sz="2800"/>
              <a:t> = present at birth (not always genetically determined - e.g. congenital syphilis, toxoplasmosis)</a:t>
            </a:r>
          </a:p>
          <a:p>
            <a:r>
              <a:rPr lang="en-US" sz="2800"/>
              <a:t>! not all genetical diseases are congenital - e.g. Huntington disease - 3rd to 4th decade of life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Classification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 groups of genetic diseases</a:t>
            </a:r>
            <a:endParaRPr lang="cs-CZ"/>
          </a:p>
          <a:p>
            <a:endParaRPr lang="en-US"/>
          </a:p>
          <a:p>
            <a:r>
              <a:rPr lang="en-US"/>
              <a:t>1. Disorders with multifactorial inheritance (</a:t>
            </a:r>
            <a:r>
              <a:rPr lang="en-US">
                <a:solidFill>
                  <a:schemeClr val="accent1"/>
                </a:solidFill>
              </a:rPr>
              <a:t>polygenic</a:t>
            </a:r>
            <a:r>
              <a:rPr lang="en-US"/>
              <a:t>)</a:t>
            </a:r>
          </a:p>
          <a:p>
            <a:r>
              <a:rPr lang="en-US"/>
              <a:t>2. </a:t>
            </a:r>
            <a:r>
              <a:rPr lang="en-US">
                <a:solidFill>
                  <a:schemeClr val="accent1"/>
                </a:solidFill>
              </a:rPr>
              <a:t>Monogenic </a:t>
            </a:r>
            <a:r>
              <a:rPr lang="en-US"/>
              <a:t>(mendelian) disorders</a:t>
            </a:r>
          </a:p>
          <a:p>
            <a:r>
              <a:rPr lang="en-US"/>
              <a:t>3. </a:t>
            </a:r>
            <a:r>
              <a:rPr lang="en-US">
                <a:solidFill>
                  <a:schemeClr val="accent1"/>
                </a:solidFill>
              </a:rPr>
              <a:t>Chromosomal aberrations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467</Words>
  <Application>Microsoft Office PowerPoint</Application>
  <PresentationFormat>Presentación en pantalla (4:3)</PresentationFormat>
  <Paragraphs>110</Paragraphs>
  <Slides>12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Gens, Ordinadors i Malalties</vt:lpstr>
      <vt:lpstr>Genes are made of DNA</vt:lpstr>
      <vt:lpstr>The central dogma </vt:lpstr>
      <vt:lpstr>The human genome project</vt:lpstr>
      <vt:lpstr>Decreasing costs &amp; Increasing capabilities of genome sequencing</vt:lpstr>
      <vt:lpstr>Diapositiva 6</vt:lpstr>
      <vt:lpstr>Diseases and genetic diseases</vt:lpstr>
      <vt:lpstr>Terminology</vt:lpstr>
      <vt:lpstr>Classification</vt:lpstr>
      <vt:lpstr>Classification of genetic disorders</vt:lpstr>
      <vt:lpstr>Diapositiva 11</vt:lpstr>
      <vt:lpstr>Diapositiva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 de Windows</dc:creator>
  <cp:lastModifiedBy>alex</cp:lastModifiedBy>
  <cp:revision>22</cp:revision>
  <dcterms:created xsi:type="dcterms:W3CDTF">2013-11-17T16:58:51Z</dcterms:created>
  <dcterms:modified xsi:type="dcterms:W3CDTF">2013-11-18T14:08:46Z</dcterms:modified>
</cp:coreProperties>
</file>