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85" r:id="rId19"/>
    <p:sldId id="28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7" r:id="rId31"/>
    <p:sldId id="288" r:id="rId32"/>
    <p:sldId id="299" r:id="rId33"/>
    <p:sldId id="289" r:id="rId34"/>
    <p:sldId id="290" r:id="rId35"/>
    <p:sldId id="291" r:id="rId36"/>
    <p:sldId id="292" r:id="rId37"/>
    <p:sldId id="298" r:id="rId38"/>
    <p:sldId id="296" r:id="rId39"/>
    <p:sldId id="297" r:id="rId40"/>
    <p:sldId id="293" r:id="rId41"/>
    <p:sldId id="300" r:id="rId42"/>
    <p:sldId id="295" r:id="rId43"/>
    <p:sldId id="294" r:id="rId44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7" y="49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81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2475" cy="3419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8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FF1A2286-5456-4865-96EB-2B86B8F9CDA1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35BC6-F895-4C48-82A9-1DEC39207A06}" type="slidenum">
              <a:rPr lang="es-ES"/>
              <a:pPr/>
              <a:t>1</a:t>
            </a:fld>
            <a:endParaRPr lang="es-E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2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7637E-3738-44CA-8841-5229093DE2C7}" type="slidenum">
              <a:rPr lang="es-ES"/>
              <a:pPr/>
              <a:t>10</a:t>
            </a:fld>
            <a:endParaRPr lang="es-E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0887" cy="3421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564623-FF7A-490D-845C-348D5BB4D609}" type="slidenum">
              <a:rPr lang="es-ES"/>
              <a:pPr/>
              <a:t>11</a:t>
            </a:fld>
            <a:endParaRPr lang="es-E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30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FAB9BD-E2A5-4B7C-B614-DA53DC4D4B87}" type="slidenum">
              <a:rPr lang="es-ES"/>
              <a:pPr/>
              <a:t>12</a:t>
            </a:fld>
            <a:endParaRPr lang="es-E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40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40C319-E9BB-4FC7-86DB-FCE3C9A8AC08}" type="slidenum">
              <a:rPr lang="es-ES"/>
              <a:pPr/>
              <a:t>13</a:t>
            </a:fld>
            <a:endParaRPr lang="es-E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3D003-9638-4100-BEF3-6D624F93DA0A}" type="slidenum">
              <a:rPr lang="es-ES"/>
              <a:pPr/>
              <a:t>14</a:t>
            </a:fld>
            <a:endParaRPr lang="es-E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81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132700-0826-4C08-A52A-4D36DF682BC0}" type="slidenum">
              <a:rPr lang="es-ES"/>
              <a:pPr/>
              <a:t>15</a:t>
            </a:fld>
            <a:endParaRPr lang="es-E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91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7C1708-9C2C-4103-B183-C2C9BA0EC2D6}" type="slidenum">
              <a:rPr lang="es-ES"/>
              <a:pPr/>
              <a:t>16</a:t>
            </a:fld>
            <a:endParaRPr lang="es-E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C39704-25EB-4A29-B840-1060B4D74FC1}" type="slidenum">
              <a:rPr lang="es-ES"/>
              <a:pPr/>
              <a:t>19</a:t>
            </a:fld>
            <a:endParaRPr lang="es-E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22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9AE6AD-522D-4776-9632-149D29F5B613}" type="slidenum">
              <a:rPr lang="es-ES"/>
              <a:pPr/>
              <a:t>20</a:t>
            </a:fld>
            <a:endParaRPr lang="es-E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3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B89778-B2EC-488C-8BE8-A16B31DF4C4B}" type="slidenum">
              <a:rPr lang="es-ES"/>
              <a:pPr/>
              <a:t>21</a:t>
            </a:fld>
            <a:endParaRPr lang="es-E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4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94EFBC-BD7E-49D0-95C3-8A671B371DBC}" type="slidenum">
              <a:rPr lang="es-ES"/>
              <a:pPr/>
              <a:t>2</a:t>
            </a:fld>
            <a:endParaRPr lang="es-E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794183-A94E-4715-9323-33D41709D594}" type="slidenum">
              <a:rPr lang="es-ES"/>
              <a:pPr/>
              <a:t>22</a:t>
            </a:fld>
            <a:endParaRPr lang="es-E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52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840AFC-A3DB-44CF-A1EF-E5B1A73174BA}" type="slidenum">
              <a:rPr lang="es-ES"/>
              <a:pPr/>
              <a:t>23</a:t>
            </a:fld>
            <a:endParaRPr lang="es-E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6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D0C396-F97D-42BD-8DBB-CC50DA182DA1}" type="slidenum">
              <a:rPr lang="es-ES"/>
              <a:pPr/>
              <a:t>24</a:t>
            </a:fld>
            <a:endParaRPr lang="es-E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E457A7-BD81-4926-99F0-A3BE814A5477}" type="slidenum">
              <a:rPr lang="es-ES"/>
              <a:pPr/>
              <a:t>25</a:t>
            </a:fld>
            <a:endParaRPr lang="es-E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205A4A-7CB5-45A6-9EC5-C1C0EB1D1DFD}" type="slidenum">
              <a:rPr lang="es-ES"/>
              <a:pPr/>
              <a:t>26</a:t>
            </a:fld>
            <a:endParaRPr lang="es-E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F1B038-35C4-46CB-98F8-9C1764C266E9}" type="slidenum">
              <a:rPr lang="es-ES"/>
              <a:pPr/>
              <a:t>28</a:t>
            </a:fld>
            <a:endParaRPr lang="es-E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CC3846-D5C3-407C-9516-E46B8FC8192D}" type="slidenum">
              <a:rPr lang="es-ES"/>
              <a:pPr/>
              <a:t>3</a:t>
            </a:fld>
            <a:endParaRPr lang="es-E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4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9B4346-DDAF-4872-934E-91B441CFBDFD}" type="slidenum">
              <a:rPr lang="es-ES"/>
              <a:pPr/>
              <a:t>4</a:t>
            </a:fld>
            <a:endParaRPr lang="es-E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5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8E76A-61EB-4C07-970B-8F22662C8924}" type="slidenum">
              <a:rPr lang="es-ES"/>
              <a:pPr/>
              <a:t>5</a:t>
            </a:fld>
            <a:endParaRPr lang="es-E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6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E6C650-3636-4B45-A754-7E1C1559351B}" type="slidenum">
              <a:rPr lang="es-ES"/>
              <a:pPr/>
              <a:t>6</a:t>
            </a:fld>
            <a:endParaRPr lang="es-E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78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833E70-FB9B-435E-9485-E882D434B147}" type="slidenum">
              <a:rPr lang="es-ES"/>
              <a:pPr/>
              <a:t>7</a:t>
            </a:fld>
            <a:endParaRPr lang="es-E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8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96A583-13D9-4845-BB61-2A8DC9B84461}" type="slidenum">
              <a:rPr lang="es-ES"/>
              <a:pPr/>
              <a:t>8</a:t>
            </a:fld>
            <a:endParaRPr lang="es-E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9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C41A93-607E-42E1-8BC0-291FE7CFDA68}" type="slidenum">
              <a:rPr lang="es-ES"/>
              <a:pPr/>
              <a:t>9</a:t>
            </a:fld>
            <a:endParaRPr lang="es-E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8039FD0-1C48-4244-911E-0FCBEAAB401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3649C72-EDE8-46C5-AE16-AEB4210E30D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3050" y="371475"/>
            <a:ext cx="2054225" cy="58991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71475"/>
            <a:ext cx="6013450" cy="58991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FDF88B-F606-40D0-87D0-BA2FCCF7903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C420F8-058B-41D3-B7E6-91A395D9E6A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7309AD-1AD3-4DDF-9391-DAC66873AF8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804063C-915A-448E-BC5F-13460C6C7B5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75EB39B-17CA-4AB0-9507-416EEA61815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63FD28-9D8C-48EA-BD34-94ADDF69CB9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80BA088-5E1B-4D18-9C8C-2B6A7478119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95DE913-B7B6-43E1-B7F8-AEB757B1C0A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BF1E95-276C-43D0-9203-033A33CD3A8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6D042D5-BC56-4F12-99FE-FE08EF57C43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458D9D-6FF4-4273-9ACC-01FFE50380B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79F92A-40A6-43FA-AC84-C8C020253B7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1650" y="1604963"/>
            <a:ext cx="2130425" cy="45164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242050" cy="45164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1C61C3-46BB-4BEA-825E-79EE8621943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1800" y="1828800"/>
            <a:ext cx="6010275" cy="22002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2124075" cy="447675"/>
          </a:xfrm>
        </p:spPr>
        <p:txBody>
          <a:bodyPr/>
          <a:lstStyle>
            <a:lvl1pPr>
              <a:defRPr/>
            </a:lvl1pPr>
          </a:lstStyle>
          <a:p>
            <a:fld id="{B6900ECB-9D31-4AED-8188-964668BE2DE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4DFB2B3-AEA6-4196-9C29-EBF44FDD6F8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3838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676400"/>
            <a:ext cx="4033837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FFF6B26-EB1C-46D2-8783-F2CB5FA98AF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E24A340-C905-4FC2-9B99-65C3567B891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777086-16F3-4D38-8FBC-27DB2E52270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00794E-5F34-475F-91CF-082B7343F59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CEEA9E-783D-448D-926D-BDB3255E05E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EBC0CB1-82A7-4B9C-B1A1-B3ECF6D2147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3124200" y="6243638"/>
            <a:ext cx="2892425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24075" cy="452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E4245264-CBD2-4F80-B99C-40C4615186DE}" type="slidenum">
              <a:rPr lang="es-ES"/>
              <a:pPr/>
              <a:t>‹Nº›</a:t>
            </a:fld>
            <a:endParaRPr lang="es-E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36063" cy="538163"/>
            <a:chOff x="0" y="0"/>
            <a:chExt cx="5755" cy="339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5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5" cy="168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2" cy="84"/>
            </a:xfrm>
            <a:prstGeom prst="rect">
              <a:avLst/>
            </a:prstGeom>
            <a:solidFill>
              <a:srgbClr val="CCCCE6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3" cy="82"/>
            </a:xfrm>
            <a:prstGeom prst="rect">
              <a:avLst/>
            </a:prstGeom>
            <a:solidFill>
              <a:srgbClr val="CCCCE6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3" cy="84"/>
            </a:xfrm>
            <a:prstGeom prst="rect">
              <a:avLst/>
            </a:prstGeom>
            <a:solidFill>
              <a:srgbClr val="9999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1" cy="82"/>
            </a:xfrm>
            <a:prstGeom prst="rect">
              <a:avLst/>
            </a:prstGeom>
            <a:solidFill>
              <a:srgbClr val="CCCCE6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4" cy="82"/>
            </a:xfrm>
            <a:prstGeom prst="rect">
              <a:avLst/>
            </a:prstGeom>
            <a:solidFill>
              <a:srgbClr val="00007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2" cy="82"/>
            </a:xfrm>
            <a:prstGeom prst="rect">
              <a:avLst/>
            </a:prstGeom>
            <a:solidFill>
              <a:srgbClr val="9999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1" cy="81"/>
            </a:xfrm>
            <a:prstGeom prst="rect">
              <a:avLst/>
            </a:prstGeom>
            <a:solidFill>
              <a:srgbClr val="9999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</p:grp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71475"/>
            <a:ext cx="8220075" cy="1304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Feu clic per editar el format del text del títol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0075" cy="4594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Feu clic per editar el format del text de l'esquema</a:t>
            </a:r>
          </a:p>
          <a:p>
            <a:pPr lvl="1"/>
            <a:r>
              <a:rPr lang="en-GB"/>
              <a:t>Segon nivell d'esquema</a:t>
            </a:r>
          </a:p>
          <a:p>
            <a:pPr lvl="2"/>
            <a:r>
              <a:rPr lang="en-GB"/>
              <a:t>Tercer nivell d'esquema</a:t>
            </a:r>
          </a:p>
          <a:p>
            <a:pPr lvl="3"/>
            <a:r>
              <a:rPr lang="en-GB"/>
              <a:t>Quart nivell d'esquema</a:t>
            </a:r>
          </a:p>
          <a:p>
            <a:pPr lvl="4"/>
            <a:r>
              <a:rPr lang="en-GB"/>
              <a:t>Cinquè nivell d'esquema</a:t>
            </a:r>
          </a:p>
          <a:p>
            <a:pPr lvl="4"/>
            <a:r>
              <a:rPr lang="en-GB"/>
              <a:t>Sisè nivell d'esquema</a:t>
            </a:r>
          </a:p>
          <a:p>
            <a:pPr lvl="4"/>
            <a:r>
              <a:rPr lang="en-GB"/>
              <a:t>Setè nivell d'esquema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0"/>
            <a:ext cx="9136063" cy="6850063"/>
            <a:chOff x="0" y="0"/>
            <a:chExt cx="5755" cy="4315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3" cy="4315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081" y="1065"/>
              <a:ext cx="4674" cy="1591"/>
            </a:xfrm>
            <a:prstGeom prst="rect">
              <a:avLst/>
            </a:prstGeom>
            <a:solidFill>
              <a:srgbClr val="00007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0" y="672"/>
              <a:ext cx="1801" cy="1984"/>
              <a:chOff x="0" y="672"/>
              <a:chExt cx="1801" cy="1984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58" cy="399"/>
              </a:xfrm>
              <a:prstGeom prst="rect">
                <a:avLst/>
              </a:prstGeom>
              <a:solidFill>
                <a:srgbClr val="99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57" cy="400"/>
              </a:xfrm>
              <a:prstGeom prst="rect">
                <a:avLst/>
              </a:prstGeom>
              <a:solidFill>
                <a:srgbClr val="CCCCE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4" cy="395"/>
              </a:xfrm>
              <a:prstGeom prst="rect">
                <a:avLst/>
              </a:prstGeom>
              <a:solidFill>
                <a:srgbClr val="CCCCE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3" cy="399"/>
              </a:xfrm>
              <a:prstGeom prst="rect">
                <a:avLst/>
              </a:prstGeom>
              <a:solidFill>
                <a:srgbClr val="00007D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4" cy="400"/>
              </a:xfrm>
              <a:prstGeom prst="rect">
                <a:avLst/>
              </a:prstGeom>
              <a:solidFill>
                <a:srgbClr val="99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3" cy="394"/>
              </a:xfrm>
              <a:prstGeom prst="rect">
                <a:avLst/>
              </a:prstGeom>
              <a:solidFill>
                <a:srgbClr val="CCCCE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2" cy="394"/>
              </a:xfrm>
              <a:prstGeom prst="rect">
                <a:avLst/>
              </a:prstGeom>
              <a:solidFill>
                <a:srgbClr val="00007D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57" cy="394"/>
              </a:xfrm>
              <a:prstGeom prst="rect">
                <a:avLst/>
              </a:prstGeom>
              <a:solidFill>
                <a:srgbClr val="99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58" cy="401"/>
              </a:xfrm>
              <a:prstGeom prst="rect">
                <a:avLst/>
              </a:prstGeom>
              <a:solidFill>
                <a:srgbClr val="CCCCE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3" cy="401"/>
              </a:xfrm>
              <a:prstGeom prst="rect">
                <a:avLst/>
              </a:prstGeom>
              <a:solidFill>
                <a:srgbClr val="99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</p:grpSp>
      </p:grp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57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4075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000000"/>
                </a:solidFill>
                <a:latin typeface="Arial Black" pitchFamily="32" charset="0"/>
                <a:cs typeface="DejaVu Sans" charset="0"/>
              </a:defRPr>
            </a:lvl1pPr>
          </a:lstStyle>
          <a:p>
            <a:fld id="{2339D10A-540D-4EA3-AD98-4514A7CFD5BB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1828800"/>
            <a:ext cx="6010275" cy="2200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Feu clic per editar el format del text del títol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4516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Feu clic per editar el format del text de l'esquema</a:t>
            </a:r>
          </a:p>
          <a:p>
            <a:pPr lvl="1"/>
            <a:r>
              <a:rPr lang="en-GB"/>
              <a:t>Segon nivell d'esquema</a:t>
            </a:r>
          </a:p>
          <a:p>
            <a:pPr lvl="2"/>
            <a:r>
              <a:rPr lang="en-GB"/>
              <a:t>Tercer nivell d'esquema</a:t>
            </a:r>
          </a:p>
          <a:p>
            <a:pPr lvl="3"/>
            <a:r>
              <a:rPr lang="en-GB"/>
              <a:t>Quart nivell d'esquema</a:t>
            </a:r>
          </a:p>
          <a:p>
            <a:pPr lvl="4"/>
            <a:r>
              <a:rPr lang="en-GB"/>
              <a:t>Cinquè nivell d'esquema</a:t>
            </a:r>
          </a:p>
          <a:p>
            <a:pPr lvl="4"/>
            <a:r>
              <a:rPr lang="en-GB"/>
              <a:t>Sisè nivell d'esquema</a:t>
            </a:r>
          </a:p>
          <a:p>
            <a:pPr lvl="4"/>
            <a:r>
              <a:rPr lang="en-GB"/>
              <a:t>Setè nivell d'esquema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efaul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dx.org/course/html5-introduction-w3cx-html5-0x-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828800" y="2209800"/>
            <a:ext cx="7315200" cy="1470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>
                <a:solidFill>
                  <a:srgbClr val="FFFFFF"/>
                </a:solidFill>
                <a:latin typeface="Arial" charset="0"/>
              </a:rPr>
              <a:t>HTML &amp; CSS </a:t>
            </a:r>
            <a:r>
              <a:rPr lang="es-ES" sz="4000" dirty="0" err="1">
                <a:solidFill>
                  <a:srgbClr val="FFFFFF"/>
                </a:solidFill>
                <a:latin typeface="Arial" charset="0"/>
              </a:rPr>
              <a:t>crash</a:t>
            </a:r>
            <a:r>
              <a:rPr lang="es-ES" sz="4000">
                <a:solidFill>
                  <a:srgbClr val="FFFFFF"/>
                </a:solidFill>
                <a:latin typeface="Arial" charset="0"/>
              </a:rPr>
              <a:t> course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/>
              <a:t>Minimal Document Structure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ca-ES" dirty="0" err="1"/>
              <a:t>Some</a:t>
            </a:r>
            <a:r>
              <a:rPr lang="ca-ES" dirty="0"/>
              <a:t> labels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compulsory</a:t>
            </a:r>
            <a:r>
              <a:rPr lang="ca-ES" dirty="0"/>
              <a:t>: Any HTML document </a:t>
            </a:r>
            <a:r>
              <a:rPr lang="ca-ES" dirty="0" err="1"/>
              <a:t>must</a:t>
            </a:r>
            <a:r>
              <a:rPr lang="ca-ES" dirty="0"/>
              <a:t> </a:t>
            </a:r>
            <a:r>
              <a:rPr lang="ca-ES" dirty="0" err="1"/>
              <a:t>have</a:t>
            </a:r>
            <a:r>
              <a:rPr lang="ca-ES" dirty="0"/>
              <a:t> </a:t>
            </a:r>
            <a:r>
              <a:rPr lang="ca-ES" dirty="0" err="1"/>
              <a:t>them</a:t>
            </a:r>
            <a:endParaRPr lang="ca-ES" dirty="0"/>
          </a:p>
          <a:p>
            <a:pPr marL="741363" lvl="1" indent="-284163">
              <a:buFont typeface="Times New Roman" pitchFamily="16" charset="0"/>
              <a:buChar char="–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dirty="0">
                <a:solidFill>
                  <a:srgbClr val="FF3300"/>
                </a:solidFill>
              </a:rPr>
              <a:t>&lt;HTML&gt;&lt;/HTML&gt;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dirty="0">
                <a:solidFill>
                  <a:srgbClr val="FF3300"/>
                </a:solidFill>
              </a:rPr>
              <a:t>&lt;HEAD&gt;&lt;/HEAD&gt;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dirty="0">
                <a:solidFill>
                  <a:srgbClr val="FF3300"/>
                </a:solidFill>
              </a:rPr>
              <a:t>&lt;BODY&gt;&lt;/BODY&gt;</a:t>
            </a:r>
          </a:p>
          <a:p>
            <a:pPr>
              <a:buFont typeface="Arial" pitchFamily="34" charset="0"/>
              <a:buChar char="•"/>
            </a:pPr>
            <a:endParaRPr lang="ca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Example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1.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Simplest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HTML doc.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166813" y="1728788"/>
            <a:ext cx="5529262" cy="28368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&lt;!DOCTYPE 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&lt;html&gt;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&lt;title&gt;First HTML&lt;/title&gt;    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&lt;/head&gt;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I am your first HTML-file!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&lt;/body&gt;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&lt;/html&gt;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03238" y="4751388"/>
            <a:ext cx="65071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800" dirty="0">
                <a:solidFill>
                  <a:srgbClr val="000000"/>
                </a:solidFill>
              </a:rPr>
              <a:t>http://www.r-datacollection.com/materials/html/OurFirstHTML.html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Example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1-HTML5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improvements</a:t>
            </a:r>
            <a:endParaRPr lang="es-E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31800" y="1439863"/>
            <a:ext cx="7351028" cy="452649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="en"&gt;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&lt;meta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="utf-8"&gt;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&lt;title&gt;You Can Edit This&lt;/title&gt;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&lt;h1&gt;I Mean, You Can Really Edit This&lt;/h1&gt;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&lt;p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contenteditable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=true&gt;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Now is the time for all good cats to come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But in our brave new world of HTML5, all we need is: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to the aid of their catnip.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>
              <a:solidFill>
                <a:srgbClr val="000000"/>
              </a:solidFill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06400" y="228600"/>
            <a:ext cx="8737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Basic text formatting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408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Headings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&lt;H1&gt;&lt;/H1&gt;...........&lt;H6&gt;&lt;/H6&gt;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Paragraph breaks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&lt;P&gt;&lt;/P&gt;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Centering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&lt;CENTER&gt;&lt;/CENTER&gt;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Bold and Italic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&lt;B&gt;&lt;/B&gt;   &lt;I&gt;&lt;/I&gt;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Tag attributes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1885950"/>
            <a:ext cx="8331200" cy="417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Paragraph alignment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Left: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ALIGN=left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 (default)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Right: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ALIGN=right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Centered: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ALIGN=center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Use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&lt;p ALIGN=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option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marL="339725" indent="-333375"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Lists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178800" cy="4260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Unordered Lists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&lt;UL&gt;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&lt;LI&gt;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&lt;/UL&gt;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Ordered Lists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&lt;OL&gt;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&lt;LI&gt;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&lt;/OL&gt;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6857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Example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2: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lists</a:t>
            </a:r>
            <a:endParaRPr lang="es-E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258204" cy="46529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&lt;!DOCTYPE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lang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="en"&gt;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&lt;head&gt; &lt;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title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and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unordered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lists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&lt;/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title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&gt;&lt;/head&gt;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body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&lt;h1&gt;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list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&lt;/h1&gt;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&lt;OL&gt; &lt;LI&gt;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First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Second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Third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&lt;/OL&gt;</a:t>
            </a:r>
            <a:br>
              <a:rPr lang="es-ES" sz="1200" dirty="0">
                <a:solidFill>
                  <a:srgbClr val="000000"/>
                </a:solidFill>
                <a:latin typeface="Courier New" pitchFamily="49" charset="0"/>
              </a:rPr>
            </a:b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&lt;h1&gt;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Unordered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list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&lt;/h1&gt;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&lt;UL&gt;</a:t>
            </a:r>
            <a:br>
              <a:rPr lang="es-ES" sz="12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&lt;LI&gt;Natural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Sciences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&lt;UL&gt;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Biology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Zoology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&lt;/UL&gt;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&lt;LI&gt;Social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Sciences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&lt;UL&gt; 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Geography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History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&lt;/UL&gt;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&lt;/UL&gt;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body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HTML </a:t>
            </a:r>
            <a:r>
              <a:rPr lang="ca-ES" dirty="0" err="1"/>
              <a:t>grouping</a:t>
            </a:r>
            <a:r>
              <a:rPr lang="ca-ES" dirty="0"/>
              <a:t> </a:t>
            </a:r>
            <a:r>
              <a:rPr lang="ca-ES" dirty="0" err="1"/>
              <a:t>tags</a:t>
            </a:r>
            <a:r>
              <a:rPr lang="ca-ES" dirty="0"/>
              <a:t>: DIV &amp; SPAN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ca-ES" dirty="0" err="1"/>
              <a:t>Used</a:t>
            </a:r>
            <a:r>
              <a:rPr lang="ca-ES" dirty="0"/>
              <a:t> to </a:t>
            </a:r>
            <a:r>
              <a:rPr lang="ca-ES" dirty="0" err="1"/>
              <a:t>define</a:t>
            </a:r>
            <a:r>
              <a:rPr lang="ca-ES" dirty="0"/>
              <a:t> </a:t>
            </a:r>
            <a:r>
              <a:rPr lang="ca-ES" dirty="0" err="1"/>
              <a:t>sections</a:t>
            </a:r>
            <a:r>
              <a:rPr lang="ca-ES" dirty="0"/>
              <a:t> in documents</a:t>
            </a:r>
          </a:p>
          <a:p>
            <a:pPr lvl="1">
              <a:buFont typeface="Arial" pitchFamily="34" charset="0"/>
              <a:buChar char="•"/>
            </a:pPr>
            <a:r>
              <a:rPr lang="ca-ES" dirty="0"/>
              <a:t>&lt;</a:t>
            </a:r>
            <a:r>
              <a:rPr lang="ca-ES" dirty="0" err="1"/>
              <a:t>div</a:t>
            </a:r>
            <a:r>
              <a:rPr lang="ca-ES" dirty="0"/>
              <a:t>&gt; </a:t>
            </a:r>
            <a:r>
              <a:rPr lang="ca-ES" dirty="0" err="1"/>
              <a:t>Defines</a:t>
            </a:r>
            <a:r>
              <a:rPr lang="ca-ES" dirty="0"/>
              <a:t> a </a:t>
            </a:r>
            <a:r>
              <a:rPr lang="ca-ES" dirty="0" err="1"/>
              <a:t>block-level</a:t>
            </a:r>
            <a:r>
              <a:rPr lang="ca-ES" dirty="0"/>
              <a:t> </a:t>
            </a:r>
            <a:r>
              <a:rPr lang="ca-ES" dirty="0" err="1"/>
              <a:t>section</a:t>
            </a:r>
            <a:endParaRPr lang="ca-ES" dirty="0"/>
          </a:p>
          <a:p>
            <a:pPr lvl="2">
              <a:buFont typeface="Arial" pitchFamily="34" charset="0"/>
              <a:buChar char="•"/>
            </a:pPr>
            <a:r>
              <a:rPr lang="ca-ES" dirty="0" err="1"/>
              <a:t>Used</a:t>
            </a:r>
            <a:r>
              <a:rPr lang="ca-ES" dirty="0"/>
              <a:t> as a container for </a:t>
            </a:r>
            <a:r>
              <a:rPr lang="ca-ES" dirty="0" err="1"/>
              <a:t>other</a:t>
            </a:r>
            <a:r>
              <a:rPr lang="ca-ES" dirty="0"/>
              <a:t> HTML elements</a:t>
            </a:r>
          </a:p>
          <a:p>
            <a:pPr lvl="1">
              <a:buFont typeface="Arial" pitchFamily="34" charset="0"/>
              <a:buChar char="•"/>
            </a:pPr>
            <a:r>
              <a:rPr lang="ca-ES" dirty="0"/>
              <a:t>&lt;</a:t>
            </a:r>
            <a:r>
              <a:rPr lang="ca-ES" dirty="0" err="1"/>
              <a:t>span</a:t>
            </a:r>
            <a:r>
              <a:rPr lang="ca-ES" dirty="0"/>
              <a:t>&gt; </a:t>
            </a:r>
            <a:r>
              <a:rPr lang="ca-ES" dirty="0" err="1"/>
              <a:t>Defines</a:t>
            </a:r>
            <a:r>
              <a:rPr lang="ca-ES" dirty="0"/>
              <a:t>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inline</a:t>
            </a:r>
            <a:r>
              <a:rPr lang="ca-ES" dirty="0"/>
              <a:t> </a:t>
            </a:r>
            <a:r>
              <a:rPr lang="ca-ES" dirty="0" err="1"/>
              <a:t>section</a:t>
            </a:r>
            <a:endParaRPr lang="ca-ES" dirty="0"/>
          </a:p>
          <a:p>
            <a:pPr lvl="2">
              <a:buFont typeface="Arial" pitchFamily="34" charset="0"/>
              <a:buChar char="•"/>
            </a:pPr>
            <a:r>
              <a:rPr lang="ca-ES" dirty="0" err="1"/>
              <a:t>Used</a:t>
            </a:r>
            <a:r>
              <a:rPr lang="ca-ES" dirty="0"/>
              <a:t> as container for </a:t>
            </a:r>
            <a:r>
              <a:rPr lang="ca-ES" dirty="0" err="1"/>
              <a:t>some</a:t>
            </a:r>
            <a:r>
              <a:rPr lang="ca-ES" dirty="0"/>
              <a:t> text</a:t>
            </a:r>
          </a:p>
          <a:p>
            <a:pPr>
              <a:buFont typeface="Arial" pitchFamily="34" charset="0"/>
              <a:buChar char="•"/>
            </a:pPr>
            <a:r>
              <a:rPr lang="ca-ES" dirty="0"/>
              <a:t>No </a:t>
            </a:r>
            <a:r>
              <a:rPr lang="ca-ES" dirty="0" err="1"/>
              <a:t>required</a:t>
            </a:r>
            <a:r>
              <a:rPr lang="ca-ES" dirty="0"/>
              <a:t> </a:t>
            </a:r>
            <a:r>
              <a:rPr lang="ca-ES" dirty="0" err="1"/>
              <a:t>attributes</a:t>
            </a:r>
            <a:endParaRPr lang="ca-ES" dirty="0"/>
          </a:p>
          <a:p>
            <a:pPr lvl="1">
              <a:buFont typeface="Arial" pitchFamily="34" charset="0"/>
              <a:buChar char="•"/>
            </a:pPr>
            <a:r>
              <a:rPr lang="ca-ES" dirty="0"/>
              <a:t> </a:t>
            </a:r>
            <a:r>
              <a:rPr lang="ca-ES" dirty="0" err="1"/>
              <a:t>often</a:t>
            </a:r>
            <a:r>
              <a:rPr lang="ca-ES" dirty="0"/>
              <a:t> </a:t>
            </a:r>
            <a:r>
              <a:rPr lang="ca-ES" dirty="0" err="1"/>
              <a:t>use</a:t>
            </a:r>
            <a:r>
              <a:rPr lang="ca-ES" dirty="0"/>
              <a:t> </a:t>
            </a:r>
            <a:r>
              <a:rPr lang="ca-ES" dirty="0" err="1"/>
              <a:t>style</a:t>
            </a:r>
            <a:r>
              <a:rPr lang="ca-ES" dirty="0"/>
              <a:t>, </a:t>
            </a:r>
            <a:r>
              <a:rPr lang="ca-ES" dirty="0" err="1"/>
              <a:t>class</a:t>
            </a:r>
            <a:r>
              <a:rPr lang="ca-ES" dirty="0"/>
              <a:t> or </a:t>
            </a:r>
            <a:r>
              <a:rPr lang="ca-ES" dirty="0" err="1"/>
              <a:t>id</a:t>
            </a:r>
            <a:endParaRPr lang="ca-ES" dirty="0"/>
          </a:p>
          <a:p>
            <a:pPr>
              <a:buFont typeface="Arial" pitchFamily="34" charset="0"/>
              <a:buChar char="•"/>
            </a:pPr>
            <a:r>
              <a:rPr lang="ca-ES" dirty="0" err="1"/>
              <a:t>Often</a:t>
            </a:r>
            <a:r>
              <a:rPr lang="ca-ES" dirty="0"/>
              <a:t> </a:t>
            </a:r>
            <a:r>
              <a:rPr lang="ca-ES" dirty="0" err="1"/>
              <a:t>used</a:t>
            </a:r>
            <a:r>
              <a:rPr lang="ca-ES" dirty="0"/>
              <a:t> in </a:t>
            </a:r>
            <a:r>
              <a:rPr lang="ca-ES" dirty="0" err="1"/>
              <a:t>conjunction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CSS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DIV and SPAN </a:t>
            </a:r>
            <a:r>
              <a:rPr lang="ca-ES" dirty="0" err="1"/>
              <a:t>example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0075" cy="4841889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&lt;!DOCTYPE html 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="en"&gt;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 &lt;title&gt;Span and Div&lt;/title&gt;&lt;/head&gt;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 The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lt;DIV&amp;gt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tag &lt;/h1&gt;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lt;DIV&amp;gt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tag defines a division or a section in an HTML document.&lt;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the example below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lt;DIV&amp;gt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is used to create a section in a document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that will have a light blue background color: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&lt;div style="background-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color:lightblue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&lt;h3&gt;This is a heading&lt;/h3&gt;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&lt;p&gt;This is a paragraph.&lt;/p&gt;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 The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lt;SPAN&amp;gt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tag &lt;/h1&gt;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the example below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lt;SPAN&amp;gt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is used to change the color of a single word in a paragraph: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&lt;p&gt;My mother has &lt;span style="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color:blue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"&gt;blue&lt;/span&gt; eyes.&lt;/p&gt;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&lt;/body&gt; &lt;/html&gt;</a:t>
            </a:r>
          </a:p>
          <a:p>
            <a:endParaRPr lang="ca-E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Other tags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746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Horizontal line </a:t>
            </a:r>
            <a:r>
              <a:rPr lang="es-ES" sz="3200">
                <a:solidFill>
                  <a:srgbClr val="FF3300"/>
                </a:solidFill>
                <a:latin typeface="Arial" charset="0"/>
              </a:rPr>
              <a:t>&lt;HR&gt;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FF3300"/>
                </a:solidFill>
                <a:latin typeface="Arial" charset="0"/>
              </a:rPr>
              <a:t>&lt;HR&gt; attributes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&lt;HR NOSHADE SIZE=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WIDTH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=“percentge”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ALIGN=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FF3300"/>
                </a:solidFill>
                <a:latin typeface="Arial" charset="0"/>
              </a:rPr>
              <a:t>&lt;BLINK&gt; tag </a:t>
            </a:r>
            <a:r>
              <a:rPr lang="es-ES" sz="3200">
                <a:solidFill>
                  <a:srgbClr val="000000"/>
                </a:solidFill>
                <a:latin typeface="Arial" charset="0"/>
              </a:rPr>
              <a:t>(Example 4)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&lt;BLINK&gt;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 ¡Hello John! 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&lt;/BLINK&gt;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&lt;META&gt; tag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&lt;META HTTP-EQUIV=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“refresh”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CONTENT=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“5; url=http://www.uam.es”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215900" indent="-212725">
              <a:buClrTx/>
              <a:buSzPct val="45000"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What is HTML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HTML is a computer language devised to allow website creation.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It is relatively 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easy to learn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, with the basics being accessible to most people in one sitting;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It is quite 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powerful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 in what it allows you to create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 It is constantly undergoing revision and evolution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The most recent incarnation is HTML5 ( </a:t>
            </a:r>
            <a:r>
              <a:rPr lang="en-US" b="1">
                <a:solidFill>
                  <a:srgbClr val="CCCCFF"/>
                </a:solidFill>
                <a:latin typeface="Arial" charset="0"/>
                <a:hlinkClick r:id="rId3"/>
              </a:rPr>
              <a:t>» W3C</a:t>
            </a:r>
            <a:r>
              <a:rPr lang="en-US" b="1">
                <a:solidFill>
                  <a:srgbClr val="CCCCFF"/>
                </a:solidFill>
                <a:latin typeface="Arial" charset="0"/>
              </a:rPr>
              <a:t>)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Has many improvements but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Basic grammar has not changed → one of the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most important standards for working with and on the Web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Tables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439863"/>
            <a:ext cx="8229600" cy="4756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Tables are used for</a:t>
            </a:r>
          </a:p>
          <a:p>
            <a:pPr marL="1477963" lvl="1" indent="-5635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Storing tabular information</a:t>
            </a:r>
          </a:p>
          <a:p>
            <a:pPr marL="1477963" lvl="1" indent="-5635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Create/organize the page layout. </a:t>
            </a:r>
          </a:p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Tags used for managing tables are: </a:t>
            </a:r>
          </a:p>
          <a:p>
            <a:pPr marL="1477963" lvl="1" indent="-5635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b="1">
                <a:solidFill>
                  <a:srgbClr val="000000"/>
                </a:solidFill>
                <a:latin typeface="Arial" charset="0"/>
              </a:rPr>
              <a:t>&lt;TABLE&gt;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&lt;/TABLE&gt; 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Begin and End of the table</a:t>
            </a:r>
            <a:br>
              <a:rPr lang="es-ES">
                <a:solidFill>
                  <a:srgbClr val="000000"/>
                </a:solidFill>
                <a:latin typeface="Arial" charset="0"/>
              </a:rPr>
            </a:br>
            <a:r>
              <a:rPr lang="es-ES" b="1">
                <a:solidFill>
                  <a:srgbClr val="000000"/>
                </a:solidFill>
                <a:latin typeface="Arial" charset="0"/>
              </a:rPr>
              <a:t>&lt;TR&gt;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&lt;/TR&gt;	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Define table rows</a:t>
            </a:r>
            <a:br>
              <a:rPr lang="es-ES">
                <a:solidFill>
                  <a:srgbClr val="000000"/>
                </a:solidFill>
                <a:latin typeface="Arial" charset="0"/>
              </a:rPr>
            </a:br>
            <a:r>
              <a:rPr lang="es-ES" b="1">
                <a:solidFill>
                  <a:srgbClr val="000000"/>
                </a:solidFill>
                <a:latin typeface="Arial" charset="0"/>
              </a:rPr>
              <a:t>&lt;TD&gt;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&lt;/TD&gt;	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Define table columns </a:t>
            </a:r>
          </a:p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Table structure is very flexible.</a:t>
            </a:r>
          </a:p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Table tags are </a:t>
            </a:r>
            <a:r>
              <a:rPr lang="es-ES" sz="2800" b="1">
                <a:solidFill>
                  <a:srgbClr val="000000"/>
                </a:solidFill>
                <a:latin typeface="Arial" charset="0"/>
              </a:rPr>
              <a:t>hierarechichal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: a table has </a:t>
            </a:r>
            <a:r>
              <a:rPr lang="es-ES" sz="2800" b="1">
                <a:solidFill>
                  <a:srgbClr val="000000"/>
                </a:solidFill>
                <a:latin typeface="Arial" charset="0"/>
              </a:rPr>
              <a:t>one or more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 rows </a:t>
            </a:r>
            <a:r>
              <a:rPr lang="es-ES" sz="2800" b="1">
                <a:solidFill>
                  <a:srgbClr val="000000"/>
                </a:solidFill>
                <a:latin typeface="Arial" charset="0"/>
              </a:rPr>
              <a:t>each of which 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is divided in one or more columns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Example HTML Table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28736"/>
            <a:ext cx="8223250" cy="4845064"/>
          </a:xfrm>
          <a:ln/>
        </p:spPr>
        <p:txBody>
          <a:bodyPr/>
          <a:lstStyle/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&lt;!DOCTYPE </a:t>
            </a:r>
            <a:r>
              <a:rPr lang="ca-ES" sz="1200" dirty="0" err="1">
                <a:latin typeface="Courier New" pitchFamily="49" charset="0"/>
              </a:rPr>
              <a:t>html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</a:t>
            </a:r>
            <a:r>
              <a:rPr lang="ca-ES" sz="1200" dirty="0" err="1">
                <a:latin typeface="Courier New" pitchFamily="49" charset="0"/>
              </a:rPr>
              <a:t>html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</a:t>
            </a:r>
            <a:r>
              <a:rPr lang="ca-ES" sz="1200" dirty="0" err="1">
                <a:latin typeface="Courier New" pitchFamily="49" charset="0"/>
              </a:rPr>
              <a:t>head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 &lt;</a:t>
            </a:r>
            <a:r>
              <a:rPr lang="ca-ES" sz="1200" dirty="0" err="1">
                <a:latin typeface="Courier New" pitchFamily="49" charset="0"/>
              </a:rPr>
              <a:t>title</a:t>
            </a:r>
            <a:r>
              <a:rPr lang="ca-ES" sz="1200" dirty="0">
                <a:latin typeface="Courier New" pitchFamily="49" charset="0"/>
              </a:rPr>
              <a:t>&gt;HTML </a:t>
            </a:r>
            <a:r>
              <a:rPr lang="ca-ES" sz="1200" dirty="0" err="1">
                <a:latin typeface="Courier New" pitchFamily="49" charset="0"/>
              </a:rPr>
              <a:t>Tables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title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&lt;/</a:t>
            </a:r>
            <a:r>
              <a:rPr lang="ca-ES" sz="1200" dirty="0" err="1">
                <a:latin typeface="Courier New" pitchFamily="49" charset="0"/>
              </a:rPr>
              <a:t>head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body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&lt;h1&gt;</a:t>
            </a:r>
            <a:r>
              <a:rPr lang="ca-ES" sz="1200" dirty="0" err="1">
                <a:latin typeface="Courier New" pitchFamily="49" charset="0"/>
              </a:rPr>
              <a:t>An</a:t>
            </a:r>
            <a:r>
              <a:rPr lang="ca-ES" sz="1200" dirty="0">
                <a:latin typeface="Courier New" pitchFamily="49" charset="0"/>
              </a:rPr>
              <a:t> HTML </a:t>
            </a:r>
            <a:r>
              <a:rPr lang="ca-ES" sz="1200" dirty="0" err="1">
                <a:latin typeface="Courier New" pitchFamily="49" charset="0"/>
              </a:rPr>
              <a:t>Table</a:t>
            </a:r>
            <a:r>
              <a:rPr lang="ca-ES" sz="1200" dirty="0">
                <a:latin typeface="Courier New" pitchFamily="49" charset="0"/>
              </a:rPr>
              <a:t>&lt;/h1&gt;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&lt;</a:t>
            </a:r>
            <a:r>
              <a:rPr lang="ca-ES" sz="1200" dirty="0" err="1">
                <a:latin typeface="Courier New" pitchFamily="49" charset="0"/>
              </a:rPr>
              <a:t>table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Rank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&gt;Nominal </a:t>
            </a:r>
            <a:r>
              <a:rPr lang="ca-ES" sz="1200" dirty="0" err="1">
                <a:latin typeface="Courier New" pitchFamily="49" charset="0"/>
              </a:rPr>
              <a:t>GDP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Name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	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&gt;(per </a:t>
            </a:r>
            <a:r>
              <a:rPr lang="ca-ES" sz="1200" dirty="0" err="1">
                <a:latin typeface="Courier New" pitchFamily="49" charset="0"/>
              </a:rPr>
              <a:t>capita</a:t>
            </a:r>
            <a:r>
              <a:rPr lang="ca-ES" sz="1200" dirty="0">
                <a:latin typeface="Courier New" pitchFamily="49" charset="0"/>
              </a:rPr>
              <a:t>, USD)&lt;/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&gt;170,373&lt;/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Lichtenstein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&gt;2&lt;/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&gt;167,021&lt;/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Monaco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	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&gt;3&lt;/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&gt;115,377&lt;/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Luxembourg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&gt;4&lt;/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&gt;98,565&lt;/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Norway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 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&gt;5&lt;/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&gt;92,682&lt;/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&gt;Qatar&lt;/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table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&lt;/</a:t>
            </a:r>
            <a:r>
              <a:rPr lang="ca-ES" sz="1200" dirty="0" err="1">
                <a:latin typeface="Courier New" pitchFamily="49" charset="0"/>
              </a:rPr>
              <a:t>body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html</a:t>
            </a:r>
            <a:r>
              <a:rPr lang="ca-ES" sz="1200" dirty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Images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808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Inserted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using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graphical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file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(GIF, JPEG, PNG, BMP, ...)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Sintax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Attributes</a:t>
            </a:r>
            <a:endParaRPr lang="es-ES" sz="3200" dirty="0">
              <a:solidFill>
                <a:srgbClr val="000000"/>
              </a:solidFill>
              <a:latin typeface="Arial" charset="0"/>
            </a:endParaRP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HEIGHT= </a:t>
            </a:r>
            <a:r>
              <a:rPr lang="es-ES" sz="2800" dirty="0" err="1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WIDTH= </a:t>
            </a:r>
            <a:r>
              <a:rPr lang="es-ES" sz="2800" dirty="0" err="1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Alignment</a:t>
            </a:r>
            <a:endParaRPr lang="es-ES" sz="3200" dirty="0">
              <a:solidFill>
                <a:srgbClr val="000000"/>
              </a:solidFill>
              <a:latin typeface="Arial" charset="0"/>
            </a:endParaRP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ALIGN=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top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Backgrounds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Maybe: Textures, Images or Colors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Sintax: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&lt;BODY BACKGROUND=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“fondo.gif”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&lt;BODY BGCOLOR=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“color”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</a:t>
            </a:r>
          </a:p>
          <a:p>
            <a:pPr marL="339725" indent="-333375"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400" dirty="0" err="1">
                <a:solidFill>
                  <a:srgbClr val="000000"/>
                </a:solidFill>
                <a:latin typeface="Arial" charset="0"/>
              </a:rPr>
              <a:t>Hyperlinks</a:t>
            </a:r>
            <a:endParaRPr lang="es-E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Hyperlinks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allow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linking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any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two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pages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independently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of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their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physical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location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Examples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“http://www.elpais.es”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Diario El País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&lt;/A&gt;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“Example1.html”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Página1 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&lt;/A&gt;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“http://www.uam.es”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“imagen.gif”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&gt;&lt;/A&gt;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828675"/>
            <a:ext cx="8280400" cy="1312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Hyperlinks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different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sections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of HTML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pages</a:t>
            </a:r>
            <a:endParaRPr lang="es-E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8610600" cy="417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Link from a page (e.g: an author index </a:t>
            </a:r>
            <a:r>
              <a:rPr lang="es-ES" sz="3200">
                <a:solidFill>
                  <a:srgbClr val="000000"/>
                </a:solidFill>
                <a:latin typeface="TlwgTypewriter" pitchFamily="48" charset="0"/>
              </a:rPr>
              <a:t>authors.html</a:t>
            </a:r>
            <a:r>
              <a:rPr lang="es-ES" sz="3200">
                <a:solidFill>
                  <a:srgbClr val="000000"/>
                </a:solidFill>
                <a:latin typeface="Arial" charset="0"/>
              </a:rPr>
              <a:t>) to a specific section in another documento (autores.html). </a:t>
            </a:r>
            <a:r>
              <a:rPr lang="es-ES" sz="2000">
                <a:solidFill>
                  <a:srgbClr val="000000"/>
                </a:solidFill>
                <a:latin typeface="Arial" charset="0"/>
              </a:rPr>
              <a:t>(hiperenlace 2)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First create the reference in th first document: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b="1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b="1">
                <a:solidFill>
                  <a:srgbClr val="009900"/>
                </a:solidFill>
                <a:latin typeface="Arial" charset="0"/>
              </a:rPr>
              <a:t>“authors.html#A1”</a:t>
            </a:r>
            <a:r>
              <a:rPr lang="es-ES" b="1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b="1">
                <a:solidFill>
                  <a:srgbClr val="FF3300"/>
                </a:solidFill>
                <a:latin typeface="Arial" charset="0"/>
              </a:rPr>
              <a:t> &lt;/A&gt;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Next create the anchor in the second  document: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b="1">
                <a:solidFill>
                  <a:srgbClr val="FF3300"/>
                </a:solidFill>
                <a:latin typeface="Arial" charset="0"/>
              </a:rPr>
              <a:t>&lt;A NAME= </a:t>
            </a:r>
            <a:r>
              <a:rPr lang="es-ES" b="1">
                <a:solidFill>
                  <a:srgbClr val="009900"/>
                </a:solidFill>
                <a:latin typeface="Arial" charset="0"/>
              </a:rPr>
              <a:t>“A1”</a:t>
            </a:r>
            <a:r>
              <a:rPr lang="es-ES" b="1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b="1">
                <a:solidFill>
                  <a:srgbClr val="FF3300"/>
                </a:solidFill>
                <a:latin typeface="Arial" charset="0"/>
              </a:rPr>
              <a:t> &lt;/A&gt;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828675"/>
            <a:ext cx="8280400" cy="1312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Hyperlinks between sections of same HTML page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2438400"/>
            <a:ext cx="8178800" cy="417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Links from one page (authors.html) to a section in the same document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First create the reference: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“#A1”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&lt;/A&gt;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Next create anchor in the same document: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&lt;A NAME=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“A1”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&lt;/A&gt;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11" y="685800"/>
            <a:ext cx="8423731" cy="600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Synthesis exercise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271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lnSpc>
                <a:spcPct val="80000"/>
              </a:lnSpc>
              <a:spcBef>
                <a:spcPts val="6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Select a topic you feel comfortable with.</a:t>
            </a:r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Write or get a text that is organized in, at least two or three sections. </a:t>
            </a:r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Allow the code to have all the elements we have learnt about: text, tables, images, hyperlinks...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Organize it in sections 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600">
                <a:solidFill>
                  <a:srgbClr val="000000"/>
                </a:solidFill>
                <a:latin typeface="Arial" charset="0"/>
              </a:rPr>
              <a:t>Start with a table of contents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Formatted by an ordered list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Each element must link to each section's title.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>
                <a:solidFill>
                  <a:srgbClr val="000000"/>
                </a:solidFill>
                <a:latin typeface="Arial" charset="0"/>
              </a:rPr>
              <a:t>Continue with sections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Títle: Headings of same type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End each section with a link to the table of contents followed by a horizontal bar.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B34FC-6B40-4DB7-8232-A9C88BD30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Cascading</a:t>
            </a:r>
            <a:r>
              <a:rPr lang="ca-ES" dirty="0"/>
              <a:t> </a:t>
            </a:r>
            <a:r>
              <a:rPr lang="ca-ES" dirty="0" err="1"/>
              <a:t>Style</a:t>
            </a:r>
            <a:r>
              <a:rPr lang="ca-ES" dirty="0"/>
              <a:t> </a:t>
            </a:r>
            <a:r>
              <a:rPr lang="ca-ES" dirty="0" err="1"/>
              <a:t>Sheets</a:t>
            </a:r>
            <a:r>
              <a:rPr lang="ca-ES" dirty="0"/>
              <a:t> (CSS)</a:t>
            </a:r>
          </a:p>
        </p:txBody>
      </p:sp>
    </p:spTree>
    <p:extLst>
      <p:ext uri="{BB962C8B-B14F-4D97-AF65-F5344CB8AC3E}">
        <p14:creationId xmlns:p14="http://schemas.microsoft.com/office/powerpoint/2010/main" val="13649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General characteristics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HTML: HyperText Markup Language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Based on “tags” like latex or markdown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Relates to: tags-based text processing  (TeX, IBM-script, Wordstar).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Combines power &amp; simplicity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Hypertext and Hypermedia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HTML documentos are text (ASCII) files.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HTML is (intended to be) “portable”.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06C5-C3A1-48ED-9797-953B60D5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6E46B-C636-4A28-9876-DABBF95A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CSS complements HTML by providing a look and feel to web pages.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“raw” HTML pages can look fairly plain, with a </a:t>
            </a:r>
            <a:r>
              <a:rPr lang="ca-ES" sz="2800" dirty="0" err="1"/>
              <a:t>default</a:t>
            </a:r>
            <a:r>
              <a:rPr lang="ca-ES" sz="2800" dirty="0"/>
              <a:t> font </a:t>
            </a:r>
            <a:r>
              <a:rPr lang="ca-ES" sz="2800" dirty="0" err="1"/>
              <a:t>and</a:t>
            </a:r>
            <a:r>
              <a:rPr lang="ca-ES" sz="2800" dirty="0"/>
              <a:t> font </a:t>
            </a:r>
            <a:r>
              <a:rPr lang="ca-ES" sz="2800" dirty="0" err="1"/>
              <a:t>size</a:t>
            </a:r>
            <a:r>
              <a:rPr lang="ca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Using CSS, you can spice up that look,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adding color and background images,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changing fonts and font sizes,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drawing borders around areas, and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even changing the layout of the page itself.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4216681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92D0D-B8E9-4489-BD02-D15A73EA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220075" cy="897285"/>
          </a:xfrm>
        </p:spPr>
        <p:txBody>
          <a:bodyPr/>
          <a:lstStyle/>
          <a:p>
            <a:r>
              <a:rPr lang="ca-ES" dirty="0" err="1"/>
              <a:t>Why</a:t>
            </a:r>
            <a:r>
              <a:rPr lang="ca-ES" dirty="0"/>
              <a:t> </a:t>
            </a:r>
            <a:r>
              <a:rPr lang="ca-ES" dirty="0" err="1"/>
              <a:t>use</a:t>
            </a:r>
            <a:r>
              <a:rPr lang="ca-ES" dirty="0"/>
              <a:t>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A8B31-61B4-4D12-9EC7-F3E1C652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0075" cy="47858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Before CSS, an HTML developer changed fonts and colors by changing attributes on each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If the developer wanted all the headings to look a certain way, she had to change each of those headings.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Imagine doing this on a page with ten headings, and then imagine doing it on 50 pages.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CSS alleviates this burden of individually updating elements and makes it so that </a:t>
            </a:r>
            <a:r>
              <a:rPr lang="en-US" sz="2400" i="1" dirty="0"/>
              <a:t>you can apply one single style across one or more elements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You can apply multiple styles to the same element, and you can target a certain style down to the individual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example, if you want all headings to be bold font but a certain heading should have italic, you can do that with CSS.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2853995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AA130-EBD1-4EDA-9C7D-DC6C1BE7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3600" dirty="0" err="1"/>
              <a:t>Separating</a:t>
            </a:r>
            <a:r>
              <a:rPr lang="ca-ES" sz="3600" dirty="0"/>
              <a:t> content </a:t>
            </a:r>
            <a:r>
              <a:rPr lang="ca-ES" sz="3600" dirty="0" err="1"/>
              <a:t>from</a:t>
            </a:r>
            <a:r>
              <a:rPr lang="ca-ES" sz="3600" dirty="0"/>
              <a:t> </a:t>
            </a:r>
            <a:r>
              <a:rPr lang="ca-ES" sz="3600" dirty="0" err="1"/>
              <a:t>presentation</a:t>
            </a:r>
            <a:endParaRPr lang="ca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EE6C47-0C0A-4F56-8092-69F477B5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9" y="1676400"/>
            <a:ext cx="8309705" cy="48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2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FDC358-0C5A-4E14-A07F-F00ECA4F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5694"/>
            <a:ext cx="8640959" cy="65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3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E1B62-98C6-4AF1-8C31-B53E3E5E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CSS </a:t>
            </a:r>
            <a:r>
              <a:rPr lang="ca-ES" dirty="0" err="1"/>
              <a:t>Syntax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C40DD-8D58-4967-9F07-4B0DEF88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CSS </a:t>
            </a:r>
            <a:r>
              <a:rPr lang="ca-ES" dirty="0" err="1"/>
              <a:t>syntax</a:t>
            </a:r>
            <a:r>
              <a:rPr lang="ca-ES" dirty="0"/>
              <a:t> is </a:t>
            </a:r>
            <a:r>
              <a:rPr lang="ca-ES" dirty="0" err="1"/>
              <a:t>made</a:t>
            </a:r>
            <a:r>
              <a:rPr lang="ca-ES" dirty="0"/>
              <a:t> up of 5 parts</a:t>
            </a:r>
          </a:p>
          <a:p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/>
              <a:t>Selector</a:t>
            </a:r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Property</a:t>
            </a:r>
            <a:r>
              <a:rPr lang="ca-ES" dirty="0"/>
              <a:t>/</a:t>
            </a:r>
            <a:r>
              <a:rPr lang="ca-ES" dirty="0" err="1"/>
              <a:t>Value</a:t>
            </a:r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Declaration</a:t>
            </a:r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Declaration</a:t>
            </a:r>
            <a:r>
              <a:rPr lang="ca-ES" dirty="0"/>
              <a:t> </a:t>
            </a:r>
            <a:r>
              <a:rPr lang="ca-ES" dirty="0" err="1"/>
              <a:t>block</a:t>
            </a:r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Curly</a:t>
            </a:r>
            <a:r>
              <a:rPr lang="ca-ES" dirty="0"/>
              <a:t> braces</a:t>
            </a:r>
          </a:p>
        </p:txBody>
      </p:sp>
    </p:spTree>
    <p:extLst>
      <p:ext uri="{BB962C8B-B14F-4D97-AF65-F5344CB8AC3E}">
        <p14:creationId xmlns:p14="http://schemas.microsoft.com/office/powerpoint/2010/main" val="3239434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606A8-1DEC-4F4E-8646-CAE78CE3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Selectors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7D42C-8CEA-480C-AC15-177D6E2B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Selectors are used to</a:t>
            </a:r>
            <a:r>
              <a:rPr lang="en-US" sz="2400" b="1" i="1" dirty="0"/>
              <a:t> declare which part of the markup a style applies to, </a:t>
            </a:r>
            <a:r>
              <a:rPr lang="en-US" sz="2400" dirty="0"/>
              <a:t>a kind of match </a:t>
            </a:r>
            <a:r>
              <a:rPr lang="ca-ES" sz="2400" dirty="0" err="1"/>
              <a:t>expression</a:t>
            </a:r>
            <a:r>
              <a:rPr lang="ca-ES" sz="2400" dirty="0"/>
              <a:t>.</a:t>
            </a:r>
          </a:p>
          <a:p>
            <a:pPr marL="0" indent="0"/>
            <a:endParaRPr lang="ca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a-ES" sz="2400" b="1" dirty="0"/>
              <a:t>3 </a:t>
            </a:r>
            <a:r>
              <a:rPr lang="ca-ES" sz="2400" b="1" dirty="0" err="1"/>
              <a:t>types</a:t>
            </a:r>
            <a:r>
              <a:rPr lang="ca-ES" sz="2400" b="1" dirty="0"/>
              <a:t> of selectors</a:t>
            </a:r>
          </a:p>
          <a:p>
            <a:pPr lvl="1"/>
            <a:r>
              <a:rPr lang="en-US" sz="2000" dirty="0"/>
              <a:t>1) Tag (or Type) selectors (body, p, div, a)</a:t>
            </a:r>
          </a:p>
          <a:p>
            <a:pPr lvl="1"/>
            <a:r>
              <a:rPr lang="en-US" sz="2000" dirty="0"/>
              <a:t>2) Class selectors (.content, .menu)</a:t>
            </a:r>
          </a:p>
          <a:p>
            <a:pPr lvl="1"/>
            <a:r>
              <a:rPr lang="en-US" sz="2000" dirty="0"/>
              <a:t>3) ID selectors (#wrapper, #sidebar)</a:t>
            </a:r>
          </a:p>
          <a:p>
            <a:pPr lvl="1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selector is normally the HTML element you want to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Selectors should never start with a number, nor should they have </a:t>
            </a:r>
            <a:r>
              <a:rPr lang="ca-ES" sz="2000" dirty="0" err="1"/>
              <a:t>spaces</a:t>
            </a:r>
            <a:r>
              <a:rPr lang="ca-ES" sz="2000" dirty="0"/>
              <a:t> in </a:t>
            </a:r>
            <a:r>
              <a:rPr lang="ca-ES" sz="2000" dirty="0" err="1"/>
              <a:t>them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1858166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967807-5732-4840-9858-D592F9A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Type</a:t>
            </a:r>
            <a:r>
              <a:rPr lang="ca-ES" dirty="0"/>
              <a:t> selectors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D553A-DA33-4839-8A0F-21E83FE8D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b="0" i="1" dirty="0" err="1"/>
              <a:t>Target</a:t>
            </a:r>
            <a:r>
              <a:rPr lang="ca-ES" b="0" i="1" dirty="0"/>
              <a:t> elements </a:t>
            </a:r>
            <a:r>
              <a:rPr lang="ca-ES" b="0" i="1" dirty="0" err="1"/>
              <a:t>by</a:t>
            </a:r>
            <a:r>
              <a:rPr lang="ca-ES" b="0" i="1" dirty="0"/>
              <a:t> </a:t>
            </a:r>
            <a:r>
              <a:rPr lang="ca-ES" b="0" i="1" dirty="0" err="1"/>
              <a:t>their</a:t>
            </a:r>
            <a:r>
              <a:rPr lang="ca-ES" b="0" i="1" dirty="0"/>
              <a:t> element </a:t>
            </a:r>
            <a:r>
              <a:rPr lang="ca-ES" b="0" i="1" dirty="0" err="1"/>
              <a:t>type</a:t>
            </a:r>
            <a:endParaRPr lang="ca-ES" b="0" i="1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A3CDF1-D389-497F-8E43-70E0BF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ca-ES" dirty="0"/>
          </a:p>
          <a:p>
            <a:endParaRPr lang="ca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8C458F-022D-478A-8C56-EC2CB305A0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skyblue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a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Here’s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&lt;/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Here’s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p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&lt;/p&gt;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304AC2-CFAE-406F-A44E-2A8AC451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3047"/>
            <a:ext cx="3438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7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967807-5732-4840-9858-D592F9A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Class selectors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D553A-DA33-4839-8A0F-21E83FE8D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1" dirty="0"/>
              <a:t>Allow selecting an element based on</a:t>
            </a:r>
          </a:p>
          <a:p>
            <a:r>
              <a:rPr lang="en-US" sz="1600" b="0" i="1" dirty="0"/>
              <a:t>the element’s class attribute value.</a:t>
            </a:r>
            <a:endParaRPr lang="ca-ES" sz="1600" b="0" i="1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A3CDF1-D389-497F-8E43-70E0BF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ca-ES" dirty="0"/>
          </a:p>
          <a:p>
            <a:endParaRPr lang="ca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8C458F-022D-478A-8C56-EC2CB305A0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p.center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text-align:left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ca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&lt;h1 class="center"&gt;Center-aligned heading&lt;/h1&gt;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class="center"&gt;Center-aligned paragraph.&lt;/p&gt;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class="left"&gt;Center-aligned paragraph.&lt;/p&gt;</a:t>
            </a:r>
            <a:endParaRPr lang="ca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34BC802-0FEE-4B73-A112-88AD6196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0" y="3116560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2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967807-5732-4840-9858-D592F9A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ID selectors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D553A-DA33-4839-8A0F-21E83FE8D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1" dirty="0"/>
              <a:t>More precise than class selectors, as they target only one unique element at a time</a:t>
            </a:r>
            <a:endParaRPr lang="ca-ES" sz="1600" b="0" i="1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A3CDF1-D389-497F-8E43-70E0BF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ca-ES" dirty="0"/>
          </a:p>
          <a:p>
            <a:endParaRPr lang="ca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8C458F-022D-478A-8C56-EC2CB305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32856"/>
            <a:ext cx="4247455" cy="3951288"/>
          </a:xfrm>
        </p:spPr>
        <p:txBody>
          <a:bodyPr/>
          <a:lstStyle/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ca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border:1px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100px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a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”&gt;… &lt;/div&gt;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0FDC36-1DB8-4141-8919-4F04A788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6952"/>
            <a:ext cx="39147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24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87344-004A-4894-AB06-BCC47530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220075" cy="609253"/>
          </a:xfrm>
        </p:spPr>
        <p:txBody>
          <a:bodyPr/>
          <a:lstStyle/>
          <a:p>
            <a:r>
              <a:rPr lang="ca-ES" dirty="0" err="1"/>
              <a:t>How</a:t>
            </a:r>
            <a:r>
              <a:rPr lang="ca-ES" dirty="0"/>
              <a:t> CSS </a:t>
            </a:r>
            <a:r>
              <a:rPr lang="ca-ES" dirty="0" err="1"/>
              <a:t>styles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used</a:t>
            </a:r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F061A5-C0BD-4679-B46D-D855BCC7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220075" cy="5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HTML editors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General purpose editors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Emacs, Textpad, Notepad++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Browser-related editors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Kompozer,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Specific editors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HoTMetaL, Quanta, Front Page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Word processors </a:t>
            </a:r>
            <a:r>
              <a:rPr lang="es-ES" sz="3200">
                <a:solidFill>
                  <a:srgbClr val="000000"/>
                </a:solidFill>
                <a:latin typeface="Wingdings" charset="2"/>
              </a:rPr>
              <a:t>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B747B-B1BE-447A-AD6B-4DC35DD5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220075" cy="753269"/>
          </a:xfrm>
        </p:spPr>
        <p:txBody>
          <a:bodyPr/>
          <a:lstStyle/>
          <a:p>
            <a:r>
              <a:rPr lang="ca-ES" dirty="0" err="1"/>
              <a:t>An</a:t>
            </a:r>
            <a:r>
              <a:rPr lang="ca-ES" dirty="0"/>
              <a:t> exemple CSS </a:t>
            </a:r>
            <a:r>
              <a:rPr lang="ca-ES" dirty="0" err="1"/>
              <a:t>file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90A24-C81A-4C00-BBB4-79B72E62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0075" cy="4929857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the entire body of the HTML document (except where overridden by more specific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selectors).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25px;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(240,240,240);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sans-serif;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14px;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all &lt;h1&gt;...&lt;/h1&gt; elements.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35px;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font-weight: normal;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margin-top: 5px;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all elements with &lt;...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 specified.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color: red;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the element with &lt;... id="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 specified.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color: green; }</a:t>
            </a:r>
            <a:endParaRPr lang="ca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42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348765-83DA-44CC-817E-A18E1CF3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" y="116632"/>
            <a:ext cx="9010267" cy="6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9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C7309-ABA5-4F60-AA78-A3C46092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220075" cy="825277"/>
          </a:xfrm>
        </p:spPr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0199F-1EF0-41BC-AADA-ECA3ADF2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0075" cy="500186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Assuming you have created a basic web site with, at least two pages, create a CSS file that modifies, at </a:t>
            </a:r>
            <a:r>
              <a:rPr lang="ca-ES" sz="2400" dirty="0" err="1"/>
              <a:t>least</a:t>
            </a:r>
            <a:r>
              <a:rPr lang="ca-ES" sz="2400" dirty="0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Color, font and text properties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Affecting to general elements such as the body and particular ones such as headings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Link that CSS to all pages in the 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a new CSS file by making some changes to the </a:t>
            </a:r>
            <a:r>
              <a:rPr lang="ca-ES" sz="2400" dirty="0" err="1"/>
              <a:t>first</a:t>
            </a:r>
            <a:r>
              <a:rPr lang="ca-ES" sz="2400" dirty="0"/>
              <a:t> </a:t>
            </a:r>
            <a:r>
              <a:rPr lang="ca-ES" sz="2400" dirty="0" err="1"/>
              <a:t>one</a:t>
            </a:r>
            <a:r>
              <a:rPr lang="ca-ES" sz="2400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Link each file to a different page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Link both CSS to one of the pages. See the effects of cascading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421447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Reference guides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i="1">
                <a:solidFill>
                  <a:srgbClr val="CCCCFF"/>
                </a:solidFill>
                <a:latin typeface="Arial" charset="0"/>
                <a:hlinkClick r:id="rId3"/>
              </a:rPr>
              <a:t>W3school.com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HTML5 Introduction (MOOC): </a:t>
            </a:r>
            <a:r>
              <a:rPr lang="es-ES" sz="3200">
                <a:solidFill>
                  <a:srgbClr val="CCCCFF"/>
                </a:solidFill>
                <a:latin typeface="Arial" charset="0"/>
                <a:hlinkClick r:id="rId4"/>
              </a:rPr>
              <a:t>https://www.edx.org/course/html5-introduction-w3cx-html5-0x-0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google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5288" y="1052513"/>
            <a:ext cx="5616575" cy="5761037"/>
          </a:xfrm>
          <a:prstGeom prst="rect">
            <a:avLst/>
          </a:prstGeom>
          <a:solidFill>
            <a:srgbClr val="33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Web Page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296863"/>
            <a:ext cx="6292850" cy="703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000">
                <a:solidFill>
                  <a:srgbClr val="000000"/>
                </a:solidFill>
                <a:latin typeface="Arial" charset="0"/>
              </a:rPr>
              <a:t>HTML – CSS – Javascript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33400" y="1676400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Estructura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9750" y="2995613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>
                <a:solidFill>
                  <a:srgbClr val="000000"/>
                </a:solidFill>
                <a:latin typeface="Arial Narrow" charset="0"/>
              </a:rPr>
              <a:t>Contenido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9750" y="4257675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>
                <a:solidFill>
                  <a:srgbClr val="000000"/>
                </a:solidFill>
                <a:latin typeface="Arial Narrow" charset="0"/>
              </a:rPr>
              <a:t>Appearence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20580000">
            <a:off x="6083300" y="2716213"/>
            <a:ext cx="1008063" cy="503237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086475" y="4508500"/>
            <a:ext cx="1008063" cy="503238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6084888" y="5883275"/>
            <a:ext cx="1008062" cy="503238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 rot="1020000" flipV="1">
            <a:off x="6083300" y="1993900"/>
            <a:ext cx="1008063" cy="503238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289800" y="2274888"/>
            <a:ext cx="874713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b="1">
                <a:solidFill>
                  <a:srgbClr val="000000"/>
                </a:solidFill>
                <a:latin typeface="Arial Narrow" charset="0"/>
              </a:rPr>
              <a:t>HTML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226300" y="4435475"/>
            <a:ext cx="692150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b="1">
                <a:solidFill>
                  <a:srgbClr val="000000"/>
                </a:solidFill>
                <a:latin typeface="Arial Narrow" charset="0"/>
              </a:rPr>
              <a:t>CSS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04113" y="5808663"/>
            <a:ext cx="1212850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 b="1">
                <a:solidFill>
                  <a:srgbClr val="000000"/>
                </a:solidFill>
                <a:latin typeface="Arial Narrow" charset="0"/>
              </a:rPr>
              <a:t>Javascript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55875" y="1700213"/>
            <a:ext cx="1871663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Párrafos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Encabezados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Listas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356100" y="1700213"/>
            <a:ext cx="1871663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Tablas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Capas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Etc.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584700" y="4384675"/>
            <a:ext cx="1189038" cy="855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s-MX" sz="1600">
                <a:solidFill>
                  <a:srgbClr val="000000"/>
                </a:solidFill>
                <a:latin typeface="Arial Narrow" charset="0"/>
              </a:rPr>
              <a:t>Background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Sizes 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Etc.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33400" y="1676400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00"/>
                </a:solidFill>
                <a:latin typeface="Arial Narrow" charset="0"/>
              </a:rPr>
              <a:t>Structure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555875" y="1700213"/>
            <a:ext cx="1871663" cy="8239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Paragraphs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Headings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Lists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356100" y="1700213"/>
            <a:ext cx="1871663" cy="8239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Tables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Layers (divs)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Etc.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33400" y="2971800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Content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201988" y="3046413"/>
            <a:ext cx="1871662" cy="885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s-MX" sz="1600">
                <a:solidFill>
                  <a:srgbClr val="000000"/>
                </a:solidFill>
                <a:latin typeface="Arial Narrow" charset="0"/>
              </a:rPr>
              <a:t>Text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Images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Links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214688" y="4354513"/>
            <a:ext cx="1157287" cy="8239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Colors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Typography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Alignment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533400" y="5562600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Behaviour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86250" y="5638800"/>
            <a:ext cx="1127125" cy="885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s-MX" sz="1600">
                <a:solidFill>
                  <a:srgbClr val="000000"/>
                </a:solidFill>
                <a:latin typeface="Arial Narrow" charset="0"/>
              </a:rPr>
              <a:t>Effects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Validation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Automation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HTML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382000" cy="433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An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HTML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file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is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basically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plain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text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can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be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opened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edited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with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any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text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editor.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HTML’s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power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lies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in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its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i="1" dirty="0" err="1">
                <a:solidFill>
                  <a:srgbClr val="000000"/>
                </a:solidFill>
                <a:latin typeface="Arial" charset="0"/>
              </a:rPr>
              <a:t>marked</a:t>
            </a:r>
            <a:r>
              <a:rPr lang="es-ES" sz="2800" i="1" dirty="0">
                <a:solidFill>
                  <a:srgbClr val="000000"/>
                </a:solidFill>
                <a:latin typeface="Arial" charset="0"/>
              </a:rPr>
              <a:t> up </a:t>
            </a:r>
            <a:r>
              <a:rPr lang="es-ES" sz="2800" i="1" dirty="0" err="1">
                <a:solidFill>
                  <a:srgbClr val="000000"/>
                </a:solidFill>
                <a:latin typeface="Arial" charset="0"/>
              </a:rPr>
              <a:t>structure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000000"/>
                </a:solidFill>
                <a:latin typeface="Arial" charset="0"/>
              </a:rPr>
              <a:t>HTML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markup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allows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defining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parts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of a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document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need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be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displayed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as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headlines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,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parts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contain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links,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parts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should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be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organized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as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tables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,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etc</a:t>
            </a:r>
            <a:endParaRPr lang="es-ES" sz="2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HTML structure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382000" cy="433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HTML documents are made of HTML “elements”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Elements: Text (content) enclosed between two «tags»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Tags: Pairs of words enclosing content. Words are identical. </a:t>
            </a:r>
            <a:br>
              <a:rPr lang="es-ES" sz="3200">
                <a:solidFill>
                  <a:srgbClr val="000000"/>
                </a:solidFill>
                <a:latin typeface="Arial" charset="0"/>
              </a:rPr>
            </a:br>
            <a:r>
              <a:rPr lang="es-ES" sz="3200">
                <a:solidFill>
                  <a:srgbClr val="000000"/>
                </a:solidFill>
                <a:latin typeface="Arial" charset="0"/>
              </a:rPr>
              <a:t>closing tag starts by «/»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Tags, Elements and Attributes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331913" y="2590800"/>
            <a:ext cx="6264275" cy="431800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00"/>
                </a:solidFill>
                <a:latin typeface="Arial Narrow" charset="0"/>
              </a:rPr>
              <a:t>Element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31913" y="3022600"/>
            <a:ext cx="2232025" cy="431800"/>
          </a:xfrm>
          <a:prstGeom prst="rect">
            <a:avLst/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Opening tag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300788" y="3022600"/>
            <a:ext cx="1295400" cy="431800"/>
          </a:xfrm>
          <a:prstGeom prst="rect">
            <a:avLst/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400">
                <a:solidFill>
                  <a:srgbClr val="000000"/>
                </a:solidFill>
                <a:latin typeface="Arial Narrow" charset="0"/>
              </a:rPr>
              <a:t>Closing tag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635375" y="3022600"/>
            <a:ext cx="2592388" cy="43180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Content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009775" y="3421063"/>
            <a:ext cx="3338513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>
                <a:solidFill>
                  <a:srgbClr val="000000"/>
                </a:solidFill>
                <a:latin typeface="Arial Narrow" charset="0"/>
              </a:rPr>
              <a:t>&lt;p class=“text”&gt;HTML course&lt;/p&gt;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763713" y="3957638"/>
            <a:ext cx="792162" cy="360362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Name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700338" y="3957638"/>
            <a:ext cx="792162" cy="360362"/>
          </a:xfrm>
          <a:prstGeom prst="rect">
            <a:avLst/>
          </a:prstGeom>
          <a:solidFill>
            <a:srgbClr val="FF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Value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816100" y="4318000"/>
            <a:ext cx="1657350" cy="360363"/>
          </a:xfrm>
          <a:prstGeom prst="rect">
            <a:avLst/>
          </a:prstGeom>
          <a:solidFill>
            <a:srgbClr val="33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Attribute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2094</Words>
  <Application>Microsoft Office PowerPoint</Application>
  <PresentationFormat>Presentación en pantalla (4:3)</PresentationFormat>
  <Paragraphs>394</Paragraphs>
  <Slides>42</Slides>
  <Notes>25</Notes>
  <HiddenSlides>4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42</vt:i4>
      </vt:variant>
    </vt:vector>
  </HeadingPairs>
  <TitlesOfParts>
    <vt:vector size="53" baseType="lpstr">
      <vt:lpstr>Arial</vt:lpstr>
      <vt:lpstr>Arial Black</vt:lpstr>
      <vt:lpstr>Arial Narrow</vt:lpstr>
      <vt:lpstr>Courier 10 Pitch</vt:lpstr>
      <vt:lpstr>Courier New</vt:lpstr>
      <vt:lpstr>DejaVu Sans</vt:lpstr>
      <vt:lpstr>Times New Roman</vt:lpstr>
      <vt:lpstr>TlwgTypewriter</vt:lpstr>
      <vt:lpstr>Wingdings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Minimal Document Structure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HTML grouping tags: DIV &amp; SPAN</vt:lpstr>
      <vt:lpstr>DIV and SPAN example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Cascading Style Sheets (CSS)</vt:lpstr>
      <vt:lpstr>What are CSS</vt:lpstr>
      <vt:lpstr>Why use CSS</vt:lpstr>
      <vt:lpstr>Separating content from presentation</vt:lpstr>
      <vt:lpstr>Presentación de PowerPoint</vt:lpstr>
      <vt:lpstr>CSS Syntax</vt:lpstr>
      <vt:lpstr>Selectors</vt:lpstr>
      <vt:lpstr>Type selectors</vt:lpstr>
      <vt:lpstr>Class selectors</vt:lpstr>
      <vt:lpstr>ID selectors</vt:lpstr>
      <vt:lpstr>How CSS styles are used</vt:lpstr>
      <vt:lpstr>An exemple CSS file</vt:lpstr>
      <vt:lpstr>Presentación de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HTML: Principios básicos</dc:title>
  <dc:subject/>
  <dc:creator>Juan Alberto Sigüenza Pizarro</dc:creator>
  <cp:keywords/>
  <dc:description/>
  <cp:lastModifiedBy>Alexandre Sanchez Pla</cp:lastModifiedBy>
  <cp:revision>54</cp:revision>
  <cp:lastPrinted>1601-01-01T00:00:00Z</cp:lastPrinted>
  <dcterms:created xsi:type="dcterms:W3CDTF">2000-11-23T16:40:42Z</dcterms:created>
  <dcterms:modified xsi:type="dcterms:W3CDTF">2018-06-24T21:30:44Z</dcterms:modified>
</cp:coreProperties>
</file>