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73EFA-961B-3A86-0C89-B1DC538D5FF2}" v="8" dt="2022-10-22T08:22:18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02"/>
  </p:normalViewPr>
  <p:slideViewPr>
    <p:cSldViewPr snapToGrid="0" snapToObjects="1">
      <p:cViewPr varScale="1">
        <p:scale>
          <a:sx n="77" d="100"/>
          <a:sy n="77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1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1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1123 24575,'-1'-9'0,"0"0"0,0 0 0,-1 1 0,-6-17 0,-4-25 0,7 16 0,-1-1 0,-1 2 0,-3-1 0,0 1 0,-19-40 0,12 30 0,3-1 0,-14-67 0,18 49 0,8 49 0,1 0 0,-2 0 0,1-1 0,-2 2 0,0-1 0,-1 0 0,0 1 0,-13-23 0,3 11 0,1 0 0,0-1 0,2 0 0,1-1 0,1 0 0,1-1 0,-7-40 0,14 57-124,0 0 0,0 0 0,0 0 0,-2 0 0,1 0 0,-1 0-1,0 1 1,-1 0 0,0 0 0,-9-12 0,2 10-6702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2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612 962 24575,'-1'-9'0,"0"1"0,0-1 0,-1 1 0,0 0 0,-1-1 0,1 1 0,-2 0 0,1 0 0,-1 1 0,-5-8 0,-9-13 0,-26-31 0,27 38 0,-222-268 0,206 244 0,-38-71 0,54 88 0,-2 1 0,0 1 0,-2 0 0,-24-22 0,41 43 11,1 0 0,-1 1 0,1-1 0,-1-1 0,2 1 0,-1 0-1,1-1 1,-1 1 0,1-1 0,-2-10 0,3 12-89,1 1 0,-1-1 0,1 0-1,0 1 1,0-1 0,0 0 0,0 1 0,0-1 0,1 0-1,0 1 1,0-1 0,0 1 0,0-1 0,0 1 0,1 0-1,-1-1 1,1 1 0,3-5 0,7-4-6748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2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3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2T15:44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C23A6-4606-2745-85CC-E6B9BBABCFE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13CD-FC60-D548-8105-CD47087E21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94EFBC-BD7E-49D0-95C3-8A671B371DBC}" type="slidenum">
              <a:rPr lang="es-ES"/>
              <a:pPr/>
              <a:t>2</a:t>
            </a:fld>
            <a:endParaRPr lang="es-E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564623-FF7A-490D-845C-348D5BB4D609}" type="slidenum">
              <a:rPr lang="es-ES"/>
              <a:pPr/>
              <a:t>11</a:t>
            </a:fld>
            <a:endParaRPr lang="es-E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3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FAB9BD-E2A5-4B7C-B614-DA53DC4D4B87}" type="slidenum">
              <a:rPr lang="es-ES"/>
              <a:pPr/>
              <a:t>12</a:t>
            </a:fld>
            <a:endParaRPr lang="es-E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40C319-E9BB-4FC7-86DB-FCE3C9A8AC08}" type="slidenum">
              <a:rPr lang="es-ES"/>
              <a:pPr/>
              <a:t>13</a:t>
            </a:fld>
            <a:endParaRPr lang="es-E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3D003-9638-4100-BEF3-6D624F93DA0A}" type="slidenum">
              <a:rPr lang="es-ES"/>
              <a:pPr/>
              <a:t>14</a:t>
            </a:fld>
            <a:endParaRPr lang="es-E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8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132700-0826-4C08-A52A-4D36DF682BC0}" type="slidenum">
              <a:rPr lang="es-ES"/>
              <a:pPr/>
              <a:t>15</a:t>
            </a:fld>
            <a:endParaRPr lang="es-E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C1708-9C2C-4103-B183-C2C9BA0EC2D6}" type="slidenum">
              <a:rPr lang="es-ES"/>
              <a:pPr/>
              <a:t>16</a:t>
            </a:fld>
            <a:endParaRPr lang="es-E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C39704-25EB-4A29-B840-1060B4D74FC1}" type="slidenum">
              <a:rPr lang="es-ES"/>
              <a:pPr/>
              <a:t>19</a:t>
            </a:fld>
            <a:endParaRPr lang="es-E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AE6AD-522D-4776-9632-149D29F5B613}" type="slidenum">
              <a:rPr lang="es-ES"/>
              <a:pPr/>
              <a:t>20</a:t>
            </a:fld>
            <a:endParaRPr lang="es-E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B89778-B2EC-488C-8BE8-A16B31DF4C4B}" type="slidenum">
              <a:rPr lang="es-ES"/>
              <a:pPr/>
              <a:t>21</a:t>
            </a:fld>
            <a:endParaRPr lang="es-E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794183-A94E-4715-9323-33D41709D594}" type="slidenum">
              <a:rPr lang="es-ES"/>
              <a:pPr/>
              <a:t>22</a:t>
            </a:fld>
            <a:endParaRPr lang="es-E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CC3846-D5C3-407C-9516-E46B8FC8192D}" type="slidenum">
              <a:rPr lang="es-ES"/>
              <a:pPr/>
              <a:t>3</a:t>
            </a:fld>
            <a:endParaRPr lang="es-E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40AFC-A3DB-44CF-A1EF-E5B1A73174BA}" type="slidenum">
              <a:rPr lang="es-ES"/>
              <a:pPr/>
              <a:t>23</a:t>
            </a:fld>
            <a:endParaRPr lang="es-E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D0C396-F97D-42BD-8DBB-CC50DA182DA1}" type="slidenum">
              <a:rPr lang="es-ES"/>
              <a:pPr/>
              <a:t>24</a:t>
            </a:fld>
            <a:endParaRPr lang="es-E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457A7-BD81-4926-99F0-A3BE814A5477}" type="slidenum">
              <a:rPr lang="es-ES"/>
              <a:pPr/>
              <a:t>25</a:t>
            </a:fld>
            <a:endParaRPr lang="es-E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205A4A-7CB5-45A6-9EC5-C1C0EB1D1DFD}" type="slidenum">
              <a:rPr lang="es-ES"/>
              <a:pPr/>
              <a:t>26</a:t>
            </a:fld>
            <a:endParaRPr lang="es-E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F1B038-35C4-46CB-98F8-9C1764C266E9}" type="slidenum">
              <a:rPr lang="es-ES"/>
              <a:pPr/>
              <a:t>28</a:t>
            </a:fld>
            <a:endParaRPr lang="es-E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B4346-DDAF-4872-934E-91B441CFBDFD}" type="slidenum">
              <a:rPr lang="es-ES"/>
              <a:pPr/>
              <a:t>4</a:t>
            </a:fld>
            <a:endParaRPr lang="es-E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8E76A-61EB-4C07-970B-8F22662C8924}" type="slidenum">
              <a:rPr lang="es-ES"/>
              <a:pPr/>
              <a:t>5</a:t>
            </a:fld>
            <a:endParaRPr lang="es-E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E6C650-3636-4B45-A754-7E1C1559351B}" type="slidenum">
              <a:rPr lang="es-ES"/>
              <a:pPr/>
              <a:t>6</a:t>
            </a:fld>
            <a:endParaRPr lang="es-E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7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33E70-FB9B-435E-9485-E882D434B147}" type="slidenum">
              <a:rPr lang="es-ES"/>
              <a:pPr/>
              <a:t>7</a:t>
            </a:fld>
            <a:endParaRPr lang="es-E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8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6A583-13D9-4845-BB61-2A8DC9B84461}" type="slidenum">
              <a:rPr lang="es-ES"/>
              <a:pPr/>
              <a:t>8</a:t>
            </a:fld>
            <a:endParaRPr lang="es-E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9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41A93-607E-42E1-8BC0-291FE7CFDA68}" type="slidenum">
              <a:rPr lang="es-ES"/>
              <a:pPr/>
              <a:t>9</a:t>
            </a:fld>
            <a:endParaRPr lang="es-E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7637E-3738-44CA-8841-5229093DE2C7}" type="slidenum">
              <a:rPr lang="es-ES"/>
              <a:pPr/>
              <a:t>10</a:t>
            </a:fld>
            <a:endParaRPr lang="es-E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5800"/>
            <a:ext cx="6081713" cy="3421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9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4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6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9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8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dx.org/course/html5-introduction-w3cx-html5-0x-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C09-AA7A-8A42-927B-19B14CFE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HTML and CSS</a:t>
            </a:r>
          </a:p>
        </p:txBody>
      </p:sp>
    </p:spTree>
    <p:extLst>
      <p:ext uri="{BB962C8B-B14F-4D97-AF65-F5344CB8AC3E}">
        <p14:creationId xmlns:p14="http://schemas.microsoft.com/office/powerpoint/2010/main" val="7714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/>
              <a:t>Minimal Document Structure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Some</a:t>
            </a:r>
            <a:r>
              <a:rPr lang="ca-ES" dirty="0"/>
              <a:t> labels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compulsory</a:t>
            </a:r>
            <a:r>
              <a:rPr lang="ca-ES" dirty="0"/>
              <a:t>: Any HTML document </a:t>
            </a:r>
            <a:r>
              <a:rPr lang="ca-ES" dirty="0" err="1"/>
              <a:t>must</a:t>
            </a:r>
            <a:r>
              <a:rPr lang="ca-ES" dirty="0"/>
              <a:t> </a:t>
            </a:r>
            <a:r>
              <a:rPr lang="ca-ES" dirty="0" err="1"/>
              <a:t>have</a:t>
            </a:r>
            <a:r>
              <a:rPr lang="ca-ES" dirty="0"/>
              <a:t> </a:t>
            </a:r>
            <a:r>
              <a:rPr lang="ca-ES" dirty="0" err="1"/>
              <a:t>them</a:t>
            </a:r>
            <a:endParaRPr lang="ca-ES" dirty="0"/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&lt;HTML&gt;&lt;/HTML&gt;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&lt;HEAD&gt;&lt;/HEAD&gt;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&lt;BODY&gt;&lt;/BODY&gt;</a:t>
            </a:r>
          </a:p>
          <a:p>
            <a:pPr>
              <a:buFont typeface="Arial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6893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1.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Simplest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HTML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690813" y="1728788"/>
            <a:ext cx="5529262" cy="28368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&lt;title&gt;First HTML&lt;/title&gt;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I am your first HTML-file!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1-HTML5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improvements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55800" y="1439864"/>
            <a:ext cx="7351028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&lt;meta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="utf-8"&gt;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&lt;title&gt;You Can Edit This&lt;/title&gt;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&lt;h1&gt;I Mean, You Can Really Edit This&lt;/h1&gt;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&lt;p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contenteditable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=true&gt;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Now is the time for all good cats to come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But in our brave new world of HTML5, all we need is: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to the aid of their catnip.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5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30400" y="228600"/>
            <a:ext cx="8737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Basic text formatting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408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Headings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&lt;H1&gt;&lt;/H1&gt;...........&lt;H6&gt;&lt;/H6&gt;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breaks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&lt;P&gt;&lt;/P&gt;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Centering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&lt;CENTER&gt;&lt;/CENTER&gt;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Bold and Italic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&lt;B&gt;&lt;/B&gt;   &lt;I&gt;&lt;/I&gt;</a:t>
            </a:r>
          </a:p>
        </p:txBody>
      </p:sp>
    </p:spTree>
    <p:extLst>
      <p:ext uri="{BB962C8B-B14F-4D97-AF65-F5344CB8AC3E}">
        <p14:creationId xmlns:p14="http://schemas.microsoft.com/office/powerpoint/2010/main" val="35250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 attributes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1885950"/>
            <a:ext cx="83312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alignment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Left: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ALIGN=left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(default)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Right: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ALIGN=right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Centered: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ALIGN=center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Use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option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42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Lists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178800" cy="426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Unordered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&lt;UL&gt;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&lt;/UL&gt;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&lt;OL&gt;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3448547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6857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2: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lists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52596" y="1214422"/>
            <a:ext cx="8258204" cy="46529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&lt;!DOCTYPE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lang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="en"&gt;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&lt;head&gt; 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lists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&gt;&lt;/head&gt;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&lt;OL&gt; &lt;LI&gt;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Second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Third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&lt;/OL&gt;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&lt;UL&gt;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&lt;LI&gt;Natural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Biology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Zoology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&lt;LI&gt;Social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 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Geography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History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9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HTML </a:t>
            </a:r>
            <a:r>
              <a:rPr lang="ca-ES" dirty="0" err="1"/>
              <a:t>grouping</a:t>
            </a:r>
            <a:r>
              <a:rPr lang="ca-ES" dirty="0"/>
              <a:t> </a:t>
            </a:r>
            <a:r>
              <a:rPr lang="ca-ES" dirty="0" err="1"/>
              <a:t>tags</a:t>
            </a:r>
            <a:r>
              <a:rPr lang="ca-ES" dirty="0"/>
              <a:t>: DIV &amp; SPAN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dirty="0" err="1"/>
              <a:t>define</a:t>
            </a:r>
            <a:r>
              <a:rPr lang="ca-ES" dirty="0"/>
              <a:t> </a:t>
            </a:r>
            <a:r>
              <a:rPr lang="ca-ES" dirty="0" err="1"/>
              <a:t>sections</a:t>
            </a:r>
            <a:r>
              <a:rPr lang="ca-ES" dirty="0"/>
              <a:t> in documents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div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a </a:t>
            </a:r>
            <a:r>
              <a:rPr lang="ca-ES" dirty="0" err="1"/>
              <a:t>block-level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a container for </a:t>
            </a:r>
            <a:r>
              <a:rPr lang="ca-ES" dirty="0" err="1"/>
              <a:t>other</a:t>
            </a:r>
            <a:r>
              <a:rPr lang="ca-ES" dirty="0"/>
              <a:t> HTML elements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span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inline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container for </a:t>
            </a:r>
            <a:r>
              <a:rPr lang="ca-ES" dirty="0" err="1"/>
              <a:t>some</a:t>
            </a:r>
            <a:r>
              <a:rPr lang="ca-ES" dirty="0"/>
              <a:t> text</a:t>
            </a:r>
          </a:p>
          <a:p>
            <a:pPr>
              <a:buFont typeface="Arial" pitchFamily="34" charset="0"/>
              <a:buChar char="•"/>
            </a:pPr>
            <a:r>
              <a:rPr lang="ca-ES" dirty="0"/>
              <a:t>No </a:t>
            </a:r>
            <a:r>
              <a:rPr lang="ca-ES" dirty="0" err="1"/>
              <a:t>required</a:t>
            </a:r>
            <a:r>
              <a:rPr lang="ca-ES" dirty="0"/>
              <a:t> </a:t>
            </a:r>
            <a:r>
              <a:rPr lang="ca-ES" dirty="0" err="1"/>
              <a:t>attributes</a:t>
            </a:r>
            <a:endParaRPr lang="ca-ES" dirty="0"/>
          </a:p>
          <a:p>
            <a:pPr lvl="1">
              <a:buFont typeface="Arial" pitchFamily="34" charset="0"/>
              <a:buChar char="•"/>
            </a:pPr>
            <a:r>
              <a:rPr lang="ca-ES" dirty="0"/>
              <a:t> </a:t>
            </a: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, </a:t>
            </a:r>
            <a:r>
              <a:rPr lang="ca-ES" dirty="0" err="1"/>
              <a:t>class</a:t>
            </a:r>
            <a:r>
              <a:rPr lang="ca-ES" dirty="0"/>
              <a:t> or </a:t>
            </a:r>
            <a:r>
              <a:rPr lang="ca-ES" dirty="0" err="1"/>
              <a:t>id</a:t>
            </a:r>
            <a:endParaRPr lang="ca-ES" dirty="0"/>
          </a:p>
          <a:p>
            <a:pPr>
              <a:buFont typeface="Arial" pitchFamily="34" charset="0"/>
              <a:buChar char="•"/>
            </a:pP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used</a:t>
            </a:r>
            <a:r>
              <a:rPr lang="ca-ES" dirty="0"/>
              <a:t> in </a:t>
            </a:r>
            <a:r>
              <a:rPr lang="ca-ES" dirty="0" err="1"/>
              <a:t>conjunction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394079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DIV and SPAN </a:t>
            </a:r>
            <a:r>
              <a:rPr lang="ca-ES" dirty="0" err="1"/>
              <a:t>example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1" y="1428737"/>
            <a:ext cx="8220075" cy="484188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 &gt;</a:t>
            </a:r>
            <a:endParaRPr lang="es-ES"/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&lt;html lang="en"&gt;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 &lt;title&gt;Span and Div&lt;/title&gt;&lt;/head&gt;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&lt;h1&gt; The &amp;</a:t>
            </a:r>
            <a:r>
              <a:rPr lang="en-US" sz="1400" err="1">
                <a:latin typeface="Courier New"/>
                <a:cs typeface="Courier New"/>
              </a:rPr>
              <a:t>lt;DIV&amp;gt</a:t>
            </a:r>
            <a:r>
              <a:rPr lang="en-US" sz="1400" dirty="0">
                <a:latin typeface="Courier New"/>
                <a:cs typeface="Courier New"/>
              </a:rPr>
              <a:t>; tag &lt;/h1&gt;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The &amp;</a:t>
            </a:r>
            <a:r>
              <a:rPr lang="en-US" sz="1400" err="1">
                <a:latin typeface="Courier New"/>
                <a:cs typeface="Courier New"/>
              </a:rPr>
              <a:t>lt;DIV&amp;gt</a:t>
            </a:r>
            <a:r>
              <a:rPr lang="en-US" sz="1400" dirty="0">
                <a:latin typeface="Courier New"/>
                <a:cs typeface="Courier New"/>
              </a:rPr>
              <a:t>; tag defines a division or a section in an HTML document.&lt;</a:t>
            </a:r>
            <a:r>
              <a:rPr lang="en-US" sz="1400" err="1">
                <a:latin typeface="Courier New"/>
                <a:cs typeface="Courier New"/>
              </a:rPr>
              <a:t>br</a:t>
            </a:r>
            <a:r>
              <a:rPr lang="en-US" sz="14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In the example below &amp;</a:t>
            </a:r>
            <a:r>
              <a:rPr lang="en-US" sz="1400" err="1">
                <a:latin typeface="Courier New"/>
                <a:cs typeface="Courier New"/>
              </a:rPr>
              <a:t>lt;DIV&amp;gt</a:t>
            </a:r>
            <a:r>
              <a:rPr lang="en-US" sz="1400" dirty="0">
                <a:latin typeface="Courier New"/>
                <a:cs typeface="Courier New"/>
              </a:rPr>
              <a:t>; is used to create a section in a document 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that will have a light blue background color: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&lt;div style="background-color:lightblue"&gt;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&lt;h3&gt;This is a heading&lt;/h3&gt;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&lt;p&gt;This is a paragraph.&lt;/p&gt;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&lt;h1&gt; The &amp;</a:t>
            </a:r>
            <a:r>
              <a:rPr lang="en-US" sz="1400" err="1">
                <a:latin typeface="Courier New"/>
                <a:cs typeface="Courier New"/>
              </a:rPr>
              <a:t>lt;SPAN&amp;gt</a:t>
            </a:r>
            <a:r>
              <a:rPr lang="en-US" sz="1400" dirty="0">
                <a:latin typeface="Courier New"/>
                <a:cs typeface="Courier New"/>
              </a:rPr>
              <a:t>; tag &lt;/h1&gt;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In the example below &amp;</a:t>
            </a:r>
            <a:r>
              <a:rPr lang="en-US" sz="1400" err="1">
                <a:latin typeface="Courier New"/>
                <a:cs typeface="Courier New"/>
              </a:rPr>
              <a:t>lt;SPAN&amp;gt</a:t>
            </a:r>
            <a:r>
              <a:rPr lang="en-US" sz="1400" dirty="0">
                <a:latin typeface="Courier New"/>
                <a:cs typeface="Courier New"/>
              </a:rPr>
              <a:t>; is used to change the color of a single word in a paragraph: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&lt;p&gt;My mother has &lt;span style="</a:t>
            </a:r>
            <a:r>
              <a:rPr lang="en-US" sz="1400" err="1">
                <a:latin typeface="Courier New"/>
                <a:cs typeface="Courier New"/>
              </a:rPr>
              <a:t>color:blue</a:t>
            </a:r>
            <a:r>
              <a:rPr lang="en-US" sz="1400" dirty="0">
                <a:latin typeface="Courier New"/>
                <a:cs typeface="Courier New"/>
              </a:rPr>
              <a:t>"&gt;blue&lt;/span&gt; eyes.&lt;/p&gt;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ca-E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Other tags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1200" y="1676401"/>
            <a:ext cx="8229600" cy="4746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Horizontal line </a:t>
            </a:r>
            <a:r>
              <a:rPr lang="es-ES" sz="3200">
                <a:solidFill>
                  <a:srgbClr val="FF3300"/>
                </a:solidFill>
                <a:latin typeface="Arial" charset="0"/>
              </a:rPr>
              <a:t>&lt;HR&gt;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&lt;HR&gt; attributes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&lt;HR NOSHADE SIZE=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WIDTH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=“percentge”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&lt;BLINK&gt; tag 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(Example 4)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&lt;BLINK&gt;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¡Hello John! 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&lt;/BLINK&gt;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&lt;META&gt; tag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&lt;META HTTP-EQUIV=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“refresh”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CONTENT=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“5; url=http://www.uam.es”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284074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215900" indent="-212725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What is HTML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HTML is a computer language devised to allow website creation.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It is relatively 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easy to learn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with the basics being accessible to most people in one sitting;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It is quite 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powerful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 in what it allows you to create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 It is constantly undergoing revision and evolution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The most recent incarnation is HTML5 ( </a:t>
            </a:r>
            <a:r>
              <a:rPr lang="en-US" sz="2400" b="1">
                <a:solidFill>
                  <a:srgbClr val="CCCCFF"/>
                </a:solidFill>
                <a:latin typeface="Arial" charset="0"/>
                <a:hlinkClick r:id="rId3"/>
              </a:rPr>
              <a:t>» W3C</a:t>
            </a:r>
            <a:r>
              <a:rPr lang="en-US" sz="2400" b="1">
                <a:solidFill>
                  <a:srgbClr val="CCCCFF"/>
                </a:solidFill>
                <a:latin typeface="Arial" charset="0"/>
              </a:rPr>
              <a:t>)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Has many improvements but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Basic grammar has not changed → one of the 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most important standards for working with and on the Web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457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Tables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81200" y="1439863"/>
            <a:ext cx="8229600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Tables are used for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Storing tabular information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Create/organize the page layout.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Tags used for managing tables are: </a:t>
            </a:r>
          </a:p>
          <a:p>
            <a:pPr marL="1477963" lvl="1" indent="-5635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 b="1">
                <a:solidFill>
                  <a:srgbClr val="000000"/>
                </a:solidFill>
                <a:latin typeface="Arial" charset="0"/>
              </a:rPr>
              <a:t>&lt;TABLE&gt;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400" b="1">
                <a:solidFill>
                  <a:srgbClr val="000000"/>
                </a:solidFill>
                <a:latin typeface="Arial" charset="0"/>
              </a:rPr>
              <a:t>&lt;/TABLE&gt; 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Begin and End of the table</a:t>
            </a:r>
            <a:br>
              <a:rPr lang="es-ES" sz="2400">
                <a:solidFill>
                  <a:srgbClr val="000000"/>
                </a:solidFill>
                <a:latin typeface="Arial" charset="0"/>
              </a:rPr>
            </a:br>
            <a:r>
              <a:rPr lang="es-ES" sz="2400" b="1">
                <a:solidFill>
                  <a:srgbClr val="000000"/>
                </a:solidFill>
                <a:latin typeface="Arial" charset="0"/>
              </a:rPr>
              <a:t>&lt;TR&gt;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400" b="1">
                <a:solidFill>
                  <a:srgbClr val="000000"/>
                </a:solidFill>
                <a:latin typeface="Arial" charset="0"/>
              </a:rPr>
              <a:t>&lt;/TR&gt;	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Define table rows</a:t>
            </a:r>
            <a:br>
              <a:rPr lang="es-ES" sz="2400">
                <a:solidFill>
                  <a:srgbClr val="000000"/>
                </a:solidFill>
                <a:latin typeface="Arial" charset="0"/>
              </a:rPr>
            </a:br>
            <a:r>
              <a:rPr lang="es-ES" sz="2400" b="1">
                <a:solidFill>
                  <a:srgbClr val="000000"/>
                </a:solidFill>
                <a:latin typeface="Arial" charset="0"/>
              </a:rPr>
              <a:t>&lt;TD&gt;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400" b="1">
                <a:solidFill>
                  <a:srgbClr val="000000"/>
                </a:solidFill>
                <a:latin typeface="Arial" charset="0"/>
              </a:rPr>
              <a:t>&lt;/TD&gt;	</a:t>
            </a:r>
            <a:r>
              <a:rPr lang="es-ES" sz="2400">
                <a:solidFill>
                  <a:srgbClr val="000000"/>
                </a:solidFill>
                <a:latin typeface="Arial" charset="0"/>
              </a:rPr>
              <a:t>Define table columns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structure is very flexible.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tags are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hierarechichal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: a table has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one or more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rows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each of which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is divided in one or more columns</a:t>
            </a:r>
          </a:p>
        </p:txBody>
      </p:sp>
    </p:spTree>
    <p:extLst>
      <p:ext uri="{BB962C8B-B14F-4D97-AF65-F5344CB8AC3E}">
        <p14:creationId xmlns:p14="http://schemas.microsoft.com/office/powerpoint/2010/main" val="1184009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Example HTML Table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428736"/>
            <a:ext cx="8223250" cy="4845064"/>
          </a:xfrm>
          <a:ln/>
        </p:spPr>
        <p:txBody>
          <a:bodyPr>
            <a:normAutofit/>
          </a:bodyPr>
          <a:lstStyle/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&lt;!DOCTYPE 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&lt;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&gt;HTML </a:t>
            </a:r>
            <a:r>
              <a:rPr lang="ca-ES" sz="1200" dirty="0" err="1">
                <a:latin typeface="Courier New" pitchFamily="49" charset="0"/>
              </a:rPr>
              <a:t>Tables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&lt;h1&gt;</a:t>
            </a:r>
            <a:r>
              <a:rPr lang="ca-ES" sz="1200" dirty="0" err="1">
                <a:latin typeface="Courier New" pitchFamily="49" charset="0"/>
              </a:rPr>
              <a:t>An</a:t>
            </a:r>
            <a:r>
              <a:rPr lang="ca-ES" sz="1200" dirty="0">
                <a:latin typeface="Courier New" pitchFamily="49" charset="0"/>
              </a:rPr>
              <a:t> HTML 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&lt;/h1&gt;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Rank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&gt;Nominal </a:t>
            </a:r>
            <a:r>
              <a:rPr lang="ca-ES" sz="1200" dirty="0" err="1">
                <a:latin typeface="Courier New" pitchFamily="49" charset="0"/>
              </a:rPr>
              <a:t>GDP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Name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&gt;(per </a:t>
            </a:r>
            <a:r>
              <a:rPr lang="ca-ES" sz="1200" dirty="0" err="1">
                <a:latin typeface="Courier New" pitchFamily="49" charset="0"/>
              </a:rPr>
              <a:t>capita</a:t>
            </a:r>
            <a:r>
              <a:rPr lang="ca-ES" sz="1200" dirty="0">
                <a:latin typeface="Courier New" pitchFamily="49" charset="0"/>
              </a:rPr>
              <a:t>, USD)&lt;/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&gt;170,373&lt;/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Lichtenstein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&gt;167,021&lt;/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Monaco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&gt;115,377&lt;/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Luxembourg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&gt;4&lt;/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&gt;98,565&lt;/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Norway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&gt;92,682&lt;/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&gt;Qatar&lt;/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65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Images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Inserted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using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graphical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(GIF, JPEG, PNG, BMP, ...)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Sintax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Attributes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HEIGHT=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WIDTH=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Alignment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ALIGN=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top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9520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Backgrounds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Maybe: Textures, Images or Colors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Sintax: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BACKGROUND=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“fondo.gif”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BGCOLOR=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“color”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17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400" dirty="0" err="1">
                <a:solidFill>
                  <a:srgbClr val="000000"/>
                </a:solidFill>
                <a:latin typeface="Arial" charset="0"/>
              </a:rPr>
              <a:t>Hyperlinks</a:t>
            </a:r>
            <a:endParaRPr lang="es-E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allow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linking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pages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independently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of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their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physical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location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Examples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“http://www.elpais.es”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Diario El País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“Example1.html”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Página1 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“http://www.uam.es”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“imagen.gif”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679025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981200" y="828676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different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sections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of HTML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pages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057400" y="2209800"/>
            <a:ext cx="86106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 from a page (e.g: an author index </a:t>
            </a:r>
            <a:r>
              <a:rPr lang="es-ES" sz="3200">
                <a:solidFill>
                  <a:srgbClr val="000000"/>
                </a:solidFill>
                <a:latin typeface="TlwgTypewriter" pitchFamily="48" charset="0"/>
              </a:rPr>
              <a:t>authors.html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) to a specific section in another documento (autores.html). </a:t>
            </a:r>
            <a:r>
              <a:rPr lang="es-ES" sz="2000">
                <a:solidFill>
                  <a:srgbClr val="000000"/>
                </a:solidFill>
                <a:latin typeface="Arial" charset="0"/>
              </a:rPr>
              <a:t>(hiperenlace 2)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First create the reference in th first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 b="1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400" b="1">
                <a:solidFill>
                  <a:srgbClr val="009900"/>
                </a:solidFill>
                <a:latin typeface="Arial" charset="0"/>
              </a:rPr>
              <a:t>“authors.html#A1”</a:t>
            </a:r>
            <a:r>
              <a:rPr lang="es-ES" sz="2400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400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400" b="1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Next create the anchor in the second 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 b="1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sz="2400" b="1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sz="2400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400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400" b="1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  <p:extLst>
      <p:ext uri="{BB962C8B-B14F-4D97-AF65-F5344CB8AC3E}">
        <p14:creationId xmlns:p14="http://schemas.microsoft.com/office/powerpoint/2010/main" val="42340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81200" y="828676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Hyperlinks between sections of same HTML page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057400" y="2438400"/>
            <a:ext cx="81788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Links from one page (authors.html) to a section in the same document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First create the reference: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“#A1”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Next create anchor in the same document: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  <p:extLst>
      <p:ext uri="{BB962C8B-B14F-4D97-AF65-F5344CB8AC3E}">
        <p14:creationId xmlns:p14="http://schemas.microsoft.com/office/powerpoint/2010/main" val="3069516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7112" y="685800"/>
            <a:ext cx="8423731" cy="600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80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Synthesis exercise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81200" y="1676401"/>
            <a:ext cx="8229600" cy="4271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Select a topic you feel comfortable with.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Write or get a text that is organized in, at least two or three sections. 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Allow the code to have all the elements we have learnt about: text, tables, images, hyperlinks...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Organize it in sections 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  <a:latin typeface="Arial" charset="0"/>
              </a:rPr>
              <a:t>Start with a table of contents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Formatted by an ordered list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Each element must link to each section's title.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  <a:latin typeface="Arial" charset="0"/>
              </a:rPr>
              <a:t>Continue with sections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Títle: Headings of same type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End each section with a link to the table of contents followed by a horizontal bar.</a:t>
            </a:r>
          </a:p>
        </p:txBody>
      </p:sp>
    </p:spTree>
    <p:extLst>
      <p:ext uri="{BB962C8B-B14F-4D97-AF65-F5344CB8AC3E}">
        <p14:creationId xmlns:p14="http://schemas.microsoft.com/office/powerpoint/2010/main" val="3905237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34FC-6B40-4DB7-8232-A9C88BD3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Cascading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 </a:t>
            </a:r>
            <a:r>
              <a:rPr lang="ca-ES" dirty="0" err="1"/>
              <a:t>Sheets</a:t>
            </a:r>
            <a:r>
              <a:rPr lang="ca-ES" dirty="0"/>
              <a:t> (CSS)</a:t>
            </a:r>
          </a:p>
        </p:txBody>
      </p:sp>
    </p:spTree>
    <p:extLst>
      <p:ext uri="{BB962C8B-B14F-4D97-AF65-F5344CB8AC3E}">
        <p14:creationId xmlns:p14="http://schemas.microsoft.com/office/powerpoint/2010/main" val="1364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General characteristics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HTML: HyperText Markup Language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Based on “tags” like latex or markdown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Relates to: tags-based text processing  (TeX, IBM-script, Wordstar).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Combines power &amp; simplicity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Hypertext and Hypermedia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HTML documentos are text (ASCII) files.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400">
                <a:solidFill>
                  <a:srgbClr val="000000"/>
                </a:solidFill>
                <a:latin typeface="Arial" charset="0"/>
              </a:rPr>
              <a:t>HTML is (intended to be) “portable”.</a:t>
            </a:r>
          </a:p>
        </p:txBody>
      </p:sp>
    </p:spTree>
    <p:extLst>
      <p:ext uri="{BB962C8B-B14F-4D97-AF65-F5344CB8AC3E}">
        <p14:creationId xmlns:p14="http://schemas.microsoft.com/office/powerpoint/2010/main" val="3519885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06C5-C3A1-48ED-9797-953B60D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6E46B-C636-4A28-9876-DABBF95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CSS complements HTML by providing a look and feel to web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“raw” HTML pages can look fairly plain, with a </a:t>
            </a:r>
            <a:r>
              <a:rPr lang="ca-ES" sz="2800" dirty="0" err="1"/>
              <a:t>default</a:t>
            </a:r>
            <a:r>
              <a:rPr lang="ca-ES" sz="2800" dirty="0"/>
              <a:t> font </a:t>
            </a:r>
            <a:r>
              <a:rPr lang="ca-ES" sz="2800" dirty="0" err="1"/>
              <a:t>and</a:t>
            </a:r>
            <a:r>
              <a:rPr lang="ca-ES" sz="2800" dirty="0"/>
              <a:t> font </a:t>
            </a:r>
            <a:r>
              <a:rPr lang="ca-ES" sz="2800" dirty="0" err="1"/>
              <a:t>size</a:t>
            </a:r>
            <a:r>
              <a:rPr lang="ca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Using CSS, you can spice up that look,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adding color and background images,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changing fonts and font sizes,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drawing borders around areas, and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even changing the layout of the page itself.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421668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2D0D-B8E9-4489-BD02-D15A73EA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371476"/>
            <a:ext cx="8220075" cy="897285"/>
          </a:xfrm>
        </p:spPr>
        <p:txBody>
          <a:bodyPr/>
          <a:lstStyle/>
          <a:p>
            <a:r>
              <a:rPr lang="ca-ES" dirty="0" err="1"/>
              <a:t>Why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A8B31-61B4-4D12-9EC7-F3E1C65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484785"/>
            <a:ext cx="8220075" cy="47858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Before CSS, an HTML developer changed fonts and colors by changing attributes on each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the developer wanted all the headings to look a certain way, she had to change each of those headings.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Imagine doing this on a page with ten headings, and then imagine doing it on 50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CSS alleviates this burden of individually updating elements and makes it so that </a:t>
            </a:r>
            <a:r>
              <a:rPr lang="en-US" sz="2400" i="1" dirty="0"/>
              <a:t>you can apply one single style across one or more elements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 can apply multiple styles to the same element, and you can target a certain style down to the individual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example, if you want all headings to be bold font but a certain heading should have italic, you can do that with CSS.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85399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AA130-EBD1-4EDA-9C7D-DC6C1BE7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600" dirty="0" err="1"/>
              <a:t>Separating</a:t>
            </a:r>
            <a:r>
              <a:rPr lang="ca-ES" sz="3600" dirty="0"/>
              <a:t> content </a:t>
            </a:r>
            <a:r>
              <a:rPr lang="ca-ES" sz="3600" dirty="0" err="1"/>
              <a:t>from</a:t>
            </a:r>
            <a:r>
              <a:rPr lang="ca-ES" sz="3600" dirty="0"/>
              <a:t> </a:t>
            </a:r>
            <a:r>
              <a:rPr lang="ca-ES" sz="3600" dirty="0" err="1"/>
              <a:t>presentation</a:t>
            </a:r>
            <a:endParaRPr lang="ca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E6C47-0C0A-4F56-8092-69F477B5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30" y="1676400"/>
            <a:ext cx="8309705" cy="48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FDC358-0C5A-4E14-A07F-F00ECA4F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95695"/>
            <a:ext cx="8640959" cy="6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E1B62-98C6-4AF1-8C31-B53E3E5E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C40DD-8D58-4967-9F07-4B0DEF88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r>
              <a:rPr lang="ca-ES" dirty="0"/>
              <a:t> is </a:t>
            </a:r>
            <a:r>
              <a:rPr lang="ca-ES" dirty="0" err="1"/>
              <a:t>made</a:t>
            </a:r>
            <a:r>
              <a:rPr lang="ca-ES" dirty="0"/>
              <a:t> up of 5 parts</a:t>
            </a:r>
          </a:p>
          <a:p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Property</a:t>
            </a:r>
            <a:r>
              <a:rPr lang="ca-ES" dirty="0"/>
              <a:t>/</a:t>
            </a:r>
            <a:r>
              <a:rPr lang="ca-ES" dirty="0" err="1"/>
              <a:t>Value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r>
              <a:rPr lang="ca-ES" dirty="0"/>
              <a:t> </a:t>
            </a:r>
            <a:r>
              <a:rPr lang="ca-ES" dirty="0" err="1"/>
              <a:t>block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Curly</a:t>
            </a:r>
            <a:r>
              <a:rPr lang="ca-ES" dirty="0"/>
              <a:t> braces</a:t>
            </a:r>
          </a:p>
        </p:txBody>
      </p:sp>
    </p:spTree>
    <p:extLst>
      <p:ext uri="{BB962C8B-B14F-4D97-AF65-F5344CB8AC3E}">
        <p14:creationId xmlns:p14="http://schemas.microsoft.com/office/powerpoint/2010/main" val="323943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06A8-1DEC-4F4E-8646-CAE78CE3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Selectors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7D42C-8CEA-480C-AC15-177D6E2B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Selectors are used to</a:t>
            </a:r>
            <a:r>
              <a:rPr lang="en-US" sz="2400" b="1" i="1" dirty="0"/>
              <a:t> declare which part of the markup a style applies to, </a:t>
            </a:r>
            <a:r>
              <a:rPr lang="en-US" sz="2400" dirty="0"/>
              <a:t>a kind of match </a:t>
            </a:r>
            <a:r>
              <a:rPr lang="ca-ES" sz="2400" dirty="0" err="1"/>
              <a:t>expression</a:t>
            </a:r>
            <a:r>
              <a:rPr lang="ca-ES" sz="2400" dirty="0"/>
              <a:t>.</a:t>
            </a:r>
          </a:p>
          <a:p>
            <a:pPr marL="0" indent="0"/>
            <a:endParaRPr lang="ca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a-ES" sz="2400" b="1" dirty="0"/>
              <a:t>3 </a:t>
            </a:r>
            <a:r>
              <a:rPr lang="ca-ES" sz="2400" b="1" dirty="0" err="1"/>
              <a:t>types</a:t>
            </a:r>
            <a:r>
              <a:rPr lang="ca-ES" sz="2400" b="1" dirty="0"/>
              <a:t> of selectors</a:t>
            </a:r>
          </a:p>
          <a:p>
            <a:pPr lvl="1"/>
            <a:r>
              <a:rPr lang="en-US" sz="2000" dirty="0"/>
              <a:t>1) Tag (or Type) selectors (body, p, div, a): </a:t>
            </a:r>
            <a:r>
              <a:rPr lang="en-US" sz="2000" i="1" dirty="0"/>
              <a:t>Redefine existing tags</a:t>
            </a:r>
          </a:p>
          <a:p>
            <a:pPr lvl="1"/>
            <a:r>
              <a:rPr lang="en-US" sz="2000" dirty="0"/>
              <a:t>2) Class selectors (.content, .menu): </a:t>
            </a:r>
            <a:r>
              <a:rPr lang="en-US" sz="2000" i="1" dirty="0"/>
              <a:t>Define a new type of tag</a:t>
            </a:r>
          </a:p>
          <a:p>
            <a:pPr lvl="1"/>
            <a:r>
              <a:rPr lang="en-US" sz="2000" dirty="0"/>
              <a:t>3) ID selectors (#wrapper, #sidebar): </a:t>
            </a:r>
            <a:r>
              <a:rPr lang="en-US" sz="2000" i="1" dirty="0"/>
              <a:t>Create and name a new tag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selector is normally the HTML element you want to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Selectors should never start with a number, nor should they have </a:t>
            </a:r>
            <a:r>
              <a:rPr lang="ca-ES" sz="2000" dirty="0" err="1"/>
              <a:t>spaces</a:t>
            </a:r>
            <a:r>
              <a:rPr lang="ca-ES" sz="2000" dirty="0"/>
              <a:t> in </a:t>
            </a:r>
            <a:r>
              <a:rPr lang="ca-ES" sz="2000" dirty="0" err="1"/>
              <a:t>them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858166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Tag</a:t>
            </a:r>
            <a:r>
              <a:rPr lang="ca-ES" dirty="0"/>
              <a:t>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b="0" i="1" dirty="0" err="1"/>
              <a:t>Target</a:t>
            </a:r>
            <a:r>
              <a:rPr lang="ca-ES" b="0" i="1" dirty="0"/>
              <a:t> elements </a:t>
            </a:r>
            <a:r>
              <a:rPr lang="ca-ES" b="0" i="1" dirty="0" err="1"/>
              <a:t>by</a:t>
            </a:r>
            <a:r>
              <a:rPr lang="ca-ES" b="0" i="1" dirty="0"/>
              <a:t> </a:t>
            </a:r>
            <a:r>
              <a:rPr lang="ca-ES" b="0" i="1" dirty="0" err="1"/>
              <a:t>their</a:t>
            </a:r>
            <a:r>
              <a:rPr lang="ca-ES" b="0" i="1" dirty="0"/>
              <a:t> element </a:t>
            </a:r>
            <a:r>
              <a:rPr lang="ca-ES" b="0" i="1" dirty="0" err="1"/>
              <a:t>type</a:t>
            </a:r>
            <a:endParaRPr lang="ca-ES" b="0" i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p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&lt;/p&gt;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304AC2-CFAE-406F-A44E-2A8AC451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55" y="2378912"/>
            <a:ext cx="3438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Class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1" dirty="0"/>
              <a:t>Allow selecting an element based on</a:t>
            </a:r>
          </a:p>
          <a:p>
            <a:r>
              <a:rPr lang="en-US" sz="1800" b="0" i="1" dirty="0"/>
              <a:t>the element’s class attribute value.</a:t>
            </a:r>
            <a:endParaRPr lang="ca-ES" sz="1800" b="0" i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class="center"&gt;Center-aligned heading&lt;/h1&gt;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class="center"&gt;Center-aligned paragraph.&lt;/p&gt;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class="left"&gt;Center-aligned paragraph.&lt;/p&gt;</a:t>
            </a:r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4BC802-0FEE-4B73-A112-88AD6196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91" y="3116560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ID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504" y="1535113"/>
            <a:ext cx="4464496" cy="639762"/>
          </a:xfrm>
        </p:spPr>
        <p:txBody>
          <a:bodyPr/>
          <a:lstStyle/>
          <a:p>
            <a:r>
              <a:rPr lang="en-US" sz="1800" b="0" i="1" dirty="0"/>
              <a:t>More precise than class selectors, as they target only one unique element at a time</a:t>
            </a:r>
            <a:endParaRPr lang="ca-ES" sz="1800" b="0" i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6" y="2132856"/>
            <a:ext cx="4247455" cy="3951288"/>
          </a:xfrm>
        </p:spPr>
        <p:txBody>
          <a:bodyPr/>
          <a:lstStyle/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border:1px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100px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"&gt;… &lt;/div&gt;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0FDC36-1DB8-4141-8919-4F04A788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996952"/>
            <a:ext cx="3914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9641-5F2A-46D0-AED2-3DE359D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vs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selectors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F8566-796B-46C1-8FC3-4314FE0B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5520" y="1912985"/>
            <a:ext cx="4040188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difference between an ID and a class is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an ID can be used to identify </a:t>
            </a:r>
            <a:r>
              <a:rPr lang="en-US" b="1" i="1" dirty="0"/>
              <a:t>one element</a:t>
            </a:r>
            <a:r>
              <a:rPr lang="en-US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whereas a class can be used to identify </a:t>
            </a:r>
            <a:r>
              <a:rPr lang="en-US" b="1" i="1" dirty="0"/>
              <a:t>more than one.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16154D-5A83-43E5-995C-B626B89EB7B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07485" y="1876765"/>
            <a:ext cx="344489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#top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background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-color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#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ccc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400050" lvl="1" indent="0" defTabSz="914400">
              <a:spcBef>
                <a:spcPct val="0"/>
              </a:spcBef>
              <a:buClrTx/>
              <a:buSzTx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padding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20px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400050" lvl="1" indent="0" defTabSz="914400">
              <a:spcBef>
                <a:spcPct val="0"/>
              </a:spcBef>
              <a:buClrTx/>
              <a:buSzTx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color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red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Source Code Pro" panose="020B0509030403020204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font-weight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bold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A95EFE-38D2-40F2-A8ED-CF091B68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649" y="3140968"/>
            <a:ext cx="4196662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Chocolate curry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recipe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making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curry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purely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chocolate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Mmm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mm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mmmmm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editors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General purpose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Emacs, Textpad, Notepad++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Browser-related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Kompozer,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Specific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HoTMetaL, Quanta, Front Page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Word processors </a:t>
            </a:r>
            <a:r>
              <a:rPr lang="es-ES" sz="3200">
                <a:solidFill>
                  <a:srgbClr val="000000"/>
                </a:solidFill>
                <a:latin typeface="Wingdings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147778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7344-004A-4894-AB06-BCC4753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371476"/>
            <a:ext cx="8220075" cy="609253"/>
          </a:xfrm>
        </p:spPr>
        <p:txBody>
          <a:bodyPr>
            <a:normAutofit fontScale="90000"/>
          </a:bodyPr>
          <a:lstStyle/>
          <a:p>
            <a:r>
              <a:rPr lang="ca-ES" dirty="0" err="1"/>
              <a:t>How</a:t>
            </a:r>
            <a:r>
              <a:rPr lang="ca-ES" dirty="0"/>
              <a:t> CSS </a:t>
            </a:r>
            <a:r>
              <a:rPr lang="ca-ES" dirty="0" err="1"/>
              <a:t>styles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used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061A5-C0BD-4679-B46D-D855BCC7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124744"/>
            <a:ext cx="8220075" cy="5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8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B747B-B1BE-447A-AD6B-4DC35DD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371476"/>
            <a:ext cx="8220075" cy="753269"/>
          </a:xfrm>
        </p:spPr>
        <p:txBody>
          <a:bodyPr/>
          <a:lstStyle/>
          <a:p>
            <a:r>
              <a:rPr lang="ca-ES" dirty="0" err="1"/>
              <a:t>An</a:t>
            </a:r>
            <a:r>
              <a:rPr lang="ca-ES" dirty="0"/>
              <a:t> exemple CSS </a:t>
            </a:r>
            <a:r>
              <a:rPr lang="ca-ES" dirty="0" err="1"/>
              <a:t>file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90A24-C81A-4C00-BBB4-79B72E62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340769"/>
            <a:ext cx="8220075" cy="492985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the entire body of the HTML document (except where overridden by more specific selectors). */</a:t>
            </a:r>
            <a:endParaRPr lang="es-ES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25px;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(240,240,240);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 font-family: arial, sans-serif;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14px;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all &lt;h1&gt;...&lt;/h1&gt; elements.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35px;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font-weight: normal;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margin-top: 5px;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elements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&lt;...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red;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element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&lt;...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#someid { color: green; }</a:t>
            </a:r>
            <a:endParaRPr lang="ca-E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714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348765-83DA-44CC-817E-A18E1CF3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7" y="116633"/>
            <a:ext cx="9010267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9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C7309-ABA5-4F60-AA78-A3C46092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371476"/>
            <a:ext cx="8220075" cy="825277"/>
          </a:xfrm>
        </p:spPr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0199F-1EF0-41BC-AADA-ECA3ADF2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268761"/>
            <a:ext cx="8220075" cy="50018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you have created a basic web site with, at least two pages, create a CSS file that modifies, at </a:t>
            </a:r>
            <a:r>
              <a:rPr lang="ca-ES" sz="2400" dirty="0" err="1"/>
              <a:t>least</a:t>
            </a:r>
            <a:r>
              <a:rPr lang="ca-ES" sz="2400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Color, font and text properties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Affecting to general elements such as the body and particular ones such as headings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that CSS to all pages in the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 new CSS file by making some changes to the </a:t>
            </a:r>
            <a:r>
              <a:rPr lang="ca-ES" sz="2400" dirty="0" err="1"/>
              <a:t>first</a:t>
            </a:r>
            <a:r>
              <a:rPr lang="ca-ES" sz="2400" dirty="0"/>
              <a:t> </a:t>
            </a:r>
            <a:r>
              <a:rPr lang="ca-ES" sz="2400" dirty="0" err="1"/>
              <a:t>one</a:t>
            </a:r>
            <a:r>
              <a:rPr lang="ca-ES" sz="2400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each file to a different page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both CSS to one of the pages. See the effects of cascading.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421447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Reference guides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i="1" dirty="0">
                <a:solidFill>
                  <a:srgbClr val="CCCCFF"/>
                </a:solidFill>
                <a:latin typeface="Arial" charset="0"/>
                <a:hlinkClick r:id="rId3"/>
              </a:rPr>
              <a:t>W3school.com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HTML5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Introduction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(MOOC): </a:t>
            </a:r>
            <a:r>
              <a:rPr lang="es-ES" sz="3200" dirty="0">
                <a:solidFill>
                  <a:srgbClr val="CCCCFF"/>
                </a:solidFill>
                <a:latin typeface="Arial" charset="0"/>
                <a:hlinkClick r:id="rId4"/>
              </a:rPr>
              <a:t>https://www.edx.org/course/html5-introduction-w3cx-html5-0x-0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647755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919289" y="1052514"/>
            <a:ext cx="5616575" cy="5761037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Web Page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296863"/>
            <a:ext cx="629285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>
                <a:solidFill>
                  <a:srgbClr val="000000"/>
                </a:solidFill>
                <a:latin typeface="Arial" charset="0"/>
              </a:rPr>
              <a:t>HTML – CSS – Javascript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057400" y="1676401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Estructura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63750" y="2995614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Contenido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63750" y="4257676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Appearence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20580000">
            <a:off x="7607301" y="2716214"/>
            <a:ext cx="1008063" cy="503237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 sz="2400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7610476" y="45085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 sz="2400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608888" y="5883275"/>
            <a:ext cx="1008062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 sz="240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1020000" flipV="1">
            <a:off x="7607301" y="19939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 sz="240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813801" y="2274889"/>
            <a:ext cx="874713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 b="1">
                <a:solidFill>
                  <a:srgbClr val="000000"/>
                </a:solidFill>
                <a:latin typeface="Arial Narrow" charset="0"/>
              </a:rPr>
              <a:t>HTML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8750300" y="4435476"/>
            <a:ext cx="692150" cy="8331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 b="1">
                <a:solidFill>
                  <a:srgbClr val="000000"/>
                </a:solidFill>
                <a:latin typeface="Arial Narrow" charset="0"/>
              </a:rPr>
              <a:t>CSS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028113" y="5808663"/>
            <a:ext cx="121285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b="1">
                <a:solidFill>
                  <a:srgbClr val="000000"/>
                </a:solidFill>
                <a:latin typeface="Arial Narrow" charset="0"/>
              </a:rPr>
              <a:t>Javascript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079876" y="1700214"/>
            <a:ext cx="1871663" cy="12025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 Párrafos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 Encabezados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 Listas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880101" y="1700214"/>
            <a:ext cx="1871663" cy="12025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Tablas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 Capas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4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108700" y="4384676"/>
            <a:ext cx="1189038" cy="855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Background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Sizes 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2057400" y="1676401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Structure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4079876" y="1700213"/>
            <a:ext cx="1871663" cy="8331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Paragraphs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Headings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Lists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880101" y="1700213"/>
            <a:ext cx="1871663" cy="8331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Tables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Layers (divs)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2057400" y="2971801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25988" y="3046414"/>
            <a:ext cx="1871662" cy="8947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Text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Images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Links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738689" y="4354513"/>
            <a:ext cx="1157287" cy="8331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Colors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Typography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Alignment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057400" y="5562601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Behaviour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810251" y="5638801"/>
            <a:ext cx="1127125" cy="8947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Effects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Validation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417470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81200" y="1885951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basically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plain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can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opened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edited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with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editor.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HTML’s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power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lies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in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its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marked</a:t>
            </a:r>
            <a:r>
              <a:rPr lang="es-ES" sz="2800" i="1" dirty="0">
                <a:solidFill>
                  <a:srgbClr val="000000"/>
                </a:solidFill>
                <a:latin typeface="Arial" charset="0"/>
              </a:rPr>
              <a:t> up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structure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000000"/>
                </a:solidFill>
                <a:latin typeface="Arial" charset="0"/>
              </a:rPr>
              <a:t>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markup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allows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defining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of a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document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need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displayed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headlines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contain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links,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should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organized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tables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>
                <a:solidFill>
                  <a:srgbClr val="000000"/>
                </a:solidFill>
                <a:latin typeface="Arial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7952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structure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1885951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HTML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documents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are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made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of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HTML “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elements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”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Elements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 Text (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content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enclosed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between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«tags»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Tags: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Pairs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of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words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enclosing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content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Words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are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identical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. </a:t>
            </a:r>
            <a:br>
              <a:rPr lang="es-ES" sz="3200" dirty="0">
                <a:solidFill>
                  <a:srgbClr val="000000"/>
                </a:solidFill>
                <a:latin typeface="Arial" charset="0"/>
              </a:rPr>
            </a:b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closing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tag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starts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by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«/»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 dirty="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98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81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Tags, Elements and Attributes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855914" y="2590800"/>
            <a:ext cx="6264275" cy="431800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Element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55914" y="3022600"/>
            <a:ext cx="1706147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Opening tag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19660" y="3022600"/>
            <a:ext cx="900527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400">
                <a:solidFill>
                  <a:srgbClr val="000000"/>
                </a:solidFill>
                <a:latin typeface="Arial Narrow" charset="0"/>
              </a:rPr>
              <a:t>Closing tag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62061" y="3022600"/>
            <a:ext cx="3657597" cy="43180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 dirty="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55915" y="3421063"/>
            <a:ext cx="6407356" cy="414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>
                <a:solidFill>
                  <a:srgbClr val="000000"/>
                </a:solidFill>
                <a:latin typeface="Arial Narrow" charset="0"/>
              </a:rPr>
              <a:t>&lt;p </a:t>
            </a:r>
            <a:r>
              <a:rPr lang="es-MX" sz="2000" dirty="0" err="1">
                <a:solidFill>
                  <a:srgbClr val="000000"/>
                </a:solidFill>
                <a:latin typeface="Arial Narrow" charset="0"/>
              </a:rPr>
              <a:t>class</a:t>
            </a:r>
            <a:r>
              <a:rPr lang="es-MX" sz="2000" dirty="0">
                <a:solidFill>
                  <a:srgbClr val="000000"/>
                </a:solidFill>
                <a:latin typeface="Arial Narrow" charset="0"/>
              </a:rPr>
              <a:t>=“</a:t>
            </a:r>
            <a:r>
              <a:rPr lang="es-MX" sz="2000" dirty="0" err="1">
                <a:solidFill>
                  <a:srgbClr val="000000"/>
                </a:solidFill>
                <a:latin typeface="Arial Narrow" charset="0"/>
              </a:rPr>
              <a:t>text</a:t>
            </a:r>
            <a:r>
              <a:rPr lang="es-MX" sz="2000" dirty="0">
                <a:solidFill>
                  <a:srgbClr val="000000"/>
                </a:solidFill>
                <a:latin typeface="Arial Narrow" charset="0"/>
              </a:rPr>
              <a:t>”&gt;    HTML </a:t>
            </a:r>
            <a:r>
              <a:rPr lang="es-MX" sz="2000" dirty="0" err="1">
                <a:solidFill>
                  <a:srgbClr val="000000"/>
                </a:solidFill>
                <a:latin typeface="Arial Narrow" charset="0"/>
              </a:rPr>
              <a:t>building</a:t>
            </a:r>
            <a:r>
              <a:rPr lang="es-MX" sz="2000" dirty="0">
                <a:solidFill>
                  <a:srgbClr val="000000"/>
                </a:solidFill>
                <a:latin typeface="Arial Narrow" charset="0"/>
              </a:rPr>
              <a:t> blocks: </a:t>
            </a:r>
            <a:r>
              <a:rPr lang="es-MX" sz="2000" dirty="0" err="1">
                <a:solidFill>
                  <a:srgbClr val="000000"/>
                </a:solidFill>
                <a:latin typeface="Arial Narrow" charset="0"/>
              </a:rPr>
              <a:t>elements</a:t>
            </a:r>
            <a:r>
              <a:rPr lang="es-MX" sz="2000" dirty="0">
                <a:solidFill>
                  <a:srgbClr val="000000"/>
                </a:solidFill>
                <a:latin typeface="Arial Narrow" charset="0"/>
              </a:rPr>
              <a:t>               &lt;/p&gt;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98868" y="4116662"/>
            <a:ext cx="857113" cy="360362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 dirty="0" err="1">
                <a:solidFill>
                  <a:srgbClr val="000000"/>
                </a:solidFill>
                <a:latin typeface="Arial Narrow" charset="0"/>
              </a:rPr>
              <a:t>Name</a:t>
            </a:r>
            <a:endParaRPr lang="es-MX" sz="1600" dirty="0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955982" y="4116662"/>
            <a:ext cx="773111" cy="360362"/>
          </a:xfrm>
          <a:prstGeom prst="rect">
            <a:avLst/>
          </a:prstGeom>
          <a:solidFill>
            <a:srgbClr val="FF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Value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98868" y="4477025"/>
            <a:ext cx="1630225" cy="360363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 dirty="0" err="1">
                <a:solidFill>
                  <a:srgbClr val="000000"/>
                </a:solidFill>
                <a:latin typeface="Arial Narrow" charset="0"/>
              </a:rPr>
              <a:t>Attribute</a:t>
            </a:r>
            <a:endParaRPr lang="es-MX" sz="1800" dirty="0">
              <a:solidFill>
                <a:srgbClr val="000000"/>
              </a:solidFill>
              <a:latin typeface="Arial Narrow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E79E3C5-73A9-8CEE-5C8A-CC0F7543999C}"/>
                  </a:ext>
                </a:extLst>
              </p14:cNvPr>
              <p14:cNvContentPartPr/>
              <p14:nvPr/>
            </p14:nvContentPartPr>
            <p14:xfrm>
              <a:off x="3647160" y="410425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E79E3C5-73A9-8CEE-5C8A-CC0F754399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520" y="40956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D6395E75-3A75-A729-86AE-BC87DE029B03}"/>
              </a:ext>
            </a:extLst>
          </p:cNvPr>
          <p:cNvGrpSpPr/>
          <p:nvPr/>
        </p:nvGrpSpPr>
        <p:grpSpPr>
          <a:xfrm>
            <a:off x="3508200" y="3746785"/>
            <a:ext cx="139320" cy="407520"/>
            <a:chOff x="3508200" y="3697090"/>
            <a:chExt cx="13932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7CA9ABC-3822-F3D4-5FA8-E30323826A03}"/>
                    </a:ext>
                  </a:extLst>
                </p14:cNvPr>
                <p14:cNvContentPartPr/>
                <p14:nvPr/>
              </p14:nvContentPartPr>
              <p14:xfrm>
                <a:off x="3515760" y="3700330"/>
                <a:ext cx="131760" cy="4042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7CA9ABC-3822-F3D4-5FA8-E30323826A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7120" y="3691330"/>
                  <a:ext cx="149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97A96DE2-661D-D253-2B68-0F625A534DB8}"/>
                    </a:ext>
                  </a:extLst>
                </p14:cNvPr>
                <p14:cNvContentPartPr/>
                <p14:nvPr/>
              </p14:nvContentPartPr>
              <p14:xfrm>
                <a:off x="3508200" y="3697090"/>
                <a:ext cx="360" cy="3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97A96DE2-661D-D253-2B68-0F625A534D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9560" y="3688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3FFBC9F-85A3-5679-3302-D7D2C552FD3E}"/>
              </a:ext>
            </a:extLst>
          </p:cNvPr>
          <p:cNvGrpSpPr/>
          <p:nvPr/>
        </p:nvGrpSpPr>
        <p:grpSpPr>
          <a:xfrm>
            <a:off x="4123080" y="3758665"/>
            <a:ext cx="220320" cy="366120"/>
            <a:chOff x="4123080" y="3708970"/>
            <a:chExt cx="2203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6FA7713-310C-D538-3C78-BE5CC3FA2990}"/>
                    </a:ext>
                  </a:extLst>
                </p14:cNvPr>
                <p14:cNvContentPartPr/>
                <p14:nvPr/>
              </p14:nvContentPartPr>
              <p14:xfrm>
                <a:off x="4343040" y="4072930"/>
                <a:ext cx="360" cy="21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6FA7713-310C-D538-3C78-BE5CC3FA29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34400" y="406429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75B141-F15F-6493-E654-855F3C7C2268}"/>
                    </a:ext>
                  </a:extLst>
                </p14:cNvPr>
                <p14:cNvContentPartPr/>
                <p14:nvPr/>
              </p14:nvContentPartPr>
              <p14:xfrm>
                <a:off x="4123080" y="3708970"/>
                <a:ext cx="220320" cy="3463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75B141-F15F-6493-E654-855F3C7C22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14440" y="3699970"/>
                  <a:ext cx="23796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844BEF8-C321-3909-87DE-A57448D26130}"/>
                  </a:ext>
                </a:extLst>
              </p14:cNvPr>
              <p14:cNvContentPartPr/>
              <p14:nvPr/>
            </p14:nvContentPartPr>
            <p14:xfrm>
              <a:off x="4700880" y="584413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844BEF8-C321-3909-87DE-A57448D26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240" y="58351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B145B9F-C1D9-3174-611B-48936BC240D5}"/>
                  </a:ext>
                </a:extLst>
              </p14:cNvPr>
              <p14:cNvContentPartPr/>
              <p14:nvPr/>
            </p14:nvContentPartPr>
            <p14:xfrm>
              <a:off x="3587760" y="3865930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B145B9F-C1D9-3174-611B-48936BC240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760" y="38569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DCC5F6C2-DD0B-9594-9F13-A5D7F927A8E3}"/>
                  </a:ext>
                </a:extLst>
              </p14:cNvPr>
              <p14:cNvContentPartPr/>
              <p14:nvPr/>
            </p14:nvContentPartPr>
            <p14:xfrm>
              <a:off x="3975480" y="2623930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DCC5F6C2-DD0B-9594-9F13-A5D7F927A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480" y="26149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216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" val="&lt;smart xmlns:xsi=&quot;http://www.w3.org/2001/XMLSchema-instance&quot; xmlns:xsd=&quot;http://www.w3.org/2001/XMLSchema&quot;&gt;&lt;presentationSettings hasLibraryLinks=&quot;false&quot; integrityCheckRequiredIfLastModifiedBefore=&quot;2022-10-22T08:23:35Z&quot; lastModified=&quot;2022-10-22T15:50:10.599607Z&quot;&gt;&lt;agenda createSections=&quot;false&quot; enableNavigation=&quot;false&quot; id=&quot;47cd98c0-f49c-4be0-9e50-b9ab87855894&quot; isTouched=&quot;false&quot; mode=&quot;Agenda&quot; showDuration=&quot;false&quot; showHeaders=&quot;false&quot; showPageNumber=&quot;false&quot; showResponsible=&quot;false&quot; showSubTopics=&quot;false&quot; showTimeSlot=&quot;false&quot; showTopicNumber=&quot;false&quot; slidesForSubTopics=&quot;false&quot; timeFormat=&quot;00000000-0000-0000-0000-000000000000&quot; title=&quot;Agenda&quot;&gt;&lt;columns&gt;&lt;column displayIndex=&quot;0&quot; header=&quot;#&quot; id=&quot;8fc7e105-5a32-4a72-bc85-7d3ff1e7b9d7&quot; visible=&quot;true&quot; width=&quot;170&quot; /&gt;&lt;column displayIndex=&quot;1&quot; header=&quot;Topic&quot; id=&quot;8f81a0ad-7497-4bbb-a001-838bad8c0faa&quot; visible=&quot;true&quot; width=&quot;160&quot; /&gt;&lt;column displayIndex=&quot;2&quot; header=&quot;Responsible&quot; id=&quot;2f9b06db-11e3-45bc-aecb-cf6141b9856b&quot; visible=&quot;true&quot; width=&quot;165&quot; /&gt;&lt;column displayIndex=&quot;3&quot; header=&quot;Duration&quot; id=&quot;99d05e97-02f5-4087-be8e-b10736e0c9ca&quot; visible=&quot;true&quot; width=&quot;150&quot; /&gt;&lt;column displayIndex=&quot;4&quot; header=&quot;Time&quot; id=&quot;fd356bfd-687f-40e8-b861-574837edbc46&quot; visible=&quot;true&quot; width=&quot;180&quot; /&gt;&lt;column displayIndex=&quot;5&quot; header=&quot;Page&quot; id=&quot;db91063f-fada-4f32-86c9-9368cd93fa26&quot; visible=&quot;true&quot; width=&quot;170&quot; /&gt;&lt;/columns&gt;&lt;layout /&gt;&lt;rows /&gt;&lt;/agenda&gt;&lt;template lastModified=&quot;0001-01-01T00:00:00&quot;&gt;&lt;LayoutNames /&gt;&lt;/template&gt;&lt;theme&gt;&lt;recentColors /&gt;&lt;/theme&gt;&lt;rules&gt;&lt;disabled /&gt;&lt;/rules&gt;&lt;/presentationSettings&gt;&lt;/smart&gt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{14A53CF6-5F86-7B4C-9669-85388BDD1901}tf10001123</Template>
  <TotalTime>224</TotalTime>
  <Words>2718</Words>
  <Application>Microsoft Office PowerPoint</Application>
  <PresentationFormat>Panorámica</PresentationFormat>
  <Paragraphs>408</Paragraphs>
  <Slides>43</Slides>
  <Notes>24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Courier 10 Pitch</vt:lpstr>
      <vt:lpstr>Courier New</vt:lpstr>
      <vt:lpstr>Source Code Pro</vt:lpstr>
      <vt:lpstr>Times New Roman</vt:lpstr>
      <vt:lpstr>TlwgTypewriter</vt:lpstr>
      <vt:lpstr>Wingdings</vt:lpstr>
      <vt:lpstr>Office Theme</vt:lpstr>
      <vt:lpstr>The basics of HTML and 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Minimal Document Structure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 grouping tags: DIV &amp; SPAN</vt:lpstr>
      <vt:lpstr>DIV and SPAN example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Cascading Style Sheets (CSS)</vt:lpstr>
      <vt:lpstr>What are CSS</vt:lpstr>
      <vt:lpstr>Why use CSS</vt:lpstr>
      <vt:lpstr>Separating content from presentation</vt:lpstr>
      <vt:lpstr>Presentación de PowerPoint</vt:lpstr>
      <vt:lpstr>CSS Syntax</vt:lpstr>
      <vt:lpstr>Selectors</vt:lpstr>
      <vt:lpstr>Tag selectors</vt:lpstr>
      <vt:lpstr>Class selectors</vt:lpstr>
      <vt:lpstr>ID selectors</vt:lpstr>
      <vt:lpstr>Class vs ID selectors</vt:lpstr>
      <vt:lpstr>How CSS styles are used</vt:lpstr>
      <vt:lpstr>An exemple CSS file</vt:lpstr>
      <vt:lpstr>Presentación de PowerPoint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brilliant title</dc:title>
  <dc:creator>Daniel Anderson</dc:creator>
  <cp:lastModifiedBy>Alexandre Sanchez Pla</cp:lastModifiedBy>
  <cp:revision>30</cp:revision>
  <dcterms:created xsi:type="dcterms:W3CDTF">2018-05-29T22:45:48Z</dcterms:created>
  <dcterms:modified xsi:type="dcterms:W3CDTF">2022-10-22T15:50:10Z</dcterms:modified>
</cp:coreProperties>
</file>