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4" r:id="rId6"/>
    <p:sldId id="269" r:id="rId7"/>
    <p:sldId id="270" r:id="rId8"/>
    <p:sldId id="279" r:id="rId9"/>
    <p:sldId id="271" r:id="rId10"/>
    <p:sldId id="280" r:id="rId11"/>
    <p:sldId id="282" r:id="rId12"/>
    <p:sldId id="281" r:id="rId13"/>
    <p:sldId id="27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hnt6+2cMoUS9LBYOCa1EWD7xQU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007EA5-3BA7-4D30-8E24-C62493766EA5}">
  <a:tblStyle styleId="{E8007EA5-3BA7-4D30-8E24-C62493766EA5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88"/>
    <p:restoredTop sz="93419"/>
  </p:normalViewPr>
  <p:slideViewPr>
    <p:cSldViewPr snapToGrid="0">
      <p:cViewPr varScale="1">
        <p:scale>
          <a:sx n="111" d="100"/>
          <a:sy n="111" d="100"/>
        </p:scale>
        <p:origin x="93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425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3442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3967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2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3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3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4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2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5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 algn="l">
              <a:spcBef>
                <a:spcPts val="420"/>
              </a:spcBef>
              <a:spcAft>
                <a:spcPts val="0"/>
              </a:spcAft>
              <a:buSzPts val="2100"/>
              <a:buChar char="•"/>
              <a:defRPr sz="21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2pPr>
            <a:lvl3pPr marL="1371600" lvl="2" indent="-323850" algn="l">
              <a:spcBef>
                <a:spcPts val="300"/>
              </a:spcBef>
              <a:spcAft>
                <a:spcPts val="0"/>
              </a:spcAft>
              <a:buSzPts val="1500"/>
              <a:buChar char="•"/>
              <a:defRPr sz="1500"/>
            </a:lvl3pPr>
            <a:lvl4pPr marL="1828800" lvl="3" indent="-314325" algn="l">
              <a:spcBef>
                <a:spcPts val="270"/>
              </a:spcBef>
              <a:spcAft>
                <a:spcPts val="0"/>
              </a:spcAft>
              <a:buSzPts val="1350"/>
              <a:buChar char="•"/>
              <a:defRPr sz="1350"/>
            </a:lvl4pPr>
            <a:lvl5pPr marL="2286000" lvl="4" indent="-314325" algn="l">
              <a:spcBef>
                <a:spcPts val="270"/>
              </a:spcBef>
              <a:spcAft>
                <a:spcPts val="0"/>
              </a:spcAft>
              <a:buSzPts val="1350"/>
              <a:buChar char="•"/>
              <a:defRPr sz="1350"/>
            </a:lvl5pPr>
            <a:lvl6pPr marL="2743200" lvl="5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marL="3200400" lvl="6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marL="3657600" lvl="7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marL="4114800" lvl="8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>
            <a:endParaRPr/>
          </a:p>
        </p:txBody>
      </p:sp>
      <p:sp>
        <p:nvSpPr>
          <p:cNvPr id="29" name="Google Shape;29;p25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 algn="l">
              <a:spcBef>
                <a:spcPts val="420"/>
              </a:spcBef>
              <a:spcAft>
                <a:spcPts val="0"/>
              </a:spcAft>
              <a:buSzPts val="2100"/>
              <a:buChar char="•"/>
              <a:defRPr sz="21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2pPr>
            <a:lvl3pPr marL="1371600" lvl="2" indent="-323850" algn="l">
              <a:spcBef>
                <a:spcPts val="300"/>
              </a:spcBef>
              <a:spcAft>
                <a:spcPts val="0"/>
              </a:spcAft>
              <a:buSzPts val="1500"/>
              <a:buChar char="•"/>
              <a:defRPr sz="1500"/>
            </a:lvl3pPr>
            <a:lvl4pPr marL="1828800" lvl="3" indent="-314325" algn="l">
              <a:spcBef>
                <a:spcPts val="270"/>
              </a:spcBef>
              <a:spcAft>
                <a:spcPts val="0"/>
              </a:spcAft>
              <a:buSzPts val="1350"/>
              <a:buChar char="•"/>
              <a:defRPr sz="1350"/>
            </a:lvl4pPr>
            <a:lvl5pPr marL="2286000" lvl="4" indent="-314325" algn="l">
              <a:spcBef>
                <a:spcPts val="270"/>
              </a:spcBef>
              <a:spcAft>
                <a:spcPts val="0"/>
              </a:spcAft>
              <a:buSzPts val="1350"/>
              <a:buChar char="•"/>
              <a:defRPr sz="1350"/>
            </a:lvl5pPr>
            <a:lvl6pPr marL="2743200" lvl="5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marL="3200400" lvl="6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marL="3657600" lvl="7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marL="4114800" lvl="8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>
            <a:endParaRPr/>
          </a:p>
        </p:txBody>
      </p:sp>
      <p:sp>
        <p:nvSpPr>
          <p:cNvPr id="30" name="Google Shape;30;p2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6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6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420"/>
              </a:spcBef>
              <a:spcAft>
                <a:spcPts val="0"/>
              </a:spcAft>
              <a:buSzPts val="2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00"/>
              </a:spcBef>
              <a:spcAft>
                <a:spcPts val="0"/>
              </a:spcAft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7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270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2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8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spcBef>
                <a:spcPts val="270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8" name="Google Shape;48;p28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23850" algn="l">
              <a:spcBef>
                <a:spcPts val="300"/>
              </a:spcBef>
              <a:spcAft>
                <a:spcPts val="0"/>
              </a:spcAft>
              <a:buSzPts val="1500"/>
              <a:buChar char="•"/>
              <a:defRPr sz="1500"/>
            </a:lvl2pPr>
            <a:lvl3pPr marL="1371600" lvl="2" indent="-314325" algn="l">
              <a:spcBef>
                <a:spcPts val="270"/>
              </a:spcBef>
              <a:spcAft>
                <a:spcPts val="0"/>
              </a:spcAft>
              <a:buSzPts val="1350"/>
              <a:buChar char="•"/>
              <a:defRPr sz="1350"/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SzPts val="1200"/>
              <a:buChar char="•"/>
              <a:defRPr sz="12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•"/>
              <a:defRPr sz="1200"/>
            </a:lvl5pPr>
            <a:lvl6pPr marL="2743200" lvl="5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marL="3200400" lvl="6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marL="3657600" lvl="7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marL="4114800" lvl="8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49" name="Google Shape;49;p28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spcBef>
                <a:spcPts val="270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0" name="Google Shape;50;p28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23850" algn="l">
              <a:spcBef>
                <a:spcPts val="300"/>
              </a:spcBef>
              <a:spcAft>
                <a:spcPts val="0"/>
              </a:spcAft>
              <a:buSzPts val="1500"/>
              <a:buChar char="•"/>
              <a:defRPr sz="1500"/>
            </a:lvl2pPr>
            <a:lvl3pPr marL="1371600" lvl="2" indent="-314325" algn="l">
              <a:spcBef>
                <a:spcPts val="270"/>
              </a:spcBef>
              <a:spcAft>
                <a:spcPts val="0"/>
              </a:spcAft>
              <a:buSzPts val="1350"/>
              <a:buChar char="•"/>
              <a:defRPr sz="1350"/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SzPts val="1200"/>
              <a:buChar char="•"/>
              <a:defRPr sz="12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•"/>
              <a:defRPr sz="1200"/>
            </a:lvl5pPr>
            <a:lvl6pPr marL="2743200" lvl="5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marL="3200400" lvl="6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marL="3657600" lvl="7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marL="4114800" lvl="8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51" name="Google Shape;51;p2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0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0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61950" algn="l">
              <a:spcBef>
                <a:spcPts val="420"/>
              </a:spcBef>
              <a:spcAft>
                <a:spcPts val="0"/>
              </a:spcAft>
              <a:buSzPts val="2100"/>
              <a:buChar char="•"/>
              <a:defRPr sz="21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23850" algn="l">
              <a:spcBef>
                <a:spcPts val="300"/>
              </a:spcBef>
              <a:spcAft>
                <a:spcPts val="0"/>
              </a:spcAft>
              <a:buSzPts val="1500"/>
              <a:buChar char="•"/>
              <a:defRPr sz="1500"/>
            </a:lvl4pPr>
            <a:lvl5pPr marL="2286000" lvl="4" indent="-323850" algn="l">
              <a:spcBef>
                <a:spcPts val="300"/>
              </a:spcBef>
              <a:spcAft>
                <a:spcPts val="0"/>
              </a:spcAft>
              <a:buSzPts val="1500"/>
              <a:buChar char="•"/>
              <a:defRPr sz="1500"/>
            </a:lvl5pPr>
            <a:lvl6pPr marL="2743200" lvl="5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1" name="Google Shape;61;p30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1pPr>
            <a:lvl2pPr marL="914400" lvl="1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spcBef>
                <a:spcPts val="150"/>
              </a:spcBef>
              <a:spcAft>
                <a:spcPts val="0"/>
              </a:spcAft>
              <a:buSzPts val="750"/>
              <a:buNone/>
              <a:defRPr sz="750"/>
            </a:lvl3pPr>
            <a:lvl4pPr marL="1828800" lvl="3" indent="-228600" algn="l">
              <a:spcBef>
                <a:spcPts val="135"/>
              </a:spcBef>
              <a:spcAft>
                <a:spcPts val="0"/>
              </a:spcAft>
              <a:buSzPts val="675"/>
              <a:buNone/>
              <a:defRPr sz="675"/>
            </a:lvl4pPr>
            <a:lvl5pPr marL="2286000" lvl="4" indent="-228600" algn="l">
              <a:spcBef>
                <a:spcPts val="135"/>
              </a:spcBef>
              <a:spcAft>
                <a:spcPts val="0"/>
              </a:spcAft>
              <a:buSzPts val="675"/>
              <a:buNone/>
              <a:defRPr sz="675"/>
            </a:lvl5pPr>
            <a:lvl6pPr marL="2743200" lvl="5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6pPr>
            <a:lvl7pPr marL="3200400" lvl="6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7pPr>
            <a:lvl8pPr marL="3657600" lvl="7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8pPr>
            <a:lvl9pPr marL="4114800" lvl="8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9pPr>
          </a:lstStyle>
          <a:p>
            <a:endParaRPr/>
          </a:p>
        </p:txBody>
      </p:sp>
      <p:sp>
        <p:nvSpPr>
          <p:cNvPr id="62" name="Google Shape;62;p3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1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1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1pPr>
            <a:lvl2pPr marL="914400" lvl="1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spcBef>
                <a:spcPts val="150"/>
              </a:spcBef>
              <a:spcAft>
                <a:spcPts val="0"/>
              </a:spcAft>
              <a:buSzPts val="750"/>
              <a:buNone/>
              <a:defRPr sz="750"/>
            </a:lvl3pPr>
            <a:lvl4pPr marL="1828800" lvl="3" indent="-228600" algn="l">
              <a:spcBef>
                <a:spcPts val="135"/>
              </a:spcBef>
              <a:spcAft>
                <a:spcPts val="0"/>
              </a:spcAft>
              <a:buSzPts val="675"/>
              <a:buNone/>
              <a:defRPr sz="675"/>
            </a:lvl4pPr>
            <a:lvl5pPr marL="2286000" lvl="4" indent="-228600" algn="l">
              <a:spcBef>
                <a:spcPts val="135"/>
              </a:spcBef>
              <a:spcAft>
                <a:spcPts val="0"/>
              </a:spcAft>
              <a:buSzPts val="675"/>
              <a:buNone/>
              <a:defRPr sz="675"/>
            </a:lvl5pPr>
            <a:lvl6pPr marL="2743200" lvl="5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6pPr>
            <a:lvl7pPr marL="3200400" lvl="6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7pPr>
            <a:lvl8pPr marL="3657600" lvl="7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8pPr>
            <a:lvl9pPr marL="4114800" lvl="8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9pPr>
          </a:lstStyle>
          <a:p>
            <a:endParaRPr/>
          </a:p>
        </p:txBody>
      </p:sp>
      <p:sp>
        <p:nvSpPr>
          <p:cNvPr id="69" name="Google Shape;69;p3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1950" algn="l" rtl="0">
              <a:spcBef>
                <a:spcPts val="42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Arial"/>
              <a:buChar char="•"/>
              <a:defRPr sz="2100" b="1" i="0" u="none" strike="noStrike" cap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Arial"/>
              <a:buChar char="•"/>
              <a:defRPr sz="1500" b="1" i="0" u="none" strike="noStrike" cap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Arial"/>
              <a:buChar char="•"/>
              <a:defRPr sz="1500" b="1" i="0" u="none" strike="noStrike" cap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title"/>
          </p:nvPr>
        </p:nvSpPr>
        <p:spPr>
          <a:xfrm>
            <a:off x="457199" y="205978"/>
            <a:ext cx="8460463" cy="138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dirty="0"/>
              <a:t>Targeted Metabolomics </a:t>
            </a:r>
            <a:r>
              <a:rPr lang="en-US" sz="3200"/>
              <a:t>Data Analysis: </a:t>
            </a:r>
            <a:r>
              <a:rPr lang="en-US" sz="3200" dirty="0"/>
              <a:t>Unlocking Insights with Machine Learning, AI and Statistics</a:t>
            </a:r>
            <a:endParaRPr dirty="0"/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9766" y="1954192"/>
            <a:ext cx="2480365" cy="146687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89340" y="1945048"/>
            <a:ext cx="1498010" cy="149801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 txBox="1"/>
          <p:nvPr/>
        </p:nvSpPr>
        <p:spPr>
          <a:xfrm>
            <a:off x="2468796" y="3468774"/>
            <a:ext cx="4206408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Day 1 – Lecture 1.1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June 11-14, 2024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Barcelona, Spain</a:t>
            </a:r>
            <a:endParaRPr dirty="0"/>
          </a:p>
        </p:txBody>
      </p:sp>
      <p:pic>
        <p:nvPicPr>
          <p:cNvPr id="3" name="Picture 2" descr="A close-up of a sign&#10;&#10;Description automatically generated">
            <a:extLst>
              <a:ext uri="{FF2B5EF4-FFF2-40B4-BE49-F238E27FC236}">
                <a16:creationId xmlns:a16="http://schemas.microsoft.com/office/drawing/2014/main" id="{13900038-175C-BD2C-C3A6-2E8C6C70F7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3451" y="1956182"/>
            <a:ext cx="4239123" cy="14668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76F6E8-9E1C-3749-3886-F78236014EF3}"/>
              </a:ext>
            </a:extLst>
          </p:cNvPr>
          <p:cNvSpPr txBox="1"/>
          <p:nvPr/>
        </p:nvSpPr>
        <p:spPr>
          <a:xfrm>
            <a:off x="1357164" y="2127186"/>
            <a:ext cx="1426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Wishart Node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>
            <a:spLocks noGrp="1"/>
          </p:cNvSpPr>
          <p:nvPr>
            <p:ph type="title"/>
          </p:nvPr>
        </p:nvSpPr>
        <p:spPr>
          <a:xfrm>
            <a:off x="457200" y="-46383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dirty="0"/>
              <a:t>Agenda (Day 2)</a:t>
            </a:r>
            <a:endParaRPr dirty="0"/>
          </a:p>
        </p:txBody>
      </p:sp>
      <p:graphicFrame>
        <p:nvGraphicFramePr>
          <p:cNvPr id="312" name="Google Shape;312;p16"/>
          <p:cNvGraphicFramePr/>
          <p:nvPr>
            <p:extLst>
              <p:ext uri="{D42A27DB-BD31-4B8C-83A1-F6EECF244321}">
                <p14:modId xmlns:p14="http://schemas.microsoft.com/office/powerpoint/2010/main" val="1501681754"/>
              </p:ext>
            </p:extLst>
          </p:nvPr>
        </p:nvGraphicFramePr>
        <p:xfrm>
          <a:off x="667528" y="944141"/>
          <a:ext cx="7972900" cy="3441078"/>
        </p:xfrm>
        <a:graphic>
          <a:graphicData uri="http://schemas.openxmlformats.org/drawingml/2006/table">
            <a:tbl>
              <a:tblPr firstRow="1" bandRow="1">
                <a:tableStyleId>{E8007EA5-3BA7-4D30-8E24-C62493766EA5}</a:tableStyleId>
              </a:tblPr>
              <a:tblGrid>
                <a:gridCol w="236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11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/>
                        <a:t>Time 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Activity 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8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/>
                        <a:t>8:30 – 9;00 </a:t>
                      </a:r>
                      <a:endParaRPr b="1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/>
                        <a:t>Arrival </a:t>
                      </a:r>
                      <a:endParaRPr sz="1600" b="1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38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9:00 – 10:30 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The MEGA Metabolomics Assay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38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dirty="0"/>
                        <a:t>10:30 – 11:00 </a:t>
                      </a:r>
                      <a:endParaRPr b="1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/>
                        <a:t>Coffee</a:t>
                      </a:r>
                      <a:endParaRPr b="1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38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dirty="0"/>
                        <a:t>11:00 – 12:00 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Introduction to LC-AutoFit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38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dirty="0"/>
                        <a:t>12:00 – 13:00 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Lab: Running LC-AutoFit on Real Data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38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dirty="0"/>
                        <a:t>13:00 – 14:00 </a:t>
                      </a:r>
                      <a:endParaRPr b="1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/>
                        <a:t>Lunch </a:t>
                      </a:r>
                      <a:endParaRPr b="1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778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dirty="0"/>
                        <a:t>14:00 – 15:30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Lab: Running LC-AutoFit on Real Data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38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dirty="0"/>
                        <a:t>15:30 – 16:00 pm</a:t>
                      </a:r>
                      <a:endParaRPr b="1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/>
                        <a:t>Coffee</a:t>
                      </a:r>
                      <a:endParaRPr b="1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838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dirty="0"/>
                        <a:t>16:00 – 17:00 pm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Biomarkers, Ratios and Reference Data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1909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>
            <a:spLocks noGrp="1"/>
          </p:cNvSpPr>
          <p:nvPr>
            <p:ph type="title"/>
          </p:nvPr>
        </p:nvSpPr>
        <p:spPr>
          <a:xfrm>
            <a:off x="457200" y="-46383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dirty="0"/>
              <a:t>Agenda (Day 3)</a:t>
            </a:r>
            <a:endParaRPr dirty="0"/>
          </a:p>
        </p:txBody>
      </p:sp>
      <p:graphicFrame>
        <p:nvGraphicFramePr>
          <p:cNvPr id="312" name="Google Shape;312;p16"/>
          <p:cNvGraphicFramePr/>
          <p:nvPr>
            <p:extLst>
              <p:ext uri="{D42A27DB-BD31-4B8C-83A1-F6EECF244321}">
                <p14:modId xmlns:p14="http://schemas.microsoft.com/office/powerpoint/2010/main" val="2796838915"/>
              </p:ext>
            </p:extLst>
          </p:nvPr>
        </p:nvGraphicFramePr>
        <p:xfrm>
          <a:off x="667528" y="944141"/>
          <a:ext cx="7972900" cy="3102698"/>
        </p:xfrm>
        <a:graphic>
          <a:graphicData uri="http://schemas.openxmlformats.org/drawingml/2006/table">
            <a:tbl>
              <a:tblPr firstRow="1" bandRow="1">
                <a:tableStyleId>{E8007EA5-3BA7-4D30-8E24-C62493766EA5}</a:tableStyleId>
              </a:tblPr>
              <a:tblGrid>
                <a:gridCol w="236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11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/>
                        <a:t>Time 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Activity 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8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/>
                        <a:t>8:30 – 9;00 </a:t>
                      </a:r>
                      <a:endParaRPr b="1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/>
                        <a:t>Arrival </a:t>
                      </a:r>
                      <a:endParaRPr sz="1600" b="1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38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9:00 – 10:30 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Statistics Review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38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dirty="0"/>
                        <a:t>10:30 – 11:00 </a:t>
                      </a:r>
                      <a:endParaRPr b="1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/>
                        <a:t>Coffee</a:t>
                      </a:r>
                      <a:endParaRPr b="1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38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dirty="0"/>
                        <a:t>11:00 – 13:00 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Machine Learning Methods and Metabolomics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38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dirty="0"/>
                        <a:t>13:00 – 14:00 </a:t>
                      </a:r>
                      <a:endParaRPr b="1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/>
                        <a:t>Lunch </a:t>
                      </a:r>
                      <a:endParaRPr b="1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778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dirty="0"/>
                        <a:t>14:00 – 15:30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Introduction to </a:t>
                      </a:r>
                      <a:r>
                        <a:rPr lang="en-US" sz="1600" dirty="0" err="1"/>
                        <a:t>MetaboAnalyst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38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dirty="0"/>
                        <a:t>15:30 – 16:00 pm</a:t>
                      </a:r>
                      <a:endParaRPr b="1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/>
                        <a:t>Coffee</a:t>
                      </a:r>
                      <a:endParaRPr b="1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838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dirty="0"/>
                        <a:t>16:00 – 17:00 pm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Lab: Analyzing MEGA </a:t>
                      </a:r>
                      <a:r>
                        <a:rPr lang="en-US" sz="1600"/>
                        <a:t>Data with MetaboAnalyst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9767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>
            <a:spLocks noGrp="1"/>
          </p:cNvSpPr>
          <p:nvPr>
            <p:ph type="title"/>
          </p:nvPr>
        </p:nvSpPr>
        <p:spPr>
          <a:xfrm>
            <a:off x="457200" y="-46383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dirty="0"/>
              <a:t>Agenda (Day 4)</a:t>
            </a:r>
            <a:endParaRPr dirty="0"/>
          </a:p>
        </p:txBody>
      </p:sp>
      <p:graphicFrame>
        <p:nvGraphicFramePr>
          <p:cNvPr id="312" name="Google Shape;312;p16"/>
          <p:cNvGraphicFramePr/>
          <p:nvPr>
            <p:extLst>
              <p:ext uri="{D42A27DB-BD31-4B8C-83A1-F6EECF244321}">
                <p14:modId xmlns:p14="http://schemas.microsoft.com/office/powerpoint/2010/main" val="3219702513"/>
              </p:ext>
            </p:extLst>
          </p:nvPr>
        </p:nvGraphicFramePr>
        <p:xfrm>
          <a:off x="667528" y="944141"/>
          <a:ext cx="7972900" cy="3440486"/>
        </p:xfrm>
        <a:graphic>
          <a:graphicData uri="http://schemas.openxmlformats.org/drawingml/2006/table">
            <a:tbl>
              <a:tblPr firstRow="1" bandRow="1">
                <a:tableStyleId>{E8007EA5-3BA7-4D30-8E24-C62493766EA5}</a:tableStyleId>
              </a:tblPr>
              <a:tblGrid>
                <a:gridCol w="236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11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/>
                        <a:t>Time 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Activity 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8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/>
                        <a:t>8:30 – 9;00 </a:t>
                      </a:r>
                      <a:endParaRPr b="1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/>
                        <a:t>Arrival </a:t>
                      </a:r>
                      <a:endParaRPr sz="1600" b="1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38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9:00 – 10:30 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Advanced Machine Learning Methods in Metabolomics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38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dirty="0"/>
                        <a:t>10:30 – 11:00 </a:t>
                      </a:r>
                      <a:endParaRPr b="1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/>
                        <a:t>Coffee</a:t>
                      </a:r>
                      <a:endParaRPr b="1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38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dirty="0"/>
                        <a:t>11:00 – 13:00 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Lab: Advanced Machine Learning Methods in Metabolomics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38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dirty="0"/>
                        <a:t>13:00 – 14:00 </a:t>
                      </a:r>
                      <a:endParaRPr b="1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/>
                        <a:t>Lunch </a:t>
                      </a:r>
                      <a:endParaRPr b="1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778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dirty="0"/>
                        <a:t>14:00 – 14:30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Pathway Analysis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778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CA" sz="1600" dirty="0"/>
                        <a:t>14:30 – 15:30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 dirty="0"/>
                        <a:t>Lab: Pathway Analysis</a:t>
                      </a:r>
                      <a:endParaRPr sz="16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4236047263"/>
                  </a:ext>
                </a:extLst>
              </a:tr>
              <a:tr h="33838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dirty="0"/>
                        <a:t>15:30 – 16:00 pm</a:t>
                      </a:r>
                      <a:endParaRPr b="1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/>
                        <a:t>Coffee</a:t>
                      </a:r>
                      <a:endParaRPr b="1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838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dirty="0"/>
                        <a:t>16:00 – 17:00 pm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New Frontiers in Metabolomics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3374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AE1351-26CE-F0E2-BAEF-702193AB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57798"/>
            <a:ext cx="8229600" cy="857250"/>
          </a:xfrm>
        </p:spPr>
        <p:txBody>
          <a:bodyPr>
            <a:normAutofit/>
          </a:bodyPr>
          <a:lstStyle/>
          <a:p>
            <a:r>
              <a:rPr lang="en-US" sz="44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500088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Welcome</a:t>
            </a:r>
            <a:endParaRPr/>
          </a:p>
        </p:txBody>
      </p:sp>
      <p:pic>
        <p:nvPicPr>
          <p:cNvPr id="3" name="Picture 2" descr="A screenshot of a web page&#10;&#10;Description automatically generated">
            <a:extLst>
              <a:ext uri="{FF2B5EF4-FFF2-40B4-BE49-F238E27FC236}">
                <a16:creationId xmlns:a16="http://schemas.microsoft.com/office/drawing/2014/main" id="{F077EE64-653C-7FEC-E6E0-2410C9355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56" y="873175"/>
            <a:ext cx="8302772" cy="40643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/>
          <p:nvPr/>
        </p:nvSpPr>
        <p:spPr>
          <a:xfrm>
            <a:off x="0" y="256032"/>
            <a:ext cx="9141713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"/>
          <p:cNvSpPr txBox="1">
            <a:spLocks noGrp="1"/>
          </p:cNvSpPr>
          <p:nvPr>
            <p:ph type="title"/>
          </p:nvPr>
        </p:nvSpPr>
        <p:spPr>
          <a:xfrm>
            <a:off x="627506" y="256032"/>
            <a:ext cx="7886700" cy="110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</a:pPr>
            <a:r>
              <a:rPr lang="en-US" sz="3900" dirty="0"/>
              <a:t>Your Instructors/Speakers</a:t>
            </a:r>
            <a:endParaRPr dirty="0"/>
          </a:p>
        </p:txBody>
      </p:sp>
      <p:pic>
        <p:nvPicPr>
          <p:cNvPr id="108" name="Google Shape;108;p3"/>
          <p:cNvPicPr preferRelativeResize="0"/>
          <p:nvPr/>
        </p:nvPicPr>
        <p:blipFill rotWithShape="1">
          <a:blip r:embed="rId3">
            <a:alphaModFix/>
          </a:blip>
          <a:srcRect l="4688" b="-1"/>
          <a:stretch/>
        </p:blipFill>
        <p:spPr>
          <a:xfrm>
            <a:off x="725892" y="1731720"/>
            <a:ext cx="1691597" cy="2366428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3"/>
          <p:cNvSpPr txBox="1"/>
          <p:nvPr/>
        </p:nvSpPr>
        <p:spPr>
          <a:xfrm>
            <a:off x="863052" y="4259039"/>
            <a:ext cx="1620957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David Wishart</a:t>
            </a:r>
            <a:endParaRPr sz="1200" dirty="0"/>
          </a:p>
        </p:txBody>
      </p:sp>
      <p:sp>
        <p:nvSpPr>
          <p:cNvPr id="114" name="Google Shape;114;p3"/>
          <p:cNvSpPr txBox="1"/>
          <p:nvPr/>
        </p:nvSpPr>
        <p:spPr>
          <a:xfrm>
            <a:off x="2500572" y="4259039"/>
            <a:ext cx="181289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Alex Sanchez-Pla</a:t>
            </a:r>
            <a:endParaRPr sz="1200" dirty="0"/>
          </a:p>
        </p:txBody>
      </p:sp>
      <p:sp>
        <p:nvSpPr>
          <p:cNvPr id="115" name="Google Shape;115;p3"/>
          <p:cNvSpPr txBox="1"/>
          <p:nvPr/>
        </p:nvSpPr>
        <p:spPr>
          <a:xfrm>
            <a:off x="4407138" y="4251492"/>
            <a:ext cx="181289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</a:rPr>
              <a:t>Cristina Andrés-</a:t>
            </a:r>
            <a:r>
              <a:rPr lang="en-US" sz="1600" dirty="0" err="1">
                <a:solidFill>
                  <a:schemeClr val="dk1"/>
                </a:solidFill>
              </a:rPr>
              <a:t>Lacueva</a:t>
            </a:r>
            <a:endParaRPr sz="1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7A18D9-9DC3-BFBD-E384-628B41D708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766" r="12752"/>
          <a:stretch/>
        </p:blipFill>
        <p:spPr>
          <a:xfrm>
            <a:off x="2619507" y="1728477"/>
            <a:ext cx="1691597" cy="23664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698272A-B681-3A41-143A-26BF5BAE8DA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891" t="-153" r="17250" b="21183"/>
          <a:stretch/>
        </p:blipFill>
        <p:spPr>
          <a:xfrm>
            <a:off x="6357188" y="1728477"/>
            <a:ext cx="1883664" cy="23664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85EFF2-2BA2-DB6B-1C9E-50A8661838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2519" y="1721471"/>
            <a:ext cx="1703254" cy="2366427"/>
          </a:xfrm>
          <a:prstGeom prst="rect">
            <a:avLst/>
          </a:prstGeom>
        </p:spPr>
      </p:pic>
      <p:sp>
        <p:nvSpPr>
          <p:cNvPr id="5" name="Google Shape;114;p3">
            <a:extLst>
              <a:ext uri="{FF2B5EF4-FFF2-40B4-BE49-F238E27FC236}">
                <a16:creationId xmlns:a16="http://schemas.microsoft.com/office/drawing/2014/main" id="{E814CC7B-A072-300A-1F81-03458457AFF3}"/>
              </a:ext>
            </a:extLst>
          </p:cNvPr>
          <p:cNvSpPr txBox="1"/>
          <p:nvPr/>
        </p:nvSpPr>
        <p:spPr>
          <a:xfrm>
            <a:off x="6423789" y="4251492"/>
            <a:ext cx="181289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Xavier </a:t>
            </a: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Nogués</a:t>
            </a:r>
            <a:endParaRPr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 dirty="0"/>
              <a:t>The Map</a:t>
            </a:r>
            <a:endParaRPr dirty="0"/>
          </a:p>
        </p:txBody>
      </p:sp>
      <p:sp>
        <p:nvSpPr>
          <p:cNvPr id="35" name="Marcador de texto 34">
            <a:extLst>
              <a:ext uri="{FF2B5EF4-FFF2-40B4-BE49-F238E27FC236}">
                <a16:creationId xmlns:a16="http://schemas.microsoft.com/office/drawing/2014/main" id="{AD53418B-F0FE-42CD-CEF1-2B88ABEF868A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6447295" y="1239864"/>
            <a:ext cx="2239506" cy="1551841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s-ES" sz="1050"/>
              <a:t>Lectures: </a:t>
            </a:r>
            <a:br>
              <a:rPr lang="es-ES" sz="1050"/>
            </a:br>
            <a:r>
              <a:rPr lang="es-ES" sz="1050"/>
              <a:t>Classroom A14, </a:t>
            </a:r>
            <a:br>
              <a:rPr lang="es-ES" sz="1050"/>
            </a:br>
            <a:r>
              <a:rPr lang="es-ES" sz="1050"/>
              <a:t>Durfort Building</a:t>
            </a:r>
          </a:p>
          <a:p>
            <a:pPr marL="285750" indent="-285750">
              <a:buFontTx/>
              <a:buChar char="-"/>
            </a:pPr>
            <a:r>
              <a:rPr lang="es-ES" sz="1050"/>
              <a:t>Washrooms:</a:t>
            </a:r>
            <a:br>
              <a:rPr lang="es-ES" sz="1050"/>
            </a:br>
            <a:r>
              <a:rPr lang="es-ES" sz="1050"/>
              <a:t>Basefloor, Durfort building</a:t>
            </a:r>
          </a:p>
          <a:p>
            <a:pPr marL="285750" indent="-285750">
              <a:buFontTx/>
              <a:buChar char="-"/>
            </a:pPr>
            <a:r>
              <a:rPr lang="es-ES" sz="1050"/>
              <a:t>Cafeteria:</a:t>
            </a:r>
            <a:br>
              <a:rPr lang="es-ES" sz="1050"/>
            </a:br>
            <a:r>
              <a:rPr lang="es-ES" sz="1050"/>
              <a:t>Underground floor,</a:t>
            </a:r>
            <a:br>
              <a:rPr lang="es-ES" sz="1050"/>
            </a:br>
            <a:r>
              <a:rPr lang="es-ES" sz="1050"/>
              <a:t>Durfort Building</a:t>
            </a:r>
          </a:p>
          <a:p>
            <a:pPr marL="0" indent="0">
              <a:buNone/>
            </a:pPr>
            <a:endParaRPr lang="es-ES" sz="1050"/>
          </a:p>
          <a:p>
            <a:endParaRPr lang="es-ES" sz="120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74DD762-255E-A4AD-09E1-1348A3B56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40" y="1185768"/>
            <a:ext cx="5625901" cy="327401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63764B9-1BB0-ED7D-3188-9285D28290D8}"/>
              </a:ext>
            </a:extLst>
          </p:cNvPr>
          <p:cNvSpPr txBox="1"/>
          <p:nvPr/>
        </p:nvSpPr>
        <p:spPr>
          <a:xfrm>
            <a:off x="2578790" y="877991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/>
              <a:t>Hill Side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BCEC863-1B5B-0903-2945-2280CF30650D}"/>
              </a:ext>
            </a:extLst>
          </p:cNvPr>
          <p:cNvSpPr txBox="1"/>
          <p:nvPr/>
        </p:nvSpPr>
        <p:spPr>
          <a:xfrm>
            <a:off x="2633913" y="4556649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/>
              <a:t>Sea Side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8A616E7-82E3-D3D2-A057-031A293B875B}"/>
              </a:ext>
            </a:extLst>
          </p:cNvPr>
          <p:cNvSpPr txBox="1"/>
          <p:nvPr/>
        </p:nvSpPr>
        <p:spPr>
          <a:xfrm rot="20434247">
            <a:off x="2984299" y="3012649"/>
            <a:ext cx="6968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" b="1"/>
              <a:t>Durfort Building</a:t>
            </a:r>
          </a:p>
          <a:p>
            <a:r>
              <a:rPr lang="es-ES" sz="500" b="1"/>
              <a:t>Classroom: A14</a:t>
            </a:r>
          </a:p>
          <a:p>
            <a:r>
              <a:rPr lang="es-ES" sz="500" b="1" i="1"/>
              <a:t>(1st floor)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B3724AA4-B578-841A-4091-621E0651B287}"/>
              </a:ext>
            </a:extLst>
          </p:cNvPr>
          <p:cNvSpPr/>
          <p:nvPr/>
        </p:nvSpPr>
        <p:spPr>
          <a:xfrm rot="20676939">
            <a:off x="2980103" y="2971887"/>
            <a:ext cx="658967" cy="469936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AEA279B-BD94-7D3D-8561-C2C007295248}"/>
              </a:ext>
            </a:extLst>
          </p:cNvPr>
          <p:cNvSpPr txBox="1"/>
          <p:nvPr/>
        </p:nvSpPr>
        <p:spPr>
          <a:xfrm rot="20443790">
            <a:off x="1813461" y="2448639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00" b="1"/>
              <a:t>Metro Station: </a:t>
            </a:r>
            <a:br>
              <a:rPr lang="es-ES" sz="500" b="1" i="1"/>
            </a:br>
            <a:r>
              <a:rPr lang="es-ES" sz="500" b="1" i="1"/>
              <a:t>Palau Reial</a:t>
            </a:r>
            <a:endParaRPr lang="es-ES" sz="500" b="1"/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43B34FF6-D513-A1BC-C2CC-4D0140E4BFAA}"/>
              </a:ext>
            </a:extLst>
          </p:cNvPr>
          <p:cNvCxnSpPr/>
          <p:nvPr/>
        </p:nvCxnSpPr>
        <p:spPr>
          <a:xfrm flipV="1">
            <a:off x="2252419" y="2128434"/>
            <a:ext cx="103322" cy="22336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22438F0F-0BFF-175B-553E-131ECD64EB5C}"/>
              </a:ext>
            </a:extLst>
          </p:cNvPr>
          <p:cNvCxnSpPr>
            <a:cxnSpLocks/>
          </p:cNvCxnSpPr>
          <p:nvPr/>
        </p:nvCxnSpPr>
        <p:spPr>
          <a:xfrm flipV="1">
            <a:off x="2367969" y="1709980"/>
            <a:ext cx="1353629" cy="41845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angular 19">
            <a:extLst>
              <a:ext uri="{FF2B5EF4-FFF2-40B4-BE49-F238E27FC236}">
                <a16:creationId xmlns:a16="http://schemas.microsoft.com/office/drawing/2014/main" id="{11427534-B442-C3F0-9E6A-7E827A73A8CA}"/>
              </a:ext>
            </a:extLst>
          </p:cNvPr>
          <p:cNvCxnSpPr/>
          <p:nvPr/>
        </p:nvCxnSpPr>
        <p:spPr>
          <a:xfrm rot="5400000">
            <a:off x="3273560" y="2119281"/>
            <a:ext cx="832078" cy="63999"/>
          </a:xfrm>
          <a:prstGeom prst="bentConnector3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Marcador de texto 34">
            <a:extLst>
              <a:ext uri="{FF2B5EF4-FFF2-40B4-BE49-F238E27FC236}">
                <a16:creationId xmlns:a16="http://schemas.microsoft.com/office/drawing/2014/main" id="{94972A31-8355-309B-1904-BBC50E966544}"/>
              </a:ext>
            </a:extLst>
          </p:cNvPr>
          <p:cNvSpPr txBox="1">
            <a:spLocks/>
          </p:cNvSpPr>
          <p:nvPr/>
        </p:nvSpPr>
        <p:spPr>
          <a:xfrm>
            <a:off x="6256060" y="2909126"/>
            <a:ext cx="2887939" cy="36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Arial"/>
              <a:buChar char="•"/>
              <a:defRPr sz="1500" b="1" i="0" u="none" strike="noStrike" cap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FF0000"/>
              </a:buClr>
              <a:buSzPts val="1350"/>
              <a:buFont typeface="Arial"/>
              <a:buChar char="•"/>
              <a:defRPr sz="1350" b="1" i="0" u="none" strike="noStrike" cap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Char char="•"/>
              <a:defRPr sz="1200" b="1" i="0" u="none" strike="noStrike" cap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Char char="•"/>
              <a:defRPr sz="1200" b="1" i="0" u="none" strike="noStrike" cap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r>
              <a:rPr lang="es-ES" sz="1050"/>
              <a:t>What to do in case of  fire / emergencies ?</a:t>
            </a:r>
          </a:p>
          <a:p>
            <a:pPr marL="0" indent="0">
              <a:buFont typeface="Arial"/>
              <a:buNone/>
            </a:pPr>
            <a:endParaRPr lang="es-ES" sz="1050"/>
          </a:p>
          <a:p>
            <a:endParaRPr lang="es-ES" sz="1200"/>
          </a:p>
        </p:txBody>
      </p:sp>
      <p:graphicFrame>
        <p:nvGraphicFramePr>
          <p:cNvPr id="37" name="Objeto 36">
            <a:extLst>
              <a:ext uri="{FF2B5EF4-FFF2-40B4-BE49-F238E27FC236}">
                <a16:creationId xmlns:a16="http://schemas.microsoft.com/office/drawing/2014/main" id="{07CC355F-AB2E-FFC9-38F7-46C5DFFE75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1890180"/>
              </p:ext>
            </p:extLst>
          </p:nvPr>
        </p:nvGraphicFramePr>
        <p:xfrm>
          <a:off x="6966489" y="3275087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showAsIcon="1" r:id="rId4" imgW="914502" imgH="771525" progId="Acrobat.Document.DC">
                  <p:embed/>
                </p:oleObj>
              </mc:Choice>
              <mc:Fallback>
                <p:oleObj name="Acrobat Document" showAsIcon="1" r:id="rId4" imgW="914502" imgH="771525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66489" y="3275087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Marcador de texto 34">
            <a:extLst>
              <a:ext uri="{FF2B5EF4-FFF2-40B4-BE49-F238E27FC236}">
                <a16:creationId xmlns:a16="http://schemas.microsoft.com/office/drawing/2014/main" id="{2BFD2664-3EB3-82B8-7968-8F5AD86BD105}"/>
              </a:ext>
            </a:extLst>
          </p:cNvPr>
          <p:cNvSpPr txBox="1">
            <a:spLocks/>
          </p:cNvSpPr>
          <p:nvPr/>
        </p:nvSpPr>
        <p:spPr>
          <a:xfrm>
            <a:off x="6268977" y="4046612"/>
            <a:ext cx="2887939" cy="36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Arial"/>
              <a:buChar char="•"/>
              <a:defRPr sz="1500" b="1" i="0" u="none" strike="noStrike" cap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FF0000"/>
              </a:buClr>
              <a:buSzPts val="1350"/>
              <a:buFont typeface="Arial"/>
              <a:buChar char="•"/>
              <a:defRPr sz="1350" b="1" i="0" u="none" strike="noStrike" cap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Char char="•"/>
              <a:defRPr sz="1200" b="1" i="0" u="none" strike="noStrike" cap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Char char="•"/>
              <a:defRPr sz="1200" b="1" i="0" u="none" strike="noStrike" cap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r>
              <a:rPr lang="es-ES" sz="1050"/>
              <a:t>Wifi: Eduroam (</a:t>
            </a:r>
            <a:r>
              <a:rPr lang="es-ES" sz="1050" i="1"/>
              <a:t>or ask for it if you don’t have it</a:t>
            </a:r>
            <a:r>
              <a:rPr lang="es-ES" sz="1050"/>
              <a:t>)</a:t>
            </a:r>
          </a:p>
          <a:p>
            <a:pPr marL="0" indent="0">
              <a:buFont typeface="Arial"/>
              <a:buNone/>
            </a:pPr>
            <a:endParaRPr lang="es-ES" sz="1050"/>
          </a:p>
          <a:p>
            <a:endParaRPr lang="es-ES" sz="120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DCAEEE0-B6B3-33EB-FFA0-A33CD463DEF8}"/>
              </a:ext>
            </a:extLst>
          </p:cNvPr>
          <p:cNvSpPr/>
          <p:nvPr/>
        </p:nvSpPr>
        <p:spPr>
          <a:xfrm>
            <a:off x="6268977" y="2905942"/>
            <a:ext cx="2792338" cy="15518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Other Information</a:t>
            </a:r>
            <a:endParaRPr/>
          </a:p>
        </p:txBody>
      </p:sp>
      <p:sp>
        <p:nvSpPr>
          <p:cNvPr id="210" name="Google Shape;210;p9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CA" dirty="0"/>
              <a:t>Washroom locations??</a:t>
            </a:r>
          </a:p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CA" dirty="0"/>
              <a:t>Fire and Emergency information??</a:t>
            </a:r>
          </a:p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CA" dirty="0" err="1"/>
              <a:t>Wifi</a:t>
            </a:r>
            <a:r>
              <a:rPr lang="en-CA" dirty="0"/>
              <a:t> access??</a:t>
            </a:r>
          </a:p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CA" dirty="0"/>
              <a:t>Where to eat for lunch</a:t>
            </a:r>
          </a:p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CA" dirty="0"/>
              <a:t>Where coffee breaks will be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DF7AFE-C317-2F6F-A7C0-0515BB246E5E}"/>
              </a:ext>
            </a:extLst>
          </p:cNvPr>
          <p:cNvSpPr txBox="1"/>
          <p:nvPr/>
        </p:nvSpPr>
        <p:spPr>
          <a:xfrm>
            <a:off x="2325231" y="3635572"/>
            <a:ext cx="3926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Please Provide this Information – I don’t have it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/>
              <a:t>Tell Us About You</a:t>
            </a:r>
            <a:endParaRPr/>
          </a:p>
        </p:txBody>
      </p:sp>
      <p:sp>
        <p:nvSpPr>
          <p:cNvPr id="299" name="Google Shape;299;p14"/>
          <p:cNvSpPr txBox="1">
            <a:spLocks noGrp="1"/>
          </p:cNvSpPr>
          <p:nvPr>
            <p:ph type="body" idx="2"/>
          </p:nvPr>
        </p:nvSpPr>
        <p:spPr>
          <a:xfrm>
            <a:off x="4648199" y="1200151"/>
            <a:ext cx="4208721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Your Name</a:t>
            </a:r>
            <a:endParaRPr/>
          </a:p>
          <a:p>
            <a:pPr marL="257175" lvl="0" indent="-257175" algn="l" rtl="0">
              <a:spcBef>
                <a:spcPts val="42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Where you are from</a:t>
            </a:r>
            <a:endParaRPr/>
          </a:p>
          <a:p>
            <a:pPr marL="257175" lvl="0" indent="-257175" algn="l" rtl="0">
              <a:spcBef>
                <a:spcPts val="42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What you do/what you study</a:t>
            </a:r>
            <a:endParaRPr/>
          </a:p>
          <a:p>
            <a:pPr marL="257175" lvl="0" indent="-257175" algn="l" rtl="0">
              <a:spcBef>
                <a:spcPts val="42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Why you decided to take the course</a:t>
            </a:r>
            <a:endParaRPr/>
          </a:p>
          <a:p>
            <a:pPr marL="257175" lvl="0" indent="-257175" algn="l" rtl="0">
              <a:spcBef>
                <a:spcPts val="42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What you want from the course</a:t>
            </a:r>
            <a:endParaRPr/>
          </a:p>
          <a:p>
            <a:pPr marL="257175" lvl="0" indent="-257175" algn="l" rtl="0">
              <a:spcBef>
                <a:spcPts val="42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Something interesting about you or your background</a:t>
            </a:r>
            <a:endParaRPr/>
          </a:p>
        </p:txBody>
      </p:sp>
      <p:pic>
        <p:nvPicPr>
          <p:cNvPr id="300" name="Google Shape;30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4425" y="1381486"/>
            <a:ext cx="2939233" cy="2887211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General Course Outline</a:t>
            </a:r>
            <a:endParaRPr/>
          </a:p>
        </p:txBody>
      </p:sp>
      <p:sp>
        <p:nvSpPr>
          <p:cNvPr id="306" name="Google Shape;306;p15"/>
          <p:cNvSpPr txBox="1">
            <a:spLocks noGrp="1"/>
          </p:cNvSpPr>
          <p:nvPr>
            <p:ph type="body" idx="1"/>
          </p:nvPr>
        </p:nvSpPr>
        <p:spPr>
          <a:xfrm>
            <a:off x="595423" y="967563"/>
            <a:ext cx="8229600" cy="39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dirty="0"/>
              <a:t>Mix of hands-on and lecture-based instruction</a:t>
            </a:r>
          </a:p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CA" dirty="0"/>
              <a:t>General introduction to metabolomics</a:t>
            </a:r>
            <a:endParaRPr dirty="0"/>
          </a:p>
          <a:p>
            <a:pPr marL="257175" lvl="0" indent="-257175" algn="l" rtl="0">
              <a:spcBef>
                <a:spcPts val="444"/>
              </a:spcBef>
              <a:spcAft>
                <a:spcPts val="0"/>
              </a:spcAft>
              <a:buSzPct val="100000"/>
              <a:buChar char="•"/>
            </a:pPr>
            <a:r>
              <a:rPr lang="en-CA" dirty="0"/>
              <a:t>Learn about targeted metabolomics assays and their design</a:t>
            </a:r>
          </a:p>
          <a:p>
            <a:pPr marL="257175" lvl="0" indent="-257175" algn="l" rtl="0">
              <a:spcBef>
                <a:spcPts val="444"/>
              </a:spcBef>
              <a:spcAft>
                <a:spcPts val="0"/>
              </a:spcAft>
              <a:buSzPct val="100000"/>
              <a:buChar char="•"/>
            </a:pPr>
            <a:r>
              <a:rPr lang="en-CA" dirty="0"/>
              <a:t>Understand the advantages and limitations of targeted metabolomics</a:t>
            </a:r>
            <a:endParaRPr dirty="0"/>
          </a:p>
          <a:p>
            <a:pPr marL="257175" lvl="0" indent="-257175" algn="l" rtl="0">
              <a:spcBef>
                <a:spcPts val="444"/>
              </a:spcBef>
              <a:spcAft>
                <a:spcPts val="0"/>
              </a:spcAft>
              <a:buSzPct val="100000"/>
              <a:buChar char="•"/>
            </a:pPr>
            <a:r>
              <a:rPr lang="en-US" dirty="0"/>
              <a:t>Introduce students to bioinformatics workflows for processing and analyzing metabolomic data</a:t>
            </a:r>
            <a:endParaRPr dirty="0"/>
          </a:p>
          <a:p>
            <a:pPr marL="257175" lvl="0" indent="-257175" algn="l" rtl="0">
              <a:spcBef>
                <a:spcPts val="444"/>
              </a:spcBef>
              <a:spcAft>
                <a:spcPts val="0"/>
              </a:spcAft>
              <a:buSzPct val="100000"/>
              <a:buChar char="•"/>
            </a:pPr>
            <a:r>
              <a:rPr lang="en-CA" dirty="0"/>
              <a:t>Learn how to apply statistics and machine learning to perform metabolomics data analysis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400F8-3F61-36FF-D17A-CFC2735A3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Course Materials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02B8A-40EA-594B-6697-4CB734E87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66817"/>
          </a:xfrm>
        </p:spPr>
        <p:txBody>
          <a:bodyPr>
            <a:normAutofit/>
          </a:bodyPr>
          <a:lstStyle/>
          <a:p>
            <a:r>
              <a:rPr lang="en-US" dirty="0"/>
              <a:t>Most material will be accessible through the course’s </a:t>
            </a:r>
            <a:r>
              <a:rPr lang="en-US" dirty="0">
                <a:solidFill>
                  <a:srgbClr val="FF0000"/>
                </a:solidFill>
              </a:rPr>
              <a:t>Google Drive</a:t>
            </a:r>
          </a:p>
          <a:p>
            <a:r>
              <a:rPr lang="en-US" dirty="0"/>
              <a:t>It is important that you have a working laptop</a:t>
            </a:r>
          </a:p>
          <a:p>
            <a:r>
              <a:rPr lang="en-US" dirty="0"/>
              <a:t>Access to that </a:t>
            </a:r>
            <a:r>
              <a:rPr lang="en-US" dirty="0">
                <a:solidFill>
                  <a:srgbClr val="FF0000"/>
                </a:solidFill>
              </a:rPr>
              <a:t>Google Drive </a:t>
            </a:r>
            <a:r>
              <a:rPr lang="en-US" dirty="0"/>
              <a:t>has been sent to you via an email (sent today)</a:t>
            </a:r>
          </a:p>
          <a:p>
            <a:r>
              <a:rPr lang="en-US" dirty="0"/>
              <a:t>Please download the slides or documents to your laptops on an as-needed basis</a:t>
            </a:r>
          </a:p>
          <a:p>
            <a:r>
              <a:rPr lang="en-US" dirty="0"/>
              <a:t>If you can’t access the drive or download the files, let us know and we can email the material to you</a:t>
            </a:r>
          </a:p>
        </p:txBody>
      </p:sp>
    </p:spTree>
    <p:extLst>
      <p:ext uri="{BB962C8B-B14F-4D97-AF65-F5344CB8AC3E}">
        <p14:creationId xmlns:p14="http://schemas.microsoft.com/office/powerpoint/2010/main" val="1948604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>
            <a:spLocks noGrp="1"/>
          </p:cNvSpPr>
          <p:nvPr>
            <p:ph type="title"/>
          </p:nvPr>
        </p:nvSpPr>
        <p:spPr>
          <a:xfrm>
            <a:off x="457200" y="-46383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Agenda (Day 1)</a:t>
            </a:r>
            <a:endParaRPr/>
          </a:p>
        </p:txBody>
      </p:sp>
      <p:graphicFrame>
        <p:nvGraphicFramePr>
          <p:cNvPr id="312" name="Google Shape;312;p16"/>
          <p:cNvGraphicFramePr/>
          <p:nvPr>
            <p:extLst>
              <p:ext uri="{D42A27DB-BD31-4B8C-83A1-F6EECF244321}">
                <p14:modId xmlns:p14="http://schemas.microsoft.com/office/powerpoint/2010/main" val="3288140196"/>
              </p:ext>
            </p:extLst>
          </p:nvPr>
        </p:nvGraphicFramePr>
        <p:xfrm>
          <a:off x="667528" y="693421"/>
          <a:ext cx="7972900" cy="4117838"/>
        </p:xfrm>
        <a:graphic>
          <a:graphicData uri="http://schemas.openxmlformats.org/drawingml/2006/table">
            <a:tbl>
              <a:tblPr firstRow="1" bandRow="1">
                <a:tableStyleId>{E8007EA5-3BA7-4D30-8E24-C62493766EA5}</a:tableStyleId>
              </a:tblPr>
              <a:tblGrid>
                <a:gridCol w="236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11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/>
                        <a:t>Time 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Activity 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8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/>
                        <a:t>8:30 – 9;00 </a:t>
                      </a:r>
                      <a:endParaRPr b="1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/>
                        <a:t>Arrival </a:t>
                      </a:r>
                      <a:endParaRPr sz="1600" b="1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38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9:00 – 9:30 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Introductions </a:t>
                      </a:r>
                      <a:r>
                        <a:rPr lang="en-US" sz="1600"/>
                        <a:t>and Orientation. Institutional Welcome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38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dirty="0"/>
                        <a:t>9:30 – 10:30 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Introduction to Metabolomics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38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dirty="0"/>
                        <a:t>10:30 – 11:00 </a:t>
                      </a:r>
                      <a:endParaRPr b="1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/>
                        <a:t>Coffee</a:t>
                      </a:r>
                      <a:endParaRPr b="1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38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dirty="0"/>
                        <a:t>11:00 – 12:00 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Metabolomics Data and Databases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38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dirty="0"/>
                        <a:t>12:00 – 13:00 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Targeted vs. Untargeted Metabolomics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38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dirty="0"/>
                        <a:t>13:00 – 14:00 </a:t>
                      </a:r>
                      <a:endParaRPr b="1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/>
                        <a:t>Lunch </a:t>
                      </a:r>
                      <a:endParaRPr b="1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778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dirty="0"/>
                        <a:t>14:00 – 15:00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Quantification in MS-based Metabolomics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38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dirty="0"/>
                        <a:t>15:00 – 15:30 pm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Isotopic Labeling and Isotope Standards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38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dirty="0"/>
                        <a:t>15:30 – 16:00 pm</a:t>
                      </a:r>
                      <a:endParaRPr b="1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/>
                        <a:t>Coffee</a:t>
                      </a:r>
                      <a:endParaRPr b="1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838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dirty="0"/>
                        <a:t>16:00 – 17:00 pm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Designing a Quantitative Metabolomics Assay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572</Words>
  <Application>Microsoft Office PowerPoint</Application>
  <PresentationFormat>Presentación en pantalla (16:9)</PresentationFormat>
  <Paragraphs>137</Paragraphs>
  <Slides>13</Slides>
  <Notes>11</Notes>
  <HiddenSlides>0</HiddenSlides>
  <MMClips>0</MMClips>
  <ScaleCrop>false</ScaleCrop>
  <HeadingPairs>
    <vt:vector size="8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Arial</vt:lpstr>
      <vt:lpstr>Default Theme</vt:lpstr>
      <vt:lpstr>Acrobat Document</vt:lpstr>
      <vt:lpstr>Targeted Metabolomics Data Analysis: Unlocking Insights with Machine Learning, AI and Statistics</vt:lpstr>
      <vt:lpstr>Welcome</vt:lpstr>
      <vt:lpstr>Your Instructors/Speakers</vt:lpstr>
      <vt:lpstr>The Map</vt:lpstr>
      <vt:lpstr>Other Information</vt:lpstr>
      <vt:lpstr>Tell Us About You</vt:lpstr>
      <vt:lpstr>General Course Outline</vt:lpstr>
      <vt:lpstr>Course Materials</vt:lpstr>
      <vt:lpstr>Agenda (Day 1)</vt:lpstr>
      <vt:lpstr>Agenda (Day 2)</vt:lpstr>
      <vt:lpstr>Agenda (Day 3)</vt:lpstr>
      <vt:lpstr>Agenda (Day 4)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Quantitative Metabolite Measurement for Clinical Chemistry &amp; Clinical Metabolomics</dc:title>
  <dc:creator>David Wishart</dc:creator>
  <cp:lastModifiedBy>Alejandro Sanchez Pla</cp:lastModifiedBy>
  <cp:revision>15</cp:revision>
  <dcterms:created xsi:type="dcterms:W3CDTF">2024-05-07T03:03:06Z</dcterms:created>
  <dcterms:modified xsi:type="dcterms:W3CDTF">2024-06-11T11:02:02Z</dcterms:modified>
</cp:coreProperties>
</file>