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sldIdLst>
    <p:sldId id="256" r:id="rId2"/>
    <p:sldId id="282" r:id="rId3"/>
    <p:sldId id="284" r:id="rId4"/>
    <p:sldId id="285" r:id="rId5"/>
    <p:sldId id="286" r:id="rId6"/>
    <p:sldId id="287"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278"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nt6+2cMoUS9LBYOCa1EWD7xQU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007EA5-3BA7-4D30-8E24-C62493766EA5}">
  <a:tblStyle styleId="{E8007EA5-3BA7-4D30-8E24-C62493766EA5}"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8"/>
    <p:restoredTop sz="93419"/>
  </p:normalViewPr>
  <p:slideViewPr>
    <p:cSldViewPr snapToGrid="0">
      <p:cViewPr varScale="1">
        <p:scale>
          <a:sx n="90" d="100"/>
          <a:sy n="90" d="100"/>
        </p:scale>
        <p:origin x="96" y="141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AC3F56F-EF1F-3B24-5C3B-1237C5832A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C95A4E-376A-4BA4-8B5C-C4ABECAFCD7C}" type="slidenum">
              <a:rPr lang="es-ES_tradnl" altLang="en-US" sz="1300"/>
              <a:pPr>
                <a:spcBef>
                  <a:spcPct val="0"/>
                </a:spcBef>
              </a:pPr>
              <a:t>13</a:t>
            </a:fld>
            <a:endParaRPr lang="es-ES_tradnl" altLang="en-US" sz="1300"/>
          </a:p>
        </p:txBody>
      </p:sp>
      <p:sp>
        <p:nvSpPr>
          <p:cNvPr id="25603" name="Rectangle 2">
            <a:extLst>
              <a:ext uri="{FF2B5EF4-FFF2-40B4-BE49-F238E27FC236}">
                <a16:creationId xmlns:a16="http://schemas.microsoft.com/office/drawing/2014/main" id="{907C573B-70EE-B875-B732-57582F7E4D7B}"/>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FC43326-96D0-68D8-5D61-EA9CBADA59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8D89C0E4-0D26-09F7-4085-399DCE7690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E8628F-6EA7-4B0C-AC2A-5BF6D8730D35}" type="slidenum">
              <a:rPr lang="es-ES_tradnl" altLang="en-US" sz="1300"/>
              <a:pPr>
                <a:spcBef>
                  <a:spcPct val="0"/>
                </a:spcBef>
              </a:pPr>
              <a:t>15</a:t>
            </a:fld>
            <a:endParaRPr lang="es-ES_tradnl" altLang="en-US" sz="1300"/>
          </a:p>
        </p:txBody>
      </p:sp>
      <p:sp>
        <p:nvSpPr>
          <p:cNvPr id="28675" name="Rectangle 2">
            <a:extLst>
              <a:ext uri="{FF2B5EF4-FFF2-40B4-BE49-F238E27FC236}">
                <a16:creationId xmlns:a16="http://schemas.microsoft.com/office/drawing/2014/main" id="{4523121A-2A7F-8291-61D8-FC3DE94E15D4}"/>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B7DA276F-CEB2-99B7-0AC3-228E7F58C5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E090EC6C-F682-720F-C661-B5270E20F2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93BA98-24F3-4014-A336-F4BB3D24C500}" type="slidenum">
              <a:rPr lang="es-ES_tradnl" altLang="en-US" sz="1300"/>
              <a:pPr>
                <a:spcBef>
                  <a:spcPct val="0"/>
                </a:spcBef>
              </a:pPr>
              <a:t>16</a:t>
            </a:fld>
            <a:endParaRPr lang="es-ES_tradnl" altLang="en-US" sz="1300"/>
          </a:p>
        </p:txBody>
      </p:sp>
      <p:sp>
        <p:nvSpPr>
          <p:cNvPr id="30723" name="Rectangle 2">
            <a:extLst>
              <a:ext uri="{FF2B5EF4-FFF2-40B4-BE49-F238E27FC236}">
                <a16:creationId xmlns:a16="http://schemas.microsoft.com/office/drawing/2014/main" id="{20BA48EA-9B94-42C6-E561-1C9772A71DF0}"/>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67CFC171-4C1F-853F-ED7D-ABD7B9131A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3A792257-50BC-4144-2511-8828A3D835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6110D3-F95E-42A0-A229-62D03D88F826}" type="slidenum">
              <a:rPr lang="es-ES_tradnl" altLang="en-US" sz="1300"/>
              <a:pPr>
                <a:spcBef>
                  <a:spcPct val="0"/>
                </a:spcBef>
              </a:pPr>
              <a:t>17</a:t>
            </a:fld>
            <a:endParaRPr lang="es-ES_tradnl" altLang="en-US" sz="1300"/>
          </a:p>
        </p:txBody>
      </p:sp>
      <p:sp>
        <p:nvSpPr>
          <p:cNvPr id="32771" name="Rectangle 2">
            <a:extLst>
              <a:ext uri="{FF2B5EF4-FFF2-40B4-BE49-F238E27FC236}">
                <a16:creationId xmlns:a16="http://schemas.microsoft.com/office/drawing/2014/main" id="{244FE315-FC58-9122-FD11-F9A06F109578}"/>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4809E648-5949-8357-621D-29B9DF8B5D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3264777-E5E0-9F33-E1CB-B84D29FE71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79438D-D606-480E-AC01-2FA2BEB8A2A4}" type="slidenum">
              <a:rPr lang="es-ES_tradnl" altLang="en-US" sz="1300"/>
              <a:pPr>
                <a:spcBef>
                  <a:spcPct val="0"/>
                </a:spcBef>
              </a:pPr>
              <a:t>19</a:t>
            </a:fld>
            <a:endParaRPr lang="es-ES_tradnl" altLang="en-US" sz="1300"/>
          </a:p>
        </p:txBody>
      </p:sp>
      <p:sp>
        <p:nvSpPr>
          <p:cNvPr id="35843" name="Rectangle 2">
            <a:extLst>
              <a:ext uri="{FF2B5EF4-FFF2-40B4-BE49-F238E27FC236}">
                <a16:creationId xmlns:a16="http://schemas.microsoft.com/office/drawing/2014/main" id="{46FB716E-6DF0-2FA3-E06A-27D72E05A985}"/>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0927FA80-7CF6-7422-30DA-472BB90B84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05FE9B78-4829-D1AD-D29A-482ACAA193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DD4D9B-8AD6-478D-9F3D-99F2E659FEE4}" type="slidenum">
              <a:rPr lang="es-ES_tradnl" altLang="en-US" sz="1300"/>
              <a:pPr>
                <a:spcBef>
                  <a:spcPct val="0"/>
                </a:spcBef>
              </a:pPr>
              <a:t>20</a:t>
            </a:fld>
            <a:endParaRPr lang="es-ES_tradnl" altLang="en-US" sz="1300"/>
          </a:p>
        </p:txBody>
      </p:sp>
      <p:sp>
        <p:nvSpPr>
          <p:cNvPr id="37891" name="Rectangle 2">
            <a:extLst>
              <a:ext uri="{FF2B5EF4-FFF2-40B4-BE49-F238E27FC236}">
                <a16:creationId xmlns:a16="http://schemas.microsoft.com/office/drawing/2014/main" id="{F4BB1F7D-D42C-1A3A-96B8-20DB96721FA1}"/>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E083D9CA-F1BC-B953-6535-5B60576040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z="800">
                <a:latin typeface="Arial" panose="020B0604020202020204" pitchFamily="34" charset="0"/>
              </a:rPr>
              <a:t>One of the things we want to do with our t-statistics is roughly speaking, to identify the </a:t>
            </a:r>
            <a:r>
              <a:rPr lang="en-AU" altLang="en-US" sz="800" i="1">
                <a:latin typeface="Arial" panose="020B0604020202020204" pitchFamily="34" charset="0"/>
              </a:rPr>
              <a:t>extreme</a:t>
            </a:r>
            <a:r>
              <a:rPr lang="en-AU" altLang="en-US" sz="800">
                <a:latin typeface="Arial" panose="020B0604020202020204" pitchFamily="34" charset="0"/>
              </a:rPr>
              <a:t> ones. </a:t>
            </a:r>
          </a:p>
          <a:p>
            <a:pPr eaLnBrk="1" hangingPunct="1"/>
            <a:endParaRPr lang="en-AU" altLang="en-US" sz="800">
              <a:latin typeface="Arial" panose="020B0604020202020204" pitchFamily="34" charset="0"/>
            </a:endParaRPr>
          </a:p>
          <a:p>
            <a:pPr eaLnBrk="1" hangingPunct="1"/>
            <a:r>
              <a:rPr lang="en-AU" altLang="en-US" sz="800">
                <a:latin typeface="Arial" panose="020B0604020202020204" pitchFamily="34" charset="0"/>
              </a:rPr>
              <a:t>It is natural to rank them, but how extreme is extreme? Since the sample sizes here are not too small ( two samples of 8 each gives 16 terms in the difference of the means), approximate normality is not an unreasonable expectation for the null marginal distribution. </a:t>
            </a:r>
          </a:p>
          <a:p>
            <a:pPr eaLnBrk="1" hangingPunct="1"/>
            <a:endParaRPr lang="en-AU" altLang="en-US" sz="800">
              <a:latin typeface="Arial" panose="020B0604020202020204" pitchFamily="34" charset="0"/>
            </a:endParaRPr>
          </a:p>
          <a:p>
            <a:pPr eaLnBrk="1" hangingPunct="1"/>
            <a:r>
              <a:rPr lang="en-AU" altLang="en-US" sz="800">
                <a:latin typeface="Arial" panose="020B0604020202020204" pitchFamily="34" charset="0"/>
              </a:rPr>
              <a:t>Converting ranked t’s into a normal q-q plot is a great way to see the extremes: they are the ones that are “off the line”, at one end or another. This technique is particularly helpful when we have thousands of values. Of course we can’t expect all differentially expressed genes to stand out as extremes: many will be masked by more extreme random variation, which is a big problem in this context. </a:t>
            </a:r>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C4E339B-088F-1C65-77A9-8B2C744178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4D35E8-FA94-43F8-871E-EBE332779F23}" type="slidenum">
              <a:rPr lang="es-ES_tradnl" altLang="en-US" sz="1300"/>
              <a:pPr>
                <a:spcBef>
                  <a:spcPct val="0"/>
                </a:spcBef>
              </a:pPr>
              <a:t>22</a:t>
            </a:fld>
            <a:endParaRPr lang="es-ES_tradnl" altLang="en-US" sz="1300"/>
          </a:p>
        </p:txBody>
      </p:sp>
      <p:sp>
        <p:nvSpPr>
          <p:cNvPr id="40963" name="Rectangle 2">
            <a:extLst>
              <a:ext uri="{FF2B5EF4-FFF2-40B4-BE49-F238E27FC236}">
                <a16:creationId xmlns:a16="http://schemas.microsoft.com/office/drawing/2014/main" id="{15902529-55A6-0D75-C697-DBC7C27A41E6}"/>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E071754-FA16-B05A-8F41-870141C096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5406EA53-5BC8-18C8-9759-E2208E45AB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3BC2D5-6DBD-4D9E-872D-5A7A2B9A9352}" type="slidenum">
              <a:rPr lang="es-ES_tradnl" altLang="en-US" sz="1300"/>
              <a:pPr>
                <a:spcBef>
                  <a:spcPct val="0"/>
                </a:spcBef>
              </a:pPr>
              <a:t>23</a:t>
            </a:fld>
            <a:endParaRPr lang="es-ES_tradnl" altLang="en-US" sz="1300"/>
          </a:p>
        </p:txBody>
      </p:sp>
      <p:sp>
        <p:nvSpPr>
          <p:cNvPr id="43011" name="Rectangle 2">
            <a:extLst>
              <a:ext uri="{FF2B5EF4-FFF2-40B4-BE49-F238E27FC236}">
                <a16:creationId xmlns:a16="http://schemas.microsoft.com/office/drawing/2014/main" id="{8D3C0A42-5C19-63F0-18E1-605565DADCC2}"/>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E3260D8B-6616-A4A3-61B0-27BBA2B9FA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E8DBFA94-E366-4054-1996-068209AC0C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B1FD47-1A1E-46B0-A593-EF7F561859A9}" type="slidenum">
              <a:rPr lang="es-ES_tradnl" altLang="en-US" sz="1300"/>
              <a:pPr>
                <a:spcBef>
                  <a:spcPct val="0"/>
                </a:spcBef>
              </a:pPr>
              <a:t>25</a:t>
            </a:fld>
            <a:endParaRPr lang="es-ES_tradnl" altLang="en-US" sz="1300"/>
          </a:p>
        </p:txBody>
      </p:sp>
      <p:sp>
        <p:nvSpPr>
          <p:cNvPr id="46083" name="Rectangle 2">
            <a:extLst>
              <a:ext uri="{FF2B5EF4-FFF2-40B4-BE49-F238E27FC236}">
                <a16:creationId xmlns:a16="http://schemas.microsoft.com/office/drawing/2014/main" id="{770F68B2-6674-4225-A03F-B7984E71CDF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D600F6D2-8001-142B-D2C4-C1B54BAA2A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F874B436-3592-4B26-ACEF-225E2091E3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5B044A-20D7-4D82-86AE-F07AF8D176B9}" type="slidenum">
              <a:rPr lang="es-ES_tradnl" altLang="en-US" sz="1300"/>
              <a:pPr>
                <a:spcBef>
                  <a:spcPct val="0"/>
                </a:spcBef>
              </a:pPr>
              <a:t>31</a:t>
            </a:fld>
            <a:endParaRPr lang="es-ES_tradnl" altLang="en-US" sz="1300"/>
          </a:p>
        </p:txBody>
      </p:sp>
      <p:sp>
        <p:nvSpPr>
          <p:cNvPr id="53251" name="Rectangle 2">
            <a:extLst>
              <a:ext uri="{FF2B5EF4-FFF2-40B4-BE49-F238E27FC236}">
                <a16:creationId xmlns:a16="http://schemas.microsoft.com/office/drawing/2014/main" id="{6CE88977-E027-46A1-33CE-024FFF9C2A62}"/>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07614ADA-84F1-D76C-8E1E-F88C40E7D2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b="1">
                <a:latin typeface="Arial" panose="020B0604020202020204" pitchFamily="34" charset="0"/>
              </a:rPr>
              <a:t>For strong control of the FWER at some level </a:t>
            </a:r>
            <a:r>
              <a:rPr lang="en-AU" altLang="en-US" b="1">
                <a:latin typeface="Arial" panose="020B0604020202020204" pitchFamily="34" charset="0"/>
                <a:sym typeface="Symbol" panose="05050102010706020507" pitchFamily="18" charset="2"/>
              </a:rPr>
              <a:t></a:t>
            </a:r>
            <a:r>
              <a:rPr lang="en-AU" altLang="en-US" b="1">
                <a:latin typeface="Arial" panose="020B0604020202020204" pitchFamily="34" charset="0"/>
              </a:rPr>
              <a:t>, there are procedures which will take </a:t>
            </a:r>
            <a:r>
              <a:rPr lang="en-AU" altLang="en-US" b="1" i="1">
                <a:latin typeface="Arial" panose="020B0604020202020204" pitchFamily="34" charset="0"/>
              </a:rPr>
              <a:t>m</a:t>
            </a:r>
            <a:r>
              <a:rPr lang="en-AU" altLang="en-US" b="1">
                <a:latin typeface="Arial" panose="020B0604020202020204" pitchFamily="34" charset="0"/>
              </a:rPr>
              <a:t> unadjusted </a:t>
            </a:r>
            <a:r>
              <a:rPr lang="en-AU" altLang="en-US" b="1" i="1">
                <a:latin typeface="Arial" panose="020B0604020202020204" pitchFamily="34" charset="0"/>
              </a:rPr>
              <a:t>p</a:t>
            </a:r>
            <a:r>
              <a:rPr lang="en-AU" altLang="en-US" b="1">
                <a:latin typeface="Arial" panose="020B0604020202020204" pitchFamily="34" charset="0"/>
              </a:rPr>
              <a:t>-values and modify them separately, so-called </a:t>
            </a:r>
            <a:r>
              <a:rPr lang="en-AU" altLang="en-US" i="1">
                <a:latin typeface="Arial" panose="020B0604020202020204" pitchFamily="34" charset="0"/>
              </a:rPr>
              <a:t>single step</a:t>
            </a:r>
            <a:r>
              <a:rPr lang="en-AU" altLang="en-US" b="1">
                <a:latin typeface="Arial" panose="020B0604020202020204" pitchFamily="34" charset="0"/>
              </a:rPr>
              <a:t> procedures, the </a:t>
            </a:r>
            <a:r>
              <a:rPr lang="en-AU" altLang="en-US" b="1" i="1">
                <a:latin typeface="Arial" panose="020B0604020202020204" pitchFamily="34" charset="0"/>
              </a:rPr>
              <a:t>Bonferroni</a:t>
            </a:r>
            <a:r>
              <a:rPr lang="en-AU" altLang="en-US" b="1">
                <a:latin typeface="Arial" panose="020B0604020202020204" pitchFamily="34" charset="0"/>
              </a:rPr>
              <a:t> adjustment or correction being the simplest and most well known. Another is due to Sidák.</a:t>
            </a:r>
          </a:p>
          <a:p>
            <a:pPr eaLnBrk="1" hangingPunct="1"/>
            <a:endParaRPr lang="en-AU" altLang="en-US" b="1">
              <a:latin typeface="Arial" panose="020B0604020202020204" pitchFamily="34" charset="0"/>
            </a:endParaRPr>
          </a:p>
          <a:p>
            <a:pPr eaLnBrk="1" hangingPunct="1"/>
            <a:r>
              <a:rPr lang="en-AU" altLang="en-US" b="1">
                <a:latin typeface="Arial" panose="020B0604020202020204" pitchFamily="34" charset="0"/>
              </a:rPr>
              <a:t>    Other, more powerful procedures, adjust sequentially, from the smallest to the largest, or vice versa. These are the </a:t>
            </a:r>
            <a:r>
              <a:rPr lang="en-AU" altLang="en-US" i="1">
                <a:latin typeface="Arial" panose="020B0604020202020204" pitchFamily="34" charset="0"/>
              </a:rPr>
              <a:t>step-up</a:t>
            </a:r>
            <a:r>
              <a:rPr lang="en-AU" altLang="en-US" b="1">
                <a:latin typeface="Arial" panose="020B0604020202020204" pitchFamily="34" charset="0"/>
              </a:rPr>
              <a:t> and </a:t>
            </a:r>
            <a:r>
              <a:rPr lang="en-AU" altLang="en-US" i="1">
                <a:latin typeface="Arial" panose="020B0604020202020204" pitchFamily="34" charset="0"/>
              </a:rPr>
              <a:t>step-down</a:t>
            </a:r>
            <a:r>
              <a:rPr lang="en-AU" altLang="en-US" b="1">
                <a:latin typeface="Arial" panose="020B0604020202020204" pitchFamily="34" charset="0"/>
              </a:rPr>
              <a:t> methods, and we’ll meet a number of these, usually variations on single-step procedures.</a:t>
            </a:r>
          </a:p>
          <a:p>
            <a:pPr eaLnBrk="1" hangingPunct="1"/>
            <a:r>
              <a:rPr lang="en-AU" altLang="en-US" b="1">
                <a:latin typeface="Arial" panose="020B0604020202020204" pitchFamily="34" charset="0"/>
              </a:rPr>
              <a:t>   </a:t>
            </a:r>
          </a:p>
          <a:p>
            <a:pPr eaLnBrk="1" hangingPunct="1"/>
            <a:endParaRPr lang="es-E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42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E9368F4F-880F-04AF-7E58-935F587241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3CADA9-1D1E-4AA7-93FD-CDDBFF86EC1F}" type="slidenum">
              <a:rPr lang="es-ES_tradnl" altLang="en-US" sz="1300"/>
              <a:pPr>
                <a:spcBef>
                  <a:spcPct val="0"/>
                </a:spcBef>
              </a:pPr>
              <a:t>33</a:t>
            </a:fld>
            <a:endParaRPr lang="es-ES_tradnl" altLang="en-US" sz="1300"/>
          </a:p>
        </p:txBody>
      </p:sp>
      <p:sp>
        <p:nvSpPr>
          <p:cNvPr id="56323" name="Rectangle 2">
            <a:extLst>
              <a:ext uri="{FF2B5EF4-FFF2-40B4-BE49-F238E27FC236}">
                <a16:creationId xmlns:a16="http://schemas.microsoft.com/office/drawing/2014/main" id="{AB64C3E8-3ECC-FC04-87DC-4645251B4AA9}"/>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9DC0271B-EAD0-B5EB-AD55-0D40B127BA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b="1">
                <a:latin typeface="Arial" panose="020B0604020202020204" pitchFamily="34" charset="0"/>
              </a:rPr>
              <a:t>As we will see, there is a bewildering variety of multiple testing procedures. </a:t>
            </a:r>
          </a:p>
          <a:p>
            <a:pPr eaLnBrk="1" hangingPunct="1"/>
            <a:r>
              <a:rPr lang="en-AU" altLang="en-US" b="1">
                <a:latin typeface="Arial" panose="020B0604020202020204" pitchFamily="34" charset="0"/>
              </a:rPr>
              <a:t>How can we choose which to use? </a:t>
            </a:r>
          </a:p>
          <a:p>
            <a:pPr eaLnBrk="1" hangingPunct="1"/>
            <a:r>
              <a:rPr lang="en-AU" altLang="en-US" b="1">
                <a:latin typeface="Arial" panose="020B0604020202020204" pitchFamily="34" charset="0"/>
              </a:rPr>
              <a:t>There is no simple answer here, but each can be judged according to a number of criteria:</a:t>
            </a:r>
          </a:p>
          <a:p>
            <a:pPr eaLnBrk="1" hangingPunct="1"/>
            <a:r>
              <a:rPr lang="en-AU" altLang="en-US">
                <a:latin typeface="Arial" panose="020B0604020202020204" pitchFamily="34" charset="0"/>
              </a:rPr>
              <a:t>Interpretation</a:t>
            </a:r>
            <a:r>
              <a:rPr lang="en-AU" altLang="en-US" b="1">
                <a:latin typeface="Arial" panose="020B0604020202020204" pitchFamily="34" charset="0"/>
              </a:rPr>
              <a:t>: does the procedure answer a relevant question for you?</a:t>
            </a:r>
          </a:p>
          <a:p>
            <a:pPr eaLnBrk="1" hangingPunct="1"/>
            <a:r>
              <a:rPr lang="en-AU" altLang="en-US">
                <a:latin typeface="Arial" panose="020B0604020202020204" pitchFamily="34" charset="0"/>
              </a:rPr>
              <a:t>Type of control</a:t>
            </a:r>
            <a:r>
              <a:rPr lang="en-AU" altLang="en-US" b="1">
                <a:latin typeface="Arial" panose="020B0604020202020204" pitchFamily="34" charset="0"/>
              </a:rPr>
              <a:t>: strong, exact or weak?</a:t>
            </a:r>
          </a:p>
          <a:p>
            <a:pPr eaLnBrk="1" hangingPunct="1"/>
            <a:r>
              <a:rPr lang="en-AU" altLang="en-US">
                <a:latin typeface="Arial" panose="020B0604020202020204" pitchFamily="34" charset="0"/>
              </a:rPr>
              <a:t>Validity</a:t>
            </a:r>
            <a:r>
              <a:rPr lang="en-AU" altLang="en-US" b="1">
                <a:latin typeface="Arial" panose="020B0604020202020204" pitchFamily="34" charset="0"/>
              </a:rPr>
              <a:t>: are the assumptions under which the procedure applies clear and definitely or plausibly true, or are they unclear and most probably not true?</a:t>
            </a:r>
          </a:p>
          <a:p>
            <a:pPr eaLnBrk="1" hangingPunct="1"/>
            <a:r>
              <a:rPr lang="en-AU" altLang="en-US">
                <a:latin typeface="Arial" panose="020B0604020202020204" pitchFamily="34" charset="0"/>
              </a:rPr>
              <a:t>Computability</a:t>
            </a:r>
            <a:r>
              <a:rPr lang="en-AU" altLang="en-US" b="1">
                <a:latin typeface="Arial" panose="020B0604020202020204" pitchFamily="34" charset="0"/>
              </a:rPr>
              <a:t>: are the procedure’s calculations straightforward to calculate accurately, or is there possibly numerical or simulation uncertainty, or discreteness?</a:t>
            </a:r>
            <a:endParaRPr lang="es-E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a:extLst>
              <a:ext uri="{FF2B5EF4-FFF2-40B4-BE49-F238E27FC236}">
                <a16:creationId xmlns:a16="http://schemas.microsoft.com/office/drawing/2014/main" id="{4AA2CB09-BABE-9079-85A9-4C2F61F346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1pPr>
            <a:lvl2pPr marL="742950" indent="-28575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2pPr>
            <a:lvl3pPr marL="11430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3pPr>
            <a:lvl4pPr marL="16002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4pPr>
            <a:lvl5pPr marL="20574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9pPr>
          </a:lstStyle>
          <a:p>
            <a:pPr>
              <a:spcBef>
                <a:spcPct val="0"/>
              </a:spcBef>
              <a:buClr>
                <a:srgbClr val="000000"/>
              </a:buClr>
              <a:buFont typeface="Times New Roman" panose="02020603050405020304" pitchFamily="18" charset="0"/>
              <a:buNone/>
            </a:pPr>
            <a:fld id="{665D13ED-F201-4BC8-BF81-5BB1C00481FF}" type="slidenum">
              <a:rPr lang="en-US" altLang="es-ES" sz="1400">
                <a:solidFill>
                  <a:srgbClr val="000000"/>
                </a:solidFill>
                <a:latin typeface="Times New Roman" panose="02020603050405020304" pitchFamily="18" charset="0"/>
                <a:ea typeface="Noto Sans CJK SC Regular"/>
                <a:cs typeface="Noto Sans CJK SC Regular"/>
              </a:rPr>
              <a:pPr>
                <a:spcBef>
                  <a:spcPct val="0"/>
                </a:spcBef>
                <a:buClr>
                  <a:srgbClr val="000000"/>
                </a:buClr>
                <a:buFont typeface="Times New Roman" panose="02020603050405020304" pitchFamily="18" charset="0"/>
                <a:buNone/>
              </a:pPr>
              <a:t>35</a:t>
            </a:fld>
            <a:endParaRPr lang="en-US" altLang="es-ES" sz="1400">
              <a:solidFill>
                <a:srgbClr val="000000"/>
              </a:solidFill>
              <a:latin typeface="Times New Roman" panose="02020603050405020304" pitchFamily="18" charset="0"/>
              <a:ea typeface="Noto Sans CJK SC Regular"/>
              <a:cs typeface="Noto Sans CJK SC Regular"/>
            </a:endParaRPr>
          </a:p>
        </p:txBody>
      </p:sp>
      <p:sp>
        <p:nvSpPr>
          <p:cNvPr id="59395" name="Rectangle 1">
            <a:extLst>
              <a:ext uri="{FF2B5EF4-FFF2-40B4-BE49-F238E27FC236}">
                <a16:creationId xmlns:a16="http://schemas.microsoft.com/office/drawing/2014/main" id="{262EDF3F-253F-5535-2C72-CB3690AA3847}"/>
              </a:ext>
            </a:extLst>
          </p:cNvPr>
          <p:cNvSpPr>
            <a:spLocks noGrp="1" noRot="1" noChangeAspect="1" noChangeArrowheads="1" noTextEdit="1"/>
          </p:cNvSpPr>
          <p:nvPr>
            <p:ph type="sldImg"/>
          </p:nvPr>
        </p:nvSpPr>
        <p:spPr>
          <a:xfrm>
            <a:off x="146050" y="768350"/>
            <a:ext cx="6792913" cy="38227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a:extLst>
              <a:ext uri="{FF2B5EF4-FFF2-40B4-BE49-F238E27FC236}">
                <a16:creationId xmlns:a16="http://schemas.microsoft.com/office/drawing/2014/main" id="{FE3DD4FE-2413-9D23-EDC1-A6A88D884E44}"/>
              </a:ext>
            </a:extLst>
          </p:cNvPr>
          <p:cNvSpPr>
            <a:spLocks noGrp="1" noChangeArrowheads="1"/>
          </p:cNvSpPr>
          <p:nvPr>
            <p:ph type="body" idx="1"/>
          </p:nvPr>
        </p:nvSpPr>
        <p:spPr>
          <a:xfrm>
            <a:off x="709613" y="4860925"/>
            <a:ext cx="5667375" cy="4592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latin typeface="Arial" panose="020B0604020202020204" pitchFamily="34" charset="0"/>
            </a:endParaRPr>
          </a:p>
        </p:txBody>
      </p:sp>
      <p:sp>
        <p:nvSpPr>
          <p:cNvPr id="183299" name="Text Box 3">
            <a:extLst>
              <a:ext uri="{FF2B5EF4-FFF2-40B4-BE49-F238E27FC236}">
                <a16:creationId xmlns:a16="http://schemas.microsoft.com/office/drawing/2014/main" id="{9C3F6249-248B-3F9C-959A-A5DEDC938114}"/>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1pPr>
            <a:lvl2pPr marL="742950" indent="-28575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2pPr>
            <a:lvl3pPr marL="11430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3pPr>
            <a:lvl4pPr marL="16002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4pPr>
            <a:lvl5pPr marL="20574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9pPr>
          </a:lstStyle>
          <a:p>
            <a:pPr algn="r" eaLnBrk="1" hangingPunct="1">
              <a:buClr>
                <a:srgbClr val="000000"/>
              </a:buClr>
              <a:buSzPct val="100000"/>
              <a:buFont typeface="Times New Roman" panose="02020603050405020304" pitchFamily="18" charset="0"/>
              <a:buNone/>
            </a:pPr>
            <a:fld id="{6AE5413E-5BC4-4131-AF0B-F2779744A022}" type="slidenum">
              <a:rPr lang="en-US" altLang="es-ES" sz="1200">
                <a:solidFill>
                  <a:srgbClr val="000000"/>
                </a:solidFill>
              </a:rPr>
              <a:pPr algn="r" eaLnBrk="1" hangingPunct="1">
                <a:buClr>
                  <a:srgbClr val="000000"/>
                </a:buClr>
                <a:buSzPct val="100000"/>
                <a:buFont typeface="Times New Roman" panose="02020603050405020304" pitchFamily="18" charset="0"/>
                <a:buNone/>
              </a:pPr>
              <a:t>35</a:t>
            </a:fld>
            <a:endParaRPr lang="en-US" altLang="es-ES" sz="120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a:extLst>
              <a:ext uri="{FF2B5EF4-FFF2-40B4-BE49-F238E27FC236}">
                <a16:creationId xmlns:a16="http://schemas.microsoft.com/office/drawing/2014/main" id="{E04C120A-EB57-5511-096F-2761AAD644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1pPr>
            <a:lvl2pPr marL="742950" indent="-28575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2pPr>
            <a:lvl3pPr marL="11430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3pPr>
            <a:lvl4pPr marL="16002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4pPr>
            <a:lvl5pPr marL="20574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9pPr>
          </a:lstStyle>
          <a:p>
            <a:pPr>
              <a:spcBef>
                <a:spcPct val="0"/>
              </a:spcBef>
              <a:buClr>
                <a:srgbClr val="000000"/>
              </a:buClr>
              <a:buFont typeface="Times New Roman" panose="02020603050405020304" pitchFamily="18" charset="0"/>
              <a:buNone/>
            </a:pPr>
            <a:fld id="{3FB55B29-BAF9-4E0F-8E37-6C48FF458FB5}" type="slidenum">
              <a:rPr lang="en-US" altLang="es-ES" sz="1400">
                <a:solidFill>
                  <a:srgbClr val="000000"/>
                </a:solidFill>
                <a:latin typeface="Times New Roman" panose="02020603050405020304" pitchFamily="18" charset="0"/>
                <a:ea typeface="Noto Sans CJK SC Regular"/>
                <a:cs typeface="Noto Sans CJK SC Regular"/>
              </a:rPr>
              <a:pPr>
                <a:spcBef>
                  <a:spcPct val="0"/>
                </a:spcBef>
                <a:buClr>
                  <a:srgbClr val="000000"/>
                </a:buClr>
                <a:buFont typeface="Times New Roman" panose="02020603050405020304" pitchFamily="18" charset="0"/>
                <a:buNone/>
              </a:pPr>
              <a:t>36</a:t>
            </a:fld>
            <a:endParaRPr lang="en-US" altLang="es-ES" sz="1400">
              <a:solidFill>
                <a:srgbClr val="000000"/>
              </a:solidFill>
              <a:latin typeface="Times New Roman" panose="02020603050405020304" pitchFamily="18" charset="0"/>
              <a:ea typeface="Noto Sans CJK SC Regular"/>
              <a:cs typeface="Noto Sans CJK SC Regular"/>
            </a:endParaRPr>
          </a:p>
        </p:txBody>
      </p:sp>
      <p:sp>
        <p:nvSpPr>
          <p:cNvPr id="61443" name="Rectangle 1">
            <a:extLst>
              <a:ext uri="{FF2B5EF4-FFF2-40B4-BE49-F238E27FC236}">
                <a16:creationId xmlns:a16="http://schemas.microsoft.com/office/drawing/2014/main" id="{00F906BB-C5D0-008F-229D-BCB8A1596F03}"/>
              </a:ext>
            </a:extLst>
          </p:cNvPr>
          <p:cNvSpPr>
            <a:spLocks noGrp="1" noRot="1" noChangeAspect="1" noChangeArrowheads="1" noTextEdit="1"/>
          </p:cNvSpPr>
          <p:nvPr>
            <p:ph type="sldImg"/>
          </p:nvPr>
        </p:nvSpPr>
        <p:spPr>
          <a:xfrm>
            <a:off x="146050" y="768350"/>
            <a:ext cx="6792913" cy="38227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a:extLst>
              <a:ext uri="{FF2B5EF4-FFF2-40B4-BE49-F238E27FC236}">
                <a16:creationId xmlns:a16="http://schemas.microsoft.com/office/drawing/2014/main" id="{3460DFC8-4493-8E07-207E-69F84C253C20}"/>
              </a:ext>
            </a:extLst>
          </p:cNvPr>
          <p:cNvSpPr>
            <a:spLocks noGrp="1" noChangeArrowheads="1"/>
          </p:cNvSpPr>
          <p:nvPr>
            <p:ph type="body" idx="1"/>
          </p:nvPr>
        </p:nvSpPr>
        <p:spPr>
          <a:xfrm>
            <a:off x="709613" y="4860925"/>
            <a:ext cx="5667375" cy="4592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latin typeface="Arial" panose="020B0604020202020204" pitchFamily="34" charset="0"/>
            </a:endParaRPr>
          </a:p>
        </p:txBody>
      </p:sp>
      <p:sp>
        <p:nvSpPr>
          <p:cNvPr id="184323" name="Text Box 3">
            <a:extLst>
              <a:ext uri="{FF2B5EF4-FFF2-40B4-BE49-F238E27FC236}">
                <a16:creationId xmlns:a16="http://schemas.microsoft.com/office/drawing/2014/main" id="{00A6B816-40D9-9999-6525-2D5DE32D96D7}"/>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1pPr>
            <a:lvl2pPr marL="742950" indent="-28575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2pPr>
            <a:lvl3pPr marL="11430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3pPr>
            <a:lvl4pPr marL="16002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4pPr>
            <a:lvl5pPr marL="20574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9pPr>
          </a:lstStyle>
          <a:p>
            <a:pPr algn="r" eaLnBrk="1" hangingPunct="1">
              <a:buClr>
                <a:srgbClr val="000000"/>
              </a:buClr>
              <a:buSzPct val="100000"/>
              <a:buFont typeface="Times New Roman" panose="02020603050405020304" pitchFamily="18" charset="0"/>
              <a:buNone/>
            </a:pPr>
            <a:fld id="{C6324E2E-F156-4E55-BB77-470BAF6DE693}" type="slidenum">
              <a:rPr lang="en-US" altLang="es-ES" sz="1200">
                <a:solidFill>
                  <a:srgbClr val="000000"/>
                </a:solidFill>
              </a:rPr>
              <a:pPr algn="r" eaLnBrk="1" hangingPunct="1">
                <a:buClr>
                  <a:srgbClr val="000000"/>
                </a:buClr>
                <a:buSzPct val="100000"/>
                <a:buFont typeface="Times New Roman" panose="02020603050405020304" pitchFamily="18" charset="0"/>
                <a:buNone/>
              </a:pPr>
              <a:t>36</a:t>
            </a:fld>
            <a:endParaRPr lang="en-US" altLang="es-ES" sz="120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a:extLst>
              <a:ext uri="{FF2B5EF4-FFF2-40B4-BE49-F238E27FC236}">
                <a16:creationId xmlns:a16="http://schemas.microsoft.com/office/drawing/2014/main" id="{207BD353-C7AA-00EA-041E-54E8E4F5AD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1pPr>
            <a:lvl2pPr marL="742950" indent="-28575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2pPr>
            <a:lvl3pPr marL="11430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3pPr>
            <a:lvl4pPr marL="16002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4pPr>
            <a:lvl5pPr marL="20574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9pPr>
          </a:lstStyle>
          <a:p>
            <a:pPr>
              <a:spcBef>
                <a:spcPct val="0"/>
              </a:spcBef>
              <a:buClr>
                <a:srgbClr val="000000"/>
              </a:buClr>
              <a:buFont typeface="Times New Roman" panose="02020603050405020304" pitchFamily="18" charset="0"/>
              <a:buNone/>
            </a:pPr>
            <a:fld id="{1AC1A95B-C79F-4476-804D-710350755303}" type="slidenum">
              <a:rPr lang="en-US" altLang="es-ES" sz="1400">
                <a:solidFill>
                  <a:srgbClr val="000000"/>
                </a:solidFill>
                <a:latin typeface="Times New Roman" panose="02020603050405020304" pitchFamily="18" charset="0"/>
                <a:ea typeface="Noto Sans CJK SC Regular"/>
                <a:cs typeface="Noto Sans CJK SC Regular"/>
              </a:rPr>
              <a:pPr>
                <a:spcBef>
                  <a:spcPct val="0"/>
                </a:spcBef>
                <a:buClr>
                  <a:srgbClr val="000000"/>
                </a:buClr>
                <a:buFont typeface="Times New Roman" panose="02020603050405020304" pitchFamily="18" charset="0"/>
                <a:buNone/>
              </a:pPr>
              <a:t>37</a:t>
            </a:fld>
            <a:endParaRPr lang="en-US" altLang="es-ES" sz="1400">
              <a:solidFill>
                <a:srgbClr val="000000"/>
              </a:solidFill>
              <a:latin typeface="Times New Roman" panose="02020603050405020304" pitchFamily="18" charset="0"/>
              <a:ea typeface="Noto Sans CJK SC Regular"/>
              <a:cs typeface="Noto Sans CJK SC Regular"/>
            </a:endParaRPr>
          </a:p>
        </p:txBody>
      </p:sp>
      <p:sp>
        <p:nvSpPr>
          <p:cNvPr id="63491" name="Rectangle 1">
            <a:extLst>
              <a:ext uri="{FF2B5EF4-FFF2-40B4-BE49-F238E27FC236}">
                <a16:creationId xmlns:a16="http://schemas.microsoft.com/office/drawing/2014/main" id="{4C867941-C84D-54C5-4F69-A09C1F8811EA}"/>
              </a:ext>
            </a:extLst>
          </p:cNvPr>
          <p:cNvSpPr>
            <a:spLocks noGrp="1" noRot="1" noChangeAspect="1" noChangeArrowheads="1" noTextEdit="1"/>
          </p:cNvSpPr>
          <p:nvPr>
            <p:ph type="sldImg"/>
          </p:nvPr>
        </p:nvSpPr>
        <p:spPr>
          <a:xfrm>
            <a:off x="146050" y="768350"/>
            <a:ext cx="6792913" cy="38227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a:extLst>
              <a:ext uri="{FF2B5EF4-FFF2-40B4-BE49-F238E27FC236}">
                <a16:creationId xmlns:a16="http://schemas.microsoft.com/office/drawing/2014/main" id="{1EB8AC67-0CF5-6987-6681-BBE66A54D53D}"/>
              </a:ext>
            </a:extLst>
          </p:cNvPr>
          <p:cNvSpPr>
            <a:spLocks noGrp="1" noChangeArrowheads="1"/>
          </p:cNvSpPr>
          <p:nvPr>
            <p:ph type="body" idx="1"/>
          </p:nvPr>
        </p:nvSpPr>
        <p:spPr>
          <a:xfrm>
            <a:off x="709613" y="4860925"/>
            <a:ext cx="5667375" cy="4592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latin typeface="Arial" panose="020B0604020202020204" pitchFamily="34" charset="0"/>
            </a:endParaRPr>
          </a:p>
        </p:txBody>
      </p:sp>
      <p:sp>
        <p:nvSpPr>
          <p:cNvPr id="185347" name="Text Box 3">
            <a:extLst>
              <a:ext uri="{FF2B5EF4-FFF2-40B4-BE49-F238E27FC236}">
                <a16:creationId xmlns:a16="http://schemas.microsoft.com/office/drawing/2014/main" id="{C6DAFB34-9B7A-7232-0451-44875421A4B1}"/>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1pPr>
            <a:lvl2pPr marL="742950" indent="-28575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2pPr>
            <a:lvl3pPr marL="11430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3pPr>
            <a:lvl4pPr marL="16002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4pPr>
            <a:lvl5pPr marL="20574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9pPr>
          </a:lstStyle>
          <a:p>
            <a:pPr algn="r" eaLnBrk="1" hangingPunct="1">
              <a:buClr>
                <a:srgbClr val="000000"/>
              </a:buClr>
              <a:buSzPct val="100000"/>
              <a:buFont typeface="Times New Roman" panose="02020603050405020304" pitchFamily="18" charset="0"/>
              <a:buNone/>
            </a:pPr>
            <a:fld id="{18FCFE05-D80B-40B0-89BA-757C61F557C0}" type="slidenum">
              <a:rPr lang="en-US" altLang="es-ES" sz="1200">
                <a:solidFill>
                  <a:srgbClr val="000000"/>
                </a:solidFill>
              </a:rPr>
              <a:pPr algn="r" eaLnBrk="1" hangingPunct="1">
                <a:buClr>
                  <a:srgbClr val="000000"/>
                </a:buClr>
                <a:buSzPct val="100000"/>
                <a:buFont typeface="Times New Roman" panose="02020603050405020304" pitchFamily="18" charset="0"/>
                <a:buNone/>
              </a:pPr>
              <a:t>37</a:t>
            </a:fld>
            <a:endParaRPr lang="en-US" altLang="es-ES" sz="120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a:extLst>
              <a:ext uri="{FF2B5EF4-FFF2-40B4-BE49-F238E27FC236}">
                <a16:creationId xmlns:a16="http://schemas.microsoft.com/office/drawing/2014/main" id="{2D13152E-0125-5EF2-34C3-95864A879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1pPr>
            <a:lvl2pPr marL="742950" indent="-28575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2pPr>
            <a:lvl3pPr marL="11430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3pPr>
            <a:lvl4pPr marL="16002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4pPr>
            <a:lvl5pPr marL="20574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9pPr>
          </a:lstStyle>
          <a:p>
            <a:pPr>
              <a:spcBef>
                <a:spcPct val="0"/>
              </a:spcBef>
              <a:buClr>
                <a:srgbClr val="000000"/>
              </a:buClr>
              <a:buFont typeface="Times New Roman" panose="02020603050405020304" pitchFamily="18" charset="0"/>
              <a:buNone/>
            </a:pPr>
            <a:fld id="{6D04BF58-D5DC-487C-A9E3-4738F43BFFE4}" type="slidenum">
              <a:rPr lang="en-US" altLang="es-ES" sz="1400">
                <a:solidFill>
                  <a:srgbClr val="000000"/>
                </a:solidFill>
                <a:latin typeface="Times New Roman" panose="02020603050405020304" pitchFamily="18" charset="0"/>
                <a:ea typeface="Noto Sans CJK SC Regular"/>
                <a:cs typeface="Noto Sans CJK SC Regular"/>
              </a:rPr>
              <a:pPr>
                <a:spcBef>
                  <a:spcPct val="0"/>
                </a:spcBef>
                <a:buClr>
                  <a:srgbClr val="000000"/>
                </a:buClr>
                <a:buFont typeface="Times New Roman" panose="02020603050405020304" pitchFamily="18" charset="0"/>
                <a:buNone/>
              </a:pPr>
              <a:t>38</a:t>
            </a:fld>
            <a:endParaRPr lang="en-US" altLang="es-ES" sz="1400">
              <a:solidFill>
                <a:srgbClr val="000000"/>
              </a:solidFill>
              <a:latin typeface="Times New Roman" panose="02020603050405020304" pitchFamily="18" charset="0"/>
              <a:ea typeface="Noto Sans CJK SC Regular"/>
              <a:cs typeface="Noto Sans CJK SC Regular"/>
            </a:endParaRPr>
          </a:p>
        </p:txBody>
      </p:sp>
      <p:sp>
        <p:nvSpPr>
          <p:cNvPr id="65539" name="Rectangle 1">
            <a:extLst>
              <a:ext uri="{FF2B5EF4-FFF2-40B4-BE49-F238E27FC236}">
                <a16:creationId xmlns:a16="http://schemas.microsoft.com/office/drawing/2014/main" id="{06624FC7-7E10-1B87-30A7-31FD5CC0EA3E}"/>
              </a:ext>
            </a:extLst>
          </p:cNvPr>
          <p:cNvSpPr>
            <a:spLocks noGrp="1" noRot="1" noChangeAspect="1" noChangeArrowheads="1" noTextEdit="1"/>
          </p:cNvSpPr>
          <p:nvPr>
            <p:ph type="sldImg"/>
          </p:nvPr>
        </p:nvSpPr>
        <p:spPr>
          <a:xfrm>
            <a:off x="146050" y="768350"/>
            <a:ext cx="6792913" cy="38227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a:extLst>
              <a:ext uri="{FF2B5EF4-FFF2-40B4-BE49-F238E27FC236}">
                <a16:creationId xmlns:a16="http://schemas.microsoft.com/office/drawing/2014/main" id="{086FCC6C-7414-0A6B-3F15-13F9EC0FDD35}"/>
              </a:ext>
            </a:extLst>
          </p:cNvPr>
          <p:cNvSpPr>
            <a:spLocks noGrp="1" noChangeArrowheads="1"/>
          </p:cNvSpPr>
          <p:nvPr>
            <p:ph type="body" idx="1"/>
          </p:nvPr>
        </p:nvSpPr>
        <p:spPr>
          <a:xfrm>
            <a:off x="709613" y="4860925"/>
            <a:ext cx="5667375" cy="4592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latin typeface="Arial" panose="020B0604020202020204" pitchFamily="34" charset="0"/>
            </a:endParaRPr>
          </a:p>
        </p:txBody>
      </p:sp>
      <p:sp>
        <p:nvSpPr>
          <p:cNvPr id="186371" name="Text Box 3">
            <a:extLst>
              <a:ext uri="{FF2B5EF4-FFF2-40B4-BE49-F238E27FC236}">
                <a16:creationId xmlns:a16="http://schemas.microsoft.com/office/drawing/2014/main" id="{C8620692-70C3-D67C-47D1-DE4C1BC8E20E}"/>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1pPr>
            <a:lvl2pPr marL="742950" indent="-28575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2pPr>
            <a:lvl3pPr marL="11430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3pPr>
            <a:lvl4pPr marL="16002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4pPr>
            <a:lvl5pPr marL="20574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9pPr>
          </a:lstStyle>
          <a:p>
            <a:pPr algn="r" eaLnBrk="1" hangingPunct="1">
              <a:buClr>
                <a:srgbClr val="000000"/>
              </a:buClr>
              <a:buSzPct val="100000"/>
              <a:buFont typeface="Times New Roman" panose="02020603050405020304" pitchFamily="18" charset="0"/>
              <a:buNone/>
            </a:pPr>
            <a:fld id="{362C7CAA-3BE0-4907-AC05-CE7A992368C2}" type="slidenum">
              <a:rPr lang="en-US" altLang="es-ES" sz="1200">
                <a:solidFill>
                  <a:srgbClr val="000000"/>
                </a:solidFill>
              </a:rPr>
              <a:pPr algn="r" eaLnBrk="1" hangingPunct="1">
                <a:buClr>
                  <a:srgbClr val="000000"/>
                </a:buClr>
                <a:buSzPct val="100000"/>
                <a:buFont typeface="Times New Roman" panose="02020603050405020304" pitchFamily="18" charset="0"/>
                <a:buNone/>
              </a:pPr>
              <a:t>38</a:t>
            </a:fld>
            <a:endParaRPr lang="en-US" altLang="es-ES" sz="120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a:extLst>
              <a:ext uri="{FF2B5EF4-FFF2-40B4-BE49-F238E27FC236}">
                <a16:creationId xmlns:a16="http://schemas.microsoft.com/office/drawing/2014/main" id="{D2612842-0DC6-F5AC-54C3-201345B692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1pPr>
            <a:lvl2pPr marL="742950" indent="-28575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2pPr>
            <a:lvl3pPr marL="11430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3pPr>
            <a:lvl4pPr marL="16002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4pPr>
            <a:lvl5pPr marL="20574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9pPr>
          </a:lstStyle>
          <a:p>
            <a:pPr>
              <a:spcBef>
                <a:spcPct val="0"/>
              </a:spcBef>
              <a:buClr>
                <a:srgbClr val="000000"/>
              </a:buClr>
              <a:buFont typeface="Times New Roman" panose="02020603050405020304" pitchFamily="18" charset="0"/>
              <a:buNone/>
            </a:pPr>
            <a:fld id="{2133F223-8440-4313-ACA5-2D8F485568B7}" type="slidenum">
              <a:rPr lang="en-US" altLang="es-ES" sz="1400">
                <a:solidFill>
                  <a:srgbClr val="000000"/>
                </a:solidFill>
                <a:latin typeface="Times New Roman" panose="02020603050405020304" pitchFamily="18" charset="0"/>
                <a:ea typeface="Noto Sans CJK SC Regular"/>
                <a:cs typeface="Noto Sans CJK SC Regular"/>
              </a:rPr>
              <a:pPr>
                <a:spcBef>
                  <a:spcPct val="0"/>
                </a:spcBef>
                <a:buClr>
                  <a:srgbClr val="000000"/>
                </a:buClr>
                <a:buFont typeface="Times New Roman" panose="02020603050405020304" pitchFamily="18" charset="0"/>
                <a:buNone/>
              </a:pPr>
              <a:t>39</a:t>
            </a:fld>
            <a:endParaRPr lang="en-US" altLang="es-ES" sz="1400">
              <a:solidFill>
                <a:srgbClr val="000000"/>
              </a:solidFill>
              <a:latin typeface="Times New Roman" panose="02020603050405020304" pitchFamily="18" charset="0"/>
              <a:ea typeface="Noto Sans CJK SC Regular"/>
              <a:cs typeface="Noto Sans CJK SC Regular"/>
            </a:endParaRPr>
          </a:p>
        </p:txBody>
      </p:sp>
      <p:sp>
        <p:nvSpPr>
          <p:cNvPr id="67587" name="Rectangle 1">
            <a:extLst>
              <a:ext uri="{FF2B5EF4-FFF2-40B4-BE49-F238E27FC236}">
                <a16:creationId xmlns:a16="http://schemas.microsoft.com/office/drawing/2014/main" id="{6BCC1284-0E62-C935-1D21-135656A53FB1}"/>
              </a:ext>
            </a:extLst>
          </p:cNvPr>
          <p:cNvSpPr>
            <a:spLocks noGrp="1" noRot="1" noChangeAspect="1" noChangeArrowheads="1" noTextEdit="1"/>
          </p:cNvSpPr>
          <p:nvPr>
            <p:ph type="sldImg"/>
          </p:nvPr>
        </p:nvSpPr>
        <p:spPr>
          <a:xfrm>
            <a:off x="146050" y="768350"/>
            <a:ext cx="6792913" cy="38227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2">
            <a:extLst>
              <a:ext uri="{FF2B5EF4-FFF2-40B4-BE49-F238E27FC236}">
                <a16:creationId xmlns:a16="http://schemas.microsoft.com/office/drawing/2014/main" id="{219E5DF1-9594-86CF-A8B6-340FFA0FB991}"/>
              </a:ext>
            </a:extLst>
          </p:cNvPr>
          <p:cNvSpPr>
            <a:spLocks noGrp="1" noChangeArrowheads="1"/>
          </p:cNvSpPr>
          <p:nvPr>
            <p:ph type="body" idx="1"/>
          </p:nvPr>
        </p:nvSpPr>
        <p:spPr>
          <a:xfrm>
            <a:off x="709613" y="4860925"/>
            <a:ext cx="5667375" cy="4592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latin typeface="Arial" panose="020B0604020202020204" pitchFamily="34" charset="0"/>
            </a:endParaRPr>
          </a:p>
        </p:txBody>
      </p:sp>
      <p:sp>
        <p:nvSpPr>
          <p:cNvPr id="187395" name="Text Box 3">
            <a:extLst>
              <a:ext uri="{FF2B5EF4-FFF2-40B4-BE49-F238E27FC236}">
                <a16:creationId xmlns:a16="http://schemas.microsoft.com/office/drawing/2014/main" id="{C25558D0-4082-A174-6117-47DC7F871549}"/>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1pPr>
            <a:lvl2pPr marL="742950" indent="-28575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2pPr>
            <a:lvl3pPr marL="11430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3pPr>
            <a:lvl4pPr marL="16002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4pPr>
            <a:lvl5pPr marL="20574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9pPr>
          </a:lstStyle>
          <a:p>
            <a:pPr algn="r" eaLnBrk="1" hangingPunct="1">
              <a:buClr>
                <a:srgbClr val="000000"/>
              </a:buClr>
              <a:buSzPct val="100000"/>
              <a:buFont typeface="Times New Roman" panose="02020603050405020304" pitchFamily="18" charset="0"/>
              <a:buNone/>
            </a:pPr>
            <a:fld id="{4B1C2487-9973-4E3E-8716-98126FC7C37B}" type="slidenum">
              <a:rPr lang="en-US" altLang="es-ES" sz="1200">
                <a:solidFill>
                  <a:srgbClr val="000000"/>
                </a:solidFill>
              </a:rPr>
              <a:pPr algn="r" eaLnBrk="1" hangingPunct="1">
                <a:buClr>
                  <a:srgbClr val="000000"/>
                </a:buClr>
                <a:buSzPct val="100000"/>
                <a:buFont typeface="Times New Roman" panose="02020603050405020304" pitchFamily="18" charset="0"/>
                <a:buNone/>
              </a:pPr>
              <a:t>39</a:t>
            </a:fld>
            <a:endParaRPr lang="en-US" altLang="es-ES" sz="1200">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a:extLst>
              <a:ext uri="{FF2B5EF4-FFF2-40B4-BE49-F238E27FC236}">
                <a16:creationId xmlns:a16="http://schemas.microsoft.com/office/drawing/2014/main" id="{D791EE75-5B1F-E957-1795-771AE0503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1pPr>
            <a:lvl2pPr marL="742950" indent="-28575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2pPr>
            <a:lvl3pPr marL="11430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3pPr>
            <a:lvl4pPr marL="16002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4pPr>
            <a:lvl5pPr marL="2057400" indent="-228600" defTabSz="965200">
              <a:spcBef>
                <a:spcPct val="30000"/>
              </a:spcBef>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tabLst>
                <a:tab pos="457200" algn="l"/>
                <a:tab pos="914400" algn="l"/>
                <a:tab pos="1371600" algn="l"/>
                <a:tab pos="1828800" algn="l"/>
                <a:tab pos="2286000" algn="l"/>
                <a:tab pos="2743200" algn="l"/>
                <a:tab pos="3200400" algn="l"/>
              </a:tabLst>
              <a:defRPr sz="1200">
                <a:solidFill>
                  <a:schemeClr val="tx1"/>
                </a:solidFill>
                <a:latin typeface="Arial" panose="020B0604020202020204" pitchFamily="34" charset="0"/>
              </a:defRPr>
            </a:lvl9pPr>
          </a:lstStyle>
          <a:p>
            <a:pPr>
              <a:spcBef>
                <a:spcPct val="0"/>
              </a:spcBef>
              <a:buClr>
                <a:srgbClr val="000000"/>
              </a:buClr>
              <a:buFont typeface="Times New Roman" panose="02020603050405020304" pitchFamily="18" charset="0"/>
              <a:buNone/>
            </a:pPr>
            <a:fld id="{F56A4DA2-BF78-4715-89C4-3207CD8AA2E8}" type="slidenum">
              <a:rPr lang="en-US" altLang="es-ES" sz="1400">
                <a:solidFill>
                  <a:srgbClr val="000000"/>
                </a:solidFill>
                <a:latin typeface="Times New Roman" panose="02020603050405020304" pitchFamily="18" charset="0"/>
                <a:ea typeface="Noto Sans CJK SC Regular"/>
                <a:cs typeface="Noto Sans CJK SC Regular"/>
              </a:rPr>
              <a:pPr>
                <a:spcBef>
                  <a:spcPct val="0"/>
                </a:spcBef>
                <a:buClr>
                  <a:srgbClr val="000000"/>
                </a:buClr>
                <a:buFont typeface="Times New Roman" panose="02020603050405020304" pitchFamily="18" charset="0"/>
                <a:buNone/>
              </a:pPr>
              <a:t>40</a:t>
            </a:fld>
            <a:endParaRPr lang="en-US" altLang="es-ES" sz="1400">
              <a:solidFill>
                <a:srgbClr val="000000"/>
              </a:solidFill>
              <a:latin typeface="Times New Roman" panose="02020603050405020304" pitchFamily="18" charset="0"/>
              <a:ea typeface="Noto Sans CJK SC Regular"/>
              <a:cs typeface="Noto Sans CJK SC Regular"/>
            </a:endParaRPr>
          </a:p>
        </p:txBody>
      </p:sp>
      <p:sp>
        <p:nvSpPr>
          <p:cNvPr id="69635" name="Rectangle 1">
            <a:extLst>
              <a:ext uri="{FF2B5EF4-FFF2-40B4-BE49-F238E27FC236}">
                <a16:creationId xmlns:a16="http://schemas.microsoft.com/office/drawing/2014/main" id="{50ADD433-50A6-B108-5F1F-BC019CB3C45E}"/>
              </a:ext>
            </a:extLst>
          </p:cNvPr>
          <p:cNvSpPr>
            <a:spLocks noGrp="1" noRot="1" noChangeAspect="1" noChangeArrowheads="1" noTextEdit="1"/>
          </p:cNvSpPr>
          <p:nvPr>
            <p:ph type="sldImg"/>
          </p:nvPr>
        </p:nvSpPr>
        <p:spPr>
          <a:xfrm>
            <a:off x="146050" y="768350"/>
            <a:ext cx="6792913" cy="38227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a:extLst>
              <a:ext uri="{FF2B5EF4-FFF2-40B4-BE49-F238E27FC236}">
                <a16:creationId xmlns:a16="http://schemas.microsoft.com/office/drawing/2014/main" id="{D8E0095E-3486-7585-F29F-1D177BAF9B12}"/>
              </a:ext>
            </a:extLst>
          </p:cNvPr>
          <p:cNvSpPr>
            <a:spLocks noGrp="1" noChangeArrowheads="1"/>
          </p:cNvSpPr>
          <p:nvPr>
            <p:ph type="body" idx="1"/>
          </p:nvPr>
        </p:nvSpPr>
        <p:spPr>
          <a:xfrm>
            <a:off x="709613" y="4860925"/>
            <a:ext cx="5667375" cy="4592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latin typeface="Arial" panose="020B0604020202020204" pitchFamily="34" charset="0"/>
            </a:endParaRPr>
          </a:p>
        </p:txBody>
      </p:sp>
      <p:sp>
        <p:nvSpPr>
          <p:cNvPr id="188419" name="Text Box 3">
            <a:extLst>
              <a:ext uri="{FF2B5EF4-FFF2-40B4-BE49-F238E27FC236}">
                <a16:creationId xmlns:a16="http://schemas.microsoft.com/office/drawing/2014/main" id="{98A4E97F-F32F-AE73-594C-EF8DDE6BEF85}"/>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1pPr>
            <a:lvl2pPr marL="742950" indent="-28575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2pPr>
            <a:lvl3pPr marL="11430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3pPr>
            <a:lvl4pPr marL="16002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4pPr>
            <a:lvl5pPr marL="2057400" indent="-22860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panose="020B0604020202020204" pitchFamily="34" charset="0"/>
              </a:defRPr>
            </a:lvl9pPr>
          </a:lstStyle>
          <a:p>
            <a:pPr algn="r" eaLnBrk="1" hangingPunct="1">
              <a:buClr>
                <a:srgbClr val="000000"/>
              </a:buClr>
              <a:buSzPct val="100000"/>
              <a:buFont typeface="Times New Roman" panose="02020603050405020304" pitchFamily="18" charset="0"/>
              <a:buNone/>
            </a:pPr>
            <a:fld id="{20EF424B-D5D0-4644-BCB9-A57E5F908CDD}" type="slidenum">
              <a:rPr lang="en-US" altLang="es-ES" sz="1200">
                <a:solidFill>
                  <a:srgbClr val="000000"/>
                </a:solidFill>
              </a:rPr>
              <a:pPr algn="r" eaLnBrk="1" hangingPunct="1">
                <a:buClr>
                  <a:srgbClr val="000000"/>
                </a:buClr>
                <a:buSzPct val="100000"/>
                <a:buFont typeface="Times New Roman" panose="02020603050405020304" pitchFamily="18" charset="0"/>
                <a:buNone/>
              </a:pPr>
              <a:t>40</a:t>
            </a:fld>
            <a:endParaRPr lang="en-US" altLang="es-ES" sz="120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C18146C-EC1B-1323-5213-F6C61E5BCB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7607DB-3BE9-4518-B91A-999CA0314756}" type="slidenum">
              <a:rPr lang="es-ES_tradnl" altLang="en-US" sz="1300"/>
              <a:pPr>
                <a:spcBef>
                  <a:spcPct val="0"/>
                </a:spcBef>
              </a:pPr>
              <a:t>41</a:t>
            </a:fld>
            <a:endParaRPr lang="es-ES_tradnl" altLang="en-US" sz="1300"/>
          </a:p>
        </p:txBody>
      </p:sp>
      <p:sp>
        <p:nvSpPr>
          <p:cNvPr id="71683" name="Rectangle 2">
            <a:extLst>
              <a:ext uri="{FF2B5EF4-FFF2-40B4-BE49-F238E27FC236}">
                <a16:creationId xmlns:a16="http://schemas.microsoft.com/office/drawing/2014/main" id="{C49EF247-1612-6317-EC4F-6F852204A2BE}"/>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429332AA-CDC3-CEF2-9E76-61F2068714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83472407-76C7-3041-1198-09CED4D19D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A5506B-A9DD-4723-983F-0F922F33E723}" type="slidenum">
              <a:rPr lang="es-ES_tradnl" altLang="en-US" sz="1300"/>
              <a:pPr>
                <a:spcBef>
                  <a:spcPct val="0"/>
                </a:spcBef>
              </a:pPr>
              <a:t>4</a:t>
            </a:fld>
            <a:endParaRPr lang="es-ES_tradnl" altLang="en-US" sz="1300"/>
          </a:p>
        </p:txBody>
      </p:sp>
      <p:sp>
        <p:nvSpPr>
          <p:cNvPr id="8195" name="Rectangle 2">
            <a:extLst>
              <a:ext uri="{FF2B5EF4-FFF2-40B4-BE49-F238E27FC236}">
                <a16:creationId xmlns:a16="http://schemas.microsoft.com/office/drawing/2014/main" id="{1A5B9A36-97B7-F049-5024-B842E0A847E3}"/>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FBA2F058-FFC8-BCA4-5182-584CCBBF22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EE535321-45B5-0743-F738-E7150766E0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64517E-782E-48DB-9A4A-25C854094BC2}" type="slidenum">
              <a:rPr lang="es-ES_tradnl" altLang="en-US" sz="1300"/>
              <a:pPr>
                <a:spcBef>
                  <a:spcPct val="0"/>
                </a:spcBef>
              </a:pPr>
              <a:t>6</a:t>
            </a:fld>
            <a:endParaRPr lang="es-ES_tradnl" altLang="en-US" sz="1300"/>
          </a:p>
        </p:txBody>
      </p:sp>
      <p:sp>
        <p:nvSpPr>
          <p:cNvPr id="11267" name="Rectangle 2">
            <a:extLst>
              <a:ext uri="{FF2B5EF4-FFF2-40B4-BE49-F238E27FC236}">
                <a16:creationId xmlns:a16="http://schemas.microsoft.com/office/drawing/2014/main" id="{35968FBB-BEA8-9954-0BEC-53B940952ED5}"/>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EE669E53-6F3C-DEB4-F355-663BC8A5B5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A97E19EF-EDC4-AB86-A2B6-CA44601276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0EDB3F-1539-4C31-A19F-1AF3EF5BED30}" type="slidenum">
              <a:rPr lang="es-ES_tradnl" altLang="en-US" sz="1300"/>
              <a:pPr>
                <a:spcBef>
                  <a:spcPct val="0"/>
                </a:spcBef>
              </a:pPr>
              <a:t>7</a:t>
            </a:fld>
            <a:endParaRPr lang="es-ES_tradnl" altLang="en-US" sz="1300"/>
          </a:p>
        </p:txBody>
      </p:sp>
      <p:sp>
        <p:nvSpPr>
          <p:cNvPr id="14339" name="Rectangle 2">
            <a:extLst>
              <a:ext uri="{FF2B5EF4-FFF2-40B4-BE49-F238E27FC236}">
                <a16:creationId xmlns:a16="http://schemas.microsoft.com/office/drawing/2014/main" id="{3C045471-8379-C75F-9BD3-1984E8F3858B}"/>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97029328-B752-D811-9005-429F11018B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3394F7F-D0F0-9B27-BC39-FF4EC5C489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240185-E074-47B7-8AE8-3B19B3457108}" type="slidenum">
              <a:rPr lang="es-ES_tradnl" altLang="en-US" sz="1300"/>
              <a:pPr>
                <a:spcBef>
                  <a:spcPct val="0"/>
                </a:spcBef>
              </a:pPr>
              <a:t>9</a:t>
            </a:fld>
            <a:endParaRPr lang="es-ES_tradnl" altLang="en-US" sz="1300"/>
          </a:p>
        </p:txBody>
      </p:sp>
      <p:sp>
        <p:nvSpPr>
          <p:cNvPr id="17411" name="Rectangle 2">
            <a:extLst>
              <a:ext uri="{FF2B5EF4-FFF2-40B4-BE49-F238E27FC236}">
                <a16:creationId xmlns:a16="http://schemas.microsoft.com/office/drawing/2014/main" id="{7222A753-B413-4412-09A3-40BDE17E5884}"/>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C6E1D40E-6227-0B73-9CB3-7F240D8788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B70D3EF6-1A5B-A926-4678-7C2D29E261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9D887B-73F4-47AB-B5A1-37C37A8A4F46}" type="slidenum">
              <a:rPr lang="es-ES_tradnl" altLang="en-US" sz="1300"/>
              <a:pPr>
                <a:spcBef>
                  <a:spcPct val="0"/>
                </a:spcBef>
              </a:pPr>
              <a:t>10</a:t>
            </a:fld>
            <a:endParaRPr lang="es-ES_tradnl" altLang="en-US" sz="1300"/>
          </a:p>
        </p:txBody>
      </p:sp>
      <p:sp>
        <p:nvSpPr>
          <p:cNvPr id="19459" name="Rectangle 2">
            <a:extLst>
              <a:ext uri="{FF2B5EF4-FFF2-40B4-BE49-F238E27FC236}">
                <a16:creationId xmlns:a16="http://schemas.microsoft.com/office/drawing/2014/main" id="{F2759F05-8DA3-2ACD-A978-DDCBFCD5AA18}"/>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B468EBC7-4C52-E1A0-7733-4D9F756710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72E27ED-AD94-B5B6-98EB-77F81CF906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A46CACA-634D-44C1-AEA7-33251B926DA5}" type="slidenum">
              <a:rPr lang="es-ES_tradnl" altLang="en-US" sz="1300"/>
              <a:pPr>
                <a:spcBef>
                  <a:spcPct val="0"/>
                </a:spcBef>
              </a:pPr>
              <a:t>11</a:t>
            </a:fld>
            <a:endParaRPr lang="es-ES_tradnl" altLang="en-US" sz="1300"/>
          </a:p>
        </p:txBody>
      </p:sp>
      <p:sp>
        <p:nvSpPr>
          <p:cNvPr id="21507" name="Rectangle 2">
            <a:extLst>
              <a:ext uri="{FF2B5EF4-FFF2-40B4-BE49-F238E27FC236}">
                <a16:creationId xmlns:a16="http://schemas.microsoft.com/office/drawing/2014/main" id="{3B71617A-4CDF-6B38-2489-C153895CD64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C824B9BC-3CFA-DF5E-4262-232DB170BD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1267900-A252-D9A8-E612-F5AC96A6EB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6515B1-71F4-4FD7-8046-E7EA61197440}" type="slidenum">
              <a:rPr lang="es-ES_tradnl" altLang="en-US" sz="1300"/>
              <a:pPr>
                <a:spcBef>
                  <a:spcPct val="0"/>
                </a:spcBef>
              </a:pPr>
              <a:t>12</a:t>
            </a:fld>
            <a:endParaRPr lang="es-ES_tradnl" altLang="en-US" sz="1300"/>
          </a:p>
        </p:txBody>
      </p:sp>
      <p:sp>
        <p:nvSpPr>
          <p:cNvPr id="23555" name="Rectangle 2">
            <a:extLst>
              <a:ext uri="{FF2B5EF4-FFF2-40B4-BE49-F238E27FC236}">
                <a16:creationId xmlns:a16="http://schemas.microsoft.com/office/drawing/2014/main" id="{B87D4084-4E4D-D66C-44F7-D9E0776D40EB}"/>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9ED064A7-12B9-0788-6A10-0C46AEB4C1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342901"/>
            <a:ext cx="8229600" cy="716756"/>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168003"/>
            <a:ext cx="4038600" cy="323254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168003"/>
            <a:ext cx="4038600" cy="323254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2">
            <a:extLst>
              <a:ext uri="{FF2B5EF4-FFF2-40B4-BE49-F238E27FC236}">
                <a16:creationId xmlns:a16="http://schemas.microsoft.com/office/drawing/2014/main" id="{57BAF6A8-E321-5E60-4DB8-32553CE1D18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982CF373-9AC5-3231-9B8A-0B4E0A53E976}"/>
              </a:ext>
            </a:extLst>
          </p:cNvPr>
          <p:cNvSpPr>
            <a:spLocks noGrp="1" noChangeArrowheads="1"/>
          </p:cNvSpPr>
          <p:nvPr>
            <p:ph type="sldNum" sz="quarter" idx="11"/>
          </p:nvPr>
        </p:nvSpPr>
        <p:spPr>
          <a:ln/>
        </p:spPr>
        <p:txBody>
          <a:bodyPr/>
          <a:lstStyle>
            <a:lvl1pPr>
              <a:defRPr/>
            </a:lvl1pPr>
          </a:lstStyle>
          <a:p>
            <a:fld id="{26BA9D47-DDF8-410E-A500-6618992144A6}" type="slidenum">
              <a:rPr lang="en-US" altLang="en-US"/>
              <a:pPr/>
              <a:t>‹Nº›</a:t>
            </a:fld>
            <a:endParaRPr lang="en-US" altLang="en-US"/>
          </a:p>
        </p:txBody>
      </p:sp>
      <p:sp>
        <p:nvSpPr>
          <p:cNvPr id="7" name="Rectangle 16">
            <a:extLst>
              <a:ext uri="{FF2B5EF4-FFF2-40B4-BE49-F238E27FC236}">
                <a16:creationId xmlns:a16="http://schemas.microsoft.com/office/drawing/2014/main" id="{F2D70091-03EE-5725-D4C1-0A102184D50C}"/>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1353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457200" y="342901"/>
            <a:ext cx="8229600" cy="716756"/>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457200" y="1168004"/>
            <a:ext cx="4038600" cy="155852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168004"/>
            <a:ext cx="4038600" cy="155852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57200" y="2840832"/>
            <a:ext cx="4038600" cy="155971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648200" y="2840832"/>
            <a:ext cx="4038600" cy="155971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2">
            <a:extLst>
              <a:ext uri="{FF2B5EF4-FFF2-40B4-BE49-F238E27FC236}">
                <a16:creationId xmlns:a16="http://schemas.microsoft.com/office/drawing/2014/main" id="{C46EF310-0B89-13F7-6C15-DBFA2ABA13D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9976A3A5-BB29-0644-2B49-4927B4C421C6}"/>
              </a:ext>
            </a:extLst>
          </p:cNvPr>
          <p:cNvSpPr>
            <a:spLocks noGrp="1" noChangeArrowheads="1"/>
          </p:cNvSpPr>
          <p:nvPr>
            <p:ph type="sldNum" sz="quarter" idx="11"/>
          </p:nvPr>
        </p:nvSpPr>
        <p:spPr>
          <a:ln/>
        </p:spPr>
        <p:txBody>
          <a:bodyPr/>
          <a:lstStyle>
            <a:lvl1pPr>
              <a:defRPr/>
            </a:lvl1pPr>
          </a:lstStyle>
          <a:p>
            <a:fld id="{3B561007-A82D-47AB-8D31-0CD209AC96A8}" type="slidenum">
              <a:rPr lang="en-US" altLang="en-US"/>
              <a:pPr/>
              <a:t>‹Nº›</a:t>
            </a:fld>
            <a:endParaRPr lang="en-US" altLang="en-US"/>
          </a:p>
        </p:txBody>
      </p:sp>
      <p:sp>
        <p:nvSpPr>
          <p:cNvPr id="9" name="Rectangle 16">
            <a:extLst>
              <a:ext uri="{FF2B5EF4-FFF2-40B4-BE49-F238E27FC236}">
                <a16:creationId xmlns:a16="http://schemas.microsoft.com/office/drawing/2014/main" id="{100D68B4-7A87-4615-1E02-3D0C21C0E045}"/>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2297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342901"/>
            <a:ext cx="8229600" cy="716756"/>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168003"/>
            <a:ext cx="8229600" cy="3232547"/>
          </a:xfrm>
        </p:spPr>
        <p:txBody>
          <a:bodyPr/>
          <a:lstStyle/>
          <a:p>
            <a:pPr lvl="0"/>
            <a:endParaRPr lang="es-ES" noProof="0"/>
          </a:p>
        </p:txBody>
      </p:sp>
      <p:sp>
        <p:nvSpPr>
          <p:cNvPr id="4" name="Rectangle 2">
            <a:extLst>
              <a:ext uri="{FF2B5EF4-FFF2-40B4-BE49-F238E27FC236}">
                <a16:creationId xmlns:a16="http://schemas.microsoft.com/office/drawing/2014/main" id="{61B810C3-F9E6-7FA7-F344-4DD9D634B0C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E6708FD2-FFC5-7385-F4B8-E971E9BE67AC}"/>
              </a:ext>
            </a:extLst>
          </p:cNvPr>
          <p:cNvSpPr>
            <a:spLocks noGrp="1" noChangeArrowheads="1"/>
          </p:cNvSpPr>
          <p:nvPr>
            <p:ph type="sldNum" sz="quarter" idx="11"/>
          </p:nvPr>
        </p:nvSpPr>
        <p:spPr>
          <a:ln/>
        </p:spPr>
        <p:txBody>
          <a:bodyPr/>
          <a:lstStyle>
            <a:lvl1pPr>
              <a:defRPr/>
            </a:lvl1pPr>
          </a:lstStyle>
          <a:p>
            <a:fld id="{CE0D1AC0-B3EB-437A-805E-FDDDA91CFB94}" type="slidenum">
              <a:rPr lang="en-US" altLang="en-US"/>
              <a:pPr/>
              <a:t>‹Nº›</a:t>
            </a:fld>
            <a:endParaRPr lang="en-US" altLang="en-US"/>
          </a:p>
        </p:txBody>
      </p:sp>
      <p:sp>
        <p:nvSpPr>
          <p:cNvPr id="6" name="Rectangle 16">
            <a:extLst>
              <a:ext uri="{FF2B5EF4-FFF2-40B4-BE49-F238E27FC236}">
                <a16:creationId xmlns:a16="http://schemas.microsoft.com/office/drawing/2014/main" id="{3378710A-E925-AF5A-F6B4-B5DCF7E432A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07267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reserve="1">
  <p:cSld name="Título y 2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342901"/>
            <a:ext cx="8229600" cy="716756"/>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457200" y="1168004"/>
            <a:ext cx="4038600" cy="155852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168004"/>
            <a:ext cx="4038600" cy="155852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half" idx="3"/>
          </p:nvPr>
        </p:nvSpPr>
        <p:spPr>
          <a:xfrm>
            <a:off x="457200" y="2840832"/>
            <a:ext cx="8229600" cy="155971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2">
            <a:extLst>
              <a:ext uri="{FF2B5EF4-FFF2-40B4-BE49-F238E27FC236}">
                <a16:creationId xmlns:a16="http://schemas.microsoft.com/office/drawing/2014/main" id="{3F9D0191-0E81-CF22-CE99-960B25DFD6D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7" name="Rectangle 3">
            <a:extLst>
              <a:ext uri="{FF2B5EF4-FFF2-40B4-BE49-F238E27FC236}">
                <a16:creationId xmlns:a16="http://schemas.microsoft.com/office/drawing/2014/main" id="{61AB2DD1-98FF-D385-315E-3AEED1D42721}"/>
              </a:ext>
            </a:extLst>
          </p:cNvPr>
          <p:cNvSpPr>
            <a:spLocks noGrp="1" noChangeArrowheads="1"/>
          </p:cNvSpPr>
          <p:nvPr>
            <p:ph type="sldNum" sz="quarter" idx="11"/>
          </p:nvPr>
        </p:nvSpPr>
        <p:spPr>
          <a:ln/>
        </p:spPr>
        <p:txBody>
          <a:bodyPr/>
          <a:lstStyle>
            <a:lvl1pPr>
              <a:defRPr/>
            </a:lvl1pPr>
          </a:lstStyle>
          <a:p>
            <a:fld id="{D5FD0021-8976-4D58-B6D8-BE3AB368FB71}" type="slidenum">
              <a:rPr lang="en-US" altLang="en-US"/>
              <a:pPr/>
              <a:t>‹Nº›</a:t>
            </a:fld>
            <a:endParaRPr lang="en-US" altLang="en-US"/>
          </a:p>
        </p:txBody>
      </p:sp>
      <p:sp>
        <p:nvSpPr>
          <p:cNvPr id="8" name="Rectangle 16">
            <a:extLst>
              <a:ext uri="{FF2B5EF4-FFF2-40B4-BE49-F238E27FC236}">
                <a16:creationId xmlns:a16="http://schemas.microsoft.com/office/drawing/2014/main" id="{00BFAAC0-6DD8-B757-0EA6-C62ECC402708}"/>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92458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168003"/>
            <a:ext cx="4038600" cy="323254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168003"/>
            <a:ext cx="4038600" cy="323254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2">
            <a:extLst>
              <a:ext uri="{FF2B5EF4-FFF2-40B4-BE49-F238E27FC236}">
                <a16:creationId xmlns:a16="http://schemas.microsoft.com/office/drawing/2014/main" id="{FE42BC37-72A9-A318-3BB8-304A95BDA08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49F31B3E-63EA-048B-5F9D-7BE63447A5D5}"/>
              </a:ext>
            </a:extLst>
          </p:cNvPr>
          <p:cNvSpPr>
            <a:spLocks noGrp="1" noChangeArrowheads="1"/>
          </p:cNvSpPr>
          <p:nvPr>
            <p:ph type="sldNum" sz="quarter" idx="11"/>
          </p:nvPr>
        </p:nvSpPr>
        <p:spPr>
          <a:ln/>
        </p:spPr>
        <p:txBody>
          <a:bodyPr/>
          <a:lstStyle>
            <a:lvl1pPr>
              <a:defRPr/>
            </a:lvl1pPr>
          </a:lstStyle>
          <a:p>
            <a:fld id="{CCDBF1F1-D842-4DCF-9D65-C7794BA956DE}" type="slidenum">
              <a:rPr lang="en-US" altLang="en-US"/>
              <a:pPr/>
              <a:t>‹Nº›</a:t>
            </a:fld>
            <a:endParaRPr lang="en-US" altLang="en-US"/>
          </a:p>
        </p:txBody>
      </p:sp>
      <p:sp>
        <p:nvSpPr>
          <p:cNvPr id="7" name="Rectangle 16">
            <a:extLst>
              <a:ext uri="{FF2B5EF4-FFF2-40B4-BE49-F238E27FC236}">
                <a16:creationId xmlns:a16="http://schemas.microsoft.com/office/drawing/2014/main" id="{31C3D83B-D7E5-C939-BCBD-8AB45EC029DB}"/>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722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26"/>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SzPts val="2400"/>
              <a:buNone/>
              <a:defRPr>
                <a:solidFill>
                  <a:srgbClr val="888888"/>
                </a:solidFill>
              </a:defRPr>
            </a:lvl1pPr>
            <a:lvl2pPr lvl="1" algn="ctr">
              <a:spcBef>
                <a:spcPts val="420"/>
              </a:spcBef>
              <a:spcAft>
                <a:spcPts val="0"/>
              </a:spcAft>
              <a:buSzPts val="21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00"/>
              </a:spcBef>
              <a:spcAft>
                <a:spcPts val="0"/>
              </a:spcAft>
              <a:buSzPts val="1500"/>
              <a:buNone/>
              <a:defRPr>
                <a:solidFill>
                  <a:srgbClr val="888888"/>
                </a:solidFill>
              </a:defRPr>
            </a:lvl4pPr>
            <a:lvl5pPr lvl="4" algn="ctr">
              <a:spcBef>
                <a:spcPts val="300"/>
              </a:spcBef>
              <a:spcAft>
                <a:spcPts val="0"/>
              </a:spcAft>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36" name="Google Shape;36;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27"/>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000"/>
              <a:buFont typeface="Arial"/>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SzPts val="1500"/>
              <a:buNone/>
              <a:defRPr sz="1500">
                <a:solidFill>
                  <a:srgbClr val="888888"/>
                </a:solidFill>
              </a:defRPr>
            </a:lvl1pPr>
            <a:lvl2pPr marL="914400" lvl="1" indent="-228600" algn="l">
              <a:spcBef>
                <a:spcPts val="270"/>
              </a:spcBef>
              <a:spcAft>
                <a:spcPts val="0"/>
              </a:spcAft>
              <a:buSzPts val="1350"/>
              <a:buNone/>
              <a:defRPr sz="1350">
                <a:solidFill>
                  <a:srgbClr val="888888"/>
                </a:solidFill>
              </a:defRPr>
            </a:lvl2pPr>
            <a:lvl3pPr marL="1371600" lvl="2" indent="-228600" algn="l">
              <a:spcBef>
                <a:spcPts val="240"/>
              </a:spcBef>
              <a:spcAft>
                <a:spcPts val="0"/>
              </a:spcAft>
              <a:buSzPts val="1200"/>
              <a:buNone/>
              <a:defRPr sz="1200">
                <a:solidFill>
                  <a:srgbClr val="888888"/>
                </a:solidFill>
              </a:defRPr>
            </a:lvl3pPr>
            <a:lvl4pPr marL="1828800" lvl="3" indent="-228600" algn="l">
              <a:spcBef>
                <a:spcPts val="210"/>
              </a:spcBef>
              <a:spcAft>
                <a:spcPts val="0"/>
              </a:spcAft>
              <a:buSzPts val="1050"/>
              <a:buNone/>
              <a:defRPr sz="1050">
                <a:solidFill>
                  <a:srgbClr val="888888"/>
                </a:solidFill>
              </a:defRPr>
            </a:lvl4pPr>
            <a:lvl5pPr marL="2286000" lvl="4" indent="-228600" algn="l">
              <a:spcBef>
                <a:spcPts val="210"/>
              </a:spcBef>
              <a:spcAft>
                <a:spcPts val="0"/>
              </a:spcAft>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42" name="Google Shape;42;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Arial"/>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61950" algn="l">
              <a:spcBef>
                <a:spcPts val="420"/>
              </a:spcBef>
              <a:spcAft>
                <a:spcPts val="0"/>
              </a:spcAft>
              <a:buSzPts val="2100"/>
              <a:buChar char="•"/>
              <a:defRPr sz="2100"/>
            </a:lvl2pPr>
            <a:lvl3pPr marL="1371600" lvl="2" indent="-342900" algn="l">
              <a:spcBef>
                <a:spcPts val="360"/>
              </a:spcBef>
              <a:spcAft>
                <a:spcPts val="0"/>
              </a:spcAft>
              <a:buSzPts val="1800"/>
              <a:buChar char="•"/>
              <a:defRPr sz="1800"/>
            </a:lvl3pPr>
            <a:lvl4pPr marL="1828800" lvl="3" indent="-323850" algn="l">
              <a:spcBef>
                <a:spcPts val="300"/>
              </a:spcBef>
              <a:spcAft>
                <a:spcPts val="0"/>
              </a:spcAft>
              <a:buSzPts val="1500"/>
              <a:buChar char="•"/>
              <a:defRPr sz="1500"/>
            </a:lvl4pPr>
            <a:lvl5pPr marL="2286000" lvl="4" indent="-323850" algn="l">
              <a:spcBef>
                <a:spcPts val="300"/>
              </a:spcBef>
              <a:spcAft>
                <a:spcPts val="0"/>
              </a:spcAft>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61" name="Google Shape;61;p3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SzPts val="1050"/>
              <a:buNone/>
              <a:defRPr sz="1050"/>
            </a:lvl1pPr>
            <a:lvl2pPr marL="914400" lvl="1" indent="-228600" algn="l">
              <a:spcBef>
                <a:spcPts val="180"/>
              </a:spcBef>
              <a:spcAft>
                <a:spcPts val="0"/>
              </a:spcAft>
              <a:buSzPts val="900"/>
              <a:buNone/>
              <a:defRPr sz="900"/>
            </a:lvl2pPr>
            <a:lvl3pPr marL="1371600" lvl="2" indent="-228600" algn="l">
              <a:spcBef>
                <a:spcPts val="150"/>
              </a:spcBef>
              <a:spcAft>
                <a:spcPts val="0"/>
              </a:spcAft>
              <a:buSzPts val="750"/>
              <a:buNone/>
              <a:defRPr sz="750"/>
            </a:lvl3pPr>
            <a:lvl4pPr marL="1828800" lvl="3" indent="-228600" algn="l">
              <a:spcBef>
                <a:spcPts val="135"/>
              </a:spcBef>
              <a:spcAft>
                <a:spcPts val="0"/>
              </a:spcAft>
              <a:buSzPts val="675"/>
              <a:buNone/>
              <a:defRPr sz="675"/>
            </a:lvl4pPr>
            <a:lvl5pPr marL="2286000" lvl="4" indent="-228600" algn="l">
              <a:spcBef>
                <a:spcPts val="135"/>
              </a:spcBef>
              <a:spcAft>
                <a:spcPts val="0"/>
              </a:spcAft>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62" name="Google Shape;62;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Arial"/>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1"/>
          <p:cNvSpPr>
            <a:spLocks noGrp="1"/>
          </p:cNvSpPr>
          <p:nvPr>
            <p:ph type="pic" idx="2"/>
          </p:nvPr>
        </p:nvSpPr>
        <p:spPr>
          <a:xfrm>
            <a:off x="1792288" y="459581"/>
            <a:ext cx="5486400" cy="3086100"/>
          </a:xfrm>
          <a:prstGeom prst="rect">
            <a:avLst/>
          </a:prstGeom>
          <a:noFill/>
          <a:ln>
            <a:noFill/>
          </a:ln>
        </p:spPr>
      </p:sp>
      <p:sp>
        <p:nvSpPr>
          <p:cNvPr id="68" name="Google Shape;68;p3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SzPts val="1050"/>
              <a:buNone/>
              <a:defRPr sz="1050"/>
            </a:lvl1pPr>
            <a:lvl2pPr marL="914400" lvl="1" indent="-228600" algn="l">
              <a:spcBef>
                <a:spcPts val="180"/>
              </a:spcBef>
              <a:spcAft>
                <a:spcPts val="0"/>
              </a:spcAft>
              <a:buSzPts val="900"/>
              <a:buNone/>
              <a:defRPr sz="900"/>
            </a:lvl2pPr>
            <a:lvl3pPr marL="1371600" lvl="2" indent="-228600" algn="l">
              <a:spcBef>
                <a:spcPts val="150"/>
              </a:spcBef>
              <a:spcAft>
                <a:spcPts val="0"/>
              </a:spcAft>
              <a:buSzPts val="750"/>
              <a:buNone/>
              <a:defRPr sz="750"/>
            </a:lvl3pPr>
            <a:lvl4pPr marL="1828800" lvl="3" indent="-228600" algn="l">
              <a:spcBef>
                <a:spcPts val="135"/>
              </a:spcBef>
              <a:spcAft>
                <a:spcPts val="0"/>
              </a:spcAft>
              <a:buSzPts val="675"/>
              <a:buNone/>
              <a:defRPr sz="675"/>
            </a:lvl4pPr>
            <a:lvl5pPr marL="2286000" lvl="4" indent="-228600" algn="l">
              <a:spcBef>
                <a:spcPts val="135"/>
              </a:spcBef>
              <a:spcAft>
                <a:spcPts val="0"/>
              </a:spcAft>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69" name="Google Shape;69;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
            <a:extLst>
              <a:ext uri="{FF2B5EF4-FFF2-40B4-BE49-F238E27FC236}">
                <a16:creationId xmlns:a16="http://schemas.microsoft.com/office/drawing/2014/main" id="{5AF0C08D-2CA8-1AAC-5A13-E5EAE836F79D}"/>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A254F62D-302D-0B68-4361-4F9F6842B620}"/>
              </a:ext>
            </a:extLst>
          </p:cNvPr>
          <p:cNvSpPr>
            <a:spLocks noGrp="1" noChangeArrowheads="1"/>
          </p:cNvSpPr>
          <p:nvPr>
            <p:ph type="sldNum" sz="quarter" idx="11"/>
          </p:nvPr>
        </p:nvSpPr>
        <p:spPr>
          <a:ln/>
        </p:spPr>
        <p:txBody>
          <a:bodyPr/>
          <a:lstStyle>
            <a:lvl1pPr>
              <a:defRPr/>
            </a:lvl1pPr>
          </a:lstStyle>
          <a:p>
            <a:fld id="{C93CE5C2-E192-4F7A-821F-45B05C164B0B}" type="slidenum">
              <a:rPr lang="en-US" altLang="en-US"/>
              <a:pPr/>
              <a:t>‹Nº›</a:t>
            </a:fld>
            <a:endParaRPr lang="en-US" altLang="en-US"/>
          </a:p>
        </p:txBody>
      </p:sp>
      <p:sp>
        <p:nvSpPr>
          <p:cNvPr id="6" name="Rectangle 16">
            <a:extLst>
              <a:ext uri="{FF2B5EF4-FFF2-40B4-BE49-F238E27FC236}">
                <a16:creationId xmlns:a16="http://schemas.microsoft.com/office/drawing/2014/main" id="{D8802C89-4790-2382-298E-9A044E1A83D3}"/>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7322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300"/>
              <a:buFont typeface="Arial"/>
              <a:buNone/>
              <a:defRPr sz="33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rgbClr val="FF0000"/>
              </a:buClr>
              <a:buSzPts val="2400"/>
              <a:buFont typeface="Arial"/>
              <a:buChar char="•"/>
              <a:defRPr sz="2400" b="1" i="0" u="none" strike="noStrike" cap="none">
                <a:solidFill>
                  <a:srgbClr val="000090"/>
                </a:solidFill>
                <a:latin typeface="Arial"/>
                <a:ea typeface="Arial"/>
                <a:cs typeface="Arial"/>
                <a:sym typeface="Arial"/>
              </a:defRPr>
            </a:lvl1pPr>
            <a:lvl2pPr marL="914400" marR="0" lvl="1" indent="-361950" algn="l" rtl="0">
              <a:spcBef>
                <a:spcPts val="420"/>
              </a:spcBef>
              <a:spcAft>
                <a:spcPts val="0"/>
              </a:spcAft>
              <a:buClr>
                <a:srgbClr val="FF0000"/>
              </a:buClr>
              <a:buSzPts val="2100"/>
              <a:buFont typeface="Arial"/>
              <a:buChar char="•"/>
              <a:defRPr sz="2100" b="1" i="0" u="none" strike="noStrike" cap="none">
                <a:solidFill>
                  <a:srgbClr val="000090"/>
                </a:solidFill>
                <a:latin typeface="Arial"/>
                <a:ea typeface="Arial"/>
                <a:cs typeface="Arial"/>
                <a:sym typeface="Arial"/>
              </a:defRPr>
            </a:lvl2pPr>
            <a:lvl3pPr marL="1371600" marR="0" lvl="2" indent="-342900" algn="l" rtl="0">
              <a:spcBef>
                <a:spcPts val="360"/>
              </a:spcBef>
              <a:spcAft>
                <a:spcPts val="0"/>
              </a:spcAft>
              <a:buClr>
                <a:srgbClr val="FF0000"/>
              </a:buClr>
              <a:buSzPts val="1800"/>
              <a:buFont typeface="Arial"/>
              <a:buChar char="•"/>
              <a:defRPr sz="1800" b="1" i="0" u="none" strike="noStrike" cap="none">
                <a:solidFill>
                  <a:srgbClr val="000090"/>
                </a:solidFill>
                <a:latin typeface="Arial"/>
                <a:ea typeface="Arial"/>
                <a:cs typeface="Arial"/>
                <a:sym typeface="Arial"/>
              </a:defRPr>
            </a:lvl3pPr>
            <a:lvl4pPr marL="1828800" marR="0" lvl="3" indent="-323850" algn="l" rtl="0">
              <a:spcBef>
                <a:spcPts val="300"/>
              </a:spcBef>
              <a:spcAft>
                <a:spcPts val="0"/>
              </a:spcAft>
              <a:buClr>
                <a:srgbClr val="FF0000"/>
              </a:buClr>
              <a:buSzPts val="1500"/>
              <a:buFont typeface="Arial"/>
              <a:buChar char="•"/>
              <a:defRPr sz="1500" b="1" i="0" u="none" strike="noStrike" cap="none">
                <a:solidFill>
                  <a:srgbClr val="000090"/>
                </a:solidFill>
                <a:latin typeface="Arial"/>
                <a:ea typeface="Arial"/>
                <a:cs typeface="Arial"/>
                <a:sym typeface="Arial"/>
              </a:defRPr>
            </a:lvl4pPr>
            <a:lvl5pPr marL="2286000" marR="0" lvl="4" indent="-323850" algn="l" rtl="0">
              <a:spcBef>
                <a:spcPts val="300"/>
              </a:spcBef>
              <a:spcAft>
                <a:spcPts val="0"/>
              </a:spcAft>
              <a:buClr>
                <a:srgbClr val="FF0000"/>
              </a:buClr>
              <a:buSzPts val="1500"/>
              <a:buFont typeface="Arial"/>
              <a:buChar char="•"/>
              <a:defRPr sz="1500" b="1" i="0" u="none" strike="noStrike" cap="none">
                <a:solidFill>
                  <a:srgbClr val="000090"/>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2" name="Google Shape;12;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1.x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hyperlink" Target="http://www.ub.edu/stat/docencia/bioinformatica/microarrays/ADM/slides/Simula-pvalors.xls" TargetMode="Externa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457199" y="205978"/>
            <a:ext cx="8460463" cy="138743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Arial"/>
              <a:buNone/>
            </a:pPr>
            <a:r>
              <a:rPr lang="en-US" sz="3200" dirty="0"/>
              <a:t>Targeted Metabolomics </a:t>
            </a:r>
            <a:r>
              <a:rPr lang="en-US" sz="3200"/>
              <a:t>Data Analysis: </a:t>
            </a:r>
            <a:r>
              <a:rPr lang="en-US" sz="3200" dirty="0"/>
              <a:t>Unlocking Insights with Machine Learning, AI and Statistics</a:t>
            </a:r>
            <a:endParaRPr dirty="0"/>
          </a:p>
        </p:txBody>
      </p:sp>
      <p:pic>
        <p:nvPicPr>
          <p:cNvPr id="89" name="Google Shape;89;p1"/>
          <p:cNvPicPr preferRelativeResize="0"/>
          <p:nvPr/>
        </p:nvPicPr>
        <p:blipFill rotWithShape="1">
          <a:blip r:embed="rId3">
            <a:alphaModFix/>
          </a:blip>
          <a:srcRect/>
          <a:stretch/>
        </p:blipFill>
        <p:spPr>
          <a:xfrm>
            <a:off x="429766" y="1954192"/>
            <a:ext cx="2480365" cy="1466871"/>
          </a:xfrm>
          <a:prstGeom prst="rect">
            <a:avLst/>
          </a:prstGeom>
          <a:noFill/>
          <a:ln w="9525" cap="flat" cmpd="sng">
            <a:solidFill>
              <a:schemeClr val="dk1"/>
            </a:solidFill>
            <a:prstDash val="solid"/>
            <a:round/>
            <a:headEnd type="none" w="sm" len="sm"/>
            <a:tailEnd type="none" w="sm" len="sm"/>
          </a:ln>
        </p:spPr>
      </p:pic>
      <p:pic>
        <p:nvPicPr>
          <p:cNvPr id="92" name="Google Shape;92;p1"/>
          <p:cNvPicPr preferRelativeResize="0"/>
          <p:nvPr/>
        </p:nvPicPr>
        <p:blipFill rotWithShape="1">
          <a:blip r:embed="rId4">
            <a:alphaModFix/>
          </a:blip>
          <a:srcRect/>
          <a:stretch/>
        </p:blipFill>
        <p:spPr>
          <a:xfrm>
            <a:off x="7289340" y="1945048"/>
            <a:ext cx="1498010" cy="1498010"/>
          </a:xfrm>
          <a:prstGeom prst="rect">
            <a:avLst/>
          </a:prstGeom>
          <a:noFill/>
          <a:ln>
            <a:noFill/>
          </a:ln>
        </p:spPr>
      </p:pic>
      <p:sp>
        <p:nvSpPr>
          <p:cNvPr id="93" name="Google Shape;93;p1"/>
          <p:cNvSpPr txBox="1"/>
          <p:nvPr/>
        </p:nvSpPr>
        <p:spPr>
          <a:xfrm>
            <a:off x="2468796" y="3468774"/>
            <a:ext cx="4206408"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rgbClr val="FF0000"/>
                </a:solidFill>
                <a:latin typeface="Arial"/>
                <a:ea typeface="Arial"/>
                <a:cs typeface="Arial"/>
                <a:sym typeface="Arial"/>
              </a:rPr>
              <a:t>Day 1 – Lecture 3.1b</a:t>
            </a:r>
            <a:endParaRPr dirty="0"/>
          </a:p>
          <a:p>
            <a:pPr marL="0" marR="0" lvl="0" indent="0" algn="ctr" rtl="0">
              <a:spcBef>
                <a:spcPts val="0"/>
              </a:spcBef>
              <a:spcAft>
                <a:spcPts val="0"/>
              </a:spcAft>
              <a:buNone/>
            </a:pPr>
            <a:r>
              <a:rPr lang="en-US" sz="2400" b="1" i="0" u="none" strike="noStrike" cap="none" dirty="0">
                <a:solidFill>
                  <a:srgbClr val="7030A0"/>
                </a:solidFill>
                <a:latin typeface="Arial"/>
                <a:ea typeface="Arial"/>
                <a:cs typeface="Arial"/>
                <a:sym typeface="Arial"/>
              </a:rPr>
              <a:t>June 11-14, 2024</a:t>
            </a:r>
            <a:endParaRPr dirty="0"/>
          </a:p>
          <a:p>
            <a:pPr marL="0" marR="0" lvl="0" indent="0" algn="ctr" rtl="0">
              <a:spcBef>
                <a:spcPts val="0"/>
              </a:spcBef>
              <a:spcAft>
                <a:spcPts val="0"/>
              </a:spcAft>
              <a:buNone/>
            </a:pPr>
            <a:r>
              <a:rPr lang="en-US" sz="2400" b="1" i="0" u="none" strike="noStrike" cap="none" dirty="0">
                <a:solidFill>
                  <a:srgbClr val="7030A0"/>
                </a:solidFill>
                <a:latin typeface="Arial"/>
                <a:ea typeface="Arial"/>
                <a:cs typeface="Arial"/>
                <a:sym typeface="Arial"/>
              </a:rPr>
              <a:t>Barcelona, Spain</a:t>
            </a:r>
            <a:endParaRPr dirty="0"/>
          </a:p>
        </p:txBody>
      </p:sp>
      <p:pic>
        <p:nvPicPr>
          <p:cNvPr id="3" name="Picture 2" descr="A close-up of a sign&#10;&#10;Description automatically generated">
            <a:extLst>
              <a:ext uri="{FF2B5EF4-FFF2-40B4-BE49-F238E27FC236}">
                <a16:creationId xmlns:a16="http://schemas.microsoft.com/office/drawing/2014/main" id="{13900038-175C-BD2C-C3A6-2E8C6C70F7EA}"/>
              </a:ext>
            </a:extLst>
          </p:cNvPr>
          <p:cNvPicPr>
            <a:picLocks noChangeAspect="1"/>
          </p:cNvPicPr>
          <p:nvPr/>
        </p:nvPicPr>
        <p:blipFill>
          <a:blip r:embed="rId5"/>
          <a:stretch>
            <a:fillRect/>
          </a:stretch>
        </p:blipFill>
        <p:spPr>
          <a:xfrm>
            <a:off x="2993451" y="1956182"/>
            <a:ext cx="4239123" cy="1466871"/>
          </a:xfrm>
          <a:prstGeom prst="rect">
            <a:avLst/>
          </a:prstGeom>
          <a:ln>
            <a:solidFill>
              <a:schemeClr val="tx1"/>
            </a:solidFill>
          </a:ln>
        </p:spPr>
      </p:pic>
      <p:sp>
        <p:nvSpPr>
          <p:cNvPr id="4" name="TextBox 3">
            <a:extLst>
              <a:ext uri="{FF2B5EF4-FFF2-40B4-BE49-F238E27FC236}">
                <a16:creationId xmlns:a16="http://schemas.microsoft.com/office/drawing/2014/main" id="{1576F6E8-9E1C-3749-3886-F78236014EF3}"/>
              </a:ext>
            </a:extLst>
          </p:cNvPr>
          <p:cNvSpPr txBox="1"/>
          <p:nvPr/>
        </p:nvSpPr>
        <p:spPr>
          <a:xfrm>
            <a:off x="1357164" y="2127186"/>
            <a:ext cx="1426994" cy="338554"/>
          </a:xfrm>
          <a:prstGeom prst="rect">
            <a:avLst/>
          </a:prstGeom>
          <a:noFill/>
        </p:spPr>
        <p:txBody>
          <a:bodyPr wrap="none" rtlCol="0">
            <a:spAutoFit/>
          </a:bodyPr>
          <a:lstStyle/>
          <a:p>
            <a:r>
              <a:rPr lang="en-US" sz="1600" dirty="0">
                <a:solidFill>
                  <a:srgbClr val="FF0000"/>
                </a:solidFill>
              </a:rPr>
              <a:t>Wishart Node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E1680151-FD2B-91AE-7C9C-73528ADB48F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59255003-ACB0-41E7-860C-2B0D0127489C}" type="slidenum">
              <a:rPr lang="en-US" altLang="en-US" sz="900">
                <a:latin typeface="Arial Black" panose="020B0A04020102020204" pitchFamily="34" charset="0"/>
              </a:rPr>
              <a:pPr>
                <a:spcBef>
                  <a:spcPct val="0"/>
                </a:spcBef>
                <a:buClrTx/>
                <a:buSzTx/>
                <a:buFontTx/>
                <a:buNone/>
              </a:pPr>
              <a:t>10</a:t>
            </a:fld>
            <a:endParaRPr lang="en-US" altLang="en-US" sz="900">
              <a:latin typeface="Arial Black" panose="020B0A04020102020204" pitchFamily="34" charset="0"/>
            </a:endParaRPr>
          </a:p>
        </p:txBody>
      </p:sp>
      <p:sp>
        <p:nvSpPr>
          <p:cNvPr id="18435" name="Rectangle 2">
            <a:extLst>
              <a:ext uri="{FF2B5EF4-FFF2-40B4-BE49-F238E27FC236}">
                <a16:creationId xmlns:a16="http://schemas.microsoft.com/office/drawing/2014/main" id="{AEB55A4E-B45A-454E-1847-427EFCAB517F}"/>
              </a:ext>
            </a:extLst>
          </p:cNvPr>
          <p:cNvSpPr>
            <a:spLocks noGrp="1" noChangeArrowheads="1"/>
          </p:cNvSpPr>
          <p:nvPr>
            <p:ph type="title"/>
          </p:nvPr>
        </p:nvSpPr>
        <p:spPr/>
        <p:txBody>
          <a:bodyPr/>
          <a:lstStyle/>
          <a:p>
            <a:pPr eaLnBrk="1" hangingPunct="1"/>
            <a:r>
              <a:rPr lang="en-AU" altLang="en-US"/>
              <a:t>Variance unstability (1): outliers</a:t>
            </a:r>
          </a:p>
        </p:txBody>
      </p:sp>
      <p:graphicFrame>
        <p:nvGraphicFramePr>
          <p:cNvPr id="237572" name="Group 4">
            <a:extLst>
              <a:ext uri="{FF2B5EF4-FFF2-40B4-BE49-F238E27FC236}">
                <a16:creationId xmlns:a16="http://schemas.microsoft.com/office/drawing/2014/main" id="{7CE54CCF-6E89-1A31-2FD5-47AD5374AFF4}"/>
              </a:ext>
            </a:extLst>
          </p:cNvPr>
          <p:cNvGraphicFramePr>
            <a:graphicFrameLocks noGrp="1"/>
          </p:cNvGraphicFramePr>
          <p:nvPr>
            <p:ph sz="half" idx="2"/>
          </p:nvPr>
        </p:nvGraphicFramePr>
        <p:xfrm>
          <a:off x="1735932" y="2549129"/>
          <a:ext cx="5922170" cy="1791651"/>
        </p:xfrm>
        <a:graphic>
          <a:graphicData uri="http://schemas.openxmlformats.org/drawingml/2006/table">
            <a:tbl>
              <a:tblPr/>
              <a:tblGrid>
                <a:gridCol w="682229">
                  <a:extLst>
                    <a:ext uri="{9D8B030D-6E8A-4147-A177-3AD203B41FA5}">
                      <a16:colId xmlns:a16="http://schemas.microsoft.com/office/drawing/2014/main" val="20000"/>
                    </a:ext>
                  </a:extLst>
                </a:gridCol>
                <a:gridCol w="526256">
                  <a:extLst>
                    <a:ext uri="{9D8B030D-6E8A-4147-A177-3AD203B41FA5}">
                      <a16:colId xmlns:a16="http://schemas.microsoft.com/office/drawing/2014/main" val="20001"/>
                    </a:ext>
                  </a:extLst>
                </a:gridCol>
                <a:gridCol w="486965">
                  <a:extLst>
                    <a:ext uri="{9D8B030D-6E8A-4147-A177-3AD203B41FA5}">
                      <a16:colId xmlns:a16="http://schemas.microsoft.com/office/drawing/2014/main" val="20002"/>
                    </a:ext>
                  </a:extLst>
                </a:gridCol>
                <a:gridCol w="563166">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563165">
                  <a:extLst>
                    <a:ext uri="{9D8B030D-6E8A-4147-A177-3AD203B41FA5}">
                      <a16:colId xmlns:a16="http://schemas.microsoft.com/office/drawing/2014/main" val="20005"/>
                    </a:ext>
                  </a:extLst>
                </a:gridCol>
                <a:gridCol w="566738">
                  <a:extLst>
                    <a:ext uri="{9D8B030D-6E8A-4147-A177-3AD203B41FA5}">
                      <a16:colId xmlns:a16="http://schemas.microsoft.com/office/drawing/2014/main" val="20006"/>
                    </a:ext>
                  </a:extLst>
                </a:gridCol>
                <a:gridCol w="654844">
                  <a:extLst>
                    <a:ext uri="{9D8B030D-6E8A-4147-A177-3AD203B41FA5}">
                      <a16:colId xmlns:a16="http://schemas.microsoft.com/office/drawing/2014/main" val="20007"/>
                    </a:ext>
                  </a:extLst>
                </a:gridCol>
                <a:gridCol w="654844">
                  <a:extLst>
                    <a:ext uri="{9D8B030D-6E8A-4147-A177-3AD203B41FA5}">
                      <a16:colId xmlns:a16="http://schemas.microsoft.com/office/drawing/2014/main" val="20008"/>
                    </a:ext>
                  </a:extLst>
                </a:gridCol>
                <a:gridCol w="657225">
                  <a:extLst>
                    <a:ext uri="{9D8B030D-6E8A-4147-A177-3AD203B41FA5}">
                      <a16:colId xmlns:a16="http://schemas.microsoft.com/office/drawing/2014/main" val="20009"/>
                    </a:ext>
                  </a:extLst>
                </a:gridCol>
              </a:tblGrid>
              <a:tr h="294085">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Gene</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M2</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M4</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M6</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0000FF"/>
                          </a:solidFill>
                          <a:effectLst/>
                          <a:latin typeface="Arial" charset="0"/>
                          <a:ea typeface="Osaka" charset="-128"/>
                          <a:cs typeface="Arial" charset="0"/>
                        </a:rPr>
                        <a:t>Mean</a:t>
                      </a:r>
                      <a:endParaRPr kumimoji="0" lang="en-US" sz="1400" b="1" i="0" u="none" strike="noStrike" cap="none" normalizeH="0" baseline="0">
                        <a:ln>
                          <a:noFill/>
                        </a:ln>
                        <a:solidFill>
                          <a:srgbClr val="0000FF"/>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0000FF"/>
                          </a:solidFill>
                          <a:effectLst/>
                          <a:latin typeface="Arial" charset="0"/>
                          <a:ea typeface="Osaka" charset="-128"/>
                          <a:cs typeface="Arial" charset="0"/>
                        </a:rPr>
                        <a:t>SD</a:t>
                      </a:r>
                      <a:endParaRPr kumimoji="0" lang="en-US" sz="1400" b="1" i="0" u="none" strike="noStrike" cap="none" normalizeH="0" baseline="0">
                        <a:ln>
                          <a:noFill/>
                        </a:ln>
                        <a:solidFill>
                          <a:srgbClr val="0000FF"/>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0000FF"/>
                          </a:solidFill>
                          <a:effectLst/>
                          <a:latin typeface="Arial" charset="0"/>
                          <a:ea typeface="Osaka" charset="-128"/>
                          <a:cs typeface="Arial" charset="0"/>
                        </a:rPr>
                        <a:t>t</a:t>
                      </a:r>
                      <a:endParaRPr kumimoji="0" lang="en-US" sz="1400" b="1" i="0" u="none" strike="noStrike" cap="none" normalizeH="0" baseline="0">
                        <a:ln>
                          <a:noFill/>
                        </a:ln>
                        <a:solidFill>
                          <a:srgbClr val="0000FF"/>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609">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A</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2.5</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2.7</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2.5</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2.8</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3.2</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2</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rgbClr val="FF0000"/>
                          </a:solidFill>
                          <a:effectLst/>
                          <a:latin typeface="Arial" charset="0"/>
                          <a:ea typeface="Osaka" charset="-128"/>
                          <a:cs typeface="Arial" charset="0"/>
                        </a:rPr>
                        <a:t>2.61</a:t>
                      </a:r>
                      <a:endParaRPr kumimoji="0" lang="en-US" sz="1400" b="0"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rgbClr val="FF0000"/>
                          </a:solidFill>
                          <a:effectLst/>
                          <a:latin typeface="Arial" charset="0"/>
                          <a:ea typeface="Osaka" charset="-128"/>
                          <a:cs typeface="Arial" charset="0"/>
                        </a:rPr>
                        <a:t>0.40</a:t>
                      </a:r>
                      <a:endParaRPr kumimoji="0" lang="en-US" sz="1400" b="0"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rgbClr val="FF0000"/>
                          </a:solidFill>
                          <a:effectLst/>
                          <a:latin typeface="Arial" charset="0"/>
                          <a:ea typeface="Osaka" charset="-128"/>
                          <a:cs typeface="Arial" charset="0"/>
                        </a:rPr>
                        <a:t>16.10</a:t>
                      </a:r>
                      <a:endParaRPr kumimoji="0" lang="en-US" sz="1400" b="0"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416">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tx1"/>
                          </a:solidFill>
                          <a:effectLst/>
                          <a:latin typeface="Arial" charset="0"/>
                          <a:ea typeface="Osaka" charset="-128"/>
                          <a:cs typeface="Arial" charset="0"/>
                        </a:rPr>
                        <a:t>B</a:t>
                      </a:r>
                      <a:endParaRPr kumimoji="0" lang="en-US" sz="1400" b="0"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0.003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0.25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4799">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C</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2.5</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2.7</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2.5</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1.8</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20</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33"/>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1</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rgbClr val="FF0000"/>
                          </a:solidFill>
                          <a:effectLst/>
                          <a:latin typeface="Arial" charset="0"/>
                          <a:ea typeface="Osaka" charset="-128"/>
                          <a:cs typeface="Arial" charset="0"/>
                        </a:rPr>
                        <a:t>5.08</a:t>
                      </a:r>
                      <a:endParaRPr kumimoji="0" lang="en-US" sz="1400" b="0"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rgbClr val="FF0000"/>
                          </a:solidFill>
                          <a:effectLst/>
                          <a:latin typeface="Arial" charset="0"/>
                          <a:ea typeface="Osaka" charset="-128"/>
                          <a:cs typeface="Arial" charset="0"/>
                        </a:rPr>
                        <a:t>7.34</a:t>
                      </a:r>
                      <a:endParaRPr kumimoji="0" lang="en-US" sz="1400" b="0"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rgbClr val="FF0000"/>
                          </a:solidFill>
                          <a:effectLst/>
                          <a:latin typeface="Arial" charset="0"/>
                          <a:ea typeface="Osaka" charset="-128"/>
                          <a:cs typeface="Arial" charset="0"/>
                        </a:rPr>
                        <a:t>1.69</a:t>
                      </a:r>
                      <a:endParaRPr kumimoji="0" lang="en-US" sz="1400" b="0"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609">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D</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0.2</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0.27</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1.19</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03609">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E</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0.09</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33.09</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8516" name="Rectangle 86">
            <a:extLst>
              <a:ext uri="{FF2B5EF4-FFF2-40B4-BE49-F238E27FC236}">
                <a16:creationId xmlns:a16="http://schemas.microsoft.com/office/drawing/2014/main" id="{629AA3A6-CBD4-100C-FA5E-E7F444EAAE9C}"/>
              </a:ext>
            </a:extLst>
          </p:cNvPr>
          <p:cNvSpPr>
            <a:spLocks noGrp="1" noChangeArrowheads="1"/>
          </p:cNvSpPr>
          <p:nvPr>
            <p:ph type="body" sz="half" idx="1"/>
          </p:nvPr>
        </p:nvSpPr>
        <p:spPr>
          <a:xfrm>
            <a:off x="1547813" y="1059657"/>
            <a:ext cx="6250781" cy="1350169"/>
          </a:xfrm>
          <a:noFill/>
        </p:spPr>
        <p:txBody>
          <a:bodyPr>
            <a:normAutofit lnSpcReduction="10000"/>
          </a:bodyPr>
          <a:lstStyle/>
          <a:p>
            <a:pPr eaLnBrk="1" hangingPunct="1">
              <a:lnSpc>
                <a:spcPct val="90000"/>
              </a:lnSpc>
            </a:pPr>
            <a:r>
              <a:rPr lang="en-AU" altLang="en-US" sz="2100" b="0" dirty="0"/>
              <a:t>Can we trust average effect sizes (average difference of means) alone?</a:t>
            </a:r>
          </a:p>
          <a:p>
            <a:pPr eaLnBrk="1" hangingPunct="1">
              <a:lnSpc>
                <a:spcPct val="90000"/>
              </a:lnSpc>
            </a:pPr>
            <a:r>
              <a:rPr lang="en-AU" altLang="en-US" sz="2100" b="0" dirty="0"/>
              <a:t>Can we trust the t statistic alone?</a:t>
            </a:r>
          </a:p>
          <a:p>
            <a:pPr eaLnBrk="1" hangingPunct="1">
              <a:lnSpc>
                <a:spcPct val="90000"/>
              </a:lnSpc>
            </a:pPr>
            <a:r>
              <a:rPr lang="en-AU" altLang="en-US" sz="2100" b="0" dirty="0"/>
              <a:t>Here is evidence that the answer is no.</a:t>
            </a:r>
          </a:p>
        </p:txBody>
      </p:sp>
      <p:sp>
        <p:nvSpPr>
          <p:cNvPr id="18517" name="Rectangle 87">
            <a:extLst>
              <a:ext uri="{FF2B5EF4-FFF2-40B4-BE49-F238E27FC236}">
                <a16:creationId xmlns:a16="http://schemas.microsoft.com/office/drawing/2014/main" id="{6733AA9D-6011-C904-ECF4-856E296164DB}"/>
              </a:ext>
            </a:extLst>
          </p:cNvPr>
          <p:cNvSpPr>
            <a:spLocks noChangeArrowheads="1"/>
          </p:cNvSpPr>
          <p:nvPr/>
        </p:nvSpPr>
        <p:spPr bwMode="auto">
          <a:xfrm>
            <a:off x="1709737" y="4624388"/>
            <a:ext cx="317777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Tx/>
              <a:buSzTx/>
              <a:buFontTx/>
              <a:buChar char="•"/>
            </a:pPr>
            <a:r>
              <a:rPr lang="en-AU" altLang="en-US" sz="1500">
                <a:solidFill>
                  <a:srgbClr val="FF0000"/>
                </a:solidFill>
              </a:rPr>
              <a:t>Averages can be driven by outliers.</a:t>
            </a:r>
          </a:p>
        </p:txBody>
      </p:sp>
    </p:spTree>
    <p:extLst>
      <p:ext uri="{BB962C8B-B14F-4D97-AF65-F5344CB8AC3E}">
        <p14:creationId xmlns:p14="http://schemas.microsoft.com/office/powerpoint/2010/main" val="106705515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5 Marcador de número de diapositiva">
            <a:extLst>
              <a:ext uri="{FF2B5EF4-FFF2-40B4-BE49-F238E27FC236}">
                <a16:creationId xmlns:a16="http://schemas.microsoft.com/office/drawing/2014/main" id="{D049908E-C784-CB5A-669E-8D44196BF94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2C064822-7191-4DDB-90C6-E55A10F77D0E}" type="slidenum">
              <a:rPr lang="en-US" altLang="en-US" sz="900">
                <a:latin typeface="Arial Black" panose="020B0A04020102020204" pitchFamily="34" charset="0"/>
              </a:rPr>
              <a:pPr>
                <a:spcBef>
                  <a:spcPct val="0"/>
                </a:spcBef>
                <a:buClrTx/>
                <a:buSzTx/>
                <a:buFontTx/>
                <a:buNone/>
              </a:pPr>
              <a:t>11</a:t>
            </a:fld>
            <a:endParaRPr lang="en-US" altLang="en-US" sz="900">
              <a:latin typeface="Arial Black" panose="020B0A04020102020204" pitchFamily="34" charset="0"/>
            </a:endParaRPr>
          </a:p>
        </p:txBody>
      </p:sp>
      <p:sp>
        <p:nvSpPr>
          <p:cNvPr id="20483" name="Rectangle 2">
            <a:extLst>
              <a:ext uri="{FF2B5EF4-FFF2-40B4-BE49-F238E27FC236}">
                <a16:creationId xmlns:a16="http://schemas.microsoft.com/office/drawing/2014/main" id="{151D965D-A5AE-2876-35FE-5A6ED0518852}"/>
              </a:ext>
            </a:extLst>
          </p:cNvPr>
          <p:cNvSpPr>
            <a:spLocks noGrp="1" noChangeArrowheads="1"/>
          </p:cNvSpPr>
          <p:nvPr>
            <p:ph type="title"/>
          </p:nvPr>
        </p:nvSpPr>
        <p:spPr/>
        <p:txBody>
          <a:bodyPr/>
          <a:lstStyle/>
          <a:p>
            <a:pPr eaLnBrk="1" hangingPunct="1"/>
            <a:r>
              <a:rPr lang="en-AU" altLang="en-US" sz="2700" b="0" dirty="0"/>
              <a:t>Variance </a:t>
            </a:r>
            <a:r>
              <a:rPr lang="en-AU" altLang="en-US" sz="2700" b="0" dirty="0" err="1"/>
              <a:t>unstability</a:t>
            </a:r>
            <a:r>
              <a:rPr lang="en-AU" altLang="en-US" sz="2700" b="0" dirty="0"/>
              <a:t> (2): tiny variances</a:t>
            </a:r>
          </a:p>
        </p:txBody>
      </p:sp>
      <p:graphicFrame>
        <p:nvGraphicFramePr>
          <p:cNvPr id="238596" name="Group 4">
            <a:extLst>
              <a:ext uri="{FF2B5EF4-FFF2-40B4-BE49-F238E27FC236}">
                <a16:creationId xmlns:a16="http://schemas.microsoft.com/office/drawing/2014/main" id="{DD63112B-8D42-0AD2-26D9-37ECE8EB71FF}"/>
              </a:ext>
            </a:extLst>
          </p:cNvPr>
          <p:cNvGraphicFramePr>
            <a:graphicFrameLocks noGrp="1"/>
          </p:cNvGraphicFramePr>
          <p:nvPr>
            <p:ph sz="half" idx="2"/>
          </p:nvPr>
        </p:nvGraphicFramePr>
        <p:xfrm>
          <a:off x="1735932" y="2549129"/>
          <a:ext cx="5922170" cy="1791651"/>
        </p:xfrm>
        <a:graphic>
          <a:graphicData uri="http://schemas.openxmlformats.org/drawingml/2006/table">
            <a:tbl>
              <a:tblPr/>
              <a:tblGrid>
                <a:gridCol w="682229">
                  <a:extLst>
                    <a:ext uri="{9D8B030D-6E8A-4147-A177-3AD203B41FA5}">
                      <a16:colId xmlns:a16="http://schemas.microsoft.com/office/drawing/2014/main" val="20000"/>
                    </a:ext>
                  </a:extLst>
                </a:gridCol>
                <a:gridCol w="526256">
                  <a:extLst>
                    <a:ext uri="{9D8B030D-6E8A-4147-A177-3AD203B41FA5}">
                      <a16:colId xmlns:a16="http://schemas.microsoft.com/office/drawing/2014/main" val="20001"/>
                    </a:ext>
                  </a:extLst>
                </a:gridCol>
                <a:gridCol w="486965">
                  <a:extLst>
                    <a:ext uri="{9D8B030D-6E8A-4147-A177-3AD203B41FA5}">
                      <a16:colId xmlns:a16="http://schemas.microsoft.com/office/drawing/2014/main" val="20002"/>
                    </a:ext>
                  </a:extLst>
                </a:gridCol>
                <a:gridCol w="563166">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563165">
                  <a:extLst>
                    <a:ext uri="{9D8B030D-6E8A-4147-A177-3AD203B41FA5}">
                      <a16:colId xmlns:a16="http://schemas.microsoft.com/office/drawing/2014/main" val="20005"/>
                    </a:ext>
                  </a:extLst>
                </a:gridCol>
                <a:gridCol w="566738">
                  <a:extLst>
                    <a:ext uri="{9D8B030D-6E8A-4147-A177-3AD203B41FA5}">
                      <a16:colId xmlns:a16="http://schemas.microsoft.com/office/drawing/2014/main" val="20006"/>
                    </a:ext>
                  </a:extLst>
                </a:gridCol>
                <a:gridCol w="654844">
                  <a:extLst>
                    <a:ext uri="{9D8B030D-6E8A-4147-A177-3AD203B41FA5}">
                      <a16:colId xmlns:a16="http://schemas.microsoft.com/office/drawing/2014/main" val="20007"/>
                    </a:ext>
                  </a:extLst>
                </a:gridCol>
                <a:gridCol w="654844">
                  <a:extLst>
                    <a:ext uri="{9D8B030D-6E8A-4147-A177-3AD203B41FA5}">
                      <a16:colId xmlns:a16="http://schemas.microsoft.com/office/drawing/2014/main" val="20008"/>
                    </a:ext>
                  </a:extLst>
                </a:gridCol>
                <a:gridCol w="657225">
                  <a:extLst>
                    <a:ext uri="{9D8B030D-6E8A-4147-A177-3AD203B41FA5}">
                      <a16:colId xmlns:a16="http://schemas.microsoft.com/office/drawing/2014/main" val="20009"/>
                    </a:ext>
                  </a:extLst>
                </a:gridCol>
              </a:tblGrid>
              <a:tr h="294085">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Gene</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M2</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M4</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M6</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0000FF"/>
                          </a:solidFill>
                          <a:effectLst/>
                          <a:latin typeface="Arial" charset="0"/>
                          <a:ea typeface="Osaka" charset="-128"/>
                          <a:cs typeface="Arial" charset="0"/>
                        </a:rPr>
                        <a:t>Mean</a:t>
                      </a:r>
                      <a:endParaRPr kumimoji="0" lang="en-US" sz="1400" b="1" i="0" u="none" strike="noStrike" cap="none" normalizeH="0" baseline="0">
                        <a:ln>
                          <a:noFill/>
                        </a:ln>
                        <a:solidFill>
                          <a:srgbClr val="0000FF"/>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0000FF"/>
                          </a:solidFill>
                          <a:effectLst/>
                          <a:latin typeface="Arial" charset="0"/>
                          <a:ea typeface="Osaka" charset="-128"/>
                          <a:cs typeface="Arial" charset="0"/>
                        </a:rPr>
                        <a:t>SD</a:t>
                      </a:r>
                      <a:endParaRPr kumimoji="0" lang="en-US" sz="1400" b="1" i="0" u="none" strike="noStrike" cap="none" normalizeH="0" baseline="0">
                        <a:ln>
                          <a:noFill/>
                        </a:ln>
                        <a:solidFill>
                          <a:srgbClr val="0000FF"/>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0000FF"/>
                          </a:solidFill>
                          <a:effectLst/>
                          <a:latin typeface="Arial" charset="0"/>
                          <a:ea typeface="Osaka" charset="-128"/>
                          <a:cs typeface="Arial" charset="0"/>
                        </a:rPr>
                        <a:t>t</a:t>
                      </a:r>
                      <a:endParaRPr kumimoji="0" lang="en-US" sz="1400" b="1" i="0" u="none" strike="noStrike" cap="none" normalizeH="0" baseline="0">
                        <a:ln>
                          <a:noFill/>
                        </a:ln>
                        <a:solidFill>
                          <a:srgbClr val="0000FF"/>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609">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A</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2.7</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2.8</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3.2</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2.61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0.40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16.10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416">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B</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0.003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0.25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799">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C</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2.7</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1.8</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5.08</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7.34</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1.69</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609">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D</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0.2</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0.27</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1.19</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609">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E</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0.1</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0.11</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0.1</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0.1</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0.11</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0.09</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0.10</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0.01</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FF0000"/>
                          </a:solidFill>
                          <a:effectLst/>
                          <a:latin typeface="Arial" charset="0"/>
                          <a:ea typeface="Osaka" charset="-128"/>
                          <a:cs typeface="Arial" charset="0"/>
                        </a:rPr>
                        <a:t>33.09</a:t>
                      </a:r>
                      <a:endParaRPr kumimoji="0" lang="en-US" sz="1400" b="1" i="0" u="none" strike="noStrike" cap="none" normalizeH="0" baseline="0">
                        <a:ln>
                          <a:noFill/>
                        </a:ln>
                        <a:solidFill>
                          <a:srgbClr val="FF0000"/>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5"/>
                  </a:ext>
                </a:extLst>
              </a:tr>
            </a:tbl>
          </a:graphicData>
        </a:graphic>
      </p:graphicFrame>
      <p:sp>
        <p:nvSpPr>
          <p:cNvPr id="20564" name="Rectangle 85">
            <a:extLst>
              <a:ext uri="{FF2B5EF4-FFF2-40B4-BE49-F238E27FC236}">
                <a16:creationId xmlns:a16="http://schemas.microsoft.com/office/drawing/2014/main" id="{E7D81DE7-716E-B9C7-D122-CDA77898839C}"/>
              </a:ext>
            </a:extLst>
          </p:cNvPr>
          <p:cNvSpPr>
            <a:spLocks noChangeArrowheads="1"/>
          </p:cNvSpPr>
          <p:nvPr/>
        </p:nvSpPr>
        <p:spPr bwMode="auto">
          <a:xfrm>
            <a:off x="1763316" y="4624388"/>
            <a:ext cx="311348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Tx/>
              <a:buSzTx/>
              <a:buFontTx/>
              <a:buChar char="•"/>
            </a:pPr>
            <a:r>
              <a:rPr lang="en-AU" altLang="en-US" sz="1500">
                <a:solidFill>
                  <a:srgbClr val="FF0000"/>
                </a:solidFill>
              </a:rPr>
              <a:t>t’s can be driven by tiny variances.</a:t>
            </a:r>
          </a:p>
        </p:txBody>
      </p:sp>
      <p:sp>
        <p:nvSpPr>
          <p:cNvPr id="20565" name="Rectangle 87">
            <a:extLst>
              <a:ext uri="{FF2B5EF4-FFF2-40B4-BE49-F238E27FC236}">
                <a16:creationId xmlns:a16="http://schemas.microsoft.com/office/drawing/2014/main" id="{927649C4-B99B-429E-1FE2-F3EB571EC12A}"/>
              </a:ext>
            </a:extLst>
          </p:cNvPr>
          <p:cNvSpPr>
            <a:spLocks noGrp="1" noChangeArrowheads="1"/>
          </p:cNvSpPr>
          <p:nvPr>
            <p:ph type="body" sz="half" idx="1"/>
          </p:nvPr>
        </p:nvSpPr>
        <p:spPr>
          <a:xfrm>
            <a:off x="1547813" y="1059657"/>
            <a:ext cx="6250781" cy="1350169"/>
          </a:xfrm>
          <a:noFill/>
        </p:spPr>
        <p:txBody>
          <a:bodyPr>
            <a:normAutofit lnSpcReduction="10000"/>
          </a:bodyPr>
          <a:lstStyle/>
          <a:p>
            <a:pPr eaLnBrk="1" hangingPunct="1">
              <a:lnSpc>
                <a:spcPct val="90000"/>
              </a:lnSpc>
            </a:pPr>
            <a:r>
              <a:rPr lang="en-AU" altLang="en-US" sz="2100" b="0" dirty="0"/>
              <a:t>Can we trust average effect sizes (average difference of means) alone?</a:t>
            </a:r>
          </a:p>
          <a:p>
            <a:pPr eaLnBrk="1" hangingPunct="1">
              <a:lnSpc>
                <a:spcPct val="90000"/>
              </a:lnSpc>
            </a:pPr>
            <a:r>
              <a:rPr lang="en-AU" altLang="en-US" sz="2100" b="0" dirty="0"/>
              <a:t>Can we trust the t statistic alone?</a:t>
            </a:r>
          </a:p>
          <a:p>
            <a:pPr eaLnBrk="1" hangingPunct="1">
              <a:lnSpc>
                <a:spcPct val="90000"/>
              </a:lnSpc>
            </a:pPr>
            <a:r>
              <a:rPr lang="en-AU" altLang="en-US" sz="2100" b="0" dirty="0"/>
              <a:t>Here is evidence that the answer is no.</a:t>
            </a:r>
          </a:p>
        </p:txBody>
      </p:sp>
    </p:spTree>
    <p:extLst>
      <p:ext uri="{BB962C8B-B14F-4D97-AF65-F5344CB8AC3E}">
        <p14:creationId xmlns:p14="http://schemas.microsoft.com/office/powerpoint/2010/main" val="29823732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4 Marcador de número de diapositiva">
            <a:extLst>
              <a:ext uri="{FF2B5EF4-FFF2-40B4-BE49-F238E27FC236}">
                <a16:creationId xmlns:a16="http://schemas.microsoft.com/office/drawing/2014/main" id="{788051BE-CE10-65EE-D6BD-747AA0542DE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451DE50C-E828-4B0A-B15D-026BE1A09542}" type="slidenum">
              <a:rPr lang="en-US" altLang="en-US" sz="900">
                <a:latin typeface="Arial Black" panose="020B0A04020102020204" pitchFamily="34" charset="0"/>
              </a:rPr>
              <a:pPr>
                <a:spcBef>
                  <a:spcPct val="0"/>
                </a:spcBef>
                <a:buClrTx/>
                <a:buSzTx/>
                <a:buFontTx/>
                <a:buNone/>
              </a:pPr>
              <a:t>12</a:t>
            </a:fld>
            <a:endParaRPr lang="en-US" altLang="en-US" sz="900">
              <a:latin typeface="Arial Black" panose="020B0A04020102020204" pitchFamily="34" charset="0"/>
            </a:endParaRPr>
          </a:p>
        </p:txBody>
      </p:sp>
      <p:sp>
        <p:nvSpPr>
          <p:cNvPr id="22531" name="Rectangle 2">
            <a:extLst>
              <a:ext uri="{FF2B5EF4-FFF2-40B4-BE49-F238E27FC236}">
                <a16:creationId xmlns:a16="http://schemas.microsoft.com/office/drawing/2014/main" id="{AA50D3F3-E916-B3B5-8397-5AE09B100090}"/>
              </a:ext>
            </a:extLst>
          </p:cNvPr>
          <p:cNvSpPr>
            <a:spLocks noGrp="1" noChangeArrowheads="1"/>
          </p:cNvSpPr>
          <p:nvPr>
            <p:ph type="title"/>
          </p:nvPr>
        </p:nvSpPr>
        <p:spPr/>
        <p:txBody>
          <a:bodyPr/>
          <a:lstStyle/>
          <a:p>
            <a:pPr eaLnBrk="1" hangingPunct="1"/>
            <a:r>
              <a:rPr lang="en-US" altLang="en-US" b="0" dirty="0"/>
              <a:t>Solutions: Adapt t-tests</a:t>
            </a:r>
          </a:p>
        </p:txBody>
      </p:sp>
      <p:sp>
        <p:nvSpPr>
          <p:cNvPr id="22532" name="Rectangle 3">
            <a:extLst>
              <a:ext uri="{FF2B5EF4-FFF2-40B4-BE49-F238E27FC236}">
                <a16:creationId xmlns:a16="http://schemas.microsoft.com/office/drawing/2014/main" id="{B818394E-D2CE-C08F-DCE3-34643D5A0BB6}"/>
              </a:ext>
            </a:extLst>
          </p:cNvPr>
          <p:cNvSpPr>
            <a:spLocks noGrp="1" noChangeArrowheads="1"/>
          </p:cNvSpPr>
          <p:nvPr>
            <p:ph type="body" idx="1"/>
          </p:nvPr>
        </p:nvSpPr>
        <p:spPr/>
        <p:txBody>
          <a:bodyPr/>
          <a:lstStyle/>
          <a:p>
            <a:pPr marL="457200" indent="-457200" eaLnBrk="1" hangingPunct="1"/>
            <a:r>
              <a:rPr lang="en-US" altLang="en-US" b="0" dirty="0"/>
              <a:t>Let</a:t>
            </a:r>
          </a:p>
          <a:p>
            <a:pPr marL="742950" lvl="1" indent="-400050" eaLnBrk="1" hangingPunct="1"/>
            <a:r>
              <a:rPr lang="en-US" altLang="en-US" b="0" i="1" dirty="0" err="1"/>
              <a:t>R</a:t>
            </a:r>
            <a:r>
              <a:rPr lang="en-US" altLang="en-US" b="0" i="1" baseline="-25000" dirty="0" err="1"/>
              <a:t>g</a:t>
            </a:r>
            <a:r>
              <a:rPr lang="en-US" altLang="en-US" b="0" i="1" dirty="0"/>
              <a:t> </a:t>
            </a:r>
            <a:r>
              <a:rPr lang="en-US" altLang="en-US" b="0" dirty="0"/>
              <a:t>mean observed log ratio </a:t>
            </a:r>
          </a:p>
          <a:p>
            <a:pPr marL="742950" lvl="1" indent="-400050" eaLnBrk="1" hangingPunct="1"/>
            <a:r>
              <a:rPr lang="en-US" altLang="en-US" b="0" i="1" dirty="0" err="1"/>
              <a:t>SE</a:t>
            </a:r>
            <a:r>
              <a:rPr lang="en-US" altLang="en-US" b="0" i="1" baseline="-25000" dirty="0" err="1"/>
              <a:t>g</a:t>
            </a:r>
            <a:r>
              <a:rPr lang="en-US" altLang="en-US" b="0" dirty="0"/>
              <a:t>  standard error of </a:t>
            </a:r>
            <a:r>
              <a:rPr lang="en-US" altLang="en-US" b="0" dirty="0" err="1"/>
              <a:t>R</a:t>
            </a:r>
            <a:r>
              <a:rPr lang="en-US" altLang="en-US" b="0" baseline="-25000" dirty="0" err="1"/>
              <a:t>g</a:t>
            </a:r>
            <a:r>
              <a:rPr lang="en-US" altLang="en-US" b="0" dirty="0"/>
              <a:t> estimated from data on gene </a:t>
            </a:r>
            <a:r>
              <a:rPr lang="en-US" altLang="en-US" b="0" i="1" dirty="0"/>
              <a:t>g</a:t>
            </a:r>
            <a:r>
              <a:rPr lang="en-US" altLang="en-US" b="0" dirty="0"/>
              <a:t>. </a:t>
            </a:r>
          </a:p>
          <a:p>
            <a:pPr marL="742950" lvl="1" indent="-400050" eaLnBrk="1" hangingPunct="1"/>
            <a:r>
              <a:rPr lang="en-US" altLang="en-US" b="0" i="1" dirty="0"/>
              <a:t>SE</a:t>
            </a:r>
            <a:r>
              <a:rPr lang="en-US" altLang="en-US" b="0" dirty="0"/>
              <a:t>  standard error of </a:t>
            </a:r>
            <a:r>
              <a:rPr lang="en-US" altLang="en-US" b="0" dirty="0" err="1"/>
              <a:t>R</a:t>
            </a:r>
            <a:r>
              <a:rPr lang="en-US" altLang="en-US" b="0" baseline="-25000" dirty="0" err="1"/>
              <a:t>g</a:t>
            </a:r>
            <a:r>
              <a:rPr lang="en-US" altLang="en-US" b="0" dirty="0"/>
              <a:t>  estimated from data across all genes.</a:t>
            </a:r>
          </a:p>
          <a:p>
            <a:pPr marL="457200" indent="-457200" eaLnBrk="1" hangingPunct="1"/>
            <a:r>
              <a:rPr lang="en-US" altLang="en-US" b="0" dirty="0"/>
              <a:t>Global t-test: 		</a:t>
            </a:r>
            <a:r>
              <a:rPr lang="en-US" altLang="en-US" b="0" i="1" dirty="0"/>
              <a:t>t=</a:t>
            </a:r>
            <a:r>
              <a:rPr lang="en-US" altLang="en-US" b="0" i="1" dirty="0" err="1"/>
              <a:t>R</a:t>
            </a:r>
            <a:r>
              <a:rPr lang="en-US" altLang="en-US" b="0" i="1" baseline="-25000" dirty="0" err="1"/>
              <a:t>g</a:t>
            </a:r>
            <a:r>
              <a:rPr lang="en-US" altLang="en-US" b="0" i="1" dirty="0"/>
              <a:t>/SE</a:t>
            </a:r>
          </a:p>
          <a:p>
            <a:pPr marL="457200" indent="-457200" eaLnBrk="1" hangingPunct="1"/>
            <a:r>
              <a:rPr lang="en-US" altLang="en-US" b="0" dirty="0"/>
              <a:t>Gene-specific t-test	</a:t>
            </a:r>
            <a:r>
              <a:rPr lang="en-US" altLang="en-US" b="0" i="1" dirty="0"/>
              <a:t>t=</a:t>
            </a:r>
            <a:r>
              <a:rPr lang="en-US" altLang="en-US" b="0" i="1" dirty="0" err="1"/>
              <a:t>R</a:t>
            </a:r>
            <a:r>
              <a:rPr lang="en-US" altLang="en-US" b="0" i="1" baseline="-25000" dirty="0" err="1"/>
              <a:t>g</a:t>
            </a:r>
            <a:r>
              <a:rPr lang="en-US" altLang="en-US" b="0" i="1" dirty="0"/>
              <a:t>/</a:t>
            </a:r>
            <a:r>
              <a:rPr lang="en-US" altLang="en-US" b="0" i="1" dirty="0" err="1"/>
              <a:t>SE</a:t>
            </a:r>
            <a:r>
              <a:rPr lang="en-US" altLang="en-US" b="0" i="1" baseline="-25000" dirty="0" err="1"/>
              <a:t>g</a:t>
            </a:r>
            <a:endParaRPr lang="en-US" altLang="en-US" b="0" i="1" baseline="-25000" dirty="0"/>
          </a:p>
        </p:txBody>
      </p:sp>
    </p:spTree>
    <p:extLst>
      <p:ext uri="{BB962C8B-B14F-4D97-AF65-F5344CB8AC3E}">
        <p14:creationId xmlns:p14="http://schemas.microsoft.com/office/powerpoint/2010/main" val="127627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4 Marcador de número de diapositiva">
            <a:extLst>
              <a:ext uri="{FF2B5EF4-FFF2-40B4-BE49-F238E27FC236}">
                <a16:creationId xmlns:a16="http://schemas.microsoft.com/office/drawing/2014/main" id="{5E524299-B332-C048-5749-607B9086034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8E99AFEA-5B19-47AB-9D0F-75F1C2C04F05}" type="slidenum">
              <a:rPr lang="en-US" altLang="en-US" sz="900">
                <a:latin typeface="Arial Black" panose="020B0A04020102020204" pitchFamily="34" charset="0"/>
              </a:rPr>
              <a:pPr>
                <a:spcBef>
                  <a:spcPct val="0"/>
                </a:spcBef>
                <a:buClrTx/>
                <a:buSzTx/>
                <a:buFontTx/>
                <a:buNone/>
              </a:pPr>
              <a:t>13</a:t>
            </a:fld>
            <a:endParaRPr lang="en-US" altLang="en-US" sz="900">
              <a:latin typeface="Arial Black" panose="020B0A04020102020204" pitchFamily="34" charset="0"/>
            </a:endParaRPr>
          </a:p>
        </p:txBody>
      </p:sp>
      <p:sp>
        <p:nvSpPr>
          <p:cNvPr id="24579" name="Rectangle 2">
            <a:extLst>
              <a:ext uri="{FF2B5EF4-FFF2-40B4-BE49-F238E27FC236}">
                <a16:creationId xmlns:a16="http://schemas.microsoft.com/office/drawing/2014/main" id="{7B611D75-8FFF-1B68-7900-B23699AEB120}"/>
              </a:ext>
            </a:extLst>
          </p:cNvPr>
          <p:cNvSpPr>
            <a:spLocks noGrp="1" noChangeArrowheads="1"/>
          </p:cNvSpPr>
          <p:nvPr>
            <p:ph type="title"/>
          </p:nvPr>
        </p:nvSpPr>
        <p:spPr/>
        <p:txBody>
          <a:bodyPr/>
          <a:lstStyle/>
          <a:p>
            <a:pPr eaLnBrk="1" hangingPunct="1"/>
            <a:r>
              <a:rPr lang="en-US" altLang="en-US" dirty="0"/>
              <a:t>Some pro’s and con’s of t-test</a:t>
            </a:r>
          </a:p>
        </p:txBody>
      </p:sp>
      <p:graphicFrame>
        <p:nvGraphicFramePr>
          <p:cNvPr id="111619" name="Group 3">
            <a:extLst>
              <a:ext uri="{FF2B5EF4-FFF2-40B4-BE49-F238E27FC236}">
                <a16:creationId xmlns:a16="http://schemas.microsoft.com/office/drawing/2014/main" id="{62D12A5F-5239-6DC7-34AD-7E512F202666}"/>
              </a:ext>
            </a:extLst>
          </p:cNvPr>
          <p:cNvGraphicFramePr>
            <a:graphicFrameLocks noGrp="1"/>
          </p:cNvGraphicFramePr>
          <p:nvPr>
            <p:ph idx="1"/>
          </p:nvPr>
        </p:nvGraphicFramePr>
        <p:xfrm>
          <a:off x="1871663" y="1329929"/>
          <a:ext cx="5941219" cy="3120674"/>
        </p:xfrm>
        <a:graphic>
          <a:graphicData uri="http://schemas.openxmlformats.org/drawingml/2006/table">
            <a:tbl>
              <a:tblPr/>
              <a:tblGrid>
                <a:gridCol w="1871663">
                  <a:extLst>
                    <a:ext uri="{9D8B030D-6E8A-4147-A177-3AD203B41FA5}">
                      <a16:colId xmlns:a16="http://schemas.microsoft.com/office/drawing/2014/main" val="20000"/>
                    </a:ext>
                  </a:extLst>
                </a:gridCol>
                <a:gridCol w="1819275">
                  <a:extLst>
                    <a:ext uri="{9D8B030D-6E8A-4147-A177-3AD203B41FA5}">
                      <a16:colId xmlns:a16="http://schemas.microsoft.com/office/drawing/2014/main" val="20001"/>
                    </a:ext>
                  </a:extLst>
                </a:gridCol>
                <a:gridCol w="2250281">
                  <a:extLst>
                    <a:ext uri="{9D8B030D-6E8A-4147-A177-3AD203B41FA5}">
                      <a16:colId xmlns:a16="http://schemas.microsoft.com/office/drawing/2014/main" val="20002"/>
                    </a:ext>
                  </a:extLst>
                </a:gridCol>
              </a:tblGrid>
              <a:tr h="76665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1" i="0" u="none" strike="noStrike" cap="none" normalizeH="0" baseline="0">
                          <a:ln>
                            <a:noFill/>
                          </a:ln>
                          <a:solidFill>
                            <a:schemeClr val="tx1"/>
                          </a:solidFill>
                          <a:effectLst/>
                          <a:latin typeface="Arial" charset="0"/>
                        </a:rPr>
                        <a:t>Test</a:t>
                      </a:r>
                    </a:p>
                  </a:txBody>
                  <a:tcPr marL="68580" marR="68580"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1" i="0" u="none" strike="noStrike" cap="none" normalizeH="0" baseline="0" dirty="0">
                          <a:ln>
                            <a:noFill/>
                          </a:ln>
                          <a:solidFill>
                            <a:schemeClr val="tx1"/>
                          </a:solidFill>
                          <a:effectLst/>
                          <a:latin typeface="Arial" charset="0"/>
                        </a:rPr>
                        <a:t>Pro’s</a:t>
                      </a:r>
                    </a:p>
                  </a:txBody>
                  <a:tcPr marL="68580" marR="68580"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1" i="0" u="none" strike="noStrike" cap="none" normalizeH="0" baseline="0">
                          <a:ln>
                            <a:noFill/>
                          </a:ln>
                          <a:solidFill>
                            <a:schemeClr val="tx1"/>
                          </a:solidFill>
                          <a:effectLst/>
                          <a:latin typeface="Arial" charset="0"/>
                        </a:rPr>
                        <a:t>Con’s</a:t>
                      </a:r>
                    </a:p>
                  </a:txBody>
                  <a:tcPr marL="68580" marR="68580"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330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0" i="0" u="none" strike="noStrike" cap="none" normalizeH="0" baseline="0">
                          <a:ln>
                            <a:noFill/>
                          </a:ln>
                          <a:solidFill>
                            <a:schemeClr val="tx1"/>
                          </a:solidFill>
                          <a:effectLst/>
                          <a:latin typeface="Arial" charset="0"/>
                        </a:rPr>
                        <a:t>Global t-test: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0" i="0" u="none" strike="noStrike" cap="none" normalizeH="0" baseline="0">
                          <a:ln>
                            <a:noFill/>
                          </a:ln>
                          <a:solidFill>
                            <a:schemeClr val="tx1"/>
                          </a:solidFill>
                          <a:effectLst/>
                          <a:latin typeface="Arial" charset="0"/>
                        </a:rPr>
                        <a:t> </a:t>
                      </a:r>
                      <a:r>
                        <a:rPr kumimoji="0" lang="en-US" sz="2100" b="0" i="1" u="none" strike="noStrike" cap="none" normalizeH="0" baseline="0">
                          <a:ln>
                            <a:noFill/>
                          </a:ln>
                          <a:solidFill>
                            <a:schemeClr val="tx1"/>
                          </a:solidFill>
                          <a:effectLst/>
                          <a:latin typeface="Arial" charset="0"/>
                        </a:rPr>
                        <a:t>t=R</a:t>
                      </a:r>
                      <a:r>
                        <a:rPr kumimoji="0" lang="en-US" sz="2100" b="0" i="1" u="none" strike="noStrike" cap="none" normalizeH="0" baseline="-25000">
                          <a:ln>
                            <a:noFill/>
                          </a:ln>
                          <a:solidFill>
                            <a:schemeClr val="tx1"/>
                          </a:solidFill>
                          <a:effectLst/>
                          <a:latin typeface="Arial" charset="0"/>
                        </a:rPr>
                        <a:t>g</a:t>
                      </a:r>
                      <a:r>
                        <a:rPr kumimoji="0" lang="en-US" sz="2100" b="0" i="1" u="none" strike="noStrike" cap="none" normalizeH="0" baseline="0">
                          <a:ln>
                            <a:noFill/>
                          </a:ln>
                          <a:solidFill>
                            <a:schemeClr val="tx1"/>
                          </a:solidFill>
                          <a:effectLst/>
                          <a:latin typeface="Arial" charset="0"/>
                        </a:rPr>
                        <a:t>/SE</a:t>
                      </a:r>
                    </a:p>
                  </a:txBody>
                  <a:tcPr marL="68580" marR="68580"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Yields stable variance estimate</a:t>
                      </a:r>
                    </a:p>
                  </a:txBody>
                  <a:tcPr marL="68580" marR="68580"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Assumes variance homogeneity </a:t>
                      </a:r>
                      <a:r>
                        <a:rPr kumimoji="0" lang="en-US" sz="1800" b="0" i="0" u="none" strike="noStrike" cap="none" normalizeH="0" baseline="0">
                          <a:ln>
                            <a:noFill/>
                          </a:ln>
                          <a:solidFill>
                            <a:schemeClr val="tx1"/>
                          </a:solidFill>
                          <a:effectLst/>
                          <a:latin typeface="Arial" charset="0"/>
                          <a:sym typeface="Wingdings" pitchFamily="2" charset="2"/>
                        </a:rPr>
                        <a:t>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sym typeface="Wingdings" pitchFamily="2" charset="2"/>
                        </a:rPr>
                        <a:t>  biased if false</a:t>
                      </a:r>
                      <a:endParaRPr kumimoji="0" lang="en-US" sz="1800" b="0" i="0" u="none" strike="noStrike" cap="none" normalizeH="0" baseline="0">
                        <a:ln>
                          <a:noFill/>
                        </a:ln>
                        <a:solidFill>
                          <a:schemeClr val="tx1"/>
                        </a:solidFill>
                        <a:effectLst/>
                        <a:latin typeface="Arial" charset="0"/>
                      </a:endParaRPr>
                    </a:p>
                  </a:txBody>
                  <a:tcPr marL="68580" marR="68580"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071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0" i="0" u="none" strike="noStrike" cap="none" normalizeH="0" baseline="0">
                          <a:ln>
                            <a:noFill/>
                          </a:ln>
                          <a:solidFill>
                            <a:schemeClr val="tx1"/>
                          </a:solidFill>
                          <a:effectLst/>
                          <a:latin typeface="Arial" charset="0"/>
                        </a:rPr>
                        <a:t>Gene-specific: </a:t>
                      </a:r>
                      <a:r>
                        <a:rPr kumimoji="0" lang="en-US" sz="2100" b="0" i="1" u="none" strike="noStrike" cap="none" normalizeH="0" baseline="0">
                          <a:ln>
                            <a:noFill/>
                          </a:ln>
                          <a:solidFill>
                            <a:schemeClr val="tx1"/>
                          </a:solidFill>
                          <a:effectLst/>
                          <a:latin typeface="Arial" charset="0"/>
                        </a:rPr>
                        <a:t>t=R</a:t>
                      </a:r>
                      <a:r>
                        <a:rPr kumimoji="0" lang="en-US" sz="2100" b="0" i="1" u="none" strike="noStrike" cap="none" normalizeH="0" baseline="-25000">
                          <a:ln>
                            <a:noFill/>
                          </a:ln>
                          <a:solidFill>
                            <a:schemeClr val="tx1"/>
                          </a:solidFill>
                          <a:effectLst/>
                          <a:latin typeface="Arial" charset="0"/>
                        </a:rPr>
                        <a:t>g</a:t>
                      </a:r>
                      <a:r>
                        <a:rPr kumimoji="0" lang="en-US" sz="2100" b="0" i="1" u="none" strike="noStrike" cap="none" normalizeH="0" baseline="0">
                          <a:ln>
                            <a:noFill/>
                          </a:ln>
                          <a:solidFill>
                            <a:schemeClr val="tx1"/>
                          </a:solidFill>
                          <a:effectLst/>
                          <a:latin typeface="Arial" charset="0"/>
                        </a:rPr>
                        <a:t>/SE</a:t>
                      </a:r>
                      <a:r>
                        <a:rPr kumimoji="0" lang="en-US" sz="2100" b="0" i="1" u="none" strike="noStrike" cap="none" normalizeH="0" baseline="-25000">
                          <a:ln>
                            <a:noFill/>
                          </a:ln>
                          <a:solidFill>
                            <a:schemeClr val="tx1"/>
                          </a:solidFill>
                          <a:effectLst/>
                          <a:latin typeface="Arial" charset="0"/>
                        </a:rPr>
                        <a:t>g</a:t>
                      </a:r>
                      <a:endParaRPr kumimoji="0" lang="en-US" sz="2100" b="0" i="1" u="none" strike="noStrike" cap="none" normalizeH="0" baseline="0">
                        <a:ln>
                          <a:noFill/>
                        </a:ln>
                        <a:solidFill>
                          <a:schemeClr val="tx1"/>
                        </a:solidFill>
                        <a:effectLst/>
                        <a:latin typeface="Arial" charset="0"/>
                      </a:endParaRPr>
                    </a:p>
                  </a:txBody>
                  <a:tcPr marL="68580" marR="68580"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Robust to variance heterogeneity</a:t>
                      </a:r>
                      <a:endParaRPr kumimoji="0" lang="en-US" sz="1800" b="0" i="0" u="none" strike="noStrike" cap="none" normalizeH="0" baseline="0">
                        <a:ln>
                          <a:noFill/>
                        </a:ln>
                        <a:solidFill>
                          <a:schemeClr val="tx1"/>
                        </a:solidFill>
                        <a:effectLst/>
                        <a:latin typeface="Arial" charset="0"/>
                        <a:sym typeface="Symbol" pitchFamily="18" charset="2"/>
                      </a:endParaRPr>
                    </a:p>
                  </a:txBody>
                  <a:tcPr marL="68580" marR="68580"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pPr>
                      <a:r>
                        <a:rPr kumimoji="0" lang="en-US" sz="1800" b="0" i="0" u="none" strike="noStrike" cap="none" normalizeH="0" baseline="0" dirty="0">
                          <a:ln>
                            <a:noFill/>
                          </a:ln>
                          <a:solidFill>
                            <a:schemeClr val="tx1"/>
                          </a:solidFill>
                          <a:effectLst/>
                          <a:latin typeface="Arial" charset="0"/>
                        </a:rPr>
                        <a:t> Low power</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pPr>
                      <a:r>
                        <a:rPr kumimoji="0" lang="en-US" sz="1800" b="0" i="0" u="none" strike="noStrike" cap="none" normalizeH="0" baseline="0" dirty="0">
                          <a:ln>
                            <a:noFill/>
                          </a:ln>
                          <a:solidFill>
                            <a:schemeClr val="tx1"/>
                          </a:solidFill>
                          <a:effectLst/>
                          <a:latin typeface="Arial" charset="0"/>
                        </a:rPr>
                        <a:t> Yields unstable variance estimates </a:t>
                      </a:r>
                      <a:br>
                        <a:rPr kumimoji="0" lang="en-US" sz="1800" b="0" i="0" u="none" strike="noStrike" cap="none" normalizeH="0" baseline="0" dirty="0">
                          <a:ln>
                            <a:noFill/>
                          </a:ln>
                          <a:solidFill>
                            <a:schemeClr val="tx1"/>
                          </a:solidFill>
                          <a:effectLst/>
                          <a:latin typeface="Arial" charset="0"/>
                        </a:rPr>
                      </a:br>
                      <a:r>
                        <a:rPr kumimoji="0" lang="en-US" sz="1800" b="0" i="0" u="none" strike="noStrike" cap="none" normalizeH="0" baseline="0" dirty="0">
                          <a:ln>
                            <a:noFill/>
                          </a:ln>
                          <a:solidFill>
                            <a:schemeClr val="tx1"/>
                          </a:solidFill>
                          <a:effectLst/>
                          <a:latin typeface="Arial" charset="0"/>
                        </a:rPr>
                        <a:t>(due to few data)</a:t>
                      </a:r>
                    </a:p>
                  </a:txBody>
                  <a:tcPr marL="68580" marR="68580"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0184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3 Marcador de número de diapositiva">
            <a:extLst>
              <a:ext uri="{FF2B5EF4-FFF2-40B4-BE49-F238E27FC236}">
                <a16:creationId xmlns:a16="http://schemas.microsoft.com/office/drawing/2014/main" id="{CC1E618A-CCDC-2041-26A2-B99A74411AC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85FBB68F-41BE-4590-AC5D-EBC1CDD2179F}" type="slidenum">
              <a:rPr lang="en-US" altLang="en-US" sz="900">
                <a:latin typeface="Arial Black" panose="020B0A04020102020204" pitchFamily="34" charset="0"/>
              </a:rPr>
              <a:pPr>
                <a:spcBef>
                  <a:spcPct val="0"/>
                </a:spcBef>
                <a:buClrTx/>
                <a:buSzTx/>
                <a:buFontTx/>
                <a:buNone/>
              </a:pPr>
              <a:t>14</a:t>
            </a:fld>
            <a:endParaRPr lang="en-US" altLang="en-US" sz="900">
              <a:latin typeface="Arial Black" panose="020B0A04020102020204" pitchFamily="34" charset="0"/>
            </a:endParaRPr>
          </a:p>
        </p:txBody>
      </p:sp>
      <p:sp>
        <p:nvSpPr>
          <p:cNvPr id="26627" name="Rectangle 2">
            <a:extLst>
              <a:ext uri="{FF2B5EF4-FFF2-40B4-BE49-F238E27FC236}">
                <a16:creationId xmlns:a16="http://schemas.microsoft.com/office/drawing/2014/main" id="{0E73BFB3-914C-4C4D-B40A-661EDFFBB06E}"/>
              </a:ext>
            </a:extLst>
          </p:cNvPr>
          <p:cNvSpPr>
            <a:spLocks noGrp="1" noChangeArrowheads="1"/>
          </p:cNvSpPr>
          <p:nvPr>
            <p:ph type="title"/>
          </p:nvPr>
        </p:nvSpPr>
        <p:spPr/>
        <p:txBody>
          <a:bodyPr/>
          <a:lstStyle/>
          <a:p>
            <a:pPr eaLnBrk="1" hangingPunct="1"/>
            <a:r>
              <a:rPr lang="en-US" altLang="en-US"/>
              <a:t>T-tests extensions</a:t>
            </a:r>
          </a:p>
        </p:txBody>
      </p:sp>
      <p:sp>
        <p:nvSpPr>
          <p:cNvPr id="26628" name="Rectangle 8">
            <a:extLst>
              <a:ext uri="{FF2B5EF4-FFF2-40B4-BE49-F238E27FC236}">
                <a16:creationId xmlns:a16="http://schemas.microsoft.com/office/drawing/2014/main" id="{A81A488A-17D8-F58A-67BF-23917BE51E8F}"/>
              </a:ext>
            </a:extLst>
          </p:cNvPr>
          <p:cNvSpPr>
            <a:spLocks noChangeArrowheads="1"/>
          </p:cNvSpPr>
          <p:nvPr/>
        </p:nvSpPr>
        <p:spPr bwMode="auto">
          <a:xfrm>
            <a:off x="2514600" y="1989535"/>
            <a:ext cx="3207544"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graphicFrame>
        <p:nvGraphicFramePr>
          <p:cNvPr id="26629" name="Object 6">
            <a:extLst>
              <a:ext uri="{FF2B5EF4-FFF2-40B4-BE49-F238E27FC236}">
                <a16:creationId xmlns:a16="http://schemas.microsoft.com/office/drawing/2014/main" id="{FB123C75-0719-5CB1-D9F0-1D9F3C3A6351}"/>
              </a:ext>
            </a:extLst>
          </p:cNvPr>
          <p:cNvGraphicFramePr>
            <a:graphicFrameLocks noChangeAspect="1"/>
          </p:cNvGraphicFramePr>
          <p:nvPr/>
        </p:nvGraphicFramePr>
        <p:xfrm>
          <a:off x="4410075" y="1221582"/>
          <a:ext cx="1296591" cy="794147"/>
        </p:xfrm>
        <a:graphic>
          <a:graphicData uri="http://schemas.openxmlformats.org/presentationml/2006/ole">
            <mc:AlternateContent xmlns:mc="http://schemas.openxmlformats.org/markup-compatibility/2006">
              <mc:Choice xmlns:v="urn:schemas-microsoft-com:vml" Requires="v">
                <p:oleObj name="Equation" r:id="rId2" imgW="761669" imgH="469696" progId="Equation.DSMT4">
                  <p:embed/>
                </p:oleObj>
              </mc:Choice>
              <mc:Fallback>
                <p:oleObj name="Equation" r:id="rId2" imgW="761669" imgH="469696" progId="Equation.DSMT4">
                  <p:embed/>
                  <p:pic>
                    <p:nvPicPr>
                      <p:cNvPr id="26629" name="Object 6">
                        <a:extLst>
                          <a:ext uri="{FF2B5EF4-FFF2-40B4-BE49-F238E27FC236}">
                            <a16:creationId xmlns:a16="http://schemas.microsoft.com/office/drawing/2014/main" id="{FB123C75-0719-5CB1-D9F0-1D9F3C3A6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1221582"/>
                        <a:ext cx="1296591" cy="7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Rectangle 11">
            <a:extLst>
              <a:ext uri="{FF2B5EF4-FFF2-40B4-BE49-F238E27FC236}">
                <a16:creationId xmlns:a16="http://schemas.microsoft.com/office/drawing/2014/main" id="{3D395DFB-0C4A-16D1-4B71-8C883C482C69}"/>
              </a:ext>
            </a:extLst>
          </p:cNvPr>
          <p:cNvSpPr>
            <a:spLocks noChangeArrowheads="1"/>
          </p:cNvSpPr>
          <p:nvPr/>
        </p:nvSpPr>
        <p:spPr bwMode="auto">
          <a:xfrm>
            <a:off x="2514600" y="1989535"/>
            <a:ext cx="3207544"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graphicFrame>
        <p:nvGraphicFramePr>
          <p:cNvPr id="26631" name="Object 5">
            <a:extLst>
              <a:ext uri="{FF2B5EF4-FFF2-40B4-BE49-F238E27FC236}">
                <a16:creationId xmlns:a16="http://schemas.microsoft.com/office/drawing/2014/main" id="{1FAA6E1B-A24C-5BDC-D197-F4DAC48218D1}"/>
              </a:ext>
            </a:extLst>
          </p:cNvPr>
          <p:cNvGraphicFramePr>
            <a:graphicFrameLocks noChangeAspect="1"/>
          </p:cNvGraphicFramePr>
          <p:nvPr/>
        </p:nvGraphicFramePr>
        <p:xfrm>
          <a:off x="4410075" y="2056210"/>
          <a:ext cx="2591991" cy="1231106"/>
        </p:xfrm>
        <a:graphic>
          <a:graphicData uri="http://schemas.openxmlformats.org/presentationml/2006/ole">
            <mc:AlternateContent xmlns:mc="http://schemas.openxmlformats.org/markup-compatibility/2006">
              <mc:Choice xmlns:v="urn:schemas-microsoft-com:vml" Requires="v">
                <p:oleObj name="Equation" r:id="rId4" imgW="1524000" imgH="723900" progId="Equation.DSMT4">
                  <p:embed/>
                </p:oleObj>
              </mc:Choice>
              <mc:Fallback>
                <p:oleObj name="Equation" r:id="rId4" imgW="1524000" imgH="723900" progId="Equation.DSMT4">
                  <p:embed/>
                  <p:pic>
                    <p:nvPicPr>
                      <p:cNvPr id="26631" name="Object 5">
                        <a:extLst>
                          <a:ext uri="{FF2B5EF4-FFF2-40B4-BE49-F238E27FC236}">
                            <a16:creationId xmlns:a16="http://schemas.microsoft.com/office/drawing/2014/main" id="{1FAA6E1B-A24C-5BDC-D197-F4DAC48218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0075" y="2056210"/>
                        <a:ext cx="2591991"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Rectangle 14">
            <a:extLst>
              <a:ext uri="{FF2B5EF4-FFF2-40B4-BE49-F238E27FC236}">
                <a16:creationId xmlns:a16="http://schemas.microsoft.com/office/drawing/2014/main" id="{4305265A-7719-0C6B-804C-FC3BC5FA4BF5}"/>
              </a:ext>
            </a:extLst>
          </p:cNvPr>
          <p:cNvSpPr>
            <a:spLocks noChangeArrowheads="1"/>
          </p:cNvSpPr>
          <p:nvPr/>
        </p:nvSpPr>
        <p:spPr bwMode="auto">
          <a:xfrm>
            <a:off x="2514600" y="1989535"/>
            <a:ext cx="3207544"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graphicFrame>
        <p:nvGraphicFramePr>
          <p:cNvPr id="26633" name="Object 4">
            <a:extLst>
              <a:ext uri="{FF2B5EF4-FFF2-40B4-BE49-F238E27FC236}">
                <a16:creationId xmlns:a16="http://schemas.microsoft.com/office/drawing/2014/main" id="{275B039C-75D4-0568-D307-B2FDF5F85473}"/>
              </a:ext>
            </a:extLst>
          </p:cNvPr>
          <p:cNvGraphicFramePr>
            <a:graphicFrameLocks noChangeAspect="1"/>
          </p:cNvGraphicFramePr>
          <p:nvPr/>
        </p:nvGraphicFramePr>
        <p:xfrm>
          <a:off x="4410075" y="3327798"/>
          <a:ext cx="2418160" cy="1226344"/>
        </p:xfrm>
        <a:graphic>
          <a:graphicData uri="http://schemas.openxmlformats.org/presentationml/2006/ole">
            <mc:AlternateContent xmlns:mc="http://schemas.openxmlformats.org/markup-compatibility/2006">
              <mc:Choice xmlns:v="urn:schemas-microsoft-com:vml" Requires="v">
                <p:oleObj name="Equation" r:id="rId6" imgW="1422400" imgH="723900" progId="Equation.DSMT4">
                  <p:embed/>
                </p:oleObj>
              </mc:Choice>
              <mc:Fallback>
                <p:oleObj name="Equation" r:id="rId6" imgW="1422400" imgH="723900" progId="Equation.DSMT4">
                  <p:embed/>
                  <p:pic>
                    <p:nvPicPr>
                      <p:cNvPr id="26633" name="Object 4">
                        <a:extLst>
                          <a:ext uri="{FF2B5EF4-FFF2-40B4-BE49-F238E27FC236}">
                            <a16:creationId xmlns:a16="http://schemas.microsoft.com/office/drawing/2014/main" id="{275B039C-75D4-0568-D307-B2FDF5F854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0075" y="3327798"/>
                        <a:ext cx="2418160" cy="122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4" name="Rectangle 50">
            <a:extLst>
              <a:ext uri="{FF2B5EF4-FFF2-40B4-BE49-F238E27FC236}">
                <a16:creationId xmlns:a16="http://schemas.microsoft.com/office/drawing/2014/main" id="{8325E06A-1481-D672-21B9-B9EEDEA42F7B}"/>
              </a:ext>
            </a:extLst>
          </p:cNvPr>
          <p:cNvSpPr>
            <a:spLocks noChangeArrowheads="1"/>
          </p:cNvSpPr>
          <p:nvPr/>
        </p:nvSpPr>
        <p:spPr bwMode="auto">
          <a:xfrm>
            <a:off x="1656160" y="1221581"/>
            <a:ext cx="231554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s-ES" altLang="en-US" sz="2100" dirty="0"/>
              <a:t>SAM </a:t>
            </a:r>
            <a:br>
              <a:rPr lang="es-ES" altLang="en-US" sz="2100" dirty="0"/>
            </a:br>
            <a:r>
              <a:rPr lang="es-ES" altLang="en-US" sz="2100" dirty="0"/>
              <a:t>(</a:t>
            </a:r>
            <a:r>
              <a:rPr lang="es-ES" altLang="en-US" sz="2100" dirty="0" err="1"/>
              <a:t>Tibshirani</a:t>
            </a:r>
            <a:r>
              <a:rPr lang="es-ES" altLang="en-US" sz="2100" dirty="0"/>
              <a:t>, 2001)</a:t>
            </a:r>
          </a:p>
        </p:txBody>
      </p:sp>
      <p:sp>
        <p:nvSpPr>
          <p:cNvPr id="26635" name="Rectangle 51">
            <a:extLst>
              <a:ext uri="{FF2B5EF4-FFF2-40B4-BE49-F238E27FC236}">
                <a16:creationId xmlns:a16="http://schemas.microsoft.com/office/drawing/2014/main" id="{BC38D81F-49D9-53F0-B3F1-DCDA2ED2EBFE}"/>
              </a:ext>
            </a:extLst>
          </p:cNvPr>
          <p:cNvSpPr>
            <a:spLocks noChangeArrowheads="1"/>
          </p:cNvSpPr>
          <p:nvPr/>
        </p:nvSpPr>
        <p:spPr bwMode="auto">
          <a:xfrm>
            <a:off x="1656160" y="2247900"/>
            <a:ext cx="180260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s-ES" altLang="en-US" sz="2100"/>
              <a:t>Regularized-t </a:t>
            </a:r>
          </a:p>
          <a:p>
            <a:pPr eaLnBrk="1" hangingPunct="1">
              <a:spcBef>
                <a:spcPct val="0"/>
              </a:spcBef>
              <a:buClrTx/>
              <a:buSzTx/>
              <a:buFontTx/>
              <a:buNone/>
            </a:pPr>
            <a:r>
              <a:rPr lang="es-ES_tradnl" altLang="en-US" sz="2100"/>
              <a:t>(Baldi, 2001)</a:t>
            </a:r>
            <a:endParaRPr lang="es-ES" altLang="en-US" sz="2100"/>
          </a:p>
        </p:txBody>
      </p:sp>
      <p:sp>
        <p:nvSpPr>
          <p:cNvPr id="26636" name="Rectangle 52">
            <a:extLst>
              <a:ext uri="{FF2B5EF4-FFF2-40B4-BE49-F238E27FC236}">
                <a16:creationId xmlns:a16="http://schemas.microsoft.com/office/drawing/2014/main" id="{7D2EABC4-DE4D-2242-D64A-6BC7E541182A}"/>
              </a:ext>
            </a:extLst>
          </p:cNvPr>
          <p:cNvSpPr>
            <a:spLocks noChangeArrowheads="1"/>
          </p:cNvSpPr>
          <p:nvPr/>
        </p:nvSpPr>
        <p:spPr bwMode="auto">
          <a:xfrm>
            <a:off x="1656159" y="3489722"/>
            <a:ext cx="22193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s-ES" altLang="en-US" sz="2100" dirty="0"/>
              <a:t>EB-</a:t>
            </a:r>
            <a:r>
              <a:rPr lang="es-ES" altLang="en-US" sz="2100" dirty="0" err="1"/>
              <a:t>moderated</a:t>
            </a:r>
            <a:r>
              <a:rPr lang="es-ES" altLang="en-US" sz="2100" dirty="0"/>
              <a:t> t</a:t>
            </a:r>
          </a:p>
          <a:p>
            <a:pPr eaLnBrk="1" hangingPunct="1">
              <a:spcBef>
                <a:spcPct val="0"/>
              </a:spcBef>
              <a:buClrTx/>
              <a:buSzTx/>
              <a:buFontTx/>
              <a:buNone/>
            </a:pPr>
            <a:r>
              <a:rPr lang="es-ES_tradnl" altLang="en-US" sz="2100" dirty="0"/>
              <a:t>(</a:t>
            </a:r>
            <a:r>
              <a:rPr lang="es-ES_tradnl" altLang="en-US" sz="2100" dirty="0" err="1"/>
              <a:t>Smyth</a:t>
            </a:r>
            <a:r>
              <a:rPr lang="es-ES_tradnl" altLang="en-US" sz="2100" dirty="0"/>
              <a:t>, 2003)</a:t>
            </a:r>
            <a:endParaRPr lang="es-ES" altLang="en-US" sz="2100" dirty="0"/>
          </a:p>
        </p:txBody>
      </p:sp>
    </p:spTree>
    <p:extLst>
      <p:ext uri="{BB962C8B-B14F-4D97-AF65-F5344CB8AC3E}">
        <p14:creationId xmlns:p14="http://schemas.microsoft.com/office/powerpoint/2010/main" val="63297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4 Marcador de número de diapositiva">
            <a:extLst>
              <a:ext uri="{FF2B5EF4-FFF2-40B4-BE49-F238E27FC236}">
                <a16:creationId xmlns:a16="http://schemas.microsoft.com/office/drawing/2014/main" id="{22D564AD-625A-480E-2E11-6ECF8728438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B74D13BE-8E13-4529-AC80-BA8113DF25B7}" type="slidenum">
              <a:rPr lang="en-US" altLang="en-US" sz="900">
                <a:latin typeface="Arial Black" panose="020B0A04020102020204" pitchFamily="34" charset="0"/>
              </a:rPr>
              <a:pPr>
                <a:spcBef>
                  <a:spcPct val="0"/>
                </a:spcBef>
                <a:buClrTx/>
                <a:buSzTx/>
                <a:buFontTx/>
                <a:buNone/>
              </a:pPr>
              <a:t>15</a:t>
            </a:fld>
            <a:endParaRPr lang="en-US" altLang="en-US" sz="900">
              <a:latin typeface="Arial Black" panose="020B0A04020102020204" pitchFamily="34" charset="0"/>
            </a:endParaRPr>
          </a:p>
        </p:txBody>
      </p:sp>
      <p:sp>
        <p:nvSpPr>
          <p:cNvPr id="27651" name="Rectangle 2">
            <a:extLst>
              <a:ext uri="{FF2B5EF4-FFF2-40B4-BE49-F238E27FC236}">
                <a16:creationId xmlns:a16="http://schemas.microsoft.com/office/drawing/2014/main" id="{65CBB373-A0F1-8E90-949E-DD693C0CBAA5}"/>
              </a:ext>
            </a:extLst>
          </p:cNvPr>
          <p:cNvSpPr>
            <a:spLocks noGrp="1" noChangeArrowheads="1"/>
          </p:cNvSpPr>
          <p:nvPr>
            <p:ph type="title"/>
          </p:nvPr>
        </p:nvSpPr>
        <p:spPr/>
        <p:txBody>
          <a:bodyPr/>
          <a:lstStyle/>
          <a:p>
            <a:pPr eaLnBrk="1" hangingPunct="1"/>
            <a:r>
              <a:rPr lang="en-US" altLang="en-US" sz="2400" dirty="0"/>
              <a:t>Up to here…: Can we generate a list of </a:t>
            </a:r>
            <a:br>
              <a:rPr lang="en-US" altLang="en-US" sz="2400" dirty="0"/>
            </a:br>
            <a:r>
              <a:rPr lang="en-US" altLang="en-US" sz="2400" dirty="0"/>
              <a:t>candidate features? </a:t>
            </a:r>
          </a:p>
        </p:txBody>
      </p:sp>
      <p:sp>
        <p:nvSpPr>
          <p:cNvPr id="27652" name="AutoShape 3">
            <a:extLst>
              <a:ext uri="{FF2B5EF4-FFF2-40B4-BE49-F238E27FC236}">
                <a16:creationId xmlns:a16="http://schemas.microsoft.com/office/drawing/2014/main" id="{82FF2E79-9AAF-A852-E36C-4EA91176E8CE}"/>
              </a:ext>
            </a:extLst>
          </p:cNvPr>
          <p:cNvSpPr>
            <a:spLocks noChangeArrowheads="1"/>
          </p:cNvSpPr>
          <p:nvPr/>
        </p:nvSpPr>
        <p:spPr bwMode="auto">
          <a:xfrm>
            <a:off x="1547813" y="2085975"/>
            <a:ext cx="1997869" cy="1026319"/>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grpSp>
        <p:nvGrpSpPr>
          <p:cNvPr id="27653" name="Group 4">
            <a:extLst>
              <a:ext uri="{FF2B5EF4-FFF2-40B4-BE49-F238E27FC236}">
                <a16:creationId xmlns:a16="http://schemas.microsoft.com/office/drawing/2014/main" id="{FA60CFDA-902A-9649-5A91-4E9D28426D25}"/>
              </a:ext>
            </a:extLst>
          </p:cNvPr>
          <p:cNvGrpSpPr>
            <a:grpSpLocks/>
          </p:cNvGrpSpPr>
          <p:nvPr/>
        </p:nvGrpSpPr>
        <p:grpSpPr bwMode="auto">
          <a:xfrm>
            <a:off x="1331119" y="1977629"/>
            <a:ext cx="2176464" cy="1026319"/>
            <a:chOff x="204" y="1026"/>
            <a:chExt cx="1828" cy="862"/>
          </a:xfrm>
        </p:grpSpPr>
        <p:sp>
          <p:nvSpPr>
            <p:cNvPr id="27669" name="AutoShape 5">
              <a:extLst>
                <a:ext uri="{FF2B5EF4-FFF2-40B4-BE49-F238E27FC236}">
                  <a16:creationId xmlns:a16="http://schemas.microsoft.com/office/drawing/2014/main" id="{20BEFE16-F15D-EB33-C77B-3A29766AC57F}"/>
                </a:ext>
              </a:extLst>
            </p:cNvPr>
            <p:cNvSpPr>
              <a:spLocks noChangeArrowheads="1"/>
            </p:cNvSpPr>
            <p:nvPr/>
          </p:nvSpPr>
          <p:spPr bwMode="auto">
            <a:xfrm>
              <a:off x="204" y="1026"/>
              <a:ext cx="1678" cy="862"/>
            </a:xfrm>
            <a:prstGeom prst="roundRect">
              <a:avLst>
                <a:gd name="adj" fmla="val 16667"/>
              </a:avLst>
            </a:prstGeom>
            <a:solidFill>
              <a:schemeClr val="accent1"/>
            </a:solidFill>
            <a:ln w="9525" algn="ctr">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sp>
          <p:nvSpPr>
            <p:cNvPr id="27670" name="Text Box 6">
              <a:extLst>
                <a:ext uri="{FF2B5EF4-FFF2-40B4-BE49-F238E27FC236}">
                  <a16:creationId xmlns:a16="http://schemas.microsoft.com/office/drawing/2014/main" id="{DCD60A75-C853-B66B-94A3-84C6E2F37BB9}"/>
                </a:ext>
              </a:extLst>
            </p:cNvPr>
            <p:cNvSpPr txBox="1">
              <a:spLocks noChangeArrowheads="1"/>
            </p:cNvSpPr>
            <p:nvPr/>
          </p:nvSpPr>
          <p:spPr bwMode="auto">
            <a:xfrm>
              <a:off x="237" y="1051"/>
              <a:ext cx="1795" cy="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Feature 1: M</a:t>
              </a:r>
              <a:r>
                <a:rPr lang="en-US" altLang="en-US" sz="1200" baseline="-25000" dirty="0">
                  <a:latin typeface="Tahoma" panose="020B0604030504040204" pitchFamily="34" charset="0"/>
                </a:rPr>
                <a:t>11</a:t>
              </a:r>
              <a:r>
                <a:rPr lang="en-US" altLang="en-US" sz="1200" dirty="0">
                  <a:latin typeface="Tahoma" panose="020B0604030504040204" pitchFamily="34" charset="0"/>
                </a:rPr>
                <a:t>, M</a:t>
              </a:r>
              <a:r>
                <a:rPr lang="en-US" altLang="en-US" sz="1200" baseline="-25000" dirty="0">
                  <a:latin typeface="Tahoma" panose="020B0604030504040204" pitchFamily="34" charset="0"/>
                </a:rPr>
                <a:t>12</a:t>
              </a:r>
              <a:r>
                <a:rPr lang="en-US" altLang="en-US" sz="1200" dirty="0">
                  <a:latin typeface="Tahoma" panose="020B0604030504040204" pitchFamily="34" charset="0"/>
                </a:rPr>
                <a:t>, …., M</a:t>
              </a:r>
              <a:r>
                <a:rPr lang="en-US" altLang="en-US" sz="1200" baseline="-25000" dirty="0">
                  <a:latin typeface="Tahoma" panose="020B0604030504040204" pitchFamily="34" charset="0"/>
                </a:rPr>
                <a:t>1k</a:t>
              </a:r>
              <a:endParaRPr lang="en-US" altLang="en-US" sz="1200" dirty="0">
                <a:latin typeface="Tahoma" panose="020B0604030504040204" pitchFamily="34" charset="0"/>
              </a:endParaRPr>
            </a:p>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Feature 2: M</a:t>
              </a:r>
              <a:r>
                <a:rPr lang="en-US" altLang="en-US" sz="1200" baseline="-25000" dirty="0">
                  <a:latin typeface="Tahoma" panose="020B0604030504040204" pitchFamily="34" charset="0"/>
                </a:rPr>
                <a:t>21</a:t>
              </a:r>
              <a:r>
                <a:rPr lang="en-US" altLang="en-US" sz="1200" dirty="0">
                  <a:latin typeface="Tahoma" panose="020B0604030504040204" pitchFamily="34" charset="0"/>
                </a:rPr>
                <a:t>, M</a:t>
              </a:r>
              <a:r>
                <a:rPr lang="en-US" altLang="en-US" sz="1200" baseline="-25000" dirty="0">
                  <a:latin typeface="Tahoma" panose="020B0604030504040204" pitchFamily="34" charset="0"/>
                </a:rPr>
                <a:t>22</a:t>
              </a:r>
              <a:r>
                <a:rPr lang="en-US" altLang="en-US" sz="1200" dirty="0">
                  <a:latin typeface="Tahoma" panose="020B0604030504040204" pitchFamily="34" charset="0"/>
                </a:rPr>
                <a:t>, …., M</a:t>
              </a:r>
              <a:r>
                <a:rPr lang="en-US" altLang="en-US" sz="1200" baseline="-25000" dirty="0">
                  <a:latin typeface="Tahoma" panose="020B0604030504040204" pitchFamily="34" charset="0"/>
                </a:rPr>
                <a:t>2k</a:t>
              </a:r>
              <a:endParaRPr lang="en-US" altLang="en-US" sz="1200" dirty="0">
                <a:latin typeface="Tahoma" panose="020B0604030504040204" pitchFamily="34" charset="0"/>
              </a:endParaRPr>
            </a:p>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a:t>
              </a:r>
            </a:p>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Feature G: M</a:t>
              </a:r>
              <a:r>
                <a:rPr lang="en-US" altLang="en-US" sz="1200" baseline="-25000" dirty="0">
                  <a:latin typeface="Tahoma" panose="020B0604030504040204" pitchFamily="34" charset="0"/>
                </a:rPr>
                <a:t>G1</a:t>
              </a:r>
              <a:r>
                <a:rPr lang="en-US" altLang="en-US" sz="1200" dirty="0">
                  <a:latin typeface="Tahoma" panose="020B0604030504040204" pitchFamily="34" charset="0"/>
                </a:rPr>
                <a:t>, M</a:t>
              </a:r>
              <a:r>
                <a:rPr lang="en-US" altLang="en-US" sz="1200" baseline="-25000" dirty="0">
                  <a:latin typeface="Tahoma" panose="020B0604030504040204" pitchFamily="34" charset="0"/>
                </a:rPr>
                <a:t>G2</a:t>
              </a:r>
              <a:r>
                <a:rPr lang="en-US" altLang="en-US" sz="1200" dirty="0">
                  <a:latin typeface="Tahoma" panose="020B0604030504040204" pitchFamily="34" charset="0"/>
                </a:rPr>
                <a:t>, …., M</a:t>
              </a:r>
              <a:r>
                <a:rPr lang="en-US" altLang="en-US" sz="1200" baseline="-25000" dirty="0">
                  <a:latin typeface="Tahoma" panose="020B0604030504040204" pitchFamily="34" charset="0"/>
                </a:rPr>
                <a:t>Gk</a:t>
              </a:r>
            </a:p>
          </p:txBody>
        </p:sp>
      </p:grpSp>
      <p:sp>
        <p:nvSpPr>
          <p:cNvPr id="27654" name="AutoShape 7">
            <a:extLst>
              <a:ext uri="{FF2B5EF4-FFF2-40B4-BE49-F238E27FC236}">
                <a16:creationId xmlns:a16="http://schemas.microsoft.com/office/drawing/2014/main" id="{7376124A-026D-67E9-511E-A48065606A1E}"/>
              </a:ext>
            </a:extLst>
          </p:cNvPr>
          <p:cNvSpPr>
            <a:spLocks noChangeArrowheads="1"/>
          </p:cNvSpPr>
          <p:nvPr/>
        </p:nvSpPr>
        <p:spPr bwMode="auto">
          <a:xfrm>
            <a:off x="4964907" y="3298032"/>
            <a:ext cx="1997869" cy="1026319"/>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grpSp>
        <p:nvGrpSpPr>
          <p:cNvPr id="27655" name="Group 8">
            <a:extLst>
              <a:ext uri="{FF2B5EF4-FFF2-40B4-BE49-F238E27FC236}">
                <a16:creationId xmlns:a16="http://schemas.microsoft.com/office/drawing/2014/main" id="{6C02BD1E-0540-084E-15C5-FEAEC04DDD71}"/>
              </a:ext>
            </a:extLst>
          </p:cNvPr>
          <p:cNvGrpSpPr>
            <a:grpSpLocks/>
          </p:cNvGrpSpPr>
          <p:nvPr/>
        </p:nvGrpSpPr>
        <p:grpSpPr bwMode="auto">
          <a:xfrm>
            <a:off x="4057647" y="1997274"/>
            <a:ext cx="2026884" cy="975122"/>
            <a:chOff x="3243" y="1117"/>
            <a:chExt cx="2071" cy="819"/>
          </a:xfrm>
        </p:grpSpPr>
        <p:sp>
          <p:nvSpPr>
            <p:cNvPr id="27667" name="Text Box 9">
              <a:extLst>
                <a:ext uri="{FF2B5EF4-FFF2-40B4-BE49-F238E27FC236}">
                  <a16:creationId xmlns:a16="http://schemas.microsoft.com/office/drawing/2014/main" id="{7AED7016-7891-79AB-81AA-5936262D99F4}"/>
                </a:ext>
              </a:extLst>
            </p:cNvPr>
            <p:cNvSpPr txBox="1">
              <a:spLocks noChangeArrowheads="1"/>
            </p:cNvSpPr>
            <p:nvPr/>
          </p:nvSpPr>
          <p:spPr bwMode="auto">
            <a:xfrm>
              <a:off x="3243" y="1207"/>
              <a:ext cx="2071"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For every feature, calculate</a:t>
              </a:r>
              <a:br>
                <a:rPr lang="en-US" altLang="en-US" sz="1200" dirty="0">
                  <a:latin typeface="Tahoma" panose="020B0604030504040204" pitchFamily="34" charset="0"/>
                </a:rPr>
              </a:br>
              <a:r>
                <a:rPr lang="en-US" altLang="en-US" sz="1200" dirty="0">
                  <a:latin typeface="Tahoma" panose="020B0604030504040204" pitchFamily="34" charset="0"/>
                </a:rPr>
                <a:t>S</a:t>
              </a:r>
              <a:r>
                <a:rPr lang="en-US" altLang="en-US" sz="1200" baseline="-25000" dirty="0">
                  <a:latin typeface="Tahoma" panose="020B0604030504040204" pitchFamily="34" charset="0"/>
                </a:rPr>
                <a:t>i</a:t>
              </a:r>
              <a:r>
                <a:rPr lang="en-US" altLang="en-US" sz="1200" dirty="0">
                  <a:latin typeface="Tahoma" panose="020B0604030504040204" pitchFamily="34" charset="0"/>
                </a:rPr>
                <a:t>=t(M</a:t>
              </a:r>
              <a:r>
                <a:rPr lang="en-US" altLang="en-US" sz="1200" baseline="-25000" dirty="0">
                  <a:latin typeface="Tahoma" panose="020B0604030504040204" pitchFamily="34" charset="0"/>
                </a:rPr>
                <a:t>i1</a:t>
              </a:r>
              <a:r>
                <a:rPr lang="en-US" altLang="en-US" sz="1200" dirty="0">
                  <a:latin typeface="Tahoma" panose="020B0604030504040204" pitchFamily="34" charset="0"/>
                </a:rPr>
                <a:t>, M</a:t>
              </a:r>
              <a:r>
                <a:rPr lang="en-US" altLang="en-US" sz="1200" baseline="-25000" dirty="0">
                  <a:latin typeface="Tahoma" panose="020B0604030504040204" pitchFamily="34" charset="0"/>
                </a:rPr>
                <a:t>i2</a:t>
              </a:r>
              <a:r>
                <a:rPr lang="en-US" altLang="en-US" sz="1200" dirty="0">
                  <a:latin typeface="Tahoma" panose="020B0604030504040204" pitchFamily="34" charset="0"/>
                </a:rPr>
                <a:t>, …., </a:t>
              </a:r>
              <a:r>
                <a:rPr lang="en-US" altLang="en-US" sz="1200" dirty="0" err="1">
                  <a:latin typeface="Tahoma" panose="020B0604030504040204" pitchFamily="34" charset="0"/>
                </a:rPr>
                <a:t>M</a:t>
              </a:r>
              <a:r>
                <a:rPr lang="en-US" altLang="en-US" sz="1200" baseline="-25000" dirty="0" err="1">
                  <a:latin typeface="Tahoma" panose="020B0604030504040204" pitchFamily="34" charset="0"/>
                </a:rPr>
                <a:t>ik</a:t>
              </a:r>
              <a:r>
                <a:rPr lang="en-US" altLang="en-US" sz="1200" dirty="0">
                  <a:latin typeface="Tahoma" panose="020B0604030504040204" pitchFamily="34" charset="0"/>
                </a:rPr>
                <a:t>), </a:t>
              </a:r>
            </a:p>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e.g. t-statistics, S, B,…</a:t>
              </a:r>
              <a:endParaRPr lang="en-US" altLang="en-US" sz="1200" baseline="-25000" dirty="0">
                <a:latin typeface="Tahoma" panose="020B0604030504040204" pitchFamily="34" charset="0"/>
              </a:endParaRPr>
            </a:p>
          </p:txBody>
        </p:sp>
        <p:sp>
          <p:nvSpPr>
            <p:cNvPr id="27668" name="AutoShape 10">
              <a:extLst>
                <a:ext uri="{FF2B5EF4-FFF2-40B4-BE49-F238E27FC236}">
                  <a16:creationId xmlns:a16="http://schemas.microsoft.com/office/drawing/2014/main" id="{4782674A-23EB-6910-FE72-DA178D282933}"/>
                </a:ext>
              </a:extLst>
            </p:cNvPr>
            <p:cNvSpPr>
              <a:spLocks noChangeArrowheads="1"/>
            </p:cNvSpPr>
            <p:nvPr/>
          </p:nvSpPr>
          <p:spPr bwMode="auto">
            <a:xfrm>
              <a:off x="3266" y="1117"/>
              <a:ext cx="1771" cy="819"/>
            </a:xfrm>
            <a:prstGeom prst="roundRect">
              <a:avLst>
                <a:gd name="adj" fmla="val 16667"/>
              </a:avLst>
            </a:prstGeom>
            <a:solidFill>
              <a:srgbClr val="CCCCFF">
                <a:alpha val="39999"/>
              </a:srgbClr>
            </a:solidFill>
            <a:ln w="9525" algn="ctr">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dirty="0"/>
            </a:p>
          </p:txBody>
        </p:sp>
      </p:grpSp>
      <p:sp>
        <p:nvSpPr>
          <p:cNvPr id="27656" name="Text Box 11">
            <a:extLst>
              <a:ext uri="{FF2B5EF4-FFF2-40B4-BE49-F238E27FC236}">
                <a16:creationId xmlns:a16="http://schemas.microsoft.com/office/drawing/2014/main" id="{EFFE8769-4DE9-E18A-34C3-8BA3161C6F9C}"/>
              </a:ext>
            </a:extLst>
          </p:cNvPr>
          <p:cNvSpPr txBox="1">
            <a:spLocks noChangeArrowheads="1"/>
          </p:cNvSpPr>
          <p:nvPr/>
        </p:nvSpPr>
        <p:spPr bwMode="auto">
          <a:xfrm>
            <a:off x="6329958" y="3379211"/>
            <a:ext cx="13418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A list </a:t>
            </a:r>
            <a:r>
              <a:rPr lang="en-US" altLang="en-US" sz="1200" dirty="0" err="1">
                <a:latin typeface="Tahoma" panose="020B0604030504040204" pitchFamily="34" charset="0"/>
              </a:rPr>
              <a:t>ofcandidate</a:t>
            </a:r>
            <a:br>
              <a:rPr lang="en-US" altLang="en-US" sz="1200" dirty="0">
                <a:latin typeface="Tahoma" panose="020B0604030504040204" pitchFamily="34" charset="0"/>
              </a:rPr>
            </a:br>
            <a:r>
              <a:rPr lang="en-US" altLang="en-US" sz="1200" dirty="0">
                <a:latin typeface="Tahoma" panose="020B0604030504040204" pitchFamily="34" charset="0"/>
              </a:rPr>
              <a:t>significant features</a:t>
            </a:r>
          </a:p>
        </p:txBody>
      </p:sp>
      <p:sp>
        <p:nvSpPr>
          <p:cNvPr id="27657" name="AutoShape 12">
            <a:extLst>
              <a:ext uri="{FF2B5EF4-FFF2-40B4-BE49-F238E27FC236}">
                <a16:creationId xmlns:a16="http://schemas.microsoft.com/office/drawing/2014/main" id="{2305369B-2225-99BA-C4C9-1134CAED2637}"/>
              </a:ext>
            </a:extLst>
          </p:cNvPr>
          <p:cNvSpPr>
            <a:spLocks noChangeArrowheads="1"/>
          </p:cNvSpPr>
          <p:nvPr/>
        </p:nvSpPr>
        <p:spPr bwMode="auto">
          <a:xfrm>
            <a:off x="6297021" y="3325239"/>
            <a:ext cx="1619250" cy="857250"/>
          </a:xfrm>
          <a:prstGeom prst="roundRect">
            <a:avLst>
              <a:gd name="adj" fmla="val 16667"/>
            </a:avLst>
          </a:prstGeom>
          <a:solidFill>
            <a:srgbClr val="CC6600">
              <a:alpha val="39999"/>
            </a:srgbClr>
          </a:solidFill>
          <a:ln w="9525" algn="ctr">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dirty="0"/>
          </a:p>
        </p:txBody>
      </p:sp>
      <p:sp>
        <p:nvSpPr>
          <p:cNvPr id="27658" name="AutoShape 13">
            <a:extLst>
              <a:ext uri="{FF2B5EF4-FFF2-40B4-BE49-F238E27FC236}">
                <a16:creationId xmlns:a16="http://schemas.microsoft.com/office/drawing/2014/main" id="{7ED72231-BEDD-677A-A549-51B38831F6AC}"/>
              </a:ext>
            </a:extLst>
          </p:cNvPr>
          <p:cNvSpPr>
            <a:spLocks noChangeArrowheads="1"/>
          </p:cNvSpPr>
          <p:nvPr/>
        </p:nvSpPr>
        <p:spPr bwMode="auto">
          <a:xfrm>
            <a:off x="3382566" y="2356248"/>
            <a:ext cx="594122" cy="215503"/>
          </a:xfrm>
          <a:prstGeom prst="rightArrow">
            <a:avLst>
              <a:gd name="adj1" fmla="val 50000"/>
              <a:gd name="adj2" fmla="val 68923"/>
            </a:avLst>
          </a:prstGeom>
          <a:solidFill>
            <a:schemeClr val="folHlink"/>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sp>
        <p:nvSpPr>
          <p:cNvPr id="27659" name="AutoShape 14">
            <a:extLst>
              <a:ext uri="{FF2B5EF4-FFF2-40B4-BE49-F238E27FC236}">
                <a16:creationId xmlns:a16="http://schemas.microsoft.com/office/drawing/2014/main" id="{EF2432E6-AF35-174C-BF2C-DEDFCDA22A83}"/>
              </a:ext>
            </a:extLst>
          </p:cNvPr>
          <p:cNvSpPr>
            <a:spLocks noChangeArrowheads="1"/>
          </p:cNvSpPr>
          <p:nvPr/>
        </p:nvSpPr>
        <p:spPr bwMode="auto">
          <a:xfrm rot="5400000">
            <a:off x="4706541" y="3084910"/>
            <a:ext cx="323850" cy="161925"/>
          </a:xfrm>
          <a:prstGeom prst="rightArrow">
            <a:avLst>
              <a:gd name="adj1" fmla="val 50000"/>
              <a:gd name="adj2" fmla="val 50000"/>
            </a:avLst>
          </a:prstGeom>
          <a:solidFill>
            <a:schemeClr val="folHlink"/>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sp>
        <p:nvSpPr>
          <p:cNvPr id="27660" name="AutoShape 15">
            <a:extLst>
              <a:ext uri="{FF2B5EF4-FFF2-40B4-BE49-F238E27FC236}">
                <a16:creationId xmlns:a16="http://schemas.microsoft.com/office/drawing/2014/main" id="{689778E0-00A2-2868-529A-0EED1877603E}"/>
              </a:ext>
            </a:extLst>
          </p:cNvPr>
          <p:cNvSpPr>
            <a:spLocks noChangeArrowheads="1"/>
          </p:cNvSpPr>
          <p:nvPr/>
        </p:nvSpPr>
        <p:spPr bwMode="auto">
          <a:xfrm>
            <a:off x="5813822" y="3598069"/>
            <a:ext cx="323850" cy="161925"/>
          </a:xfrm>
          <a:prstGeom prst="rightArrow">
            <a:avLst>
              <a:gd name="adj1" fmla="val 50000"/>
              <a:gd name="adj2" fmla="val 50000"/>
            </a:avLst>
          </a:prstGeom>
          <a:solidFill>
            <a:schemeClr val="folHlink"/>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grpSp>
        <p:nvGrpSpPr>
          <p:cNvPr id="27661" name="Group 16">
            <a:extLst>
              <a:ext uri="{FF2B5EF4-FFF2-40B4-BE49-F238E27FC236}">
                <a16:creationId xmlns:a16="http://schemas.microsoft.com/office/drawing/2014/main" id="{5F8B90E9-5DC6-BDBD-6F7E-B8170CA12349}"/>
              </a:ext>
            </a:extLst>
          </p:cNvPr>
          <p:cNvGrpSpPr>
            <a:grpSpLocks/>
          </p:cNvGrpSpPr>
          <p:nvPr/>
        </p:nvGrpSpPr>
        <p:grpSpPr bwMode="auto">
          <a:xfrm>
            <a:off x="4085035" y="3327797"/>
            <a:ext cx="1619250" cy="647700"/>
            <a:chOff x="3424" y="2704"/>
            <a:chExt cx="1360" cy="544"/>
          </a:xfrm>
        </p:grpSpPr>
        <p:sp>
          <p:nvSpPr>
            <p:cNvPr id="27665" name="Text Box 17">
              <a:extLst>
                <a:ext uri="{FF2B5EF4-FFF2-40B4-BE49-F238E27FC236}">
                  <a16:creationId xmlns:a16="http://schemas.microsoft.com/office/drawing/2014/main" id="{CD0A79F1-08C2-2B70-A9B3-BD78FD333BB2}"/>
                </a:ext>
              </a:extLst>
            </p:cNvPr>
            <p:cNvSpPr txBox="1">
              <a:spLocks noChangeArrowheads="1"/>
            </p:cNvSpPr>
            <p:nvPr/>
          </p:nvSpPr>
          <p:spPr bwMode="auto">
            <a:xfrm>
              <a:off x="3515" y="2795"/>
              <a:ext cx="122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1200">
                  <a:latin typeface="Tahoma" panose="020B0604030504040204" pitchFamily="34" charset="0"/>
                </a:rPr>
                <a:t>Statistics of interest</a:t>
              </a:r>
              <a:br>
                <a:rPr lang="en-US" altLang="en-US" sz="1200">
                  <a:latin typeface="Tahoma" panose="020B0604030504040204" pitchFamily="34" charset="0"/>
                </a:rPr>
              </a:br>
              <a:r>
                <a:rPr lang="en-US" altLang="en-US" sz="1200">
                  <a:latin typeface="Tahoma" panose="020B0604030504040204" pitchFamily="34" charset="0"/>
                </a:rPr>
                <a:t>S</a:t>
              </a:r>
              <a:r>
                <a:rPr lang="en-US" altLang="en-US" sz="1200" baseline="-25000">
                  <a:latin typeface="Tahoma" panose="020B0604030504040204" pitchFamily="34" charset="0"/>
                </a:rPr>
                <a:t>1</a:t>
              </a:r>
              <a:r>
                <a:rPr lang="en-US" altLang="en-US" sz="1200">
                  <a:latin typeface="Tahoma" panose="020B0604030504040204" pitchFamily="34" charset="0"/>
                </a:rPr>
                <a:t>, S</a:t>
              </a:r>
              <a:r>
                <a:rPr lang="en-US" altLang="en-US" sz="1200" baseline="-25000">
                  <a:latin typeface="Tahoma" panose="020B0604030504040204" pitchFamily="34" charset="0"/>
                </a:rPr>
                <a:t>2</a:t>
              </a:r>
              <a:r>
                <a:rPr lang="en-US" altLang="en-US" sz="1200">
                  <a:latin typeface="Tahoma" panose="020B0604030504040204" pitchFamily="34" charset="0"/>
                </a:rPr>
                <a:t>, …., S</a:t>
              </a:r>
              <a:r>
                <a:rPr lang="en-US" altLang="en-US" sz="1200" baseline="-25000">
                  <a:latin typeface="Tahoma" panose="020B0604030504040204" pitchFamily="34" charset="0"/>
                </a:rPr>
                <a:t>G</a:t>
              </a:r>
            </a:p>
          </p:txBody>
        </p:sp>
        <p:sp>
          <p:nvSpPr>
            <p:cNvPr id="27666" name="AutoShape 18">
              <a:extLst>
                <a:ext uri="{FF2B5EF4-FFF2-40B4-BE49-F238E27FC236}">
                  <a16:creationId xmlns:a16="http://schemas.microsoft.com/office/drawing/2014/main" id="{38BC01F1-891A-9F8B-CF14-BD13BEB61FD6}"/>
                </a:ext>
              </a:extLst>
            </p:cNvPr>
            <p:cNvSpPr>
              <a:spLocks noChangeArrowheads="1"/>
            </p:cNvSpPr>
            <p:nvPr/>
          </p:nvSpPr>
          <p:spPr bwMode="auto">
            <a:xfrm>
              <a:off x="3424" y="2704"/>
              <a:ext cx="1360" cy="544"/>
            </a:xfrm>
            <a:prstGeom prst="roundRect">
              <a:avLst>
                <a:gd name="adj" fmla="val 16667"/>
              </a:avLst>
            </a:prstGeom>
            <a:solidFill>
              <a:srgbClr val="90DA0A">
                <a:alpha val="39999"/>
              </a:srgbClr>
            </a:solidFill>
            <a:ln w="9525" algn="ctr">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grpSp>
      <p:sp>
        <p:nvSpPr>
          <p:cNvPr id="27662" name="Text Box 19">
            <a:extLst>
              <a:ext uri="{FF2B5EF4-FFF2-40B4-BE49-F238E27FC236}">
                <a16:creationId xmlns:a16="http://schemas.microsoft.com/office/drawing/2014/main" id="{D8770E03-E027-7641-3624-797E541EE8BF}"/>
              </a:ext>
            </a:extLst>
          </p:cNvPr>
          <p:cNvSpPr txBox="1">
            <a:spLocks noChangeArrowheads="1"/>
          </p:cNvSpPr>
          <p:nvPr/>
        </p:nvSpPr>
        <p:spPr bwMode="auto">
          <a:xfrm>
            <a:off x="5813822" y="3165872"/>
            <a:ext cx="27027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
                <a:schemeClr val="folHlink"/>
              </a:buClr>
              <a:buSzPct val="60000"/>
              <a:buFont typeface="Wingdings" panose="05000000000000000000" pitchFamily="2" charset="2"/>
              <a:buNone/>
            </a:pPr>
            <a:r>
              <a:rPr lang="en-US" altLang="en-US" sz="2700" b="1">
                <a:latin typeface="Tahoma" panose="020B0604030504040204" pitchFamily="34" charset="0"/>
              </a:rPr>
              <a:t>?</a:t>
            </a:r>
          </a:p>
        </p:txBody>
      </p:sp>
      <p:sp>
        <p:nvSpPr>
          <p:cNvPr id="27663" name="Text Box 20">
            <a:extLst>
              <a:ext uri="{FF2B5EF4-FFF2-40B4-BE49-F238E27FC236}">
                <a16:creationId xmlns:a16="http://schemas.microsoft.com/office/drawing/2014/main" id="{A84141D0-7693-2F5A-26FE-90E03EDE2E70}"/>
              </a:ext>
            </a:extLst>
          </p:cNvPr>
          <p:cNvSpPr txBox="1">
            <a:spLocks noChangeArrowheads="1"/>
          </p:cNvSpPr>
          <p:nvPr/>
        </p:nvSpPr>
        <p:spPr bwMode="auto">
          <a:xfrm>
            <a:off x="1439466" y="1113235"/>
            <a:ext cx="6172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s-ES" altLang="en-US" sz="1800" dirty="0" err="1"/>
              <a:t>With</a:t>
            </a:r>
            <a:r>
              <a:rPr lang="es-ES" altLang="en-US" sz="1800" dirty="0"/>
              <a:t> </a:t>
            </a:r>
            <a:r>
              <a:rPr lang="es-ES" altLang="en-US" sz="1800" dirty="0" err="1"/>
              <a:t>the</a:t>
            </a:r>
            <a:r>
              <a:rPr lang="es-ES" altLang="en-US" sz="1800" dirty="0"/>
              <a:t> </a:t>
            </a:r>
            <a:r>
              <a:rPr lang="es-ES" altLang="en-US" sz="1800" dirty="0" err="1"/>
              <a:t>tools</a:t>
            </a:r>
            <a:r>
              <a:rPr lang="es-ES" altLang="en-US" sz="1800" dirty="0"/>
              <a:t> </a:t>
            </a:r>
            <a:r>
              <a:rPr lang="es-ES" altLang="en-US" sz="1800" dirty="0" err="1"/>
              <a:t>we</a:t>
            </a:r>
            <a:r>
              <a:rPr lang="es-ES" altLang="en-US" sz="1800" dirty="0"/>
              <a:t> </a:t>
            </a:r>
            <a:r>
              <a:rPr lang="es-ES" altLang="en-US" sz="1800" dirty="0" err="1"/>
              <a:t>have</a:t>
            </a:r>
            <a:r>
              <a:rPr lang="es-ES" altLang="en-US" sz="1800" dirty="0"/>
              <a:t>, </a:t>
            </a:r>
            <a:r>
              <a:rPr lang="es-ES" altLang="en-US" sz="1800" dirty="0" err="1"/>
              <a:t>the</a:t>
            </a:r>
            <a:r>
              <a:rPr lang="es-ES" altLang="en-US" sz="1800" dirty="0"/>
              <a:t> </a:t>
            </a:r>
            <a:r>
              <a:rPr lang="es-ES" altLang="en-US" sz="1800" dirty="0" err="1"/>
              <a:t>reasonable</a:t>
            </a:r>
            <a:r>
              <a:rPr lang="es-ES" altLang="en-US" sz="1800" dirty="0"/>
              <a:t> </a:t>
            </a:r>
            <a:r>
              <a:rPr lang="es-ES" altLang="en-US" sz="1800" dirty="0" err="1"/>
              <a:t>steps</a:t>
            </a:r>
            <a:r>
              <a:rPr lang="es-ES" altLang="en-US" sz="1800" dirty="0"/>
              <a:t> </a:t>
            </a:r>
            <a:r>
              <a:rPr lang="es-ES" altLang="en-US" sz="1800" dirty="0" err="1"/>
              <a:t>to</a:t>
            </a:r>
            <a:r>
              <a:rPr lang="es-ES" altLang="en-US" sz="1800" dirty="0"/>
              <a:t> </a:t>
            </a:r>
            <a:r>
              <a:rPr lang="es-ES" altLang="en-US" sz="1800" dirty="0" err="1"/>
              <a:t>generate</a:t>
            </a:r>
            <a:r>
              <a:rPr lang="es-ES" altLang="en-US" sz="1800" dirty="0"/>
              <a:t> a </a:t>
            </a:r>
            <a:r>
              <a:rPr lang="es-ES" altLang="en-US" sz="1800" dirty="0" err="1"/>
              <a:t>list</a:t>
            </a:r>
            <a:r>
              <a:rPr lang="es-ES" altLang="en-US" sz="1800" dirty="0"/>
              <a:t> </a:t>
            </a:r>
            <a:r>
              <a:rPr lang="es-ES" altLang="en-US" sz="1800" dirty="0" err="1"/>
              <a:t>of</a:t>
            </a:r>
            <a:r>
              <a:rPr lang="es-ES" altLang="en-US" sz="1800" dirty="0"/>
              <a:t> candidate </a:t>
            </a:r>
            <a:r>
              <a:rPr lang="es-ES" altLang="en-US" sz="1800" dirty="0" err="1"/>
              <a:t>features</a:t>
            </a:r>
            <a:r>
              <a:rPr lang="es-ES" altLang="en-US" sz="1800" dirty="0"/>
              <a:t> </a:t>
            </a:r>
            <a:r>
              <a:rPr lang="es-ES" altLang="en-US" sz="1800" dirty="0" err="1"/>
              <a:t>may</a:t>
            </a:r>
            <a:r>
              <a:rPr lang="es-ES" altLang="en-US" sz="1800" dirty="0"/>
              <a:t> be:</a:t>
            </a:r>
          </a:p>
        </p:txBody>
      </p:sp>
      <p:sp>
        <p:nvSpPr>
          <p:cNvPr id="27664" name="Text Box 21">
            <a:extLst>
              <a:ext uri="{FF2B5EF4-FFF2-40B4-BE49-F238E27FC236}">
                <a16:creationId xmlns:a16="http://schemas.microsoft.com/office/drawing/2014/main" id="{83041F52-2E14-E67C-B9DE-F0B6F99D6ED1}"/>
              </a:ext>
            </a:extLst>
          </p:cNvPr>
          <p:cNvSpPr txBox="1">
            <a:spLocks noChangeArrowheads="1"/>
          </p:cNvSpPr>
          <p:nvPr/>
        </p:nvSpPr>
        <p:spPr bwMode="auto">
          <a:xfrm>
            <a:off x="1439466" y="4137423"/>
            <a:ext cx="6172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s-ES" altLang="en-US" sz="1800"/>
              <a:t>We need an idea of how significant are these values </a:t>
            </a:r>
            <a:r>
              <a:rPr lang="es-ES" altLang="en-US" sz="1800">
                <a:sym typeface="Wingdings" panose="05000000000000000000" pitchFamily="2" charset="2"/>
              </a:rPr>
              <a:t>We’d like to assign them </a:t>
            </a:r>
            <a:r>
              <a:rPr lang="es-ES" altLang="en-US" sz="1800" i="1">
                <a:sym typeface="Wingdings" panose="05000000000000000000" pitchFamily="2" charset="2"/>
              </a:rPr>
              <a:t>p-values</a:t>
            </a:r>
            <a:endParaRPr lang="es-ES" altLang="en-US" sz="1800"/>
          </a:p>
        </p:txBody>
      </p:sp>
    </p:spTree>
    <p:extLst>
      <p:ext uri="{BB962C8B-B14F-4D97-AF65-F5344CB8AC3E}">
        <p14:creationId xmlns:p14="http://schemas.microsoft.com/office/powerpoint/2010/main" val="283165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4 Marcador de número de diapositiva">
            <a:extLst>
              <a:ext uri="{FF2B5EF4-FFF2-40B4-BE49-F238E27FC236}">
                <a16:creationId xmlns:a16="http://schemas.microsoft.com/office/drawing/2014/main" id="{3ABCFC39-CB75-4B1A-F208-2F659C878F5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B45FA53A-56CE-47C0-808D-E7973E3D6FB2}" type="slidenum">
              <a:rPr lang="en-US" altLang="en-US" sz="900">
                <a:latin typeface="Arial Black" panose="020B0A04020102020204" pitchFamily="34" charset="0"/>
              </a:rPr>
              <a:pPr>
                <a:spcBef>
                  <a:spcPct val="0"/>
                </a:spcBef>
                <a:buClrTx/>
                <a:buSzTx/>
                <a:buFontTx/>
                <a:buNone/>
              </a:pPr>
              <a:t>16</a:t>
            </a:fld>
            <a:endParaRPr lang="en-US" altLang="en-US" sz="900">
              <a:latin typeface="Arial Black" panose="020B0A04020102020204" pitchFamily="34" charset="0"/>
            </a:endParaRPr>
          </a:p>
        </p:txBody>
      </p:sp>
      <p:sp>
        <p:nvSpPr>
          <p:cNvPr id="29699" name="Rectangle 2">
            <a:extLst>
              <a:ext uri="{FF2B5EF4-FFF2-40B4-BE49-F238E27FC236}">
                <a16:creationId xmlns:a16="http://schemas.microsoft.com/office/drawing/2014/main" id="{39886CF9-2449-7F1D-8544-7DDFDB7D99FF}"/>
              </a:ext>
            </a:extLst>
          </p:cNvPr>
          <p:cNvSpPr>
            <a:spLocks noGrp="1" noChangeArrowheads="1"/>
          </p:cNvSpPr>
          <p:nvPr>
            <p:ph type="title"/>
          </p:nvPr>
        </p:nvSpPr>
        <p:spPr/>
        <p:txBody>
          <a:bodyPr/>
          <a:lstStyle/>
          <a:p>
            <a:pPr eaLnBrk="1" hangingPunct="1"/>
            <a:r>
              <a:rPr lang="en-US" altLang="en-US"/>
              <a:t>Nominal p-values</a:t>
            </a:r>
          </a:p>
        </p:txBody>
      </p:sp>
      <p:sp>
        <p:nvSpPr>
          <p:cNvPr id="29700" name="Rectangle 3">
            <a:extLst>
              <a:ext uri="{FF2B5EF4-FFF2-40B4-BE49-F238E27FC236}">
                <a16:creationId xmlns:a16="http://schemas.microsoft.com/office/drawing/2014/main" id="{2074B425-E112-2FE9-552A-7E343C7EFAC2}"/>
              </a:ext>
            </a:extLst>
          </p:cNvPr>
          <p:cNvSpPr>
            <a:spLocks noGrp="1" noChangeArrowheads="1"/>
          </p:cNvSpPr>
          <p:nvPr>
            <p:ph type="body" idx="1"/>
          </p:nvPr>
        </p:nvSpPr>
        <p:spPr/>
        <p:txBody>
          <a:bodyPr/>
          <a:lstStyle/>
          <a:p>
            <a:pPr eaLnBrk="1" hangingPunct="1"/>
            <a:r>
              <a:rPr lang="en-US" altLang="en-US" sz="2100" b="0" dirty="0"/>
              <a:t>After a test statistic is computed, it is convenient to convert it to a </a:t>
            </a:r>
            <a:r>
              <a:rPr lang="en-US" altLang="en-US" sz="2100" b="0" i="1" dirty="0"/>
              <a:t>p-</a:t>
            </a:r>
            <a:r>
              <a:rPr lang="en-US" altLang="en-US" sz="2100" b="0" dirty="0"/>
              <a:t>value:</a:t>
            </a:r>
            <a:br>
              <a:rPr lang="en-US" altLang="en-US" sz="2100" b="0" dirty="0"/>
            </a:br>
            <a:br>
              <a:rPr lang="en-US" altLang="en-US" sz="2100" b="0" dirty="0"/>
            </a:br>
            <a:r>
              <a:rPr lang="en-US" altLang="en-US" sz="2100" b="0" i="1" dirty="0"/>
              <a:t>The probability that a test statistic, say S(X), takes values equal or greater than the observed value, say X</a:t>
            </a:r>
            <a:r>
              <a:rPr lang="en-US" altLang="en-US" sz="2100" b="0" i="1" baseline="30000" dirty="0"/>
              <a:t>0,</a:t>
            </a:r>
            <a:r>
              <a:rPr lang="en-US" altLang="en-US" sz="2100" b="0" i="1" dirty="0"/>
              <a:t> under the assumption that the null hypothesis is true</a:t>
            </a:r>
            <a:br>
              <a:rPr lang="en-US" altLang="en-US" sz="2100" b="0" i="1" dirty="0"/>
            </a:br>
            <a:r>
              <a:rPr lang="en-US" altLang="en-US" sz="2100" b="0" i="1" dirty="0"/>
              <a:t>		</a:t>
            </a:r>
            <a:br>
              <a:rPr lang="en-US" altLang="en-US" sz="2100" b="0" i="1" dirty="0"/>
            </a:br>
            <a:r>
              <a:rPr lang="en-US" altLang="en-US" sz="2100" b="0" i="1" dirty="0"/>
              <a:t>		</a:t>
            </a:r>
            <a:r>
              <a:rPr lang="en-US" altLang="en-US" b="0" i="1" dirty="0">
                <a:latin typeface="Courier New" panose="02070309020205020404" pitchFamily="49" charset="0"/>
              </a:rPr>
              <a:t>p=P{S(X)&gt;=S(X</a:t>
            </a:r>
            <a:r>
              <a:rPr lang="en-US" altLang="en-US" b="0" baseline="30000" dirty="0">
                <a:latin typeface="Courier New" panose="02070309020205020404" pitchFamily="49" charset="0"/>
              </a:rPr>
              <a:t>0</a:t>
            </a:r>
            <a:r>
              <a:rPr lang="en-US" altLang="en-US" b="0" i="1" dirty="0">
                <a:latin typeface="Courier New" panose="02070309020205020404" pitchFamily="49" charset="0"/>
              </a:rPr>
              <a:t>)|H</a:t>
            </a:r>
            <a:r>
              <a:rPr lang="en-US" altLang="en-US" b="0" baseline="-25000" dirty="0">
                <a:latin typeface="Courier New" panose="02070309020205020404" pitchFamily="49" charset="0"/>
              </a:rPr>
              <a:t>0</a:t>
            </a:r>
            <a:r>
              <a:rPr lang="en-US" altLang="en-US" b="0" i="1" dirty="0">
                <a:latin typeface="Courier New" panose="02070309020205020404" pitchFamily="49" charset="0"/>
              </a:rPr>
              <a:t> true}</a:t>
            </a:r>
          </a:p>
        </p:txBody>
      </p:sp>
    </p:spTree>
    <p:extLst>
      <p:ext uri="{BB962C8B-B14F-4D97-AF65-F5344CB8AC3E}">
        <p14:creationId xmlns:p14="http://schemas.microsoft.com/office/powerpoint/2010/main" val="3914546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4 Marcador de número de diapositiva">
            <a:extLst>
              <a:ext uri="{FF2B5EF4-FFF2-40B4-BE49-F238E27FC236}">
                <a16:creationId xmlns:a16="http://schemas.microsoft.com/office/drawing/2014/main" id="{366250A8-A9E1-BB3F-46EC-68F2C956076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812E3098-1F6B-4D6E-BE68-30B0BD4A3D3F}" type="slidenum">
              <a:rPr lang="en-US" altLang="en-US" sz="900">
                <a:latin typeface="Arial Black" panose="020B0A04020102020204" pitchFamily="34" charset="0"/>
              </a:rPr>
              <a:pPr>
                <a:spcBef>
                  <a:spcPct val="0"/>
                </a:spcBef>
                <a:buClrTx/>
                <a:buSzTx/>
                <a:buFontTx/>
                <a:buNone/>
              </a:pPr>
              <a:t>17</a:t>
            </a:fld>
            <a:endParaRPr lang="en-US" altLang="en-US" sz="900">
              <a:latin typeface="Arial Black" panose="020B0A04020102020204" pitchFamily="34" charset="0"/>
            </a:endParaRPr>
          </a:p>
        </p:txBody>
      </p:sp>
      <p:sp>
        <p:nvSpPr>
          <p:cNvPr id="31747" name="Rectangle 2">
            <a:extLst>
              <a:ext uri="{FF2B5EF4-FFF2-40B4-BE49-F238E27FC236}">
                <a16:creationId xmlns:a16="http://schemas.microsoft.com/office/drawing/2014/main" id="{81FD4C3C-D80D-B6C8-E6EC-8EAD2F1F28A4}"/>
              </a:ext>
            </a:extLst>
          </p:cNvPr>
          <p:cNvSpPr>
            <a:spLocks noGrp="1" noChangeArrowheads="1"/>
          </p:cNvSpPr>
          <p:nvPr>
            <p:ph type="title"/>
          </p:nvPr>
        </p:nvSpPr>
        <p:spPr/>
        <p:txBody>
          <a:bodyPr/>
          <a:lstStyle/>
          <a:p>
            <a:pPr eaLnBrk="1" hangingPunct="1"/>
            <a:r>
              <a:rPr lang="es-ES" altLang="en-US"/>
              <a:t>Significance testing</a:t>
            </a:r>
          </a:p>
        </p:txBody>
      </p:sp>
      <p:sp>
        <p:nvSpPr>
          <p:cNvPr id="31748" name="Rectangle 3">
            <a:extLst>
              <a:ext uri="{FF2B5EF4-FFF2-40B4-BE49-F238E27FC236}">
                <a16:creationId xmlns:a16="http://schemas.microsoft.com/office/drawing/2014/main" id="{F9594174-9037-FA61-A51B-23C77BD84B44}"/>
              </a:ext>
            </a:extLst>
          </p:cNvPr>
          <p:cNvSpPr>
            <a:spLocks noGrp="1" noChangeArrowheads="1"/>
          </p:cNvSpPr>
          <p:nvPr>
            <p:ph type="body" idx="1"/>
          </p:nvPr>
        </p:nvSpPr>
        <p:spPr/>
        <p:txBody>
          <a:bodyPr/>
          <a:lstStyle/>
          <a:p>
            <a:pPr eaLnBrk="1" hangingPunct="1">
              <a:lnSpc>
                <a:spcPct val="90000"/>
              </a:lnSpc>
            </a:pPr>
            <a:r>
              <a:rPr lang="en-US" altLang="en-US" sz="2700" b="0" dirty="0"/>
              <a:t>Test of significance at the </a:t>
            </a:r>
            <a:r>
              <a:rPr lang="en-US" altLang="en-US" sz="2700" b="0" dirty="0">
                <a:latin typeface="Symbol" panose="05050102010706020507" pitchFamily="18" charset="2"/>
              </a:rPr>
              <a:t>a</a:t>
            </a:r>
            <a:r>
              <a:rPr lang="en-US" altLang="en-US" sz="2700" b="0" dirty="0"/>
              <a:t> level:</a:t>
            </a:r>
          </a:p>
          <a:p>
            <a:pPr lvl="1" eaLnBrk="1" hangingPunct="1">
              <a:lnSpc>
                <a:spcPct val="90000"/>
              </a:lnSpc>
            </a:pPr>
            <a:r>
              <a:rPr lang="en-US" altLang="en-US" sz="2400" b="0" i="1" dirty="0"/>
              <a:t>Reject the null hypothesis if your p-value is smaller than the significance level</a:t>
            </a:r>
          </a:p>
          <a:p>
            <a:pPr lvl="1" eaLnBrk="1" hangingPunct="1">
              <a:lnSpc>
                <a:spcPct val="90000"/>
              </a:lnSpc>
            </a:pPr>
            <a:r>
              <a:rPr lang="en-US" altLang="en-US" sz="2400" b="0" dirty="0"/>
              <a:t>It has advantages but not free from criticisms </a:t>
            </a:r>
          </a:p>
          <a:p>
            <a:pPr eaLnBrk="1" hangingPunct="1">
              <a:lnSpc>
                <a:spcPct val="90000"/>
              </a:lnSpc>
            </a:pPr>
            <a:r>
              <a:rPr lang="en-US" altLang="en-US" sz="2700" b="0" dirty="0"/>
              <a:t>Genes with </a:t>
            </a:r>
            <a:r>
              <a:rPr lang="en-US" altLang="en-US" sz="2700" b="0" i="1" dirty="0"/>
              <a:t>p</a:t>
            </a:r>
            <a:r>
              <a:rPr lang="en-US" altLang="en-US" sz="2700" b="0" dirty="0"/>
              <a:t>-values falling below a prescribed level may be regarded as significant</a:t>
            </a:r>
            <a:endParaRPr lang="en-US" altLang="en-US" sz="2700" b="0" i="1" dirty="0"/>
          </a:p>
        </p:txBody>
      </p:sp>
    </p:spTree>
    <p:extLst>
      <p:ext uri="{BB962C8B-B14F-4D97-AF65-F5344CB8AC3E}">
        <p14:creationId xmlns:p14="http://schemas.microsoft.com/office/powerpoint/2010/main" val="106263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4 Marcador de número de diapositiva">
            <a:extLst>
              <a:ext uri="{FF2B5EF4-FFF2-40B4-BE49-F238E27FC236}">
                <a16:creationId xmlns:a16="http://schemas.microsoft.com/office/drawing/2014/main" id="{37EA214B-9DA5-B703-C2EA-C18D949426B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93EAB78B-6359-46A5-AB57-B6E6F08958C3}" type="slidenum">
              <a:rPr lang="en-US" altLang="en-US" sz="900">
                <a:latin typeface="Arial Black" panose="020B0A04020102020204" pitchFamily="34" charset="0"/>
              </a:rPr>
              <a:pPr>
                <a:spcBef>
                  <a:spcPct val="0"/>
                </a:spcBef>
                <a:buClrTx/>
                <a:buSzTx/>
                <a:buFontTx/>
                <a:buNone/>
              </a:pPr>
              <a:t>18</a:t>
            </a:fld>
            <a:endParaRPr lang="en-US" altLang="en-US" sz="900">
              <a:latin typeface="Arial Black" panose="020B0A04020102020204" pitchFamily="34" charset="0"/>
            </a:endParaRPr>
          </a:p>
        </p:txBody>
      </p:sp>
      <p:sp>
        <p:nvSpPr>
          <p:cNvPr id="33795" name="Rectangle 2">
            <a:extLst>
              <a:ext uri="{FF2B5EF4-FFF2-40B4-BE49-F238E27FC236}">
                <a16:creationId xmlns:a16="http://schemas.microsoft.com/office/drawing/2014/main" id="{28F56D07-580A-897B-F406-AE10B7AC0C0A}"/>
              </a:ext>
            </a:extLst>
          </p:cNvPr>
          <p:cNvSpPr>
            <a:spLocks noGrp="1" noChangeArrowheads="1"/>
          </p:cNvSpPr>
          <p:nvPr>
            <p:ph type="title"/>
          </p:nvPr>
        </p:nvSpPr>
        <p:spPr/>
        <p:txBody>
          <a:bodyPr>
            <a:normAutofit fontScale="90000"/>
          </a:bodyPr>
          <a:lstStyle/>
          <a:p>
            <a:pPr eaLnBrk="1" hangingPunct="1"/>
            <a:r>
              <a:rPr lang="es-ES" altLang="en-US" sz="2700" dirty="0" err="1"/>
              <a:t>Hypothesis</a:t>
            </a:r>
            <a:r>
              <a:rPr lang="es-ES" altLang="en-US" sz="2700" dirty="0"/>
              <a:t> </a:t>
            </a:r>
            <a:r>
              <a:rPr lang="es-ES" altLang="en-US" sz="2700" dirty="0" err="1"/>
              <a:t>testing</a:t>
            </a:r>
            <a:r>
              <a:rPr lang="es-ES" altLang="en-US" sz="2700" dirty="0"/>
              <a:t> </a:t>
            </a:r>
            <a:r>
              <a:rPr lang="es-ES" altLang="en-US" sz="2700" dirty="0" err="1"/>
              <a:t>overview</a:t>
            </a:r>
            <a:r>
              <a:rPr lang="es-ES" altLang="en-US" sz="2700" dirty="0"/>
              <a:t> </a:t>
            </a:r>
            <a:br>
              <a:rPr lang="es-ES" altLang="en-US" sz="2700" dirty="0"/>
            </a:br>
            <a:r>
              <a:rPr lang="es-ES" altLang="en-US" sz="2700" dirty="0" err="1"/>
              <a:t>for</a:t>
            </a:r>
            <a:r>
              <a:rPr lang="es-ES" altLang="en-US" sz="2700" dirty="0"/>
              <a:t> a single </a:t>
            </a:r>
            <a:r>
              <a:rPr lang="es-ES" altLang="en-US" sz="2700" dirty="0" err="1"/>
              <a:t>feature</a:t>
            </a:r>
            <a:endParaRPr lang="es-ES" altLang="en-US" sz="2700" dirty="0"/>
          </a:p>
        </p:txBody>
      </p:sp>
      <p:graphicFrame>
        <p:nvGraphicFramePr>
          <p:cNvPr id="418819" name="Group 3">
            <a:extLst>
              <a:ext uri="{FF2B5EF4-FFF2-40B4-BE49-F238E27FC236}">
                <a16:creationId xmlns:a16="http://schemas.microsoft.com/office/drawing/2014/main" id="{D7A9E3C1-6E00-609E-F9A9-F6F26A8D4471}"/>
              </a:ext>
            </a:extLst>
          </p:cNvPr>
          <p:cNvGraphicFramePr>
            <a:graphicFrameLocks noGrp="1"/>
          </p:cNvGraphicFramePr>
          <p:nvPr>
            <p:ph type="tbl" idx="1"/>
            <p:extLst>
              <p:ext uri="{D42A27DB-BD31-4B8C-83A1-F6EECF244321}">
                <p14:modId xmlns:p14="http://schemas.microsoft.com/office/powerpoint/2010/main" val="1633989957"/>
              </p:ext>
            </p:extLst>
          </p:nvPr>
        </p:nvGraphicFramePr>
        <p:xfrm>
          <a:off x="1143000" y="1275160"/>
          <a:ext cx="6693694" cy="3443655"/>
        </p:xfrm>
        <a:graphic>
          <a:graphicData uri="http://schemas.openxmlformats.org/drawingml/2006/table">
            <a:tbl>
              <a:tblPr/>
              <a:tblGrid>
                <a:gridCol w="944166">
                  <a:extLst>
                    <a:ext uri="{9D8B030D-6E8A-4147-A177-3AD203B41FA5}">
                      <a16:colId xmlns:a16="http://schemas.microsoft.com/office/drawing/2014/main" val="20000"/>
                    </a:ext>
                  </a:extLst>
                </a:gridCol>
                <a:gridCol w="1188244">
                  <a:extLst>
                    <a:ext uri="{9D8B030D-6E8A-4147-A177-3AD203B41FA5}">
                      <a16:colId xmlns:a16="http://schemas.microsoft.com/office/drawing/2014/main" val="20001"/>
                    </a:ext>
                  </a:extLst>
                </a:gridCol>
                <a:gridCol w="1837134">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tblGrid>
              <a:tr h="43220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s-ES" sz="1400" b="0" i="0" u="none" strike="noStrike" cap="none" normalizeH="0" baseline="0" dirty="0">
                        <a:ln>
                          <a:noFill/>
                        </a:ln>
                        <a:solidFill>
                          <a:schemeClr val="tx1"/>
                        </a:solidFill>
                        <a:effectLst/>
                        <a:latin typeface="Arial" charset="0"/>
                      </a:endParaRPr>
                    </a:p>
                  </a:txBody>
                  <a:tcPr marL="68580" marR="68580" marT="34291" marB="34291"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s-ES" sz="1400" b="0" i="0" u="none" strike="noStrike" cap="none" normalizeH="0" baseline="0">
                        <a:ln>
                          <a:noFill/>
                        </a:ln>
                        <a:solidFill>
                          <a:schemeClr val="tx1"/>
                        </a:solidFill>
                        <a:effectLst/>
                        <a:latin typeface="Arial" charset="0"/>
                      </a:endParaRPr>
                    </a:p>
                  </a:txBody>
                  <a:tcPr marL="68580" marR="68580" marT="34291" marB="34291" anchor="ctr" horzOverflow="overflow">
                    <a:lnL>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Reported decision</a:t>
                      </a:r>
                    </a:p>
                  </a:txBody>
                  <a:tcPr marL="68580" marR="68580" marT="34290" marB="3429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68580" marR="68580" marT="34290" marB="3429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121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s-ES" sz="1400" b="0" i="0" u="none" strike="noStrike" cap="none" normalizeH="0" baseline="0">
                        <a:ln>
                          <a:noFill/>
                        </a:ln>
                        <a:solidFill>
                          <a:schemeClr val="tx1"/>
                        </a:solidFill>
                        <a:effectLst/>
                        <a:latin typeface="Arial" charset="0"/>
                      </a:endParaRPr>
                    </a:p>
                  </a:txBody>
                  <a:tcPr marL="68580" marR="68580" marT="34291" marB="34291" anchor="ct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s-ES" sz="1400" b="0" i="0" u="none" strike="noStrike" cap="none" normalizeH="0" baseline="0" dirty="0">
                        <a:ln>
                          <a:noFill/>
                        </a:ln>
                        <a:solidFill>
                          <a:schemeClr val="tx1"/>
                        </a:solidFill>
                        <a:effectLst/>
                        <a:latin typeface="Arial" charset="0"/>
                      </a:endParaRPr>
                    </a:p>
                  </a:txBody>
                  <a:tcPr marL="68580" marR="68580" marT="34291" marB="34291"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H</a:t>
                      </a:r>
                      <a:r>
                        <a:rPr kumimoji="0" lang="en-US" sz="1400" b="0" i="0" u="none" strike="noStrike" cap="none" normalizeH="0" baseline="-25000" dirty="0">
                          <a:ln>
                            <a:noFill/>
                          </a:ln>
                          <a:solidFill>
                            <a:schemeClr val="tx1"/>
                          </a:solidFill>
                          <a:effectLst/>
                          <a:latin typeface="Arial" charset="0"/>
                        </a:rPr>
                        <a:t>0</a:t>
                      </a:r>
                      <a:r>
                        <a:rPr kumimoji="0" lang="en-US" sz="1400" b="0" i="0" u="none" strike="noStrike" cap="none" normalizeH="0" baseline="0" dirty="0">
                          <a:ln>
                            <a:noFill/>
                          </a:ln>
                          <a:solidFill>
                            <a:schemeClr val="tx1"/>
                          </a:solidFill>
                          <a:effectLst/>
                          <a:latin typeface="Arial" charset="0"/>
                        </a:rPr>
                        <a:t> is Accepted</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1" u="none" strike="noStrike" cap="none" normalizeH="0" baseline="0" dirty="0">
                          <a:ln>
                            <a:noFill/>
                          </a:ln>
                          <a:solidFill>
                            <a:schemeClr val="tx1"/>
                          </a:solidFill>
                          <a:effectLst/>
                          <a:latin typeface="Arial" charset="0"/>
                        </a:rPr>
                        <a:t>(feature not Selected)</a:t>
                      </a:r>
                    </a:p>
                  </a:txBody>
                  <a:tcPr marL="68580" marR="68580" marT="34291" marB="3429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H</a:t>
                      </a:r>
                      <a:r>
                        <a:rPr kumimoji="0" lang="en-US" sz="1400" b="0" i="0" u="none" strike="noStrike" cap="none" normalizeH="0" baseline="-25000" dirty="0">
                          <a:ln>
                            <a:noFill/>
                          </a:ln>
                          <a:solidFill>
                            <a:schemeClr val="tx1"/>
                          </a:solidFill>
                          <a:effectLst/>
                          <a:latin typeface="Arial" charset="0"/>
                        </a:rPr>
                        <a:t>0</a:t>
                      </a:r>
                      <a:r>
                        <a:rPr kumimoji="0" lang="en-US" sz="1400" b="0" i="0" u="none" strike="noStrike" cap="none" normalizeH="0" baseline="0" dirty="0">
                          <a:ln>
                            <a:noFill/>
                          </a:ln>
                          <a:solidFill>
                            <a:schemeClr val="tx1"/>
                          </a:solidFill>
                          <a:effectLst/>
                          <a:latin typeface="Arial" charset="0"/>
                        </a:rPr>
                        <a:t> is Rejected</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1" u="none" strike="noStrike" cap="none" normalizeH="0" baseline="0" dirty="0">
                          <a:ln>
                            <a:noFill/>
                          </a:ln>
                          <a:solidFill>
                            <a:schemeClr val="tx1"/>
                          </a:solidFill>
                          <a:effectLst/>
                          <a:latin typeface="Arial" charset="0"/>
                        </a:rPr>
                        <a:t>(feature is Selected)</a:t>
                      </a:r>
                    </a:p>
                  </a:txBody>
                  <a:tcPr marL="68580" marR="68580" marT="34291" marB="34291"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1"/>
                  </a:ext>
                </a:extLst>
              </a:tr>
              <a:tr h="891554">
                <a:tc row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State of the nature ("Truth")</a:t>
                      </a:r>
                    </a:p>
                  </a:txBody>
                  <a:tcPr marL="68580" marR="68580" marT="34290" marB="3429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H</a:t>
                      </a:r>
                      <a:r>
                        <a:rPr kumimoji="0" lang="en-US" sz="1400" b="0" i="0" u="none" strike="noStrike" cap="none" normalizeH="0" baseline="-25000" dirty="0">
                          <a:ln>
                            <a:noFill/>
                          </a:ln>
                          <a:solidFill>
                            <a:schemeClr val="tx1"/>
                          </a:solidFill>
                          <a:effectLst/>
                          <a:latin typeface="Arial" charset="0"/>
                        </a:rPr>
                        <a:t>0</a:t>
                      </a:r>
                      <a:r>
                        <a:rPr kumimoji="0" lang="en-US" sz="1400" b="0" i="0" u="none" strike="noStrike" cap="none" normalizeH="0" baseline="0" dirty="0">
                          <a:ln>
                            <a:noFill/>
                          </a:ln>
                          <a:solidFill>
                            <a:schemeClr val="tx1"/>
                          </a:solidFill>
                          <a:effectLst/>
                          <a:latin typeface="Arial" charset="0"/>
                        </a:rPr>
                        <a:t> is  true</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1" u="none" strike="noStrike" cap="none" normalizeH="0" baseline="0" dirty="0">
                          <a:ln>
                            <a:noFill/>
                          </a:ln>
                          <a:solidFill>
                            <a:schemeClr val="tx1"/>
                          </a:solidFill>
                          <a:effectLst/>
                          <a:latin typeface="Arial" charset="0"/>
                        </a:rPr>
                        <a:t>(Not really Affected)</a:t>
                      </a:r>
                      <a:r>
                        <a:rPr kumimoji="0" lang="en-US" sz="1400" b="0" i="0" u="none" strike="noStrike" cap="none" normalizeH="0" baseline="0" dirty="0">
                          <a:ln>
                            <a:noFill/>
                          </a:ln>
                          <a:solidFill>
                            <a:schemeClr val="tx1"/>
                          </a:solidFill>
                          <a:effectLst/>
                          <a:latin typeface="Arial" charset="0"/>
                        </a:rPr>
                        <a:t> </a:t>
                      </a:r>
                    </a:p>
                  </a:txBody>
                  <a:tcPr marL="68580" marR="68580" marT="34291" marB="34291"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TN , </a:t>
                      </a:r>
                      <a:r>
                        <a:rPr kumimoji="0" lang="en-US" sz="1500" b="0" i="0" u="none" strike="noStrike" cap="none" normalizeH="0" baseline="0" dirty="0" err="1">
                          <a:ln>
                            <a:noFill/>
                          </a:ln>
                          <a:solidFill>
                            <a:schemeClr val="tx1"/>
                          </a:solidFill>
                          <a:effectLst/>
                          <a:latin typeface="Arial" charset="0"/>
                        </a:rPr>
                        <a:t>prob</a:t>
                      </a:r>
                      <a:r>
                        <a:rPr kumimoji="0" lang="en-US" sz="1500" b="0" i="0" u="none" strike="noStrike" cap="none" normalizeH="0" baseline="0" dirty="0">
                          <a:ln>
                            <a:noFill/>
                          </a:ln>
                          <a:solidFill>
                            <a:schemeClr val="tx1"/>
                          </a:solidFill>
                          <a:effectLst/>
                          <a:latin typeface="Arial" charset="0"/>
                        </a:rPr>
                        <a:t>: </a:t>
                      </a:r>
                      <a:r>
                        <a:rPr kumimoji="0" lang="en-US" sz="1500" b="0" i="0" u="none" strike="noStrike" cap="none" normalizeH="0" baseline="0" dirty="0">
                          <a:ln>
                            <a:noFill/>
                          </a:ln>
                          <a:solidFill>
                            <a:schemeClr val="tx1"/>
                          </a:solidFill>
                          <a:effectLst/>
                          <a:latin typeface="Symbol" pitchFamily="18" charset="2"/>
                        </a:rPr>
                        <a:t>b</a:t>
                      </a:r>
                    </a:p>
                  </a:txBody>
                  <a:tcPr marL="68580" marR="68580" marT="34291" marB="34291"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FP,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P[</a:t>
                      </a:r>
                      <a:r>
                        <a:rPr kumimoji="0" lang="en-US" sz="1500" b="0" i="0" u="none" strike="noStrike" cap="none" normalizeH="0" baseline="0" dirty="0" err="1">
                          <a:ln>
                            <a:noFill/>
                          </a:ln>
                          <a:solidFill>
                            <a:schemeClr val="tx1"/>
                          </a:solidFill>
                          <a:effectLst/>
                          <a:latin typeface="Arial" charset="0"/>
                        </a:rPr>
                        <a:t>Rej</a:t>
                      </a:r>
                      <a:r>
                        <a:rPr kumimoji="0" lang="en-US" sz="1500" b="0" i="0" u="none" strike="noStrike" cap="none" normalizeH="0" baseline="0" dirty="0">
                          <a:ln>
                            <a:noFill/>
                          </a:ln>
                          <a:solidFill>
                            <a:schemeClr val="tx1"/>
                          </a:solidFill>
                          <a:effectLst/>
                          <a:latin typeface="Arial" charset="0"/>
                        </a:rPr>
                        <a:t> H</a:t>
                      </a:r>
                      <a:r>
                        <a:rPr kumimoji="0" lang="en-US" sz="1500" b="0" i="0" u="none" strike="noStrike" cap="none" normalizeH="0" baseline="-25000" dirty="0">
                          <a:ln>
                            <a:noFill/>
                          </a:ln>
                          <a:solidFill>
                            <a:schemeClr val="tx1"/>
                          </a:solidFill>
                          <a:effectLst/>
                          <a:latin typeface="Arial" charset="0"/>
                        </a:rPr>
                        <a:t>0</a:t>
                      </a:r>
                      <a:r>
                        <a:rPr kumimoji="0" lang="en-US" sz="1500" b="0" i="0" u="none" strike="noStrike" cap="none" normalizeH="0" baseline="0" dirty="0">
                          <a:ln>
                            <a:noFill/>
                          </a:ln>
                          <a:solidFill>
                            <a:schemeClr val="tx1"/>
                          </a:solidFill>
                          <a:effectLst/>
                          <a:latin typeface="Arial" charset="0"/>
                        </a:rPr>
                        <a:t>|H</a:t>
                      </a:r>
                      <a:r>
                        <a:rPr kumimoji="0" lang="en-US" sz="1500" b="0" i="0" u="none" strike="noStrike" cap="none" normalizeH="0" baseline="-25000" dirty="0">
                          <a:ln>
                            <a:noFill/>
                          </a:ln>
                          <a:solidFill>
                            <a:schemeClr val="tx1"/>
                          </a:solidFill>
                          <a:effectLst/>
                          <a:latin typeface="Arial" charset="0"/>
                        </a:rPr>
                        <a:t>0</a:t>
                      </a:r>
                      <a:r>
                        <a:rPr kumimoji="0" lang="en-US" sz="1500" b="0" i="0" u="none" strike="noStrike" cap="none" normalizeH="0" baseline="0" dirty="0">
                          <a:ln>
                            <a:noFill/>
                          </a:ln>
                          <a:solidFill>
                            <a:schemeClr val="tx1"/>
                          </a:solidFill>
                          <a:effectLst/>
                          <a:latin typeface="Arial" charset="0"/>
                        </a:rPr>
                        <a:t>]&lt;= </a:t>
                      </a:r>
                      <a:r>
                        <a:rPr kumimoji="0" lang="en-US" sz="1500" b="0" i="0" u="none" strike="noStrike" cap="none" normalizeH="0" baseline="0" dirty="0">
                          <a:ln>
                            <a:noFill/>
                          </a:ln>
                          <a:solidFill>
                            <a:schemeClr val="tx1"/>
                          </a:solidFill>
                          <a:effectLst/>
                          <a:latin typeface="Symbol" pitchFamily="18" charset="2"/>
                        </a:rPr>
                        <a:t>a</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Type I error</a:t>
                      </a:r>
                      <a:endParaRPr kumimoji="0" lang="en-US" sz="1800" b="0" i="0" u="none" strike="noStrike" cap="none" normalizeH="0" baseline="0" dirty="0">
                        <a:ln>
                          <a:noFill/>
                        </a:ln>
                        <a:solidFill>
                          <a:schemeClr val="tx1"/>
                        </a:solidFill>
                        <a:effectLst/>
                        <a:latin typeface="Arial" charset="0"/>
                      </a:endParaRPr>
                    </a:p>
                  </a:txBody>
                  <a:tcPr marL="68580" marR="68580" marT="34291" marB="34291"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Specificity</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TN/[TN+FP]</a:t>
                      </a:r>
                    </a:p>
                  </a:txBody>
                  <a:tcPr marL="68580" marR="68580" marT="34291" marB="34291"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7229">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H</a:t>
                      </a:r>
                      <a:r>
                        <a:rPr kumimoji="0" lang="en-US" sz="1400" b="0" i="0" u="none" strike="noStrike" cap="none" normalizeH="0" baseline="-25000" dirty="0">
                          <a:ln>
                            <a:noFill/>
                          </a:ln>
                          <a:solidFill>
                            <a:schemeClr val="tx1"/>
                          </a:solidFill>
                          <a:effectLst/>
                          <a:latin typeface="Arial" charset="0"/>
                        </a:rPr>
                        <a:t>0</a:t>
                      </a:r>
                      <a:r>
                        <a:rPr kumimoji="0" lang="en-US" sz="1400" b="0" i="0" u="none" strike="noStrike" cap="none" normalizeH="0" baseline="0" dirty="0">
                          <a:ln>
                            <a:noFill/>
                          </a:ln>
                          <a:solidFill>
                            <a:schemeClr val="tx1"/>
                          </a:solidFill>
                          <a:effectLst/>
                          <a:latin typeface="Arial" charset="0"/>
                        </a:rPr>
                        <a:t> is false</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1" u="none" strike="noStrike" cap="none" normalizeH="0" baseline="0" dirty="0">
                          <a:ln>
                            <a:noFill/>
                          </a:ln>
                          <a:solidFill>
                            <a:schemeClr val="tx1"/>
                          </a:solidFill>
                          <a:effectLst/>
                          <a:latin typeface="Arial" charset="0"/>
                        </a:rPr>
                        <a:t>(Affected)</a:t>
                      </a:r>
                      <a:r>
                        <a:rPr kumimoji="0" lang="en-US" sz="1400" b="0" i="0" u="none" strike="noStrike" cap="none" normalizeH="0" baseline="0" dirty="0">
                          <a:ln>
                            <a:noFill/>
                          </a:ln>
                          <a:solidFill>
                            <a:schemeClr val="tx1"/>
                          </a:solidFill>
                          <a:effectLst/>
                          <a:latin typeface="Arial" charset="0"/>
                        </a:rPr>
                        <a:t> </a:t>
                      </a:r>
                    </a:p>
                  </a:txBody>
                  <a:tcPr marL="68580" marR="68580" marT="34291" marB="34291"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FN, </a:t>
                      </a:r>
                      <a:r>
                        <a:rPr kumimoji="0" lang="en-US" sz="1500" b="0" i="0" u="none" strike="noStrike" cap="none" normalizeH="0" baseline="0" dirty="0" err="1">
                          <a:ln>
                            <a:noFill/>
                          </a:ln>
                          <a:solidFill>
                            <a:schemeClr val="tx1"/>
                          </a:solidFill>
                          <a:effectLst/>
                          <a:latin typeface="Arial" charset="0"/>
                        </a:rPr>
                        <a:t>prob</a:t>
                      </a:r>
                      <a:r>
                        <a:rPr kumimoji="0" lang="en-US" sz="1500" b="0" i="0" u="none" strike="noStrike" cap="none" normalizeH="0" baseline="0" dirty="0">
                          <a:ln>
                            <a:noFill/>
                          </a:ln>
                          <a:solidFill>
                            <a:schemeClr val="tx1"/>
                          </a:solidFill>
                          <a:effectLst/>
                          <a:latin typeface="Arial" charset="0"/>
                        </a:rPr>
                        <a:t>: 1-</a:t>
                      </a:r>
                      <a:r>
                        <a:rPr kumimoji="0" lang="en-US" sz="1500" b="0" i="0" u="none" strike="noStrike" cap="none" normalizeH="0" baseline="0" dirty="0">
                          <a:ln>
                            <a:noFill/>
                          </a:ln>
                          <a:solidFill>
                            <a:schemeClr val="tx1"/>
                          </a:solidFill>
                          <a:effectLst/>
                          <a:latin typeface="Symbol" pitchFamily="18" charset="2"/>
                        </a:rPr>
                        <a:t>b</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Type II error</a:t>
                      </a:r>
                    </a:p>
                  </a:txBody>
                  <a:tcPr marL="68580" marR="68580" marT="34291" marB="34291"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TP, </a:t>
                      </a:r>
                      <a:r>
                        <a:rPr kumimoji="0" lang="en-US" sz="1500" b="0" i="0" u="none" strike="noStrike" cap="none" normalizeH="0" baseline="0" dirty="0" err="1">
                          <a:ln>
                            <a:noFill/>
                          </a:ln>
                          <a:solidFill>
                            <a:schemeClr val="tx1"/>
                          </a:solidFill>
                          <a:effectLst/>
                          <a:latin typeface="Arial" charset="0"/>
                        </a:rPr>
                        <a:t>prob</a:t>
                      </a:r>
                      <a:r>
                        <a:rPr kumimoji="0" lang="en-US" sz="1500" b="0" i="0" u="none" strike="noStrike" cap="none" normalizeH="0" baseline="0" dirty="0">
                          <a:ln>
                            <a:noFill/>
                          </a:ln>
                          <a:solidFill>
                            <a:schemeClr val="tx1"/>
                          </a:solidFill>
                          <a:effectLst/>
                          <a:latin typeface="Arial" charset="0"/>
                        </a:rPr>
                        <a:t>: 1-</a:t>
                      </a:r>
                      <a:r>
                        <a:rPr kumimoji="0" lang="en-US" sz="1500" b="0" i="0" u="none" strike="noStrike" cap="none" normalizeH="0" baseline="0" dirty="0">
                          <a:ln>
                            <a:noFill/>
                          </a:ln>
                          <a:solidFill>
                            <a:schemeClr val="tx1"/>
                          </a:solidFill>
                          <a:effectLst/>
                          <a:latin typeface="Symbol" pitchFamily="18" charset="2"/>
                        </a:rPr>
                        <a:t>a</a:t>
                      </a:r>
                    </a:p>
                  </a:txBody>
                  <a:tcPr marL="68580" marR="68580" marT="34291" marB="34291"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err="1">
                          <a:ln>
                            <a:noFill/>
                          </a:ln>
                          <a:solidFill>
                            <a:schemeClr val="tx1"/>
                          </a:solidFill>
                          <a:effectLst/>
                          <a:latin typeface="Arial" charset="0"/>
                        </a:rPr>
                        <a:t>Sensitiviy</a:t>
                      </a:r>
                      <a:endParaRPr kumimoji="0" lang="en-US" sz="1400" b="0" i="0" u="none" strike="noStrike" cap="none" normalizeH="0" baseline="0" noProof="1">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1400" b="0" i="0" u="none" strike="noStrike" cap="none" normalizeH="0" baseline="0" dirty="0">
                          <a:ln>
                            <a:noFill/>
                          </a:ln>
                          <a:solidFill>
                            <a:schemeClr val="tx1"/>
                          </a:solidFill>
                          <a:effectLst/>
                          <a:latin typeface="Arial" charset="0"/>
                        </a:rPr>
                        <a:t>TP/[TP+FN]</a:t>
                      </a:r>
                      <a:endParaRPr kumimoji="0" lang="en-US" sz="1400" b="0" i="0" u="none" strike="noStrike" cap="none" normalizeH="0" baseline="0" dirty="0">
                        <a:ln>
                          <a:noFill/>
                        </a:ln>
                        <a:solidFill>
                          <a:schemeClr val="tx1"/>
                        </a:solidFill>
                        <a:effectLst/>
                        <a:latin typeface="Arial" charset="0"/>
                      </a:endParaRPr>
                    </a:p>
                  </a:txBody>
                  <a:tcPr marL="68580" marR="68580" marT="34291" marB="34291"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8673">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68580" marR="68580" marT="34290" marB="3429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Negative predictive value</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1400" b="0" i="0" u="none" strike="noStrike" cap="none" normalizeH="0" baseline="0" dirty="0">
                          <a:ln>
                            <a:noFill/>
                          </a:ln>
                          <a:solidFill>
                            <a:schemeClr val="tx1"/>
                          </a:solidFill>
                          <a:effectLst/>
                          <a:latin typeface="Arial" charset="0"/>
                        </a:rPr>
                        <a:t>TN/[TN+FN]</a:t>
                      </a:r>
                      <a:endParaRPr kumimoji="0" lang="en-US" sz="1400" b="0" i="0" u="none" strike="noStrike" cap="none" normalizeH="0" baseline="0" dirty="0">
                        <a:ln>
                          <a:noFill/>
                        </a:ln>
                        <a:solidFill>
                          <a:schemeClr val="tx1"/>
                        </a:solidFill>
                        <a:effectLst/>
                        <a:latin typeface="Arial" charset="0"/>
                      </a:endParaRPr>
                    </a:p>
                  </a:txBody>
                  <a:tcPr marL="68580" marR="68580" marT="34291" marB="34291"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Positive predictive value</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1400" b="0" i="0" u="none" strike="noStrike" cap="none" normalizeH="0" baseline="0" dirty="0">
                          <a:ln>
                            <a:noFill/>
                          </a:ln>
                          <a:solidFill>
                            <a:schemeClr val="tx1"/>
                          </a:solidFill>
                          <a:effectLst/>
                          <a:latin typeface="Arial" charset="0"/>
                        </a:rPr>
                        <a:t>TP/[TP+FP]</a:t>
                      </a:r>
                      <a:endParaRPr kumimoji="0" lang="en-US" sz="1400" b="0" i="0" u="none" strike="noStrike" cap="none" normalizeH="0" baseline="0" dirty="0">
                        <a:ln>
                          <a:noFill/>
                        </a:ln>
                        <a:solidFill>
                          <a:schemeClr val="tx1"/>
                        </a:solidFill>
                        <a:effectLst/>
                        <a:latin typeface="Arial" charset="0"/>
                      </a:endParaRPr>
                    </a:p>
                  </a:txBody>
                  <a:tcPr marL="68580" marR="68580" marT="34291" marB="34291"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L="68580" marR="68580" marT="34291" marB="34291"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2400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4 Marcador de número de diapositiva">
            <a:extLst>
              <a:ext uri="{FF2B5EF4-FFF2-40B4-BE49-F238E27FC236}">
                <a16:creationId xmlns:a16="http://schemas.microsoft.com/office/drawing/2014/main" id="{DE1A02F0-B196-8F47-3DFE-009588E2328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D2CAB241-B360-46B1-A20B-2446BDA621F6}" type="slidenum">
              <a:rPr lang="en-US" altLang="en-US" sz="900">
                <a:latin typeface="Arial Black" panose="020B0A04020102020204" pitchFamily="34" charset="0"/>
              </a:rPr>
              <a:pPr>
                <a:spcBef>
                  <a:spcPct val="0"/>
                </a:spcBef>
                <a:buClrTx/>
                <a:buSzTx/>
                <a:buFontTx/>
                <a:buNone/>
              </a:pPr>
              <a:t>19</a:t>
            </a:fld>
            <a:endParaRPr lang="en-US" altLang="en-US" sz="900">
              <a:latin typeface="Arial Black" panose="020B0A04020102020204" pitchFamily="34" charset="0"/>
            </a:endParaRPr>
          </a:p>
        </p:txBody>
      </p:sp>
      <p:sp>
        <p:nvSpPr>
          <p:cNvPr id="34819" name="Rectangle 2">
            <a:extLst>
              <a:ext uri="{FF2B5EF4-FFF2-40B4-BE49-F238E27FC236}">
                <a16:creationId xmlns:a16="http://schemas.microsoft.com/office/drawing/2014/main" id="{70F7BC05-D867-8949-211B-4DD3C2D7B9BB}"/>
              </a:ext>
            </a:extLst>
          </p:cNvPr>
          <p:cNvSpPr>
            <a:spLocks noGrp="1" noChangeArrowheads="1"/>
          </p:cNvSpPr>
          <p:nvPr>
            <p:ph type="title"/>
          </p:nvPr>
        </p:nvSpPr>
        <p:spPr/>
        <p:txBody>
          <a:bodyPr/>
          <a:lstStyle/>
          <a:p>
            <a:pPr eaLnBrk="1" hangingPunct="1"/>
            <a:r>
              <a:rPr lang="es-ES" altLang="en-US"/>
              <a:t>Calculation of p-values</a:t>
            </a:r>
          </a:p>
        </p:txBody>
      </p:sp>
      <p:sp>
        <p:nvSpPr>
          <p:cNvPr id="34820" name="Rectangle 3">
            <a:extLst>
              <a:ext uri="{FF2B5EF4-FFF2-40B4-BE49-F238E27FC236}">
                <a16:creationId xmlns:a16="http://schemas.microsoft.com/office/drawing/2014/main" id="{118F5DA8-C7FE-1A13-73B4-D8EED68F3AEE}"/>
              </a:ext>
            </a:extLst>
          </p:cNvPr>
          <p:cNvSpPr>
            <a:spLocks noGrp="1" noChangeArrowheads="1"/>
          </p:cNvSpPr>
          <p:nvPr>
            <p:ph type="body" idx="1"/>
          </p:nvPr>
        </p:nvSpPr>
        <p:spPr/>
        <p:txBody>
          <a:bodyPr/>
          <a:lstStyle/>
          <a:p>
            <a:pPr eaLnBrk="1" hangingPunct="1"/>
            <a:r>
              <a:rPr lang="en-US" altLang="en-US" sz="2700" b="0" dirty="0"/>
              <a:t>Standard methods for calculating p-values:</a:t>
            </a:r>
          </a:p>
          <a:p>
            <a:pPr lvl="1" eaLnBrk="1" hangingPunct="1">
              <a:buFont typeface="Wingdings" panose="05000000000000000000" pitchFamily="2" charset="2"/>
              <a:buNone/>
            </a:pPr>
            <a:r>
              <a:rPr lang="en-US" altLang="en-US" sz="2700" b="0" dirty="0"/>
              <a:t>(</a:t>
            </a:r>
            <a:r>
              <a:rPr lang="en-US" altLang="en-US" sz="2700" b="0" dirty="0" err="1"/>
              <a:t>i</a:t>
            </a:r>
            <a:r>
              <a:rPr lang="en-US" altLang="en-US" sz="2700" b="0" dirty="0"/>
              <a:t>) Refer to a statistical distribution table </a:t>
            </a:r>
            <a:br>
              <a:rPr lang="en-US" altLang="en-US" sz="2700" b="0" dirty="0"/>
            </a:br>
            <a:r>
              <a:rPr lang="en-US" altLang="en-US" sz="2700" b="0" dirty="0"/>
              <a:t>(</a:t>
            </a:r>
            <a:r>
              <a:rPr lang="en-US" altLang="en-US" sz="2700" b="0" i="1" dirty="0"/>
              <a:t>Normal, t, F</a:t>
            </a:r>
            <a:r>
              <a:rPr lang="en-US" altLang="en-US" sz="2700" b="0" dirty="0"/>
              <a:t>, …) or </a:t>
            </a:r>
          </a:p>
          <a:p>
            <a:pPr lvl="1" eaLnBrk="1" hangingPunct="1">
              <a:buFont typeface="Wingdings" panose="05000000000000000000" pitchFamily="2" charset="2"/>
              <a:buNone/>
            </a:pPr>
            <a:r>
              <a:rPr lang="en-US" altLang="en-US" sz="2700" b="0" dirty="0"/>
              <a:t>(ii) Perform a </a:t>
            </a:r>
            <a:r>
              <a:rPr lang="en-US" altLang="en-US" sz="2700" b="0" i="1" dirty="0"/>
              <a:t>permutation analysis</a:t>
            </a:r>
            <a:endParaRPr lang="es-ES" altLang="en-US" b="0" i="1" dirty="0"/>
          </a:p>
          <a:p>
            <a:pPr eaLnBrk="1" hangingPunct="1"/>
            <a:endParaRPr lang="es-ES" altLang="en-US" b="0" dirty="0"/>
          </a:p>
        </p:txBody>
      </p:sp>
    </p:spTree>
    <p:extLst>
      <p:ext uri="{BB962C8B-B14F-4D97-AF65-F5344CB8AC3E}">
        <p14:creationId xmlns:p14="http://schemas.microsoft.com/office/powerpoint/2010/main" val="87538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6"/>
          <p:cNvSpPr txBox="1">
            <a:spLocks noGrp="1"/>
          </p:cNvSpPr>
          <p:nvPr>
            <p:ph type="title"/>
          </p:nvPr>
        </p:nvSpPr>
        <p:spPr>
          <a:xfrm>
            <a:off x="457200" y="-46383"/>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Arial"/>
              <a:buNone/>
            </a:pPr>
            <a:r>
              <a:rPr lang="en-US" sz="3600" dirty="0"/>
              <a:t>Agenda (Day 3)</a:t>
            </a:r>
            <a:endParaRPr dirty="0"/>
          </a:p>
        </p:txBody>
      </p:sp>
      <p:graphicFrame>
        <p:nvGraphicFramePr>
          <p:cNvPr id="312" name="Google Shape;312;p16"/>
          <p:cNvGraphicFramePr/>
          <p:nvPr>
            <p:extLst>
              <p:ext uri="{D42A27DB-BD31-4B8C-83A1-F6EECF244321}">
                <p14:modId xmlns:p14="http://schemas.microsoft.com/office/powerpoint/2010/main" val="79186950"/>
              </p:ext>
            </p:extLst>
          </p:nvPr>
        </p:nvGraphicFramePr>
        <p:xfrm>
          <a:off x="667528" y="944141"/>
          <a:ext cx="7972900" cy="3102698"/>
        </p:xfrm>
        <a:graphic>
          <a:graphicData uri="http://schemas.openxmlformats.org/drawingml/2006/table">
            <a:tbl>
              <a:tblPr firstRow="1" bandRow="1">
                <a:tableStyleId>{E8007EA5-3BA7-4D30-8E24-C62493766EA5}</a:tableStyleId>
              </a:tblPr>
              <a:tblGrid>
                <a:gridCol w="2364400">
                  <a:extLst>
                    <a:ext uri="{9D8B030D-6E8A-4147-A177-3AD203B41FA5}">
                      <a16:colId xmlns:a16="http://schemas.microsoft.com/office/drawing/2014/main" val="20000"/>
                    </a:ext>
                  </a:extLst>
                </a:gridCol>
                <a:gridCol w="5608500">
                  <a:extLst>
                    <a:ext uri="{9D8B030D-6E8A-4147-A177-3AD203B41FA5}">
                      <a16:colId xmlns:a16="http://schemas.microsoft.com/office/drawing/2014/main" val="20001"/>
                    </a:ext>
                  </a:extLst>
                </a:gridCol>
              </a:tblGrid>
              <a:tr h="390116">
                <a:tc>
                  <a:txBody>
                    <a:bodyPr/>
                    <a:lstStyle/>
                    <a:p>
                      <a:pPr marL="0" marR="0" lvl="0" indent="0" algn="l" rtl="0">
                        <a:spcBef>
                          <a:spcPts val="0"/>
                        </a:spcBef>
                        <a:spcAft>
                          <a:spcPts val="0"/>
                        </a:spcAft>
                        <a:buNone/>
                      </a:pPr>
                      <a:r>
                        <a:rPr lang="en-US" sz="2000" u="none" strike="noStrike" cap="none" dirty="0"/>
                        <a:t>Time </a:t>
                      </a:r>
                      <a:endParaRPr sz="2000" dirty="0"/>
                    </a:p>
                  </a:txBody>
                  <a:tcPr marL="91450" marR="91450" marT="45725" marB="45725"/>
                </a:tc>
                <a:tc>
                  <a:txBody>
                    <a:bodyPr/>
                    <a:lstStyle/>
                    <a:p>
                      <a:pPr marL="0" marR="0" lvl="0" indent="0" algn="l" rtl="0">
                        <a:spcBef>
                          <a:spcPts val="0"/>
                        </a:spcBef>
                        <a:spcAft>
                          <a:spcPts val="0"/>
                        </a:spcAft>
                        <a:buNone/>
                      </a:pPr>
                      <a:r>
                        <a:rPr lang="en-US" sz="2000" dirty="0"/>
                        <a:t>Activity </a:t>
                      </a:r>
                      <a:endParaRPr dirty="0"/>
                    </a:p>
                  </a:txBody>
                  <a:tcPr marL="91450" marR="91450" marT="45725" marB="45725"/>
                </a:tc>
                <a:extLst>
                  <a:ext uri="{0D108BD9-81ED-4DB2-BD59-A6C34878D82A}">
                    <a16:rowId xmlns:a16="http://schemas.microsoft.com/office/drawing/2014/main" val="10000"/>
                  </a:ext>
                </a:extLst>
              </a:tr>
              <a:tr h="338380">
                <a:tc>
                  <a:txBody>
                    <a:bodyPr/>
                    <a:lstStyle/>
                    <a:p>
                      <a:pPr marL="0" marR="0" lvl="0" indent="0" algn="l" rtl="0">
                        <a:spcBef>
                          <a:spcPts val="0"/>
                        </a:spcBef>
                        <a:spcAft>
                          <a:spcPts val="0"/>
                        </a:spcAft>
                        <a:buNone/>
                      </a:pPr>
                      <a:r>
                        <a:rPr lang="en-US" sz="1600" b="1" dirty="0"/>
                        <a:t>8:30 – 9;00 </a:t>
                      </a:r>
                      <a:endParaRPr b="1" dirty="0"/>
                    </a:p>
                  </a:txBody>
                  <a:tcPr marL="91450" marR="91450" marT="45725" marB="45725"/>
                </a:tc>
                <a:tc>
                  <a:txBody>
                    <a:bodyPr/>
                    <a:lstStyle/>
                    <a:p>
                      <a:pPr marL="0" marR="0" lvl="0" indent="0" algn="l" rtl="0">
                        <a:spcBef>
                          <a:spcPts val="0"/>
                        </a:spcBef>
                        <a:spcAft>
                          <a:spcPts val="0"/>
                        </a:spcAft>
                        <a:buNone/>
                      </a:pPr>
                      <a:r>
                        <a:rPr lang="en-US" sz="1600" b="1" dirty="0"/>
                        <a:t>Arrival </a:t>
                      </a:r>
                      <a:endParaRPr sz="1600" b="1" dirty="0"/>
                    </a:p>
                  </a:txBody>
                  <a:tcPr marL="91450" marR="91450" marT="45725" marB="45725"/>
                </a:tc>
                <a:extLst>
                  <a:ext uri="{0D108BD9-81ED-4DB2-BD59-A6C34878D82A}">
                    <a16:rowId xmlns:a16="http://schemas.microsoft.com/office/drawing/2014/main" val="10001"/>
                  </a:ext>
                </a:extLst>
              </a:tr>
              <a:tr h="338380">
                <a:tc>
                  <a:txBody>
                    <a:bodyPr/>
                    <a:lstStyle/>
                    <a:p>
                      <a:pPr marL="0" marR="0" lvl="0" indent="0" algn="l" rtl="0">
                        <a:spcBef>
                          <a:spcPts val="0"/>
                        </a:spcBef>
                        <a:spcAft>
                          <a:spcPts val="0"/>
                        </a:spcAft>
                        <a:buNone/>
                      </a:pPr>
                      <a:r>
                        <a:rPr lang="en-US" sz="1600" dirty="0"/>
                        <a:t>9:00 – 10:30 </a:t>
                      </a:r>
                      <a:endParaRPr dirty="0"/>
                    </a:p>
                  </a:txBody>
                  <a:tcPr marL="91450" marR="91450" marT="45725" marB="45725"/>
                </a:tc>
                <a:tc>
                  <a:txBody>
                    <a:bodyPr/>
                    <a:lstStyle/>
                    <a:p>
                      <a:pPr marL="0" marR="0" lvl="0" indent="0" algn="l" rtl="0">
                        <a:spcBef>
                          <a:spcPts val="0"/>
                        </a:spcBef>
                        <a:spcAft>
                          <a:spcPts val="0"/>
                        </a:spcAft>
                        <a:buNone/>
                      </a:pPr>
                      <a:r>
                        <a:rPr lang="en-US" sz="1600" b="1" dirty="0">
                          <a:solidFill>
                            <a:schemeClr val="accent2"/>
                          </a:solidFill>
                        </a:rPr>
                        <a:t>Statistics Review</a:t>
                      </a:r>
                      <a:endParaRPr b="1" dirty="0">
                        <a:solidFill>
                          <a:schemeClr val="accent2"/>
                        </a:solidFill>
                      </a:endParaRPr>
                    </a:p>
                  </a:txBody>
                  <a:tcPr marL="91450" marR="91450" marT="45725" marB="45725"/>
                </a:tc>
                <a:extLst>
                  <a:ext uri="{0D108BD9-81ED-4DB2-BD59-A6C34878D82A}">
                    <a16:rowId xmlns:a16="http://schemas.microsoft.com/office/drawing/2014/main" val="10002"/>
                  </a:ext>
                </a:extLst>
              </a:tr>
              <a:tr h="338380">
                <a:tc>
                  <a:txBody>
                    <a:bodyPr/>
                    <a:lstStyle/>
                    <a:p>
                      <a:pPr marL="0" marR="0" lvl="0" indent="0" algn="l" rtl="0">
                        <a:lnSpc>
                          <a:spcPct val="100000"/>
                        </a:lnSpc>
                        <a:spcBef>
                          <a:spcPts val="0"/>
                        </a:spcBef>
                        <a:spcAft>
                          <a:spcPts val="0"/>
                        </a:spcAft>
                        <a:buClr>
                          <a:schemeClr val="dk1"/>
                        </a:buClr>
                        <a:buSzPts val="1600"/>
                        <a:buFont typeface="Arial"/>
                        <a:buNone/>
                      </a:pPr>
                      <a:r>
                        <a:rPr lang="en-US" sz="1600" b="1" dirty="0"/>
                        <a:t>10:30 – 11:00 </a:t>
                      </a:r>
                      <a:endParaRPr b="1" dirty="0"/>
                    </a:p>
                  </a:txBody>
                  <a:tcPr marL="91450" marR="91450" marT="45725" marB="45725"/>
                </a:tc>
                <a:tc>
                  <a:txBody>
                    <a:bodyPr/>
                    <a:lstStyle/>
                    <a:p>
                      <a:pPr marL="0" marR="0" lvl="0" indent="0" algn="l" rtl="0">
                        <a:spcBef>
                          <a:spcPts val="0"/>
                        </a:spcBef>
                        <a:spcAft>
                          <a:spcPts val="0"/>
                        </a:spcAft>
                        <a:buNone/>
                      </a:pPr>
                      <a:r>
                        <a:rPr lang="en-US" sz="1600" b="1" dirty="0"/>
                        <a:t>Coffee</a:t>
                      </a:r>
                      <a:endParaRPr b="1" dirty="0"/>
                    </a:p>
                  </a:txBody>
                  <a:tcPr marL="91450" marR="91450" marT="45725" marB="45725"/>
                </a:tc>
                <a:extLst>
                  <a:ext uri="{0D108BD9-81ED-4DB2-BD59-A6C34878D82A}">
                    <a16:rowId xmlns:a16="http://schemas.microsoft.com/office/drawing/2014/main" val="10004"/>
                  </a:ext>
                </a:extLst>
              </a:tr>
              <a:tr h="338380">
                <a:tc>
                  <a:txBody>
                    <a:bodyPr/>
                    <a:lstStyle/>
                    <a:p>
                      <a:pPr marL="0" marR="0" lvl="0" indent="0" algn="l" rtl="0">
                        <a:lnSpc>
                          <a:spcPct val="100000"/>
                        </a:lnSpc>
                        <a:spcBef>
                          <a:spcPts val="0"/>
                        </a:spcBef>
                        <a:spcAft>
                          <a:spcPts val="0"/>
                        </a:spcAft>
                        <a:buClr>
                          <a:schemeClr val="dk1"/>
                        </a:buClr>
                        <a:buSzPts val="1600"/>
                        <a:buFont typeface="Arial"/>
                        <a:buNone/>
                      </a:pPr>
                      <a:r>
                        <a:rPr lang="en-US" sz="1600" dirty="0"/>
                        <a:t>11:00 – 13:00 </a:t>
                      </a:r>
                      <a:endParaRPr dirty="0"/>
                    </a:p>
                  </a:txBody>
                  <a:tcPr marL="91450" marR="91450" marT="45725" marB="45725"/>
                </a:tc>
                <a:tc>
                  <a:txBody>
                    <a:bodyPr/>
                    <a:lstStyle/>
                    <a:p>
                      <a:pPr marL="0" marR="0" lvl="0" indent="0" algn="l" rtl="0">
                        <a:spcBef>
                          <a:spcPts val="0"/>
                        </a:spcBef>
                        <a:spcAft>
                          <a:spcPts val="0"/>
                        </a:spcAft>
                        <a:buNone/>
                      </a:pPr>
                      <a:r>
                        <a:rPr lang="en-US" sz="1600" dirty="0"/>
                        <a:t>Machine Learning Methods and Metabolomics</a:t>
                      </a:r>
                      <a:endParaRPr dirty="0"/>
                    </a:p>
                  </a:txBody>
                  <a:tcPr marL="91450" marR="91450" marT="45725" marB="45725"/>
                </a:tc>
                <a:extLst>
                  <a:ext uri="{0D108BD9-81ED-4DB2-BD59-A6C34878D82A}">
                    <a16:rowId xmlns:a16="http://schemas.microsoft.com/office/drawing/2014/main" val="10005"/>
                  </a:ext>
                </a:extLst>
              </a:tr>
              <a:tr h="338380">
                <a:tc>
                  <a:txBody>
                    <a:bodyPr/>
                    <a:lstStyle/>
                    <a:p>
                      <a:pPr marL="0" marR="0" lvl="0" indent="0" algn="l" rtl="0">
                        <a:lnSpc>
                          <a:spcPct val="100000"/>
                        </a:lnSpc>
                        <a:spcBef>
                          <a:spcPts val="0"/>
                        </a:spcBef>
                        <a:spcAft>
                          <a:spcPts val="0"/>
                        </a:spcAft>
                        <a:buClr>
                          <a:schemeClr val="dk1"/>
                        </a:buClr>
                        <a:buSzPts val="1600"/>
                        <a:buFont typeface="Arial"/>
                        <a:buNone/>
                      </a:pPr>
                      <a:r>
                        <a:rPr lang="en-US" sz="1600" b="1" dirty="0"/>
                        <a:t>13:00 – 14:00 </a:t>
                      </a:r>
                      <a:endParaRPr b="1" dirty="0"/>
                    </a:p>
                  </a:txBody>
                  <a:tcPr marL="91450" marR="91450" marT="45725" marB="45725"/>
                </a:tc>
                <a:tc>
                  <a:txBody>
                    <a:bodyPr/>
                    <a:lstStyle/>
                    <a:p>
                      <a:pPr marL="0" marR="0" lvl="0" indent="0" algn="l" rtl="0">
                        <a:spcBef>
                          <a:spcPts val="0"/>
                        </a:spcBef>
                        <a:spcAft>
                          <a:spcPts val="0"/>
                        </a:spcAft>
                        <a:buNone/>
                      </a:pPr>
                      <a:r>
                        <a:rPr lang="en-US" sz="1600" b="1" dirty="0"/>
                        <a:t>Lunch </a:t>
                      </a:r>
                      <a:endParaRPr b="1" dirty="0"/>
                    </a:p>
                  </a:txBody>
                  <a:tcPr marL="91450" marR="91450" marT="45725" marB="45725"/>
                </a:tc>
                <a:extLst>
                  <a:ext uri="{0D108BD9-81ED-4DB2-BD59-A6C34878D82A}">
                    <a16:rowId xmlns:a16="http://schemas.microsoft.com/office/drawing/2014/main" val="10007"/>
                  </a:ext>
                </a:extLst>
              </a:tr>
              <a:tr h="337788">
                <a:tc>
                  <a:txBody>
                    <a:bodyPr/>
                    <a:lstStyle/>
                    <a:p>
                      <a:pPr marL="0" marR="0" lvl="0" indent="0" algn="l" rtl="0">
                        <a:lnSpc>
                          <a:spcPct val="100000"/>
                        </a:lnSpc>
                        <a:spcBef>
                          <a:spcPts val="0"/>
                        </a:spcBef>
                        <a:spcAft>
                          <a:spcPts val="0"/>
                        </a:spcAft>
                        <a:buClr>
                          <a:schemeClr val="dk1"/>
                        </a:buClr>
                        <a:buSzPts val="1600"/>
                        <a:buFont typeface="Arial"/>
                        <a:buNone/>
                      </a:pPr>
                      <a:r>
                        <a:rPr lang="en-US" sz="1600" dirty="0"/>
                        <a:t>14:00 – 15:30</a:t>
                      </a:r>
                      <a:endParaRPr dirty="0"/>
                    </a:p>
                  </a:txBody>
                  <a:tcPr marL="91450" marR="91450" marT="45725" marB="45725"/>
                </a:tc>
                <a:tc>
                  <a:txBody>
                    <a:bodyPr/>
                    <a:lstStyle/>
                    <a:p>
                      <a:pPr marL="0" marR="0" lvl="0" indent="0" algn="l" rtl="0">
                        <a:spcBef>
                          <a:spcPts val="0"/>
                        </a:spcBef>
                        <a:spcAft>
                          <a:spcPts val="0"/>
                        </a:spcAft>
                        <a:buNone/>
                      </a:pPr>
                      <a:r>
                        <a:rPr lang="en-US" sz="1600" dirty="0"/>
                        <a:t>Introduction to </a:t>
                      </a:r>
                      <a:r>
                        <a:rPr lang="en-US" sz="1600" dirty="0" err="1"/>
                        <a:t>MetaboAnalyst</a:t>
                      </a:r>
                      <a:endParaRPr dirty="0"/>
                    </a:p>
                  </a:txBody>
                  <a:tcPr marL="91450" marR="91450" marT="45725" marB="45725"/>
                </a:tc>
                <a:extLst>
                  <a:ext uri="{0D108BD9-81ED-4DB2-BD59-A6C34878D82A}">
                    <a16:rowId xmlns:a16="http://schemas.microsoft.com/office/drawing/2014/main" val="10008"/>
                  </a:ext>
                </a:extLst>
              </a:tr>
              <a:tr h="338380">
                <a:tc>
                  <a:txBody>
                    <a:bodyPr/>
                    <a:lstStyle/>
                    <a:p>
                      <a:pPr marL="0" marR="0" lvl="0" indent="0" algn="l" rtl="0">
                        <a:lnSpc>
                          <a:spcPct val="100000"/>
                        </a:lnSpc>
                        <a:spcBef>
                          <a:spcPts val="0"/>
                        </a:spcBef>
                        <a:spcAft>
                          <a:spcPts val="0"/>
                        </a:spcAft>
                        <a:buClr>
                          <a:schemeClr val="dk1"/>
                        </a:buClr>
                        <a:buSzPts val="1600"/>
                        <a:buFont typeface="Arial"/>
                        <a:buNone/>
                      </a:pPr>
                      <a:r>
                        <a:rPr lang="en-US" sz="1600" b="1" dirty="0"/>
                        <a:t>15:30 – 16:00 pm</a:t>
                      </a:r>
                      <a:endParaRPr b="1" dirty="0"/>
                    </a:p>
                  </a:txBody>
                  <a:tcPr marL="91450" marR="91450" marT="45725" marB="45725"/>
                </a:tc>
                <a:tc>
                  <a:txBody>
                    <a:bodyPr/>
                    <a:lstStyle/>
                    <a:p>
                      <a:pPr marL="0" marR="0" lvl="0" indent="0" algn="l" rtl="0">
                        <a:spcBef>
                          <a:spcPts val="0"/>
                        </a:spcBef>
                        <a:spcAft>
                          <a:spcPts val="0"/>
                        </a:spcAft>
                        <a:buNone/>
                      </a:pPr>
                      <a:r>
                        <a:rPr lang="en-US" sz="1600" b="1" dirty="0"/>
                        <a:t>Coffee</a:t>
                      </a:r>
                      <a:endParaRPr b="1" dirty="0"/>
                    </a:p>
                  </a:txBody>
                  <a:tcPr marL="91450" marR="91450" marT="45725" marB="45725"/>
                </a:tc>
                <a:extLst>
                  <a:ext uri="{0D108BD9-81ED-4DB2-BD59-A6C34878D82A}">
                    <a16:rowId xmlns:a16="http://schemas.microsoft.com/office/drawing/2014/main" val="10010"/>
                  </a:ext>
                </a:extLst>
              </a:tr>
              <a:tr h="338380">
                <a:tc>
                  <a:txBody>
                    <a:bodyPr/>
                    <a:lstStyle/>
                    <a:p>
                      <a:pPr marL="0" marR="0" lvl="0" indent="0" algn="l" rtl="0">
                        <a:lnSpc>
                          <a:spcPct val="100000"/>
                        </a:lnSpc>
                        <a:spcBef>
                          <a:spcPts val="0"/>
                        </a:spcBef>
                        <a:spcAft>
                          <a:spcPts val="0"/>
                        </a:spcAft>
                        <a:buClr>
                          <a:schemeClr val="dk1"/>
                        </a:buClr>
                        <a:buSzPts val="1600"/>
                        <a:buFont typeface="Arial"/>
                        <a:buNone/>
                      </a:pPr>
                      <a:r>
                        <a:rPr lang="en-US" sz="1600" dirty="0"/>
                        <a:t>16:00 – 17:00 pm</a:t>
                      </a:r>
                      <a:endParaRPr dirty="0"/>
                    </a:p>
                  </a:txBody>
                  <a:tcPr marL="91450" marR="91450" marT="45725" marB="45725"/>
                </a:tc>
                <a:tc>
                  <a:txBody>
                    <a:bodyPr/>
                    <a:lstStyle/>
                    <a:p>
                      <a:pPr marL="0" marR="0" lvl="0" indent="0" algn="l" rtl="0">
                        <a:spcBef>
                          <a:spcPts val="0"/>
                        </a:spcBef>
                        <a:spcAft>
                          <a:spcPts val="0"/>
                        </a:spcAft>
                        <a:buNone/>
                      </a:pPr>
                      <a:r>
                        <a:rPr lang="en-US" sz="1600" dirty="0"/>
                        <a:t>Lab: Analyzing MEGA Data with </a:t>
                      </a:r>
                      <a:r>
                        <a:rPr lang="en-US" sz="1600" dirty="0" err="1"/>
                        <a:t>MetaboAnalyst</a:t>
                      </a:r>
                      <a:endParaRPr dirty="0"/>
                    </a:p>
                  </a:txBody>
                  <a:tcPr marL="91450" marR="91450" marT="45725" marB="45725"/>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609767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4 Marcador de número de diapositiva">
            <a:extLst>
              <a:ext uri="{FF2B5EF4-FFF2-40B4-BE49-F238E27FC236}">
                <a16:creationId xmlns:a16="http://schemas.microsoft.com/office/drawing/2014/main" id="{44700B9B-70FD-EC39-0221-2BC62CC70B1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725F1092-5CC3-4BE8-872B-F57CA35F5306}" type="slidenum">
              <a:rPr lang="en-US" altLang="en-US" sz="900">
                <a:latin typeface="Arial Black" panose="020B0A04020102020204" pitchFamily="34" charset="0"/>
              </a:rPr>
              <a:pPr>
                <a:spcBef>
                  <a:spcPct val="0"/>
                </a:spcBef>
                <a:buClrTx/>
                <a:buSzTx/>
                <a:buFontTx/>
                <a:buNone/>
              </a:pPr>
              <a:t>20</a:t>
            </a:fld>
            <a:endParaRPr lang="en-US" altLang="en-US" sz="900">
              <a:latin typeface="Arial Black" panose="020B0A04020102020204" pitchFamily="34" charset="0"/>
            </a:endParaRPr>
          </a:p>
        </p:txBody>
      </p:sp>
      <p:sp>
        <p:nvSpPr>
          <p:cNvPr id="36867" name="Rectangle 2">
            <a:extLst>
              <a:ext uri="{FF2B5EF4-FFF2-40B4-BE49-F238E27FC236}">
                <a16:creationId xmlns:a16="http://schemas.microsoft.com/office/drawing/2014/main" id="{3CFC212C-D14F-6714-EDDA-18F002D1F348}"/>
              </a:ext>
            </a:extLst>
          </p:cNvPr>
          <p:cNvSpPr>
            <a:spLocks noGrp="1" noChangeArrowheads="1"/>
          </p:cNvSpPr>
          <p:nvPr>
            <p:ph type="title"/>
          </p:nvPr>
        </p:nvSpPr>
        <p:spPr/>
        <p:txBody>
          <a:bodyPr/>
          <a:lstStyle/>
          <a:p>
            <a:pPr eaLnBrk="1" hangingPunct="1"/>
            <a:r>
              <a:rPr lang="en-US" altLang="en-US"/>
              <a:t>(i) Tabulated p-values</a:t>
            </a:r>
          </a:p>
        </p:txBody>
      </p:sp>
      <p:sp>
        <p:nvSpPr>
          <p:cNvPr id="36868" name="Rectangle 3">
            <a:extLst>
              <a:ext uri="{FF2B5EF4-FFF2-40B4-BE49-F238E27FC236}">
                <a16:creationId xmlns:a16="http://schemas.microsoft.com/office/drawing/2014/main" id="{3F4A228D-C158-089A-7B5D-4EE9F1C37BF6}"/>
              </a:ext>
            </a:extLst>
          </p:cNvPr>
          <p:cNvSpPr>
            <a:spLocks noGrp="1" noChangeArrowheads="1"/>
          </p:cNvSpPr>
          <p:nvPr>
            <p:ph type="body" idx="1"/>
          </p:nvPr>
        </p:nvSpPr>
        <p:spPr>
          <a:xfrm>
            <a:off x="457199" y="1200151"/>
            <a:ext cx="8358733" cy="3394472"/>
          </a:xfrm>
        </p:spPr>
        <p:txBody>
          <a:bodyPr/>
          <a:lstStyle/>
          <a:p>
            <a:pPr eaLnBrk="1" hangingPunct="1"/>
            <a:r>
              <a:rPr lang="en-US" altLang="en-US" b="0" dirty="0"/>
              <a:t>Tabulated </a:t>
            </a:r>
            <a:r>
              <a:rPr lang="en-US" altLang="en-US" b="0" i="1" dirty="0"/>
              <a:t>p</a:t>
            </a:r>
            <a:r>
              <a:rPr lang="en-US" altLang="en-US" b="0" dirty="0"/>
              <a:t>-values can be obtained for standard test statistics (</a:t>
            </a:r>
            <a:r>
              <a:rPr lang="en-US" altLang="en-US" b="0" dirty="0" err="1"/>
              <a:t>e.g.the</a:t>
            </a:r>
            <a:r>
              <a:rPr lang="en-US" altLang="en-US" b="0" dirty="0"/>
              <a:t> </a:t>
            </a:r>
            <a:r>
              <a:rPr lang="en-US" altLang="en-US" b="0" i="1" dirty="0"/>
              <a:t>t</a:t>
            </a:r>
            <a:r>
              <a:rPr lang="en-US" altLang="en-US" b="0" dirty="0"/>
              <a:t>-test)</a:t>
            </a:r>
          </a:p>
          <a:p>
            <a:pPr eaLnBrk="1" hangingPunct="1"/>
            <a:r>
              <a:rPr lang="en-US" altLang="en-US" b="0" dirty="0"/>
              <a:t>They often rely on the assumption of normally distributed errors in the data</a:t>
            </a:r>
          </a:p>
          <a:p>
            <a:pPr eaLnBrk="1" hangingPunct="1"/>
            <a:r>
              <a:rPr lang="en-US" altLang="en-US" b="0" dirty="0"/>
              <a:t>This assumption can be checked (approximately) using a </a:t>
            </a:r>
          </a:p>
          <a:p>
            <a:pPr lvl="1" eaLnBrk="1" hangingPunct="1"/>
            <a:r>
              <a:rPr lang="en-US" altLang="en-US" b="0" dirty="0"/>
              <a:t>Histogram</a:t>
            </a:r>
          </a:p>
          <a:p>
            <a:pPr lvl="1" eaLnBrk="1" hangingPunct="1"/>
            <a:r>
              <a:rPr lang="en-US" altLang="en-US" b="0" dirty="0"/>
              <a:t>Q-Q plot</a:t>
            </a:r>
          </a:p>
        </p:txBody>
      </p:sp>
    </p:spTree>
    <p:extLst>
      <p:ext uri="{BB962C8B-B14F-4D97-AF65-F5344CB8AC3E}">
        <p14:creationId xmlns:p14="http://schemas.microsoft.com/office/powerpoint/2010/main" val="3050037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6 Marcador de número de diapositiva">
            <a:extLst>
              <a:ext uri="{FF2B5EF4-FFF2-40B4-BE49-F238E27FC236}">
                <a16:creationId xmlns:a16="http://schemas.microsoft.com/office/drawing/2014/main" id="{A115539A-1D9F-60A6-2870-FAD2C9E87D0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7CE766CD-ADE7-409C-9D6A-467C2EEC2C55}" type="slidenum">
              <a:rPr lang="en-US" altLang="en-US" sz="900">
                <a:latin typeface="Arial Black" panose="020B0A04020102020204" pitchFamily="34" charset="0"/>
              </a:rPr>
              <a:pPr>
                <a:spcBef>
                  <a:spcPct val="0"/>
                </a:spcBef>
                <a:buClrTx/>
                <a:buSzTx/>
                <a:buFontTx/>
                <a:buNone/>
              </a:pPr>
              <a:t>21</a:t>
            </a:fld>
            <a:endParaRPr lang="en-US" altLang="en-US" sz="900">
              <a:latin typeface="Arial Black" panose="020B0A04020102020204" pitchFamily="34" charset="0"/>
            </a:endParaRPr>
          </a:p>
        </p:txBody>
      </p:sp>
      <p:sp>
        <p:nvSpPr>
          <p:cNvPr id="38915" name="Rectangle 2">
            <a:extLst>
              <a:ext uri="{FF2B5EF4-FFF2-40B4-BE49-F238E27FC236}">
                <a16:creationId xmlns:a16="http://schemas.microsoft.com/office/drawing/2014/main" id="{E5C34C10-A824-CDA5-695E-344A72C9B942}"/>
              </a:ext>
            </a:extLst>
          </p:cNvPr>
          <p:cNvSpPr>
            <a:spLocks noGrp="1" noChangeArrowheads="1"/>
          </p:cNvSpPr>
          <p:nvPr>
            <p:ph type="title"/>
          </p:nvPr>
        </p:nvSpPr>
        <p:spPr/>
        <p:txBody>
          <a:bodyPr/>
          <a:lstStyle/>
          <a:p>
            <a:pPr eaLnBrk="1" hangingPunct="1"/>
            <a:r>
              <a:rPr lang="es-ES_tradnl" altLang="en-US"/>
              <a:t>Example (1)</a:t>
            </a:r>
            <a:endParaRPr lang="es-ES" altLang="en-US"/>
          </a:p>
        </p:txBody>
      </p:sp>
      <p:pic>
        <p:nvPicPr>
          <p:cNvPr id="38916" name="Picture 4">
            <a:extLst>
              <a:ext uri="{FF2B5EF4-FFF2-40B4-BE49-F238E27FC236}">
                <a16:creationId xmlns:a16="http://schemas.microsoft.com/office/drawing/2014/main" id="{19DD4ED3-6FBF-440F-D8EA-2433E9D7FF28}"/>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485900" y="1168004"/>
            <a:ext cx="3028950" cy="2745581"/>
          </a:xfrm>
        </p:spPr>
      </p:pic>
      <p:pic>
        <p:nvPicPr>
          <p:cNvPr id="38917" name="Picture 5">
            <a:extLst>
              <a:ext uri="{FF2B5EF4-FFF2-40B4-BE49-F238E27FC236}">
                <a16:creationId xmlns:a16="http://schemas.microsoft.com/office/drawing/2014/main" id="{66D10CBD-FC31-5DC0-4B33-61B26CDBBEFF}"/>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572000" y="1188244"/>
            <a:ext cx="3028950" cy="2725341"/>
          </a:xfrm>
        </p:spPr>
      </p:pic>
      <p:sp>
        <p:nvSpPr>
          <p:cNvPr id="38918" name="Rectangle 6">
            <a:extLst>
              <a:ext uri="{FF2B5EF4-FFF2-40B4-BE49-F238E27FC236}">
                <a16:creationId xmlns:a16="http://schemas.microsoft.com/office/drawing/2014/main" id="{CB5AB4E8-B5DE-D81B-A598-5E7A78982140}"/>
              </a:ext>
            </a:extLst>
          </p:cNvPr>
          <p:cNvSpPr>
            <a:spLocks noGrp="1" noChangeArrowheads="1"/>
          </p:cNvSpPr>
          <p:nvPr>
            <p:ph type="body" sz="half" idx="3"/>
          </p:nvPr>
        </p:nvSpPr>
        <p:spPr>
          <a:xfrm>
            <a:off x="1794382" y="4119563"/>
            <a:ext cx="6172200" cy="647700"/>
          </a:xfrm>
        </p:spPr>
        <p:txBody>
          <a:bodyPr>
            <a:normAutofit fontScale="92500" lnSpcReduction="10000"/>
          </a:bodyPr>
          <a:lstStyle/>
          <a:p>
            <a:pPr eaLnBrk="1" hangingPunct="1">
              <a:lnSpc>
                <a:spcPct val="90000"/>
              </a:lnSpc>
              <a:buFont typeface="Wingdings" panose="05000000000000000000" pitchFamily="2" charset="2"/>
              <a:buNone/>
            </a:pPr>
            <a:r>
              <a:rPr lang="es-ES_tradnl" altLang="en-US" sz="1800" b="0" dirty="0" err="1"/>
              <a:t>Two</a:t>
            </a:r>
            <a:r>
              <a:rPr lang="es-ES_tradnl" altLang="en-US" sz="1800" b="0" dirty="0"/>
              <a:t> </a:t>
            </a:r>
            <a:r>
              <a:rPr lang="es-ES_tradnl" altLang="en-US" sz="1800" b="0" dirty="0" err="1"/>
              <a:t>groups</a:t>
            </a:r>
            <a:r>
              <a:rPr lang="es-ES_tradnl" altLang="en-US" sz="1800" b="0" dirty="0"/>
              <a:t> 27 A vs 11 B </a:t>
            </a:r>
            <a:r>
              <a:rPr lang="es-ES_tradnl" altLang="en-US" sz="1800" b="0" dirty="0" err="1"/>
              <a:t>samples</a:t>
            </a:r>
            <a:r>
              <a:rPr lang="es-ES_tradnl" altLang="en-US" sz="1800" b="0" dirty="0"/>
              <a:t>, 3051 </a:t>
            </a:r>
            <a:r>
              <a:rPr lang="es-ES_tradnl" altLang="en-US" sz="1800" b="0" dirty="0" err="1"/>
              <a:t>features</a:t>
            </a:r>
            <a:endParaRPr lang="es-ES_tradnl" altLang="en-US" sz="1800" b="0" dirty="0"/>
          </a:p>
          <a:p>
            <a:pPr eaLnBrk="1" hangingPunct="1">
              <a:lnSpc>
                <a:spcPct val="90000"/>
              </a:lnSpc>
              <a:buFont typeface="Wingdings" panose="05000000000000000000" pitchFamily="2" charset="2"/>
              <a:buNone/>
            </a:pPr>
            <a:r>
              <a:rPr lang="es-ES_tradnl" altLang="en-US" sz="1800" b="0" dirty="0"/>
              <a:t>A </a:t>
            </a:r>
            <a:r>
              <a:rPr lang="es-ES_tradnl" altLang="en-US" sz="1800" b="0" i="1" dirty="0"/>
              <a:t>t</a:t>
            </a:r>
            <a:r>
              <a:rPr lang="es-ES_tradnl" altLang="en-US" sz="1800" b="0" dirty="0"/>
              <a:t>-test </a:t>
            </a:r>
            <a:r>
              <a:rPr lang="es-ES_tradnl" altLang="en-US" sz="1800" b="0" dirty="0" err="1"/>
              <a:t>yields</a:t>
            </a:r>
            <a:r>
              <a:rPr lang="es-ES_tradnl" altLang="en-US" sz="1800" b="0" dirty="0"/>
              <a:t> 1045 </a:t>
            </a:r>
            <a:r>
              <a:rPr lang="es-ES_tradnl" altLang="en-US" sz="1800" b="0" dirty="0" err="1"/>
              <a:t>features</a:t>
            </a:r>
            <a:r>
              <a:rPr lang="es-ES_tradnl" altLang="en-US" sz="1800" b="0" dirty="0"/>
              <a:t> </a:t>
            </a:r>
            <a:r>
              <a:rPr lang="es-ES_tradnl" altLang="en-US" sz="1800" b="0" dirty="0" err="1"/>
              <a:t>with</a:t>
            </a:r>
            <a:r>
              <a:rPr lang="es-ES_tradnl" altLang="en-US" sz="1800" b="0" dirty="0"/>
              <a:t> p&lt; 0.05</a:t>
            </a:r>
            <a:endParaRPr lang="es-ES" altLang="en-US" sz="1800" b="0" dirty="0"/>
          </a:p>
        </p:txBody>
      </p:sp>
    </p:spTree>
    <p:extLst>
      <p:ext uri="{BB962C8B-B14F-4D97-AF65-F5344CB8AC3E}">
        <p14:creationId xmlns:p14="http://schemas.microsoft.com/office/powerpoint/2010/main" val="99850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4 Marcador de número de diapositiva">
            <a:extLst>
              <a:ext uri="{FF2B5EF4-FFF2-40B4-BE49-F238E27FC236}">
                <a16:creationId xmlns:a16="http://schemas.microsoft.com/office/drawing/2014/main" id="{E093F0AF-63AB-078E-A9AD-3EA591902C1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129086EB-A21B-4B5D-ACD0-CB1C4506AC04}" type="slidenum">
              <a:rPr lang="en-US" altLang="en-US" sz="900">
                <a:latin typeface="Arial Black" panose="020B0A04020102020204" pitchFamily="34" charset="0"/>
              </a:rPr>
              <a:pPr>
                <a:spcBef>
                  <a:spcPct val="0"/>
                </a:spcBef>
                <a:buClrTx/>
                <a:buSzTx/>
                <a:buFontTx/>
                <a:buNone/>
              </a:pPr>
              <a:t>22</a:t>
            </a:fld>
            <a:endParaRPr lang="en-US" altLang="en-US" sz="900" dirty="0">
              <a:latin typeface="Arial Black" panose="020B0A04020102020204" pitchFamily="34" charset="0"/>
            </a:endParaRPr>
          </a:p>
        </p:txBody>
      </p:sp>
      <p:sp>
        <p:nvSpPr>
          <p:cNvPr id="39939" name="Rectangle 2">
            <a:extLst>
              <a:ext uri="{FF2B5EF4-FFF2-40B4-BE49-F238E27FC236}">
                <a16:creationId xmlns:a16="http://schemas.microsoft.com/office/drawing/2014/main" id="{3B05FED4-7B6C-5E6C-5C04-82EBDA937AA1}"/>
              </a:ext>
            </a:extLst>
          </p:cNvPr>
          <p:cNvSpPr>
            <a:spLocks noGrp="1" noChangeArrowheads="1"/>
          </p:cNvSpPr>
          <p:nvPr>
            <p:ph type="title"/>
          </p:nvPr>
        </p:nvSpPr>
        <p:spPr>
          <a:xfrm>
            <a:off x="1485900" y="342900"/>
            <a:ext cx="6172200" cy="667941"/>
          </a:xfrm>
        </p:spPr>
        <p:txBody>
          <a:bodyPr/>
          <a:lstStyle/>
          <a:p>
            <a:pPr eaLnBrk="1" hangingPunct="1"/>
            <a:r>
              <a:rPr lang="en-AU" altLang="en-AU"/>
              <a:t>(ii) Permutations tests</a:t>
            </a:r>
          </a:p>
        </p:txBody>
      </p:sp>
      <p:sp>
        <p:nvSpPr>
          <p:cNvPr id="39940" name="Rectangle 3">
            <a:extLst>
              <a:ext uri="{FF2B5EF4-FFF2-40B4-BE49-F238E27FC236}">
                <a16:creationId xmlns:a16="http://schemas.microsoft.com/office/drawing/2014/main" id="{7CCF4228-3881-2A67-951F-FB3CDEBC73C1}"/>
              </a:ext>
            </a:extLst>
          </p:cNvPr>
          <p:cNvSpPr>
            <a:spLocks noGrp="1" noChangeArrowheads="1"/>
          </p:cNvSpPr>
          <p:nvPr>
            <p:ph type="body" idx="1"/>
          </p:nvPr>
        </p:nvSpPr>
        <p:spPr>
          <a:xfrm>
            <a:off x="1494235" y="1383506"/>
            <a:ext cx="6343650" cy="3314700"/>
          </a:xfrm>
        </p:spPr>
        <p:txBody>
          <a:bodyPr>
            <a:normAutofit/>
          </a:bodyPr>
          <a:lstStyle/>
          <a:p>
            <a:pPr marL="400050" indent="-400050" eaLnBrk="1" hangingPunct="1">
              <a:lnSpc>
                <a:spcPct val="90000"/>
              </a:lnSpc>
            </a:pPr>
            <a:r>
              <a:rPr lang="es-ES" altLang="en-US" sz="2100" b="0" dirty="0" err="1"/>
              <a:t>Based</a:t>
            </a:r>
            <a:r>
              <a:rPr lang="es-ES" altLang="en-US" sz="2100" b="0" dirty="0"/>
              <a:t> </a:t>
            </a:r>
            <a:r>
              <a:rPr lang="es-ES" altLang="en-US" sz="2100" b="0" dirty="0" err="1"/>
              <a:t>on</a:t>
            </a:r>
            <a:r>
              <a:rPr lang="es-ES" altLang="en-US" sz="2100" b="0" dirty="0"/>
              <a:t> data </a:t>
            </a:r>
            <a:r>
              <a:rPr lang="es-ES" altLang="en-US" sz="2100" b="0" dirty="0" err="1"/>
              <a:t>shuffling</a:t>
            </a:r>
            <a:r>
              <a:rPr lang="es-ES" altLang="en-US" sz="2100" b="0" dirty="0"/>
              <a:t>. No </a:t>
            </a:r>
            <a:r>
              <a:rPr lang="es-ES" altLang="en-US" sz="2100" b="0" dirty="0" err="1"/>
              <a:t>assumptions</a:t>
            </a:r>
            <a:endParaRPr lang="es-ES" altLang="en-US" sz="2100" b="0" dirty="0"/>
          </a:p>
          <a:p>
            <a:pPr marL="685800" lvl="1" indent="-342900" eaLnBrk="1" hangingPunct="1">
              <a:lnSpc>
                <a:spcPct val="90000"/>
              </a:lnSpc>
            </a:pPr>
            <a:r>
              <a:rPr lang="es-ES" altLang="en-US" sz="1800" b="0" dirty="0" err="1"/>
              <a:t>Random</a:t>
            </a:r>
            <a:r>
              <a:rPr lang="es-ES" altLang="en-US" sz="1800" b="0" dirty="0"/>
              <a:t> </a:t>
            </a:r>
            <a:r>
              <a:rPr lang="es-ES" altLang="en-US" sz="1800" b="0" dirty="0" err="1"/>
              <a:t>interchange</a:t>
            </a:r>
            <a:r>
              <a:rPr lang="es-ES" altLang="en-US" sz="1800" b="0" dirty="0"/>
              <a:t> </a:t>
            </a:r>
            <a:r>
              <a:rPr lang="es-ES" altLang="en-US" sz="1800" b="0" dirty="0" err="1"/>
              <a:t>of</a:t>
            </a:r>
            <a:r>
              <a:rPr lang="es-ES" altLang="en-US" sz="1800" b="0" dirty="0"/>
              <a:t> </a:t>
            </a:r>
            <a:r>
              <a:rPr lang="es-ES" altLang="en-US" sz="1800" b="0" dirty="0" err="1"/>
              <a:t>labels</a:t>
            </a:r>
            <a:r>
              <a:rPr lang="es-ES" altLang="en-US" sz="1800" b="0" dirty="0"/>
              <a:t> </a:t>
            </a:r>
            <a:r>
              <a:rPr lang="es-ES" altLang="en-US" sz="1800" b="0" dirty="0" err="1"/>
              <a:t>between</a:t>
            </a:r>
            <a:r>
              <a:rPr lang="es-ES" altLang="en-US" sz="1800" b="0" dirty="0"/>
              <a:t> </a:t>
            </a:r>
            <a:r>
              <a:rPr lang="es-ES" altLang="en-US" sz="1800" b="0" dirty="0" err="1"/>
              <a:t>samples</a:t>
            </a:r>
            <a:endParaRPr lang="es-ES" altLang="en-US" sz="1800" b="0" dirty="0"/>
          </a:p>
          <a:p>
            <a:pPr marL="685800" lvl="1" indent="-342900" eaLnBrk="1" hangingPunct="1">
              <a:lnSpc>
                <a:spcPct val="90000"/>
              </a:lnSpc>
            </a:pPr>
            <a:r>
              <a:rPr lang="en-AU" altLang="en-AU" sz="1800" b="0" dirty="0"/>
              <a:t>Estimate p-values for each comparison (feature) by using the </a:t>
            </a:r>
            <a:r>
              <a:rPr lang="en-AU" altLang="en-AU" sz="1800" b="0" dirty="0">
                <a:solidFill>
                  <a:schemeClr val="hlink"/>
                </a:solidFill>
              </a:rPr>
              <a:t>permutation distribution</a:t>
            </a:r>
            <a:r>
              <a:rPr lang="en-AU" altLang="en-AU" sz="1800" b="0" dirty="0"/>
              <a:t> of the </a:t>
            </a:r>
            <a:r>
              <a:rPr lang="en-AU" altLang="en-AU" sz="1800" b="0" i="1" dirty="0"/>
              <a:t>t</a:t>
            </a:r>
            <a:r>
              <a:rPr lang="en-AU" altLang="en-AU" sz="1800" b="0" dirty="0"/>
              <a:t>-statistics</a:t>
            </a:r>
          </a:p>
          <a:p>
            <a:pPr marL="400050" indent="-400050" eaLnBrk="1" hangingPunct="1">
              <a:lnSpc>
                <a:spcPct val="90000"/>
              </a:lnSpc>
            </a:pPr>
            <a:r>
              <a:rPr lang="en-AU" altLang="en-US" sz="2100" b="0" dirty="0"/>
              <a:t>Repeat for every possible permutation, b=1…B</a:t>
            </a:r>
          </a:p>
          <a:p>
            <a:pPr marL="685800" lvl="1" indent="-342900" eaLnBrk="1" hangingPunct="1">
              <a:lnSpc>
                <a:spcPct val="90000"/>
              </a:lnSpc>
            </a:pPr>
            <a:r>
              <a:rPr lang="en-AU" altLang="en-US" sz="1500" b="0" dirty="0"/>
              <a:t>Permute the </a:t>
            </a:r>
            <a:r>
              <a:rPr lang="en-AU" altLang="en-US" sz="1500" b="0" i="1" dirty="0"/>
              <a:t>n</a:t>
            </a:r>
            <a:r>
              <a:rPr lang="en-AU" altLang="en-US" sz="1500" b="0" dirty="0"/>
              <a:t> data points for feature (</a:t>
            </a:r>
            <a:r>
              <a:rPr lang="en-AU" altLang="en-US" sz="1500" b="0" i="1" dirty="0"/>
              <a:t>x</a:t>
            </a:r>
            <a:r>
              <a:rPr lang="en-AU" altLang="en-US" sz="1500" b="0" dirty="0"/>
              <a:t>). The first </a:t>
            </a:r>
            <a:r>
              <a:rPr lang="en-AU" altLang="en-US" sz="1500" b="0" i="1" dirty="0"/>
              <a:t>n</a:t>
            </a:r>
            <a:r>
              <a:rPr lang="en-AU" altLang="en-US" sz="1500" b="0" baseline="-25000" dirty="0"/>
              <a:t>1</a:t>
            </a:r>
            <a:r>
              <a:rPr lang="en-AU" altLang="en-US" sz="1500" b="0" dirty="0"/>
              <a:t> are referred to as  “treatments”, the second </a:t>
            </a:r>
            <a:r>
              <a:rPr lang="en-AU" altLang="en-US" sz="1500" b="0" i="1" dirty="0"/>
              <a:t>n</a:t>
            </a:r>
            <a:r>
              <a:rPr lang="en-AU" altLang="en-US" sz="1500" b="0" baseline="-25000" dirty="0"/>
              <a:t>2</a:t>
            </a:r>
            <a:r>
              <a:rPr lang="en-AU" altLang="en-US" sz="1500" b="0" dirty="0"/>
              <a:t> as “controls”</a:t>
            </a:r>
          </a:p>
          <a:p>
            <a:pPr marL="685800" lvl="1" indent="-342900" eaLnBrk="1" hangingPunct="1">
              <a:lnSpc>
                <a:spcPct val="90000"/>
              </a:lnSpc>
            </a:pPr>
            <a:r>
              <a:rPr lang="en-AU" altLang="en-US" sz="1500" b="0" dirty="0"/>
              <a:t>For each gene, calculate the corresponding two sample</a:t>
            </a:r>
            <a:br>
              <a:rPr lang="en-AU" altLang="en-US" sz="1500" b="0" dirty="0"/>
            </a:br>
            <a:r>
              <a:rPr lang="en-AU" altLang="en-US" sz="1500" b="0" dirty="0"/>
              <a:t>t-statistic, </a:t>
            </a:r>
            <a:r>
              <a:rPr lang="en-AU" altLang="en-US" sz="1500" b="0" i="1" dirty="0"/>
              <a:t>t</a:t>
            </a:r>
            <a:r>
              <a:rPr lang="en-AU" altLang="en-US" sz="1500" b="0" i="1" baseline="-25000" dirty="0"/>
              <a:t>b</a:t>
            </a:r>
            <a:endParaRPr lang="en-AU" altLang="en-US" sz="1500" b="0" baseline="-25000" dirty="0"/>
          </a:p>
          <a:p>
            <a:pPr marL="400050" indent="-400050" eaLnBrk="1" hangingPunct="1">
              <a:lnSpc>
                <a:spcPct val="90000"/>
              </a:lnSpc>
            </a:pPr>
            <a:r>
              <a:rPr lang="en-AU" altLang="en-US" sz="2100" b="0" dirty="0"/>
              <a:t>After all the </a:t>
            </a:r>
            <a:r>
              <a:rPr lang="en-AU" altLang="en-US" sz="2100" b="0" i="1" dirty="0"/>
              <a:t>B</a:t>
            </a:r>
            <a:r>
              <a:rPr lang="en-AU" altLang="en-US" sz="2100" b="0" dirty="0"/>
              <a:t> permutations are done put</a:t>
            </a:r>
            <a:br>
              <a:rPr lang="en-AU" altLang="en-US" sz="1800" b="0" dirty="0"/>
            </a:br>
            <a:r>
              <a:rPr lang="en-AU" altLang="en-US" sz="1800" b="0" dirty="0"/>
              <a:t>	</a:t>
            </a:r>
            <a:r>
              <a:rPr lang="en-AU" altLang="en-US" sz="1800" b="0" i="1" dirty="0"/>
              <a:t>p = #{b: |t</a:t>
            </a:r>
            <a:r>
              <a:rPr lang="en-AU" altLang="en-US" sz="1800" b="0" i="1" baseline="-25000" dirty="0"/>
              <a:t>b</a:t>
            </a:r>
            <a:r>
              <a:rPr lang="en-AU" altLang="en-US" sz="1800" b="0" i="1" dirty="0"/>
              <a:t>| </a:t>
            </a:r>
            <a:r>
              <a:rPr lang="en-US" altLang="en-US" sz="1800" b="0" dirty="0"/>
              <a:t> ≥ </a:t>
            </a:r>
            <a:r>
              <a:rPr lang="en-AU" altLang="en-US" sz="1800" b="0" i="1" dirty="0"/>
              <a:t> |</a:t>
            </a:r>
            <a:r>
              <a:rPr lang="en-AU" altLang="en-US" sz="1800" b="0" i="1" dirty="0" err="1"/>
              <a:t>tobserved</a:t>
            </a:r>
            <a:r>
              <a:rPr lang="en-AU" altLang="en-US" sz="1800" b="0" i="1" dirty="0"/>
              <a:t>|}/B</a:t>
            </a:r>
          </a:p>
        </p:txBody>
      </p:sp>
    </p:spTree>
    <p:extLst>
      <p:ext uri="{BB962C8B-B14F-4D97-AF65-F5344CB8AC3E}">
        <p14:creationId xmlns:p14="http://schemas.microsoft.com/office/powerpoint/2010/main" val="2842635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4 Marcador de número de diapositiva">
            <a:extLst>
              <a:ext uri="{FF2B5EF4-FFF2-40B4-BE49-F238E27FC236}">
                <a16:creationId xmlns:a16="http://schemas.microsoft.com/office/drawing/2014/main" id="{E6479945-A7FF-7700-9788-B75B58236FA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7CFB2C75-A976-4976-8165-4551B739DF83}" type="slidenum">
              <a:rPr lang="en-US" altLang="en-US" sz="900">
                <a:latin typeface="Arial Black" panose="020B0A04020102020204" pitchFamily="34" charset="0"/>
              </a:rPr>
              <a:pPr>
                <a:spcBef>
                  <a:spcPct val="0"/>
                </a:spcBef>
                <a:buClrTx/>
                <a:buSzTx/>
                <a:buFontTx/>
                <a:buNone/>
              </a:pPr>
              <a:t>23</a:t>
            </a:fld>
            <a:endParaRPr lang="en-US" altLang="en-US" sz="900">
              <a:latin typeface="Arial Black" panose="020B0A04020102020204" pitchFamily="34" charset="0"/>
            </a:endParaRPr>
          </a:p>
        </p:txBody>
      </p:sp>
      <p:sp>
        <p:nvSpPr>
          <p:cNvPr id="41987" name="Rectangle 2">
            <a:extLst>
              <a:ext uri="{FF2B5EF4-FFF2-40B4-BE49-F238E27FC236}">
                <a16:creationId xmlns:a16="http://schemas.microsoft.com/office/drawing/2014/main" id="{A6383505-89A6-3B85-256B-3CADC88AF002}"/>
              </a:ext>
            </a:extLst>
          </p:cNvPr>
          <p:cNvSpPr>
            <a:spLocks noGrp="1" noChangeArrowheads="1"/>
          </p:cNvSpPr>
          <p:nvPr>
            <p:ph type="title"/>
          </p:nvPr>
        </p:nvSpPr>
        <p:spPr>
          <a:xfrm>
            <a:off x="1485900" y="342900"/>
            <a:ext cx="6172200" cy="620316"/>
          </a:xfrm>
        </p:spPr>
        <p:txBody>
          <a:bodyPr/>
          <a:lstStyle/>
          <a:p>
            <a:pPr eaLnBrk="1" hangingPunct="1"/>
            <a:r>
              <a:rPr lang="es-ES" altLang="en-US"/>
              <a:t>Permutation tests (2)</a:t>
            </a:r>
          </a:p>
        </p:txBody>
      </p:sp>
      <p:pic>
        <p:nvPicPr>
          <p:cNvPr id="41988" name="Picture 5" descr="UNivariatePermutationTest">
            <a:extLst>
              <a:ext uri="{FF2B5EF4-FFF2-40B4-BE49-F238E27FC236}">
                <a16:creationId xmlns:a16="http://schemas.microsoft.com/office/drawing/2014/main" id="{C20BE993-17EB-7C8E-86CC-F505AE0D71A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66863" y="1246585"/>
            <a:ext cx="6029325" cy="3431381"/>
          </a:xfrm>
          <a:noFill/>
        </p:spPr>
      </p:pic>
    </p:spTree>
    <p:extLst>
      <p:ext uri="{BB962C8B-B14F-4D97-AF65-F5344CB8AC3E}">
        <p14:creationId xmlns:p14="http://schemas.microsoft.com/office/powerpoint/2010/main" val="3039056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4FCD0774-D46C-05E5-C1B4-2A3B21E8D3BC}"/>
              </a:ext>
            </a:extLst>
          </p:cNvPr>
          <p:cNvSpPr>
            <a:spLocks noGrp="1" noChangeArrowheads="1"/>
          </p:cNvSpPr>
          <p:nvPr>
            <p:ph type="title"/>
          </p:nvPr>
        </p:nvSpPr>
        <p:spPr/>
        <p:txBody>
          <a:bodyPr>
            <a:normAutofit fontScale="90000"/>
          </a:bodyPr>
          <a:lstStyle/>
          <a:p>
            <a:pPr eaLnBrk="1" hangingPunct="1"/>
            <a:r>
              <a:rPr lang="es-ES_tradnl" altLang="en-US" sz="2700"/>
              <a:t>The volcano plot: </a:t>
            </a:r>
            <a:br>
              <a:rPr lang="es-ES_tradnl" altLang="en-US" sz="2700"/>
            </a:br>
            <a:r>
              <a:rPr lang="es-ES_tradnl" altLang="en-US" sz="2700"/>
              <a:t>fold change vs log(odds)</a:t>
            </a:r>
            <a:r>
              <a:rPr lang="es-ES_tradnl" altLang="en-US" sz="2700" baseline="30000"/>
              <a:t>1</a:t>
            </a:r>
            <a:endParaRPr lang="es-ES" altLang="en-US" sz="2700"/>
          </a:p>
        </p:txBody>
      </p:sp>
      <p:pic>
        <p:nvPicPr>
          <p:cNvPr id="44036" name="Picture 5">
            <a:extLst>
              <a:ext uri="{FF2B5EF4-FFF2-40B4-BE49-F238E27FC236}">
                <a16:creationId xmlns:a16="http://schemas.microsoft.com/office/drawing/2014/main" id="{22BF30D8-26A6-2AC1-71B0-1EB2A749FC5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p:pic>
      <p:pic>
        <p:nvPicPr>
          <p:cNvPr id="44037" name="Picture 6">
            <a:extLst>
              <a:ext uri="{FF2B5EF4-FFF2-40B4-BE49-F238E27FC236}">
                <a16:creationId xmlns:a16="http://schemas.microsoft.com/office/drawing/2014/main" id="{F0C2D43B-BD35-37DD-B6E4-CE8D67805C6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p:pic>
      <p:sp>
        <p:nvSpPr>
          <p:cNvPr id="44038" name="Text Box 7">
            <a:extLst>
              <a:ext uri="{FF2B5EF4-FFF2-40B4-BE49-F238E27FC236}">
                <a16:creationId xmlns:a16="http://schemas.microsoft.com/office/drawing/2014/main" id="{6382EC85-9A19-50D7-5916-E3DEFAE16F24}"/>
              </a:ext>
            </a:extLst>
          </p:cNvPr>
          <p:cNvSpPr txBox="1">
            <a:spLocks noChangeArrowheads="1"/>
          </p:cNvSpPr>
          <p:nvPr/>
        </p:nvSpPr>
        <p:spPr bwMode="auto">
          <a:xfrm>
            <a:off x="1612106" y="4383523"/>
            <a:ext cx="2729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s-ES_tradnl" altLang="en-US" sz="1500" dirty="0" err="1"/>
              <a:t>Significant</a:t>
            </a:r>
            <a:r>
              <a:rPr lang="es-ES_tradnl" altLang="en-US" sz="1500" dirty="0"/>
              <a:t> </a:t>
            </a:r>
            <a:r>
              <a:rPr lang="es-ES_tradnl" altLang="en-US" sz="1500" dirty="0" err="1"/>
              <a:t>change</a:t>
            </a:r>
            <a:r>
              <a:rPr lang="es-ES_tradnl" altLang="en-US" sz="1500" dirty="0"/>
              <a:t> </a:t>
            </a:r>
            <a:r>
              <a:rPr lang="es-ES_tradnl" altLang="en-US" sz="1500" dirty="0" err="1"/>
              <a:t>detected</a:t>
            </a:r>
            <a:endParaRPr lang="es-ES" altLang="en-US" sz="1500" dirty="0"/>
          </a:p>
        </p:txBody>
      </p:sp>
      <p:sp>
        <p:nvSpPr>
          <p:cNvPr id="44039" name="Text Box 8">
            <a:extLst>
              <a:ext uri="{FF2B5EF4-FFF2-40B4-BE49-F238E27FC236}">
                <a16:creationId xmlns:a16="http://schemas.microsoft.com/office/drawing/2014/main" id="{2AA2A4DE-A106-D433-9FBA-6EA3FC035B52}"/>
              </a:ext>
            </a:extLst>
          </p:cNvPr>
          <p:cNvSpPr txBox="1">
            <a:spLocks noChangeArrowheads="1"/>
          </p:cNvSpPr>
          <p:nvPr/>
        </p:nvSpPr>
        <p:spPr bwMode="auto">
          <a:xfrm>
            <a:off x="5778422" y="4383523"/>
            <a:ext cx="254890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s-ES_tradnl" altLang="en-US" sz="1500" dirty="0"/>
              <a:t>No </a:t>
            </a:r>
            <a:r>
              <a:rPr lang="es-ES_tradnl" altLang="en-US" sz="1500" dirty="0" err="1"/>
              <a:t>change</a:t>
            </a:r>
            <a:r>
              <a:rPr lang="es-ES_tradnl" altLang="en-US" sz="1500" dirty="0"/>
              <a:t>  </a:t>
            </a:r>
            <a:r>
              <a:rPr lang="es-ES_tradnl" altLang="en-US" sz="1500" dirty="0" err="1"/>
              <a:t>detected</a:t>
            </a:r>
            <a:endParaRPr lang="es-ES" altLang="en-US" sz="1500" dirty="0"/>
          </a:p>
        </p:txBody>
      </p:sp>
      <p:sp>
        <p:nvSpPr>
          <p:cNvPr id="44040" name="Text Box 9">
            <a:extLst>
              <a:ext uri="{FF2B5EF4-FFF2-40B4-BE49-F238E27FC236}">
                <a16:creationId xmlns:a16="http://schemas.microsoft.com/office/drawing/2014/main" id="{4B6A3508-C741-B9CF-9EA8-FA4D1FB46EC8}"/>
              </a:ext>
            </a:extLst>
          </p:cNvPr>
          <p:cNvSpPr txBox="1">
            <a:spLocks noChangeArrowheads="1"/>
          </p:cNvSpPr>
          <p:nvPr/>
        </p:nvSpPr>
        <p:spPr bwMode="auto">
          <a:xfrm>
            <a:off x="2974872" y="4767263"/>
            <a:ext cx="36926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s-ES_tradnl" altLang="en-US" sz="1200" dirty="0"/>
              <a:t>1: log(</a:t>
            </a:r>
            <a:r>
              <a:rPr lang="es-ES_tradnl" altLang="en-US" sz="1200" dirty="0" err="1"/>
              <a:t>odds</a:t>
            </a:r>
            <a:r>
              <a:rPr lang="es-ES_tradnl" altLang="en-US" sz="1200" dirty="0"/>
              <a:t>) </a:t>
            </a:r>
            <a:r>
              <a:rPr lang="es-ES_tradnl" altLang="en-US" sz="1200" dirty="0" err="1"/>
              <a:t>is</a:t>
            </a:r>
            <a:r>
              <a:rPr lang="es-ES_tradnl" altLang="en-US" sz="1200" dirty="0"/>
              <a:t> </a:t>
            </a:r>
            <a:r>
              <a:rPr lang="es-ES_tradnl" altLang="en-US" sz="1200" dirty="0" err="1"/>
              <a:t>proportional</a:t>
            </a:r>
            <a:r>
              <a:rPr lang="es-ES_tradnl" altLang="en-US" sz="1200" dirty="0"/>
              <a:t> </a:t>
            </a:r>
            <a:r>
              <a:rPr lang="es-ES_tradnl" altLang="en-US" sz="1200" dirty="0" err="1"/>
              <a:t>to</a:t>
            </a:r>
            <a:r>
              <a:rPr lang="es-ES_tradnl" altLang="en-US" sz="1200" dirty="0"/>
              <a:t> “-log (p-</a:t>
            </a:r>
            <a:r>
              <a:rPr lang="es-ES_tradnl" altLang="en-US" sz="1200" dirty="0" err="1"/>
              <a:t>value</a:t>
            </a:r>
            <a:r>
              <a:rPr lang="es-ES_tradnl" altLang="en-US" sz="1200" dirty="0"/>
              <a:t>)”</a:t>
            </a:r>
            <a:endParaRPr lang="es-ES" altLang="en-US" sz="1200" dirty="0"/>
          </a:p>
        </p:txBody>
      </p:sp>
    </p:spTree>
    <p:extLst>
      <p:ext uri="{BB962C8B-B14F-4D97-AF65-F5344CB8AC3E}">
        <p14:creationId xmlns:p14="http://schemas.microsoft.com/office/powerpoint/2010/main" val="3576057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27FC909-7E66-BC4C-8B51-6842326A6008}"/>
              </a:ext>
            </a:extLst>
          </p:cNvPr>
          <p:cNvSpPr>
            <a:spLocks noGrp="1" noChangeArrowheads="1"/>
          </p:cNvSpPr>
          <p:nvPr>
            <p:ph type="ctrTitle"/>
          </p:nvPr>
        </p:nvSpPr>
        <p:spPr/>
        <p:txBody>
          <a:bodyPr/>
          <a:lstStyle/>
          <a:p>
            <a:pPr eaLnBrk="1" hangingPunct="1"/>
            <a:r>
              <a:rPr lang="en-US" altLang="en-US"/>
              <a:t>Multiple testing</a:t>
            </a:r>
          </a:p>
        </p:txBody>
      </p:sp>
    </p:spTree>
    <p:extLst>
      <p:ext uri="{BB962C8B-B14F-4D97-AF65-F5344CB8AC3E}">
        <p14:creationId xmlns:p14="http://schemas.microsoft.com/office/powerpoint/2010/main" val="155151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4 Marcador de número de diapositiva">
            <a:extLst>
              <a:ext uri="{FF2B5EF4-FFF2-40B4-BE49-F238E27FC236}">
                <a16:creationId xmlns:a16="http://schemas.microsoft.com/office/drawing/2014/main" id="{51C6AE9C-8AED-ACEA-9CF0-F446DC31FAF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4F961776-FBCD-443B-BA84-6583DA4CA8B7}" type="slidenum">
              <a:rPr lang="en-US" altLang="en-US" sz="900">
                <a:latin typeface="Arial Black" panose="020B0A04020102020204" pitchFamily="34" charset="0"/>
              </a:rPr>
              <a:pPr>
                <a:spcBef>
                  <a:spcPct val="0"/>
                </a:spcBef>
                <a:buClrTx/>
                <a:buSzTx/>
                <a:buFontTx/>
                <a:buNone/>
              </a:pPr>
              <a:t>26</a:t>
            </a:fld>
            <a:endParaRPr lang="en-US" altLang="en-US" sz="900">
              <a:latin typeface="Arial Black" panose="020B0A04020102020204" pitchFamily="34" charset="0"/>
            </a:endParaRPr>
          </a:p>
        </p:txBody>
      </p:sp>
      <p:sp>
        <p:nvSpPr>
          <p:cNvPr id="47107" name="Rectangle 2">
            <a:extLst>
              <a:ext uri="{FF2B5EF4-FFF2-40B4-BE49-F238E27FC236}">
                <a16:creationId xmlns:a16="http://schemas.microsoft.com/office/drawing/2014/main" id="{CA70142A-B832-538A-B912-F9CDD30BBF2D}"/>
              </a:ext>
            </a:extLst>
          </p:cNvPr>
          <p:cNvSpPr>
            <a:spLocks noGrp="1" noChangeArrowheads="1"/>
          </p:cNvSpPr>
          <p:nvPr>
            <p:ph type="title"/>
          </p:nvPr>
        </p:nvSpPr>
        <p:spPr/>
        <p:txBody>
          <a:bodyPr/>
          <a:lstStyle/>
          <a:p>
            <a:pPr eaLnBrk="1" hangingPunct="1"/>
            <a:r>
              <a:rPr lang="es-ES" altLang="en-US" sz="2700"/>
              <a:t>How far can we trust the decision?</a:t>
            </a:r>
          </a:p>
        </p:txBody>
      </p:sp>
      <p:sp>
        <p:nvSpPr>
          <p:cNvPr id="47108" name="Rectangle 3">
            <a:extLst>
              <a:ext uri="{FF2B5EF4-FFF2-40B4-BE49-F238E27FC236}">
                <a16:creationId xmlns:a16="http://schemas.microsoft.com/office/drawing/2014/main" id="{B0EA38C6-F3D2-C215-0083-5FFE72584ADD}"/>
              </a:ext>
            </a:extLst>
          </p:cNvPr>
          <p:cNvSpPr>
            <a:spLocks noGrp="1" noChangeArrowheads="1"/>
          </p:cNvSpPr>
          <p:nvPr>
            <p:ph type="body" idx="1"/>
          </p:nvPr>
        </p:nvSpPr>
        <p:spPr>
          <a:xfrm>
            <a:off x="1116825" y="1200150"/>
            <a:ext cx="6980152" cy="3693319"/>
          </a:xfrm>
        </p:spPr>
        <p:txBody>
          <a:bodyPr>
            <a:normAutofit/>
          </a:bodyPr>
          <a:lstStyle/>
          <a:p>
            <a:pPr eaLnBrk="1" hangingPunct="1"/>
            <a:r>
              <a:rPr lang="es-ES" altLang="en-US" b="0" dirty="0" err="1"/>
              <a:t>The</a:t>
            </a:r>
            <a:r>
              <a:rPr lang="es-ES" altLang="en-US" b="0" dirty="0"/>
              <a:t> test: "</a:t>
            </a:r>
            <a:r>
              <a:rPr lang="es-ES" altLang="en-US" b="0" i="1" dirty="0" err="1"/>
              <a:t>Reject</a:t>
            </a:r>
            <a:r>
              <a:rPr lang="es-ES" altLang="en-US" b="0" i="1" dirty="0"/>
              <a:t> H</a:t>
            </a:r>
            <a:r>
              <a:rPr lang="es-ES" altLang="en-US" b="0" i="1" baseline="-25000" dirty="0"/>
              <a:t>0</a:t>
            </a:r>
            <a:r>
              <a:rPr lang="es-ES" altLang="en-US" b="0" i="1" dirty="0"/>
              <a:t> </a:t>
            </a:r>
            <a:r>
              <a:rPr lang="es-ES" altLang="en-US" b="0" i="1" dirty="0" err="1"/>
              <a:t>if</a:t>
            </a:r>
            <a:r>
              <a:rPr lang="es-ES" altLang="en-US" b="0" i="1" dirty="0"/>
              <a:t> p-val ≤ </a:t>
            </a:r>
            <a:r>
              <a:rPr lang="es-ES" altLang="en-US" b="0" i="1" dirty="0">
                <a:latin typeface="Symbol" panose="05050102010706020507" pitchFamily="18" charset="2"/>
              </a:rPr>
              <a:t>a</a:t>
            </a:r>
            <a:r>
              <a:rPr lang="es-ES" altLang="en-US" b="0" dirty="0"/>
              <a:t>"</a:t>
            </a:r>
          </a:p>
          <a:p>
            <a:pPr lvl="1" eaLnBrk="1" hangingPunct="1"/>
            <a:r>
              <a:rPr lang="es-ES" altLang="en-US" b="0" dirty="0" err="1"/>
              <a:t>is</a:t>
            </a:r>
            <a:r>
              <a:rPr lang="es-ES" altLang="en-US" b="0" dirty="0"/>
              <a:t> </a:t>
            </a:r>
            <a:r>
              <a:rPr lang="es-ES" altLang="en-US" b="0" dirty="0" err="1"/>
              <a:t>said</a:t>
            </a:r>
            <a:r>
              <a:rPr lang="es-ES" altLang="en-US" b="0" dirty="0"/>
              <a:t> </a:t>
            </a:r>
            <a:r>
              <a:rPr lang="es-ES" altLang="en-US" b="0" dirty="0" err="1"/>
              <a:t>to</a:t>
            </a:r>
            <a:r>
              <a:rPr lang="es-ES" altLang="en-US" b="0" dirty="0"/>
              <a:t> </a:t>
            </a:r>
            <a:r>
              <a:rPr lang="es-ES" altLang="en-US" b="0" i="1" dirty="0"/>
              <a:t>control</a:t>
            </a:r>
            <a:r>
              <a:rPr lang="es-ES" altLang="en-US" b="0" dirty="0"/>
              <a:t> </a:t>
            </a:r>
            <a:r>
              <a:rPr lang="es-ES" altLang="en-US" b="0" dirty="0" err="1"/>
              <a:t>the</a:t>
            </a:r>
            <a:r>
              <a:rPr lang="es-ES" altLang="en-US" b="0" dirty="0"/>
              <a:t> </a:t>
            </a:r>
            <a:r>
              <a:rPr lang="es-ES" altLang="en-US" b="0" dirty="0" err="1"/>
              <a:t>type</a:t>
            </a:r>
            <a:r>
              <a:rPr lang="es-ES" altLang="en-US" b="0" dirty="0"/>
              <a:t> I error </a:t>
            </a:r>
            <a:r>
              <a:rPr lang="es-ES" altLang="en-US" b="0" dirty="0" err="1"/>
              <a:t>because</a:t>
            </a:r>
            <a:r>
              <a:rPr lang="es-ES" altLang="en-US" b="0" dirty="0"/>
              <a:t>, </a:t>
            </a:r>
            <a:r>
              <a:rPr lang="es-ES" altLang="en-US" b="0" dirty="0" err="1"/>
              <a:t>under</a:t>
            </a:r>
            <a:r>
              <a:rPr lang="es-ES" altLang="en-US" b="0" dirty="0"/>
              <a:t> a </a:t>
            </a:r>
            <a:r>
              <a:rPr lang="es-ES" altLang="en-US" b="0" dirty="0" err="1"/>
              <a:t>certain</a:t>
            </a:r>
            <a:r>
              <a:rPr lang="es-ES" altLang="en-US" b="0" dirty="0"/>
              <a:t> set </a:t>
            </a:r>
            <a:r>
              <a:rPr lang="es-ES" altLang="en-US" b="0" dirty="0" err="1"/>
              <a:t>of</a:t>
            </a:r>
            <a:r>
              <a:rPr lang="es-ES" altLang="en-US" b="0" dirty="0"/>
              <a:t> </a:t>
            </a:r>
            <a:r>
              <a:rPr lang="es-ES" altLang="en-US" b="0" dirty="0" err="1"/>
              <a:t>assumptions</a:t>
            </a:r>
            <a:r>
              <a:rPr lang="es-ES" altLang="en-US" b="0" dirty="0"/>
              <a:t>,</a:t>
            </a:r>
            <a:br>
              <a:rPr lang="es-ES" altLang="en-US" b="0" dirty="0"/>
            </a:br>
            <a:r>
              <a:rPr lang="es-ES" altLang="en-US" b="0" dirty="0" err="1"/>
              <a:t>the</a:t>
            </a:r>
            <a:r>
              <a:rPr lang="es-ES" altLang="en-US" b="0" dirty="0"/>
              <a:t> </a:t>
            </a:r>
            <a:r>
              <a:rPr lang="es-ES" altLang="en-US" b="0" dirty="0" err="1"/>
              <a:t>probability</a:t>
            </a:r>
            <a:r>
              <a:rPr lang="es-ES" altLang="en-US" b="0" dirty="0"/>
              <a:t> </a:t>
            </a:r>
            <a:r>
              <a:rPr lang="es-ES" altLang="en-US" b="0" dirty="0" err="1"/>
              <a:t>of</a:t>
            </a:r>
            <a:r>
              <a:rPr lang="es-ES" altLang="en-US" b="0" dirty="0"/>
              <a:t> </a:t>
            </a:r>
            <a:r>
              <a:rPr lang="es-ES" altLang="en-US" b="0" dirty="0" err="1"/>
              <a:t>falsely</a:t>
            </a:r>
            <a:r>
              <a:rPr lang="es-ES" altLang="en-US" b="0" dirty="0"/>
              <a:t> </a:t>
            </a:r>
            <a:r>
              <a:rPr lang="es-ES" altLang="en-US" b="0" dirty="0" err="1"/>
              <a:t>rejecting</a:t>
            </a:r>
            <a:r>
              <a:rPr lang="es-ES" altLang="en-US" b="0" dirty="0"/>
              <a:t> H</a:t>
            </a:r>
            <a:r>
              <a:rPr lang="es-ES" altLang="en-US" b="0" baseline="-25000" dirty="0"/>
              <a:t>0</a:t>
            </a:r>
            <a:r>
              <a:rPr lang="es-ES" altLang="en-US" b="0" dirty="0"/>
              <a:t> </a:t>
            </a:r>
            <a:r>
              <a:rPr lang="es-ES" altLang="en-US" b="0" dirty="0" err="1"/>
              <a:t>is</a:t>
            </a:r>
            <a:r>
              <a:rPr lang="es-ES" altLang="en-US" b="0" dirty="0"/>
              <a:t> </a:t>
            </a:r>
            <a:r>
              <a:rPr lang="es-ES" altLang="en-US" b="0" dirty="0" err="1"/>
              <a:t>less</a:t>
            </a:r>
            <a:r>
              <a:rPr lang="es-ES" altLang="en-US" b="0" dirty="0"/>
              <a:t> </a:t>
            </a:r>
            <a:r>
              <a:rPr lang="es-ES" altLang="en-US" b="0" dirty="0" err="1"/>
              <a:t>than</a:t>
            </a:r>
            <a:r>
              <a:rPr lang="es-ES" altLang="en-US" b="0" dirty="0"/>
              <a:t> a </a:t>
            </a:r>
            <a:r>
              <a:rPr lang="es-ES" altLang="en-US" b="0" dirty="0" err="1"/>
              <a:t>fixed</a:t>
            </a:r>
            <a:r>
              <a:rPr lang="es-ES" altLang="en-US" b="0" dirty="0"/>
              <a:t> </a:t>
            </a:r>
            <a:r>
              <a:rPr lang="es-ES" altLang="en-US" b="0" dirty="0" err="1"/>
              <a:t>small</a:t>
            </a:r>
            <a:r>
              <a:rPr lang="es-ES" altLang="en-US" b="0" dirty="0"/>
              <a:t> </a:t>
            </a:r>
            <a:r>
              <a:rPr lang="es-ES" altLang="en-US" b="0" dirty="0" err="1"/>
              <a:t>threshold</a:t>
            </a:r>
            <a:endParaRPr lang="es-ES" altLang="en-US" b="0" dirty="0"/>
          </a:p>
          <a:p>
            <a:pPr lvl="2" eaLnBrk="1" hangingPunct="1">
              <a:buFont typeface="Wingdings" panose="05000000000000000000" pitchFamily="2" charset="2"/>
              <a:buNone/>
            </a:pPr>
            <a:r>
              <a:rPr lang="es-ES" altLang="en-US" sz="2100" b="0" i="1" dirty="0"/>
              <a:t>	P[</a:t>
            </a:r>
            <a:r>
              <a:rPr lang="es-ES" altLang="en-US" sz="2100" b="0" i="1" dirty="0" err="1"/>
              <a:t>Reject</a:t>
            </a:r>
            <a:r>
              <a:rPr lang="es-ES" altLang="en-US" sz="2100" b="0" i="1" dirty="0"/>
              <a:t> H</a:t>
            </a:r>
            <a:r>
              <a:rPr lang="es-ES" altLang="en-US" sz="2100" b="0" i="1" baseline="-25000" dirty="0"/>
              <a:t>0</a:t>
            </a:r>
            <a:r>
              <a:rPr lang="es-ES" altLang="en-US" sz="2100" b="0" i="1" dirty="0"/>
              <a:t>|H</a:t>
            </a:r>
            <a:r>
              <a:rPr lang="es-ES" altLang="en-US" sz="2100" b="0" i="1" baseline="-25000" dirty="0"/>
              <a:t>0</a:t>
            </a:r>
            <a:r>
              <a:rPr lang="es-ES" altLang="en-US" sz="2100" b="0" i="1" dirty="0"/>
              <a:t> true]=P[FP] ≤ </a:t>
            </a:r>
            <a:r>
              <a:rPr lang="es-ES" altLang="en-US" sz="2100" b="0" i="1" dirty="0">
                <a:latin typeface="Symbol" panose="05050102010706020507" pitchFamily="18" charset="2"/>
              </a:rPr>
              <a:t>a</a:t>
            </a:r>
          </a:p>
          <a:p>
            <a:pPr lvl="1" eaLnBrk="1" hangingPunct="1"/>
            <a:r>
              <a:rPr lang="es-ES" altLang="en-US" b="0" dirty="0" err="1"/>
              <a:t>Nothing</a:t>
            </a:r>
            <a:r>
              <a:rPr lang="es-ES" altLang="en-US" b="0" dirty="0"/>
              <a:t> </a:t>
            </a:r>
            <a:r>
              <a:rPr lang="es-ES" altLang="en-US" b="0" dirty="0" err="1"/>
              <a:t>is</a:t>
            </a:r>
            <a:r>
              <a:rPr lang="es-ES" altLang="en-US" b="0" dirty="0"/>
              <a:t> </a:t>
            </a:r>
            <a:r>
              <a:rPr lang="es-ES" altLang="en-US" b="0" dirty="0" err="1"/>
              <a:t>warranted</a:t>
            </a:r>
            <a:r>
              <a:rPr lang="es-ES" altLang="en-US" b="0" dirty="0"/>
              <a:t> </a:t>
            </a:r>
            <a:r>
              <a:rPr lang="es-ES" altLang="en-US" b="0" dirty="0" err="1"/>
              <a:t>about</a:t>
            </a:r>
            <a:r>
              <a:rPr lang="es-ES" altLang="en-US" b="0" dirty="0"/>
              <a:t> P[FN]</a:t>
            </a:r>
            <a:r>
              <a:rPr lang="es-ES" altLang="en-US" b="0" dirty="0">
                <a:sym typeface="Wingdings" panose="05000000000000000000" pitchFamily="2" charset="2"/>
              </a:rPr>
              <a:t></a:t>
            </a:r>
          </a:p>
          <a:p>
            <a:pPr lvl="2" eaLnBrk="1" hangingPunct="1"/>
            <a:r>
              <a:rPr lang="es-ES" altLang="en-US" b="0" dirty="0"/>
              <a:t>“</a:t>
            </a:r>
            <a:r>
              <a:rPr lang="es-ES" altLang="en-US" b="0" dirty="0" err="1"/>
              <a:t>Optimal</a:t>
            </a:r>
            <a:r>
              <a:rPr lang="es-ES" altLang="en-US" b="0" dirty="0"/>
              <a:t>” </a:t>
            </a:r>
            <a:r>
              <a:rPr lang="es-ES" altLang="en-US" b="0" dirty="0" err="1"/>
              <a:t>tests</a:t>
            </a:r>
            <a:r>
              <a:rPr lang="es-ES" altLang="en-US" b="0" dirty="0"/>
              <a:t> are </a:t>
            </a:r>
            <a:r>
              <a:rPr lang="es-ES" altLang="en-US" b="0" dirty="0" err="1"/>
              <a:t>built</a:t>
            </a:r>
            <a:r>
              <a:rPr lang="es-ES" altLang="en-US" b="0" dirty="0"/>
              <a:t> </a:t>
            </a:r>
            <a:r>
              <a:rPr lang="es-ES" altLang="en-US" b="0" dirty="0" err="1"/>
              <a:t>trying</a:t>
            </a:r>
            <a:r>
              <a:rPr lang="es-ES" altLang="en-US" b="0" dirty="0"/>
              <a:t> </a:t>
            </a:r>
            <a:r>
              <a:rPr lang="es-ES" altLang="en-US" b="0" dirty="0" err="1"/>
              <a:t>to</a:t>
            </a:r>
            <a:r>
              <a:rPr lang="es-ES" altLang="en-US" b="0" dirty="0"/>
              <a:t> </a:t>
            </a:r>
            <a:r>
              <a:rPr lang="es-ES" altLang="en-US" b="0" dirty="0" err="1"/>
              <a:t>minimize</a:t>
            </a:r>
            <a:r>
              <a:rPr lang="es-ES" altLang="en-US" b="0" dirty="0"/>
              <a:t> </a:t>
            </a:r>
            <a:r>
              <a:rPr lang="es-ES" altLang="en-US" b="0" dirty="0" err="1"/>
              <a:t>this</a:t>
            </a:r>
            <a:r>
              <a:rPr lang="es-ES" altLang="en-US" b="0" dirty="0"/>
              <a:t> </a:t>
            </a:r>
            <a:r>
              <a:rPr lang="es-ES" altLang="en-US" b="0" dirty="0" err="1"/>
              <a:t>probability</a:t>
            </a:r>
            <a:endParaRPr lang="es-ES" altLang="en-US" b="0" dirty="0"/>
          </a:p>
          <a:p>
            <a:pPr lvl="2" eaLnBrk="1" hangingPunct="1"/>
            <a:r>
              <a:rPr lang="es-ES" altLang="en-US" b="0" dirty="0"/>
              <a:t>In </a:t>
            </a:r>
            <a:r>
              <a:rPr lang="es-ES" altLang="en-US" b="0" dirty="0" err="1"/>
              <a:t>practical</a:t>
            </a:r>
            <a:r>
              <a:rPr lang="es-ES" altLang="en-US" b="0" dirty="0"/>
              <a:t> </a:t>
            </a:r>
            <a:r>
              <a:rPr lang="es-ES" altLang="en-US" b="0" dirty="0" err="1"/>
              <a:t>situations</a:t>
            </a:r>
            <a:r>
              <a:rPr lang="es-ES" altLang="en-US" b="0" dirty="0"/>
              <a:t> </a:t>
            </a:r>
            <a:r>
              <a:rPr lang="es-ES" altLang="en-US" b="0" dirty="0" err="1"/>
              <a:t>it</a:t>
            </a:r>
            <a:r>
              <a:rPr lang="es-ES" altLang="en-US" b="0" dirty="0"/>
              <a:t> </a:t>
            </a:r>
            <a:r>
              <a:rPr lang="es-ES" altLang="en-US" b="0" dirty="0" err="1"/>
              <a:t>is</a:t>
            </a:r>
            <a:r>
              <a:rPr lang="es-ES" altLang="en-US" b="0" dirty="0"/>
              <a:t> </a:t>
            </a:r>
            <a:r>
              <a:rPr lang="es-ES" altLang="en-US" b="0" dirty="0" err="1"/>
              <a:t>often</a:t>
            </a:r>
            <a:r>
              <a:rPr lang="es-ES" altLang="en-US" b="0" dirty="0"/>
              <a:t> </a:t>
            </a:r>
            <a:r>
              <a:rPr lang="es-ES" altLang="en-US" b="0" dirty="0" err="1"/>
              <a:t>high</a:t>
            </a:r>
            <a:endParaRPr lang="es-ES" altLang="en-US" b="0" dirty="0"/>
          </a:p>
        </p:txBody>
      </p:sp>
    </p:spTree>
    <p:extLst>
      <p:ext uri="{BB962C8B-B14F-4D97-AF65-F5344CB8AC3E}">
        <p14:creationId xmlns:p14="http://schemas.microsoft.com/office/powerpoint/2010/main" val="1447165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4 Marcador de número de diapositiva">
            <a:extLst>
              <a:ext uri="{FF2B5EF4-FFF2-40B4-BE49-F238E27FC236}">
                <a16:creationId xmlns:a16="http://schemas.microsoft.com/office/drawing/2014/main" id="{0C3F3475-A16E-9E62-9BC8-045DD10FDAC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51F62C70-257C-43E2-AF2F-4979C840A32A}" type="slidenum">
              <a:rPr lang="en-US" altLang="en-US" sz="900">
                <a:latin typeface="Arial Black" panose="020B0A04020102020204" pitchFamily="34" charset="0"/>
              </a:rPr>
              <a:pPr>
                <a:spcBef>
                  <a:spcPct val="0"/>
                </a:spcBef>
                <a:buClrTx/>
                <a:buSzTx/>
                <a:buFontTx/>
                <a:buNone/>
              </a:pPr>
              <a:t>27</a:t>
            </a:fld>
            <a:endParaRPr lang="en-US" altLang="en-US" sz="900">
              <a:latin typeface="Arial Black" panose="020B0A04020102020204" pitchFamily="34" charset="0"/>
            </a:endParaRPr>
          </a:p>
        </p:txBody>
      </p:sp>
      <p:sp>
        <p:nvSpPr>
          <p:cNvPr id="48131" name="Rectangle 2">
            <a:extLst>
              <a:ext uri="{FF2B5EF4-FFF2-40B4-BE49-F238E27FC236}">
                <a16:creationId xmlns:a16="http://schemas.microsoft.com/office/drawing/2014/main" id="{199BC87E-0E97-880C-1726-ECD55A6CEB5F}"/>
              </a:ext>
            </a:extLst>
          </p:cNvPr>
          <p:cNvSpPr>
            <a:spLocks noGrp="1" noChangeArrowheads="1"/>
          </p:cNvSpPr>
          <p:nvPr>
            <p:ph type="title"/>
          </p:nvPr>
        </p:nvSpPr>
        <p:spPr/>
        <p:txBody>
          <a:bodyPr>
            <a:normAutofit fontScale="90000"/>
          </a:bodyPr>
          <a:lstStyle/>
          <a:p>
            <a:pPr eaLnBrk="1" hangingPunct="1"/>
            <a:r>
              <a:rPr lang="es-ES" altLang="en-US" sz="2700"/>
              <a:t>What if we wish to test more than one gene at once? (1)</a:t>
            </a:r>
          </a:p>
        </p:txBody>
      </p:sp>
      <p:sp>
        <p:nvSpPr>
          <p:cNvPr id="48132" name="Rectangle 3">
            <a:extLst>
              <a:ext uri="{FF2B5EF4-FFF2-40B4-BE49-F238E27FC236}">
                <a16:creationId xmlns:a16="http://schemas.microsoft.com/office/drawing/2014/main" id="{B57D6823-02DA-59C2-6EC5-E4C7E0D71B5A}"/>
              </a:ext>
            </a:extLst>
          </p:cNvPr>
          <p:cNvSpPr>
            <a:spLocks noGrp="1" noChangeArrowheads="1"/>
          </p:cNvSpPr>
          <p:nvPr>
            <p:ph type="body" idx="1"/>
          </p:nvPr>
        </p:nvSpPr>
        <p:spPr>
          <a:xfrm>
            <a:off x="865539" y="1221582"/>
            <a:ext cx="7468763" cy="3374231"/>
          </a:xfrm>
        </p:spPr>
        <p:txBody>
          <a:bodyPr>
            <a:normAutofit/>
          </a:bodyPr>
          <a:lstStyle/>
          <a:p>
            <a:pPr eaLnBrk="1" hangingPunct="1">
              <a:lnSpc>
                <a:spcPct val="90000"/>
              </a:lnSpc>
            </a:pPr>
            <a:r>
              <a:rPr lang="en-US" altLang="en-US" b="0" dirty="0"/>
              <a:t>Consider more than one test at once</a:t>
            </a:r>
          </a:p>
          <a:p>
            <a:pPr lvl="1" eaLnBrk="1" hangingPunct="1">
              <a:lnSpc>
                <a:spcPct val="90000"/>
              </a:lnSpc>
            </a:pPr>
            <a:r>
              <a:rPr lang="en-US" altLang="en-US" b="0" dirty="0"/>
              <a:t>Two tests each at 5% level. Now probability of getting a false positive is 1 – 0.95*0.95 = 0.0975</a:t>
            </a:r>
          </a:p>
          <a:p>
            <a:pPr lvl="1" eaLnBrk="1" hangingPunct="1">
              <a:lnSpc>
                <a:spcPct val="90000"/>
              </a:lnSpc>
            </a:pPr>
            <a:r>
              <a:rPr lang="en-US" altLang="en-US" b="0" dirty="0"/>
              <a:t>Three tests 	</a:t>
            </a:r>
            <a:r>
              <a:rPr lang="en-US" altLang="en-US" b="0" dirty="0">
                <a:sym typeface="Wingdings" panose="05000000000000000000" pitchFamily="2" charset="2"/>
              </a:rPr>
              <a:t> </a:t>
            </a:r>
            <a:r>
              <a:rPr lang="en-US" altLang="en-US" b="0" dirty="0"/>
              <a:t>1 – 0.95</a:t>
            </a:r>
            <a:r>
              <a:rPr lang="en-US" altLang="en-US" b="0" baseline="30000" dirty="0"/>
              <a:t>3</a:t>
            </a:r>
            <a:r>
              <a:rPr lang="en-US" altLang="en-US" b="0" dirty="0"/>
              <a:t> =0.1426</a:t>
            </a:r>
          </a:p>
          <a:p>
            <a:pPr lvl="1" eaLnBrk="1" hangingPunct="1">
              <a:lnSpc>
                <a:spcPct val="90000"/>
              </a:lnSpc>
            </a:pPr>
            <a:r>
              <a:rPr lang="en-US" altLang="en-US" b="0" i="1" dirty="0"/>
              <a:t>n</a:t>
            </a:r>
            <a:r>
              <a:rPr lang="en-US" altLang="en-US" b="0" dirty="0"/>
              <a:t> tests 	</a:t>
            </a:r>
            <a:r>
              <a:rPr lang="en-US" altLang="en-US" b="0" dirty="0">
                <a:sym typeface="Wingdings" panose="05000000000000000000" pitchFamily="2" charset="2"/>
              </a:rPr>
              <a:t> </a:t>
            </a:r>
            <a:r>
              <a:rPr lang="en-US" altLang="en-US" b="0" dirty="0"/>
              <a:t>1 – 0.95</a:t>
            </a:r>
            <a:r>
              <a:rPr lang="en-US" altLang="en-US" b="0" baseline="30000" dirty="0"/>
              <a:t>n</a:t>
            </a:r>
          </a:p>
          <a:p>
            <a:pPr lvl="1" eaLnBrk="1" hangingPunct="1">
              <a:lnSpc>
                <a:spcPct val="90000"/>
              </a:lnSpc>
            </a:pPr>
            <a:r>
              <a:rPr lang="en-US" altLang="en-US" b="0" dirty="0"/>
              <a:t>Converge towards 1 as n increases</a:t>
            </a:r>
          </a:p>
          <a:p>
            <a:pPr eaLnBrk="1" hangingPunct="1">
              <a:lnSpc>
                <a:spcPct val="90000"/>
              </a:lnSpc>
            </a:pPr>
            <a:r>
              <a:rPr lang="en-US" altLang="en-US" b="0" dirty="0"/>
              <a:t>Small p-values don’t necessarily imply significance!!! </a:t>
            </a:r>
            <a:r>
              <a:rPr lang="en-US" altLang="en-US" b="0" dirty="0">
                <a:sym typeface="Wingdings" panose="05000000000000000000" pitchFamily="2" charset="2"/>
              </a:rPr>
              <a:t> We are not controlling the probability of type I error anymore</a:t>
            </a:r>
            <a:endParaRPr lang="es-ES" altLang="en-US" b="0" dirty="0"/>
          </a:p>
        </p:txBody>
      </p:sp>
    </p:spTree>
    <p:extLst>
      <p:ext uri="{BB962C8B-B14F-4D97-AF65-F5344CB8AC3E}">
        <p14:creationId xmlns:p14="http://schemas.microsoft.com/office/powerpoint/2010/main" val="125180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4 Marcador de número de diapositiva">
            <a:extLst>
              <a:ext uri="{FF2B5EF4-FFF2-40B4-BE49-F238E27FC236}">
                <a16:creationId xmlns:a16="http://schemas.microsoft.com/office/drawing/2014/main" id="{516417B1-FEE9-5A13-9494-8C7D3EAD506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D0B35F7C-113C-409B-952C-628106069AF7}" type="slidenum">
              <a:rPr lang="en-US" altLang="en-US" sz="900">
                <a:latin typeface="Arial Black" panose="020B0A04020102020204" pitchFamily="34" charset="0"/>
              </a:rPr>
              <a:pPr>
                <a:spcBef>
                  <a:spcPct val="0"/>
                </a:spcBef>
                <a:buClrTx/>
                <a:buSzTx/>
                <a:buFontTx/>
                <a:buNone/>
              </a:pPr>
              <a:t>28</a:t>
            </a:fld>
            <a:endParaRPr lang="en-US" altLang="en-US" sz="900">
              <a:latin typeface="Arial Black" panose="020B0A04020102020204" pitchFamily="34" charset="0"/>
            </a:endParaRPr>
          </a:p>
        </p:txBody>
      </p:sp>
      <p:sp>
        <p:nvSpPr>
          <p:cNvPr id="49155" name="Rectangle 2">
            <a:extLst>
              <a:ext uri="{FF2B5EF4-FFF2-40B4-BE49-F238E27FC236}">
                <a16:creationId xmlns:a16="http://schemas.microsoft.com/office/drawing/2014/main" id="{29A983F1-210F-E017-BBC3-0A0114095D46}"/>
              </a:ext>
            </a:extLst>
          </p:cNvPr>
          <p:cNvSpPr>
            <a:spLocks noGrp="1" noChangeArrowheads="1"/>
          </p:cNvSpPr>
          <p:nvPr>
            <p:ph type="title"/>
          </p:nvPr>
        </p:nvSpPr>
        <p:spPr/>
        <p:txBody>
          <a:bodyPr>
            <a:normAutofit fontScale="90000"/>
          </a:bodyPr>
          <a:lstStyle/>
          <a:p>
            <a:pPr eaLnBrk="1" hangingPunct="1"/>
            <a:r>
              <a:rPr lang="es-ES" altLang="en-US" sz="2700"/>
              <a:t>What if we wish to test more than one gene at once? (2)</a:t>
            </a:r>
            <a:r>
              <a:rPr lang="en-AU" altLang="en-US" sz="2700"/>
              <a:t>: a simulation</a:t>
            </a:r>
          </a:p>
        </p:txBody>
      </p:sp>
      <p:sp>
        <p:nvSpPr>
          <p:cNvPr id="49156" name="Rectangle 3">
            <a:extLst>
              <a:ext uri="{FF2B5EF4-FFF2-40B4-BE49-F238E27FC236}">
                <a16:creationId xmlns:a16="http://schemas.microsoft.com/office/drawing/2014/main" id="{D69EB8E8-1488-42CF-1D71-FFA729057FAA}"/>
              </a:ext>
            </a:extLst>
          </p:cNvPr>
          <p:cNvSpPr>
            <a:spLocks noGrp="1" noChangeArrowheads="1"/>
          </p:cNvSpPr>
          <p:nvPr>
            <p:ph type="body" idx="1"/>
          </p:nvPr>
        </p:nvSpPr>
        <p:spPr>
          <a:xfrm>
            <a:off x="795736" y="1329929"/>
            <a:ext cx="7601387" cy="3657600"/>
          </a:xfrm>
        </p:spPr>
        <p:txBody>
          <a:bodyPr>
            <a:normAutofit/>
          </a:bodyPr>
          <a:lstStyle/>
          <a:p>
            <a:pPr eaLnBrk="1" hangingPunct="1">
              <a:lnSpc>
                <a:spcPct val="90000"/>
              </a:lnSpc>
              <a:spcBef>
                <a:spcPct val="50000"/>
              </a:spcBef>
            </a:pPr>
            <a:r>
              <a:rPr lang="en-AU" altLang="en-US" sz="2100" b="0" dirty="0"/>
              <a:t>Simulation of this process for 6,000 features with 8 treatments and 8 controls </a:t>
            </a:r>
          </a:p>
          <a:p>
            <a:pPr eaLnBrk="1" hangingPunct="1">
              <a:lnSpc>
                <a:spcPct val="90000"/>
              </a:lnSpc>
              <a:spcBef>
                <a:spcPct val="50000"/>
              </a:spcBef>
            </a:pPr>
            <a:r>
              <a:rPr lang="en-AU" altLang="en-US" sz="2100" b="0" i="1" dirty="0"/>
              <a:t>All </a:t>
            </a:r>
            <a:r>
              <a:rPr lang="en-AU" altLang="en-US" sz="2100" b="0" dirty="0"/>
              <a:t>the gene expression values were simulated </a:t>
            </a:r>
            <a:r>
              <a:rPr lang="en-AU" altLang="en-US" sz="2100" b="0" i="1" dirty="0" err="1"/>
              <a:t>i.i.d</a:t>
            </a:r>
            <a:r>
              <a:rPr lang="en-AU" altLang="en-US" sz="2100" b="0" i="1" dirty="0"/>
              <a:t> </a:t>
            </a:r>
            <a:r>
              <a:rPr lang="en-AU" altLang="en-US" sz="2100" b="0" dirty="0"/>
              <a:t>from a</a:t>
            </a:r>
            <a:r>
              <a:rPr lang="en-AU" altLang="en-US" sz="2100" b="0" i="1" dirty="0"/>
              <a:t> N</a:t>
            </a:r>
            <a:r>
              <a:rPr lang="en-AU" altLang="en-US" sz="2100" b="0" dirty="0"/>
              <a:t> (0,1) distribution, i.e. </a:t>
            </a:r>
            <a:r>
              <a:rPr lang="en-AU" altLang="en-US" sz="2100" b="0" i="1" dirty="0"/>
              <a:t>NOTHING </a:t>
            </a:r>
            <a:r>
              <a:rPr lang="en-AU" altLang="en-US" sz="2100" b="0" dirty="0"/>
              <a:t>is significantly different expressed in our simulation</a:t>
            </a:r>
          </a:p>
          <a:p>
            <a:pPr eaLnBrk="1" hangingPunct="1">
              <a:lnSpc>
                <a:spcPct val="90000"/>
              </a:lnSpc>
              <a:spcBef>
                <a:spcPct val="50000"/>
              </a:spcBef>
            </a:pPr>
            <a:r>
              <a:rPr lang="en-AU" altLang="en-US" sz="2100" b="0" dirty="0"/>
              <a:t>The number of features falsely identified as distinct will be on the average of (6000 · </a:t>
            </a:r>
            <a:r>
              <a:rPr lang="en-AU" altLang="en-US" sz="2100" b="0" dirty="0">
                <a:latin typeface="Symbol" panose="05050102010706020507" pitchFamily="18" charset="2"/>
              </a:rPr>
              <a:t>a</a:t>
            </a:r>
            <a:r>
              <a:rPr lang="en-AU" altLang="en-US" sz="2100" b="0" dirty="0"/>
              <a:t>), i.e. </a:t>
            </a:r>
            <a:r>
              <a:rPr lang="en-AU" altLang="en-US" sz="2100" b="0" i="1" dirty="0"/>
              <a:t>if we wanted to reject all genes with a p-value of less than 1% we would falsely reject around 60 genes</a:t>
            </a:r>
          </a:p>
          <a:p>
            <a:pPr algn="r" eaLnBrk="1" hangingPunct="1">
              <a:lnSpc>
                <a:spcPct val="90000"/>
              </a:lnSpc>
              <a:spcBef>
                <a:spcPct val="50000"/>
              </a:spcBef>
              <a:buFont typeface="Wingdings" panose="05000000000000000000" pitchFamily="2" charset="2"/>
              <a:buNone/>
            </a:pPr>
            <a:r>
              <a:rPr lang="en-AU" altLang="en-US" sz="2100" b="0" dirty="0"/>
              <a:t>See </a:t>
            </a:r>
            <a:r>
              <a:rPr lang="en-AU" altLang="en-US" sz="2100" b="0" dirty="0">
                <a:hlinkClick r:id="rId2"/>
              </a:rPr>
              <a:t>example</a:t>
            </a:r>
            <a:endParaRPr lang="en-AU" altLang="en-US" sz="2100" b="0" dirty="0"/>
          </a:p>
          <a:p>
            <a:pPr eaLnBrk="1" hangingPunct="1">
              <a:lnSpc>
                <a:spcPct val="90000"/>
              </a:lnSpc>
            </a:pPr>
            <a:endParaRPr lang="en-AU" altLang="en-US" sz="2100" b="0" dirty="0"/>
          </a:p>
        </p:txBody>
      </p:sp>
    </p:spTree>
    <p:extLst>
      <p:ext uri="{BB962C8B-B14F-4D97-AF65-F5344CB8AC3E}">
        <p14:creationId xmlns:p14="http://schemas.microsoft.com/office/powerpoint/2010/main" val="2800040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ítulo 1">
            <a:extLst>
              <a:ext uri="{FF2B5EF4-FFF2-40B4-BE49-F238E27FC236}">
                <a16:creationId xmlns:a16="http://schemas.microsoft.com/office/drawing/2014/main" id="{FC2EA39D-78AA-2011-3A35-126B36D67F71}"/>
              </a:ext>
            </a:extLst>
          </p:cNvPr>
          <p:cNvSpPr>
            <a:spLocks noGrp="1"/>
          </p:cNvSpPr>
          <p:nvPr>
            <p:ph type="title"/>
          </p:nvPr>
        </p:nvSpPr>
        <p:spPr>
          <a:xfrm>
            <a:off x="1485900" y="342901"/>
            <a:ext cx="6373416" cy="554831"/>
          </a:xfrm>
        </p:spPr>
        <p:txBody>
          <a:bodyPr>
            <a:normAutofit fontScale="90000"/>
          </a:bodyPr>
          <a:lstStyle/>
          <a:p>
            <a:r>
              <a:rPr lang="en-US" altLang="es-ES" sz="2700"/>
              <a:t>Type I error not useful in multiple testing</a:t>
            </a:r>
          </a:p>
        </p:txBody>
      </p:sp>
      <p:graphicFrame>
        <p:nvGraphicFramePr>
          <p:cNvPr id="7" name="Tabla 6">
            <a:extLst>
              <a:ext uri="{FF2B5EF4-FFF2-40B4-BE49-F238E27FC236}">
                <a16:creationId xmlns:a16="http://schemas.microsoft.com/office/drawing/2014/main" id="{BDF95458-3A2F-EF10-54DC-7136AD10EC1C}"/>
              </a:ext>
            </a:extLst>
          </p:cNvPr>
          <p:cNvGraphicFramePr>
            <a:graphicFrameLocks noGrp="1"/>
          </p:cNvGraphicFramePr>
          <p:nvPr/>
        </p:nvGraphicFramePr>
        <p:xfrm>
          <a:off x="1331119" y="1446610"/>
          <a:ext cx="2395538" cy="2624634"/>
        </p:xfrm>
        <a:graphic>
          <a:graphicData uri="http://schemas.openxmlformats.org/drawingml/2006/table">
            <a:tbl>
              <a:tblPr>
                <a:tableStyleId>{5C22544A-7EE6-4342-B048-85BDC9FD1C3A}</a:tableStyleId>
              </a:tblPr>
              <a:tblGrid>
                <a:gridCol w="996657">
                  <a:extLst>
                    <a:ext uri="{9D8B030D-6E8A-4147-A177-3AD203B41FA5}">
                      <a16:colId xmlns:a16="http://schemas.microsoft.com/office/drawing/2014/main" val="20000"/>
                    </a:ext>
                  </a:extLst>
                </a:gridCol>
                <a:gridCol w="1398881">
                  <a:extLst>
                    <a:ext uri="{9D8B030D-6E8A-4147-A177-3AD203B41FA5}">
                      <a16:colId xmlns:a16="http://schemas.microsoft.com/office/drawing/2014/main" val="20001"/>
                    </a:ext>
                  </a:extLst>
                </a:gridCol>
              </a:tblGrid>
              <a:tr h="836058">
                <a:tc>
                  <a:txBody>
                    <a:bodyPr/>
                    <a:lstStyle/>
                    <a:p>
                      <a:pPr algn="ctr" fontAlgn="b"/>
                      <a:r>
                        <a:rPr lang="en-US" sz="1400" u="none" strike="noStrike" dirty="0">
                          <a:effectLst/>
                        </a:rPr>
                        <a:t>Number of tests:  m</a:t>
                      </a:r>
                      <a:br>
                        <a:rPr lang="en-US" sz="1400" u="none" strike="noStrike" dirty="0">
                          <a:effectLst/>
                        </a:rPr>
                      </a:br>
                      <a:endParaRPr lang="en-US" sz="1400" b="1" i="0" u="none" strike="noStrike" dirty="0">
                        <a:solidFill>
                          <a:srgbClr val="FFFFFF"/>
                        </a:solidFill>
                        <a:effectLst/>
                        <a:latin typeface="Calibri" panose="020F0502020204030204" pitchFamily="34" charset="0"/>
                      </a:endParaRPr>
                    </a:p>
                  </a:txBody>
                  <a:tcPr marL="7147" marR="7147" marT="7146" marB="0" anchor="b"/>
                </a:tc>
                <a:tc>
                  <a:txBody>
                    <a:bodyPr/>
                    <a:lstStyle/>
                    <a:p>
                      <a:pPr algn="ctr" fontAlgn="b"/>
                      <a:r>
                        <a:rPr lang="en-US" sz="1400" u="none" strike="noStrike" dirty="0">
                          <a:effectLst/>
                        </a:rPr>
                        <a:t>P(making at least a type I error) =</a:t>
                      </a:r>
                      <a:br>
                        <a:rPr lang="en-US" sz="1400" u="none" strike="noStrike" dirty="0">
                          <a:effectLst/>
                        </a:rPr>
                      </a:br>
                      <a:r>
                        <a:rPr lang="en-US" sz="1400" u="none" strike="noStrike" dirty="0">
                          <a:effectLst/>
                        </a:rPr>
                        <a:t>   1-(1- a)</a:t>
                      </a:r>
                      <a:r>
                        <a:rPr lang="en-US" sz="1400" u="none" strike="noStrike" baseline="30000" dirty="0">
                          <a:effectLst/>
                        </a:rPr>
                        <a:t>m</a:t>
                      </a:r>
                      <a:br>
                        <a:rPr lang="en-US" sz="1400" u="none" strike="noStrike" dirty="0">
                          <a:effectLst/>
                        </a:rPr>
                      </a:br>
                      <a:endParaRPr lang="en-US" sz="1400" b="1" i="0" u="none" strike="noStrike" dirty="0">
                        <a:solidFill>
                          <a:srgbClr val="FFFFFF"/>
                        </a:solidFill>
                        <a:effectLst/>
                        <a:latin typeface="Calibri" panose="020F0502020204030204" pitchFamily="34" charset="0"/>
                      </a:endParaRPr>
                    </a:p>
                  </a:txBody>
                  <a:tcPr marL="7147" marR="7147" marT="7146" marB="0" anchor="b"/>
                </a:tc>
                <a:extLst>
                  <a:ext uri="{0D108BD9-81ED-4DB2-BD59-A6C34878D82A}">
                    <a16:rowId xmlns:a16="http://schemas.microsoft.com/office/drawing/2014/main" val="10000"/>
                  </a:ext>
                </a:extLst>
              </a:tr>
              <a:tr h="212943">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7147" marR="7147" marT="7146" marB="0" anchor="b"/>
                </a:tc>
                <a:tc>
                  <a:txBody>
                    <a:bodyPr/>
                    <a:lstStyle/>
                    <a:p>
                      <a:pPr algn="ctr" fontAlgn="b"/>
                      <a:r>
                        <a:rPr lang="en-US" sz="1400" u="none" strike="noStrike" dirty="0">
                          <a:effectLst/>
                        </a:rPr>
                        <a:t>0.050000</a:t>
                      </a:r>
                      <a:endParaRPr lang="en-US" sz="1400" b="0" i="0" u="none" strike="noStrike" dirty="0">
                        <a:solidFill>
                          <a:srgbClr val="000000"/>
                        </a:solidFill>
                        <a:effectLst/>
                        <a:latin typeface="Calibri" panose="020F0502020204030204" pitchFamily="34" charset="0"/>
                      </a:endParaRPr>
                    </a:p>
                  </a:txBody>
                  <a:tcPr marL="7147" marR="7147" marT="7146" marB="0" anchor="b"/>
                </a:tc>
                <a:extLst>
                  <a:ext uri="{0D108BD9-81ED-4DB2-BD59-A6C34878D82A}">
                    <a16:rowId xmlns:a16="http://schemas.microsoft.com/office/drawing/2014/main" val="10001"/>
                  </a:ext>
                </a:extLst>
              </a:tr>
              <a:tr h="212943">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147" marR="7147" marT="7146" marB="0" anchor="b"/>
                </a:tc>
                <a:tc>
                  <a:txBody>
                    <a:bodyPr/>
                    <a:lstStyle/>
                    <a:p>
                      <a:pPr algn="ctr" fontAlgn="b"/>
                      <a:r>
                        <a:rPr lang="en-US" sz="1400" u="none" strike="noStrike" dirty="0">
                          <a:effectLst/>
                        </a:rPr>
                        <a:t>0.097500</a:t>
                      </a:r>
                      <a:endParaRPr lang="en-US" sz="1400" b="0" i="0" u="none" strike="noStrike" dirty="0">
                        <a:solidFill>
                          <a:srgbClr val="000000"/>
                        </a:solidFill>
                        <a:effectLst/>
                        <a:latin typeface="Calibri" panose="020F0502020204030204" pitchFamily="34" charset="0"/>
                      </a:endParaRPr>
                    </a:p>
                  </a:txBody>
                  <a:tcPr marL="7147" marR="7147" marT="7146" marB="0" anchor="b"/>
                </a:tc>
                <a:extLst>
                  <a:ext uri="{0D108BD9-81ED-4DB2-BD59-A6C34878D82A}">
                    <a16:rowId xmlns:a16="http://schemas.microsoft.com/office/drawing/2014/main" val="10002"/>
                  </a:ext>
                </a:extLst>
              </a:tr>
              <a:tr h="212943">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147" marR="7147" marT="7146" marB="0" anchor="b"/>
                </a:tc>
                <a:tc>
                  <a:txBody>
                    <a:bodyPr/>
                    <a:lstStyle/>
                    <a:p>
                      <a:pPr algn="ctr" fontAlgn="b"/>
                      <a:r>
                        <a:rPr lang="en-US" sz="1400" u="none" strike="noStrike" dirty="0">
                          <a:effectLst/>
                        </a:rPr>
                        <a:t>0.142625</a:t>
                      </a:r>
                      <a:endParaRPr lang="en-US" sz="1400" b="0" i="0" u="none" strike="noStrike" dirty="0">
                        <a:solidFill>
                          <a:srgbClr val="000000"/>
                        </a:solidFill>
                        <a:effectLst/>
                        <a:latin typeface="Calibri" panose="020F0502020204030204" pitchFamily="34" charset="0"/>
                      </a:endParaRPr>
                    </a:p>
                  </a:txBody>
                  <a:tcPr marL="7147" marR="7147" marT="7146" marB="0" anchor="b"/>
                </a:tc>
                <a:extLst>
                  <a:ext uri="{0D108BD9-81ED-4DB2-BD59-A6C34878D82A}">
                    <a16:rowId xmlns:a16="http://schemas.microsoft.com/office/drawing/2014/main" val="10003"/>
                  </a:ext>
                </a:extLst>
              </a:tr>
              <a:tr h="212943">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147" marR="7147" marT="7146" marB="0" anchor="b"/>
                </a:tc>
                <a:tc>
                  <a:txBody>
                    <a:bodyPr/>
                    <a:lstStyle/>
                    <a:p>
                      <a:pPr algn="ctr" fontAlgn="b"/>
                      <a:r>
                        <a:rPr lang="en-US" sz="1400" u="none" strike="noStrike" dirty="0">
                          <a:effectLst/>
                        </a:rPr>
                        <a:t>0.185494</a:t>
                      </a:r>
                      <a:endParaRPr lang="en-US" sz="1400" b="0" i="0" u="none" strike="noStrike" dirty="0">
                        <a:solidFill>
                          <a:srgbClr val="000000"/>
                        </a:solidFill>
                        <a:effectLst/>
                        <a:latin typeface="Calibri" panose="020F0502020204030204" pitchFamily="34" charset="0"/>
                      </a:endParaRPr>
                    </a:p>
                  </a:txBody>
                  <a:tcPr marL="7147" marR="7147" marT="7146" marB="0" anchor="b"/>
                </a:tc>
                <a:extLst>
                  <a:ext uri="{0D108BD9-81ED-4DB2-BD59-A6C34878D82A}">
                    <a16:rowId xmlns:a16="http://schemas.microsoft.com/office/drawing/2014/main" val="10004"/>
                  </a:ext>
                </a:extLst>
              </a:tr>
              <a:tr h="212943">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147" marR="7147" marT="7146" marB="0" anchor="b"/>
                </a:tc>
                <a:tc>
                  <a:txBody>
                    <a:bodyPr/>
                    <a:lstStyle/>
                    <a:p>
                      <a:pPr algn="ctr" fontAlgn="b"/>
                      <a:r>
                        <a:rPr lang="en-US" sz="1400" u="none" strike="noStrike" dirty="0">
                          <a:effectLst/>
                        </a:rPr>
                        <a:t>0.226219</a:t>
                      </a:r>
                      <a:endParaRPr lang="en-US" sz="1400" b="0" i="0" u="none" strike="noStrike" dirty="0">
                        <a:solidFill>
                          <a:srgbClr val="000000"/>
                        </a:solidFill>
                        <a:effectLst/>
                        <a:latin typeface="Calibri" panose="020F0502020204030204" pitchFamily="34" charset="0"/>
                      </a:endParaRPr>
                    </a:p>
                  </a:txBody>
                  <a:tcPr marL="7147" marR="7147" marT="7146" marB="0" anchor="b"/>
                </a:tc>
                <a:extLst>
                  <a:ext uri="{0D108BD9-81ED-4DB2-BD59-A6C34878D82A}">
                    <a16:rowId xmlns:a16="http://schemas.microsoft.com/office/drawing/2014/main" val="10005"/>
                  </a:ext>
                </a:extLst>
              </a:tr>
              <a:tr h="212943">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7147" marR="7147" marT="7146" marB="0" anchor="b"/>
                </a:tc>
                <a:tc>
                  <a:txBody>
                    <a:bodyPr/>
                    <a:lstStyle/>
                    <a:p>
                      <a:pPr algn="ctr" fontAlgn="b"/>
                      <a:r>
                        <a:rPr lang="en-US" sz="1400" u="none" strike="noStrike" dirty="0">
                          <a:effectLst/>
                        </a:rPr>
                        <a:t>0.264908</a:t>
                      </a:r>
                      <a:endParaRPr lang="en-US" sz="1400" b="0" i="0" u="none" strike="noStrike" dirty="0">
                        <a:solidFill>
                          <a:srgbClr val="000000"/>
                        </a:solidFill>
                        <a:effectLst/>
                        <a:latin typeface="Calibri" panose="020F0502020204030204" pitchFamily="34" charset="0"/>
                      </a:endParaRPr>
                    </a:p>
                  </a:txBody>
                  <a:tcPr marL="7147" marR="7147" marT="7146" marB="0" anchor="b"/>
                </a:tc>
                <a:extLst>
                  <a:ext uri="{0D108BD9-81ED-4DB2-BD59-A6C34878D82A}">
                    <a16:rowId xmlns:a16="http://schemas.microsoft.com/office/drawing/2014/main" val="10006"/>
                  </a:ext>
                </a:extLst>
              </a:tr>
              <a:tr h="212943">
                <a:tc>
                  <a:txBody>
                    <a:bodyPr/>
                    <a:lstStyle/>
                    <a:p>
                      <a:pPr algn="ct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7147" marR="7147" marT="7146" marB="0" anchor="b"/>
                </a:tc>
                <a:tc>
                  <a:txBody>
                    <a:bodyPr/>
                    <a:lstStyle/>
                    <a:p>
                      <a:pPr algn="ctr" fontAlgn="b"/>
                      <a:r>
                        <a:rPr lang="en-US" sz="1400" u="none" strike="noStrike" dirty="0">
                          <a:effectLst/>
                        </a:rPr>
                        <a:t>0.301663</a:t>
                      </a:r>
                      <a:endParaRPr lang="en-US" sz="1400" b="0" i="0" u="none" strike="noStrike" dirty="0">
                        <a:solidFill>
                          <a:srgbClr val="000000"/>
                        </a:solidFill>
                        <a:effectLst/>
                        <a:latin typeface="Calibri" panose="020F0502020204030204" pitchFamily="34" charset="0"/>
                      </a:endParaRPr>
                    </a:p>
                  </a:txBody>
                  <a:tcPr marL="7147" marR="7147" marT="7146" marB="0" anchor="b"/>
                </a:tc>
                <a:extLst>
                  <a:ext uri="{0D108BD9-81ED-4DB2-BD59-A6C34878D82A}">
                    <a16:rowId xmlns:a16="http://schemas.microsoft.com/office/drawing/2014/main" val="10007"/>
                  </a:ext>
                </a:extLst>
              </a:tr>
              <a:tr h="212943">
                <a:tc>
                  <a:txBody>
                    <a:bodyPr/>
                    <a:lstStyle/>
                    <a:p>
                      <a:pPr algn="ct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7147" marR="7147" marT="7146" marB="0" anchor="b"/>
                </a:tc>
                <a:tc>
                  <a:txBody>
                    <a:bodyPr/>
                    <a:lstStyle/>
                    <a:p>
                      <a:pPr algn="ctr" fontAlgn="b"/>
                      <a:r>
                        <a:rPr lang="en-US" sz="1400" u="none" strike="noStrike" dirty="0">
                          <a:effectLst/>
                        </a:rPr>
                        <a:t>0.336580</a:t>
                      </a:r>
                      <a:endParaRPr lang="en-US" sz="1400" b="0" i="0" u="none" strike="noStrike" dirty="0">
                        <a:solidFill>
                          <a:srgbClr val="000000"/>
                        </a:solidFill>
                        <a:effectLst/>
                        <a:latin typeface="Calibri" panose="020F0502020204030204" pitchFamily="34" charset="0"/>
                      </a:endParaRPr>
                    </a:p>
                  </a:txBody>
                  <a:tcPr marL="7147" marR="7147" marT="7146" marB="0" anchor="b"/>
                </a:tc>
                <a:extLst>
                  <a:ext uri="{0D108BD9-81ED-4DB2-BD59-A6C34878D82A}">
                    <a16:rowId xmlns:a16="http://schemas.microsoft.com/office/drawing/2014/main" val="10008"/>
                  </a:ext>
                </a:extLst>
              </a:tr>
            </a:tbl>
          </a:graphicData>
        </a:graphic>
      </p:graphicFrame>
      <p:pic>
        <p:nvPicPr>
          <p:cNvPr id="50211" name="Imagen 7">
            <a:extLst>
              <a:ext uri="{FF2B5EF4-FFF2-40B4-BE49-F238E27FC236}">
                <a16:creationId xmlns:a16="http://schemas.microsoft.com/office/drawing/2014/main" id="{7FB8DDDE-7CB0-2549-D6B9-003075D3AD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1117998"/>
            <a:ext cx="3935016" cy="3196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02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4 Marcador de número de diapositiva">
            <a:extLst>
              <a:ext uri="{FF2B5EF4-FFF2-40B4-BE49-F238E27FC236}">
                <a16:creationId xmlns:a16="http://schemas.microsoft.com/office/drawing/2014/main" id="{2BD8A8E2-E213-4484-1E8D-468024E9FC8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F20C3281-AA6D-4D6F-9E97-4867A9723531}" type="slidenum">
              <a:rPr lang="en-US" altLang="en-US" sz="900">
                <a:latin typeface="Arial Black" panose="020B0A04020102020204" pitchFamily="34" charset="0"/>
              </a:rPr>
              <a:pPr>
                <a:spcBef>
                  <a:spcPct val="0"/>
                </a:spcBef>
                <a:buClrTx/>
                <a:buSzTx/>
                <a:buFontTx/>
                <a:buNone/>
              </a:pPr>
              <a:t>3</a:t>
            </a:fld>
            <a:endParaRPr lang="en-US" altLang="en-US" sz="900">
              <a:latin typeface="Arial Black" panose="020B0A04020102020204" pitchFamily="34" charset="0"/>
            </a:endParaRPr>
          </a:p>
        </p:txBody>
      </p:sp>
      <p:sp>
        <p:nvSpPr>
          <p:cNvPr id="6147" name="Rectangle 2">
            <a:extLst>
              <a:ext uri="{FF2B5EF4-FFF2-40B4-BE49-F238E27FC236}">
                <a16:creationId xmlns:a16="http://schemas.microsoft.com/office/drawing/2014/main" id="{BCF1ACDA-0D83-8886-8057-6750C6218869}"/>
              </a:ext>
            </a:extLst>
          </p:cNvPr>
          <p:cNvSpPr>
            <a:spLocks noGrp="1" noChangeArrowheads="1"/>
          </p:cNvSpPr>
          <p:nvPr>
            <p:ph type="title"/>
          </p:nvPr>
        </p:nvSpPr>
        <p:spPr/>
        <p:txBody>
          <a:bodyPr/>
          <a:lstStyle/>
          <a:p>
            <a:pPr eaLnBrk="1" hangingPunct="1"/>
            <a:r>
              <a:rPr lang="es-ES" altLang="en-US"/>
              <a:t>Outline</a:t>
            </a:r>
          </a:p>
        </p:txBody>
      </p:sp>
      <p:sp>
        <p:nvSpPr>
          <p:cNvPr id="6148" name="Rectangle 3">
            <a:extLst>
              <a:ext uri="{FF2B5EF4-FFF2-40B4-BE49-F238E27FC236}">
                <a16:creationId xmlns:a16="http://schemas.microsoft.com/office/drawing/2014/main" id="{EB1C239B-9595-958A-0D5F-59F8AE207C77}"/>
              </a:ext>
            </a:extLst>
          </p:cNvPr>
          <p:cNvSpPr>
            <a:spLocks noGrp="1" noChangeArrowheads="1"/>
          </p:cNvSpPr>
          <p:nvPr>
            <p:ph type="body" idx="1"/>
          </p:nvPr>
        </p:nvSpPr>
        <p:spPr/>
        <p:txBody>
          <a:bodyPr/>
          <a:lstStyle/>
          <a:p>
            <a:pPr eaLnBrk="1" hangingPunct="1"/>
            <a:r>
              <a:rPr lang="en-US" altLang="en-US" b="0" dirty="0"/>
              <a:t>The </a:t>
            </a:r>
            <a:r>
              <a:rPr lang="en-US" altLang="en-US" b="0" i="1" dirty="0"/>
              <a:t>class comparison</a:t>
            </a:r>
            <a:r>
              <a:rPr lang="en-US" altLang="en-US" b="0" dirty="0"/>
              <a:t> problem</a:t>
            </a:r>
          </a:p>
          <a:p>
            <a:pPr eaLnBrk="1" hangingPunct="1"/>
            <a:r>
              <a:rPr lang="en-US" altLang="en-US" b="0" dirty="0"/>
              <a:t>Statistical tests</a:t>
            </a:r>
          </a:p>
          <a:p>
            <a:pPr lvl="1" eaLnBrk="1" hangingPunct="1"/>
            <a:r>
              <a:rPr lang="es-ES" altLang="en-US" b="0" dirty="0" err="1"/>
              <a:t>Calculation</a:t>
            </a:r>
            <a:r>
              <a:rPr lang="es-ES" altLang="en-US" b="0" dirty="0"/>
              <a:t> </a:t>
            </a:r>
            <a:r>
              <a:rPr lang="es-ES" altLang="en-US" b="0" dirty="0" err="1"/>
              <a:t>of</a:t>
            </a:r>
            <a:r>
              <a:rPr lang="es-ES" altLang="en-US" b="0" dirty="0"/>
              <a:t> p-</a:t>
            </a:r>
            <a:r>
              <a:rPr lang="es-ES" altLang="en-US" b="0" dirty="0" err="1"/>
              <a:t>values</a:t>
            </a:r>
            <a:endParaRPr lang="es-ES" altLang="en-US" b="0" dirty="0"/>
          </a:p>
          <a:p>
            <a:pPr lvl="1" eaLnBrk="1" hangingPunct="1"/>
            <a:r>
              <a:rPr lang="en-AU" altLang="en-AU" b="0" dirty="0"/>
              <a:t>Permutations tests</a:t>
            </a:r>
          </a:p>
          <a:p>
            <a:pPr lvl="1" eaLnBrk="1" hangingPunct="1"/>
            <a:r>
              <a:rPr lang="es-ES_tradnl" altLang="en-US" b="0" dirty="0" err="1"/>
              <a:t>The</a:t>
            </a:r>
            <a:r>
              <a:rPr lang="es-ES_tradnl" altLang="en-US" b="0" dirty="0"/>
              <a:t> </a:t>
            </a:r>
            <a:r>
              <a:rPr lang="es-ES_tradnl" altLang="en-US" b="0" dirty="0" err="1"/>
              <a:t>volcano</a:t>
            </a:r>
            <a:r>
              <a:rPr lang="es-ES_tradnl" altLang="en-US" b="0" dirty="0"/>
              <a:t> </a:t>
            </a:r>
            <a:r>
              <a:rPr lang="es-ES_tradnl" altLang="en-US" b="0" dirty="0" err="1"/>
              <a:t>plot</a:t>
            </a:r>
            <a:endParaRPr lang="es-ES_tradnl" altLang="en-US" b="0" dirty="0"/>
          </a:p>
          <a:p>
            <a:pPr eaLnBrk="1" hangingPunct="1"/>
            <a:r>
              <a:rPr lang="en-US" altLang="en-US" b="0" dirty="0"/>
              <a:t>Multiple testing</a:t>
            </a:r>
          </a:p>
          <a:p>
            <a:pPr eaLnBrk="1" hangingPunct="1"/>
            <a:r>
              <a:rPr lang="en-US" altLang="en-US" b="0" dirty="0"/>
              <a:t>Examples</a:t>
            </a:r>
            <a:endParaRPr lang="es-ES" altLang="en-US" b="0" dirty="0"/>
          </a:p>
        </p:txBody>
      </p:sp>
    </p:spTree>
    <p:extLst>
      <p:ext uri="{BB962C8B-B14F-4D97-AF65-F5344CB8AC3E}">
        <p14:creationId xmlns:p14="http://schemas.microsoft.com/office/powerpoint/2010/main" val="1415051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4 Marcador de número de diapositiva">
            <a:extLst>
              <a:ext uri="{FF2B5EF4-FFF2-40B4-BE49-F238E27FC236}">
                <a16:creationId xmlns:a16="http://schemas.microsoft.com/office/drawing/2014/main" id="{4B837F6E-4AEB-73EE-AC2E-20CCE9A14AC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03A58540-C62D-475F-BB7A-8E435D79938E}" type="slidenum">
              <a:rPr lang="en-US" altLang="en-US" sz="900">
                <a:latin typeface="Arial Black" panose="020B0A04020102020204" pitchFamily="34" charset="0"/>
              </a:rPr>
              <a:pPr>
                <a:spcBef>
                  <a:spcPct val="0"/>
                </a:spcBef>
                <a:buClrTx/>
                <a:buSzTx/>
                <a:buFontTx/>
                <a:buNone/>
              </a:pPr>
              <a:t>30</a:t>
            </a:fld>
            <a:endParaRPr lang="en-US" altLang="en-US" sz="900">
              <a:latin typeface="Arial Black" panose="020B0A04020102020204" pitchFamily="34" charset="0"/>
            </a:endParaRPr>
          </a:p>
        </p:txBody>
      </p:sp>
      <p:sp>
        <p:nvSpPr>
          <p:cNvPr id="51203" name="Rectangle 2">
            <a:extLst>
              <a:ext uri="{FF2B5EF4-FFF2-40B4-BE49-F238E27FC236}">
                <a16:creationId xmlns:a16="http://schemas.microsoft.com/office/drawing/2014/main" id="{A1CDDC37-E2F5-5F71-7FB4-0E13E37DB01B}"/>
              </a:ext>
            </a:extLst>
          </p:cNvPr>
          <p:cNvSpPr>
            <a:spLocks noGrp="1" noChangeArrowheads="1"/>
          </p:cNvSpPr>
          <p:nvPr>
            <p:ph type="title"/>
          </p:nvPr>
        </p:nvSpPr>
        <p:spPr/>
        <p:txBody>
          <a:bodyPr/>
          <a:lstStyle/>
          <a:p>
            <a:pPr eaLnBrk="1" hangingPunct="1"/>
            <a:r>
              <a:rPr lang="en-AU" altLang="en-US"/>
              <a:t>Multiple testing: Counting errors</a:t>
            </a:r>
          </a:p>
        </p:txBody>
      </p:sp>
      <p:graphicFrame>
        <p:nvGraphicFramePr>
          <p:cNvPr id="422978" name="Group 66">
            <a:extLst>
              <a:ext uri="{FF2B5EF4-FFF2-40B4-BE49-F238E27FC236}">
                <a16:creationId xmlns:a16="http://schemas.microsoft.com/office/drawing/2014/main" id="{91D86BCF-453F-097B-1202-2ADC051EA1F4}"/>
              </a:ext>
            </a:extLst>
          </p:cNvPr>
          <p:cNvGraphicFramePr>
            <a:graphicFrameLocks noGrp="1"/>
          </p:cNvGraphicFramePr>
          <p:nvPr>
            <p:ph idx="1"/>
          </p:nvPr>
        </p:nvGraphicFramePr>
        <p:xfrm>
          <a:off x="1331119" y="1113235"/>
          <a:ext cx="6497242" cy="2923121"/>
        </p:xfrm>
        <a:graphic>
          <a:graphicData uri="http://schemas.openxmlformats.org/drawingml/2006/table">
            <a:tbl>
              <a:tblPr/>
              <a:tblGrid>
                <a:gridCol w="1042988">
                  <a:extLst>
                    <a:ext uri="{9D8B030D-6E8A-4147-A177-3AD203B41FA5}">
                      <a16:colId xmlns:a16="http://schemas.microsoft.com/office/drawing/2014/main" val="20000"/>
                    </a:ext>
                  </a:extLst>
                </a:gridCol>
                <a:gridCol w="1027510">
                  <a:extLst>
                    <a:ext uri="{9D8B030D-6E8A-4147-A177-3AD203B41FA5}">
                      <a16:colId xmlns:a16="http://schemas.microsoft.com/office/drawing/2014/main" val="20001"/>
                    </a:ext>
                  </a:extLst>
                </a:gridCol>
                <a:gridCol w="970359">
                  <a:extLst>
                    <a:ext uri="{9D8B030D-6E8A-4147-A177-3AD203B41FA5}">
                      <a16:colId xmlns:a16="http://schemas.microsoft.com/office/drawing/2014/main" val="20002"/>
                    </a:ext>
                  </a:extLst>
                </a:gridCol>
                <a:gridCol w="812006">
                  <a:extLst>
                    <a:ext uri="{9D8B030D-6E8A-4147-A177-3AD203B41FA5}">
                      <a16:colId xmlns:a16="http://schemas.microsoft.com/office/drawing/2014/main" val="20003"/>
                    </a:ext>
                  </a:extLst>
                </a:gridCol>
                <a:gridCol w="1023938">
                  <a:extLst>
                    <a:ext uri="{9D8B030D-6E8A-4147-A177-3AD203B41FA5}">
                      <a16:colId xmlns:a16="http://schemas.microsoft.com/office/drawing/2014/main" val="20004"/>
                    </a:ext>
                  </a:extLst>
                </a:gridCol>
                <a:gridCol w="810816">
                  <a:extLst>
                    <a:ext uri="{9D8B030D-6E8A-4147-A177-3AD203B41FA5}">
                      <a16:colId xmlns:a16="http://schemas.microsoft.com/office/drawing/2014/main" val="20005"/>
                    </a:ext>
                  </a:extLst>
                </a:gridCol>
                <a:gridCol w="809625">
                  <a:extLst>
                    <a:ext uri="{9D8B030D-6E8A-4147-A177-3AD203B41FA5}">
                      <a16:colId xmlns:a16="http://schemas.microsoft.com/office/drawing/2014/main" val="20006"/>
                    </a:ext>
                  </a:extLst>
                </a:gridCol>
              </a:tblGrid>
              <a:tr h="485792">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s-ES" sz="1400" b="0" i="0" u="none" strike="noStrike" cap="none" normalizeH="0" baseline="0" dirty="0">
                        <a:ln>
                          <a:noFill/>
                        </a:ln>
                        <a:solidFill>
                          <a:schemeClr val="tx1"/>
                        </a:solidFill>
                        <a:effectLst/>
                        <a:latin typeface="Arial" charset="0"/>
                      </a:endParaRPr>
                    </a:p>
                  </a:txBody>
                  <a:tcPr marL="68580" marR="68580" marT="34290" marB="34290" anchor="ctr" horzOverflow="overflow">
                    <a:lnL cap="flat">
                      <a:noFill/>
                    </a:lnL>
                    <a:lnR w="19050" cap="flat" cmpd="sng" algn="ctr">
                      <a:solidFill>
                        <a:schemeClr val="tx1"/>
                      </a:solidFill>
                      <a:prstDash val="solid"/>
                      <a:round/>
                      <a:headEnd type="none" w="med" len="med"/>
                      <a:tailEnd type="none" w="med" len="med"/>
                    </a:lnR>
                    <a:lnT cap="flat">
                      <a:noFill/>
                    </a:lnT>
                    <a:lnB>
                      <a:noFill/>
                    </a:lnB>
                    <a:lnTlToBr>
                      <a:noFill/>
                    </a:lnTlToBr>
                    <a:lnBlToTr>
                      <a:noFill/>
                    </a:lnBlToTr>
                    <a:noFill/>
                  </a:tcPr>
                </a:tc>
                <a:tc hMerge="1">
                  <a:txBody>
                    <a:bodyPr/>
                    <a:lstStyle/>
                    <a:p>
                      <a:endParaRPr lang="es-ES"/>
                    </a:p>
                  </a:txBody>
                  <a:tcPr/>
                </a:tc>
                <a:tc grid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Decision reported</a:t>
                      </a:r>
                    </a:p>
                  </a:txBody>
                  <a:tcPr marL="68580" marR="68580" marT="34290" marB="3429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68580" marR="68580" marT="34292" marB="34292"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1226">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s-ES" sz="1400" b="0" i="0" u="none" strike="noStrike" cap="none" normalizeH="0" baseline="0">
                        <a:ln>
                          <a:noFill/>
                        </a:ln>
                        <a:solidFill>
                          <a:schemeClr val="tx1"/>
                        </a:solidFill>
                        <a:effectLst/>
                        <a:latin typeface="Arial" charset="0"/>
                      </a:endParaRPr>
                    </a:p>
                  </a:txBody>
                  <a:tcPr marL="68580" marR="68580" marT="34290" marB="34290" anchor="ctr" horzOverflow="overflow">
                    <a:lnL cap="flat">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H</a:t>
                      </a:r>
                      <a:r>
                        <a:rPr kumimoji="0" lang="en-US" sz="1400" b="0" i="0" u="none" strike="noStrike" cap="none" normalizeH="0" baseline="-25000" dirty="0">
                          <a:ln>
                            <a:noFill/>
                          </a:ln>
                          <a:solidFill>
                            <a:schemeClr val="tx1"/>
                          </a:solidFill>
                          <a:effectLst/>
                          <a:latin typeface="Arial" charset="0"/>
                        </a:rPr>
                        <a:t>0</a:t>
                      </a:r>
                      <a:r>
                        <a:rPr kumimoji="0" lang="en-US" sz="1400" b="0" i="0" u="none" strike="noStrike" cap="none" normalizeH="0" baseline="0" dirty="0">
                          <a:ln>
                            <a:noFill/>
                          </a:ln>
                          <a:solidFill>
                            <a:schemeClr val="tx1"/>
                          </a:solidFill>
                          <a:effectLst/>
                          <a:latin typeface="Arial" charset="0"/>
                        </a:rPr>
                        <a:t> is accepted</a:t>
                      </a:r>
                      <a:r>
                        <a:rPr kumimoji="0" lang="en-US" sz="1400" b="0" i="1" u="none" strike="noStrike" cap="none" normalizeH="0" baseline="0" dirty="0">
                          <a:ln>
                            <a:noFill/>
                          </a:ln>
                          <a:solidFill>
                            <a:schemeClr val="tx1"/>
                          </a:solidFill>
                          <a:effectLst/>
                          <a:latin typeface="Arial" charset="0"/>
                        </a:rPr>
                        <a:t> </a:t>
                      </a:r>
                      <a:br>
                        <a:rPr kumimoji="0" lang="en-US" sz="1400" b="0" i="1" u="none" strike="noStrike" cap="none" normalizeH="0" baseline="0" dirty="0">
                          <a:ln>
                            <a:noFill/>
                          </a:ln>
                          <a:solidFill>
                            <a:schemeClr val="tx1"/>
                          </a:solidFill>
                          <a:effectLst/>
                          <a:latin typeface="Arial" charset="0"/>
                        </a:rPr>
                      </a:br>
                      <a:r>
                        <a:rPr kumimoji="0" lang="en-US" sz="1400" b="0" i="1" u="none" strike="noStrike" cap="none" normalizeH="0" baseline="0" dirty="0">
                          <a:ln>
                            <a:noFill/>
                          </a:ln>
                          <a:solidFill>
                            <a:schemeClr val="tx1"/>
                          </a:solidFill>
                          <a:effectLst/>
                          <a:latin typeface="Arial" charset="0"/>
                        </a:rPr>
                        <a:t>(Genes not Selected)</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H</a:t>
                      </a:r>
                      <a:r>
                        <a:rPr kumimoji="0" lang="en-US" sz="1400" b="0" i="0" u="none" strike="noStrike" cap="none" normalizeH="0" baseline="-25000" dirty="0">
                          <a:ln>
                            <a:noFill/>
                          </a:ln>
                          <a:solidFill>
                            <a:schemeClr val="tx1"/>
                          </a:solidFill>
                          <a:effectLst/>
                          <a:latin typeface="Arial" charset="0"/>
                        </a:rPr>
                        <a:t>0</a:t>
                      </a:r>
                      <a:r>
                        <a:rPr kumimoji="0" lang="en-US" sz="1400" b="0" i="0" u="none" strike="noStrike" cap="none" normalizeH="0" baseline="0" dirty="0">
                          <a:ln>
                            <a:noFill/>
                          </a:ln>
                          <a:solidFill>
                            <a:schemeClr val="tx1"/>
                          </a:solidFill>
                          <a:effectLst/>
                          <a:latin typeface="Arial" charset="0"/>
                        </a:rPr>
                        <a:t> is Rejected</a:t>
                      </a:r>
                      <a:r>
                        <a:rPr kumimoji="0" lang="en-US" sz="1400" b="0" i="1" u="none" strike="noStrike" cap="none" normalizeH="0" baseline="0" dirty="0">
                          <a:ln>
                            <a:noFill/>
                          </a:ln>
                          <a:solidFill>
                            <a:schemeClr val="tx1"/>
                          </a:solidFill>
                          <a:effectLst/>
                          <a:latin typeface="Arial" charset="0"/>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1" u="none" strike="noStrike" cap="none" normalizeH="0" baseline="0" dirty="0">
                          <a:ln>
                            <a:noFill/>
                          </a:ln>
                          <a:solidFill>
                            <a:schemeClr val="tx1"/>
                          </a:solidFill>
                          <a:effectLst/>
                          <a:latin typeface="Arial" charset="0"/>
                        </a:rPr>
                        <a:t>(Genes Selected)</a:t>
                      </a:r>
                    </a:p>
                  </a:txBody>
                  <a:tcPr marL="68580" marR="68580" marT="34290" marB="3429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Total</a:t>
                      </a:r>
                    </a:p>
                  </a:txBody>
                  <a:tcPr marL="68580" marR="68580" marT="34292" marB="34292"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6974">
                <a:tc row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State of the nature ("Truth")</a:t>
                      </a:r>
                    </a:p>
                  </a:txBody>
                  <a:tcPr marL="68580" marR="68580" marT="34290" marB="3429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H</a:t>
                      </a:r>
                      <a:r>
                        <a:rPr kumimoji="0" lang="en-US" sz="1400" b="0" i="0" u="none" strike="noStrike" cap="none" normalizeH="0" baseline="-25000" dirty="0">
                          <a:ln>
                            <a:noFill/>
                          </a:ln>
                          <a:solidFill>
                            <a:schemeClr val="tx1"/>
                          </a:solidFill>
                          <a:effectLst/>
                          <a:latin typeface="Arial" charset="0"/>
                        </a:rPr>
                        <a:t>0</a:t>
                      </a:r>
                      <a:r>
                        <a:rPr kumimoji="0" lang="en-US" sz="1400" b="0" i="0" u="none" strike="noStrike" cap="none" normalizeH="0" baseline="0" dirty="0">
                          <a:ln>
                            <a:noFill/>
                          </a:ln>
                          <a:solidFill>
                            <a:schemeClr val="tx1"/>
                          </a:solidFill>
                          <a:effectLst/>
                          <a:latin typeface="Arial" charset="0"/>
                        </a:rPr>
                        <a:t> is true</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1" u="none" strike="noStrike" cap="none" normalizeH="0" baseline="0" dirty="0">
                          <a:ln>
                            <a:noFill/>
                          </a:ln>
                          <a:solidFill>
                            <a:schemeClr val="tx1"/>
                          </a:solidFill>
                          <a:effectLst/>
                          <a:latin typeface="Arial" charset="0"/>
                        </a:rPr>
                        <a:t>(Not Affected)</a:t>
                      </a:r>
                    </a:p>
                  </a:txBody>
                  <a:tcPr marL="68580" marR="68580" marT="34292" marB="34292"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1" u="none" strike="noStrike" cap="none" normalizeH="0" baseline="0" dirty="0">
                          <a:ln>
                            <a:noFill/>
                          </a:ln>
                          <a:solidFill>
                            <a:schemeClr val="tx1"/>
                          </a:solidFill>
                          <a:effectLst/>
                          <a:latin typeface="Arial" charset="0"/>
                        </a:rPr>
                        <a:t>m</a:t>
                      </a:r>
                      <a:r>
                        <a:rPr kumimoji="0" lang="en-US" sz="1500" b="0" i="1" u="none" strike="noStrike" cap="none" normalizeH="0" baseline="-25000" dirty="0">
                          <a:ln>
                            <a:noFill/>
                          </a:ln>
                          <a:solidFill>
                            <a:schemeClr val="tx1"/>
                          </a:solidFill>
                          <a:effectLst/>
                          <a:latin typeface="Arial" charset="0"/>
                        </a:rPr>
                        <a:t>o</a:t>
                      </a:r>
                      <a:r>
                        <a:rPr kumimoji="0" lang="en-US" sz="1500" b="0" i="1" u="none" strike="noStrike" cap="none" normalizeH="0" baseline="0" dirty="0">
                          <a:ln>
                            <a:noFill/>
                          </a:ln>
                          <a:solidFill>
                            <a:schemeClr val="tx1"/>
                          </a:solidFill>
                          <a:effectLst/>
                          <a:latin typeface="Arial" charset="0"/>
                        </a:rPr>
                        <a:t>-</a:t>
                      </a:r>
                      <a:r>
                        <a:rPr kumimoji="0" lang="en-US" sz="1500" b="0" i="1" u="none" strike="noStrike" cap="none" normalizeH="0" baseline="0" dirty="0">
                          <a:ln>
                            <a:noFill/>
                          </a:ln>
                          <a:solidFill>
                            <a:schemeClr val="tx1"/>
                          </a:solidFill>
                          <a:effectLst/>
                          <a:latin typeface="Symbol" pitchFamily="18" charset="2"/>
                        </a:rPr>
                        <a:t>a</a:t>
                      </a:r>
                      <a:r>
                        <a:rPr kumimoji="0" lang="en-US" sz="1500" b="0" i="1" u="none" strike="noStrike" cap="none" normalizeH="0" baseline="0" dirty="0">
                          <a:ln>
                            <a:noFill/>
                          </a:ln>
                          <a:solidFill>
                            <a:schemeClr val="tx1"/>
                          </a:solidFill>
                          <a:effectLst/>
                          <a:latin typeface="Arial" charset="0"/>
                        </a:rPr>
                        <a:t>m</a:t>
                      </a:r>
                      <a:r>
                        <a:rPr kumimoji="0" lang="en-US" sz="1500" b="0" i="1" u="none" strike="noStrike" cap="none" normalizeH="0" baseline="0" dirty="0">
                          <a:ln>
                            <a:noFill/>
                          </a:ln>
                          <a:solidFill>
                            <a:schemeClr val="tx1"/>
                          </a:solidFill>
                          <a:effectLst/>
                          <a:latin typeface="Symbol" pitchFamily="18" charset="2"/>
                        </a:rPr>
                        <a:t>0</a:t>
                      </a:r>
                    </a:p>
                  </a:txBody>
                  <a:tcPr marL="68580" marR="68580" marT="34292" marB="34292"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(U)</a:t>
                      </a:r>
                    </a:p>
                  </a:txBody>
                  <a:tcPr marL="68580" marR="68580" marT="34292" marB="34292"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1" u="none" strike="noStrike" cap="none" normalizeH="0" baseline="0" dirty="0">
                          <a:ln>
                            <a:noFill/>
                          </a:ln>
                          <a:solidFill>
                            <a:schemeClr val="tx1"/>
                          </a:solidFill>
                          <a:effectLst/>
                          <a:latin typeface="Symbol" pitchFamily="18" charset="2"/>
                        </a:rPr>
                        <a:t>a</a:t>
                      </a:r>
                      <a:r>
                        <a:rPr kumimoji="0" lang="en-US" sz="1500" b="0" i="1" u="none" strike="noStrike" cap="none" normalizeH="0" baseline="0" dirty="0">
                          <a:ln>
                            <a:noFill/>
                          </a:ln>
                          <a:solidFill>
                            <a:schemeClr val="tx1"/>
                          </a:solidFill>
                          <a:effectLst/>
                          <a:latin typeface="Arial" charset="0"/>
                        </a:rPr>
                        <a:t>m</a:t>
                      </a:r>
                      <a:r>
                        <a:rPr kumimoji="0" lang="en-US" sz="1500" b="0" i="1" u="none" strike="noStrike" cap="none" normalizeH="0" baseline="-25000" dirty="0">
                          <a:ln>
                            <a:noFill/>
                          </a:ln>
                          <a:solidFill>
                            <a:schemeClr val="tx1"/>
                          </a:solidFill>
                          <a:effectLst/>
                          <a:latin typeface="Symbol" pitchFamily="18" charset="2"/>
                        </a:rPr>
                        <a:t>0</a:t>
                      </a:r>
                    </a:p>
                  </a:txBody>
                  <a:tcPr marL="68580" marR="68580" marT="34292" marB="34292"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(V)</a:t>
                      </a:r>
                    </a:p>
                  </a:txBody>
                  <a:tcPr marL="68580" marR="68580" marT="34292" marB="34292"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1" u="none" strike="noStrike" cap="none" normalizeH="0" baseline="0" dirty="0">
                          <a:ln>
                            <a:noFill/>
                          </a:ln>
                          <a:solidFill>
                            <a:schemeClr val="tx1"/>
                          </a:solidFill>
                          <a:effectLst/>
                          <a:latin typeface="Arial" charset="0"/>
                        </a:rPr>
                        <a:t>m</a:t>
                      </a:r>
                      <a:r>
                        <a:rPr kumimoji="0" lang="en-US" sz="1800" b="0" i="1" u="none" strike="noStrike" cap="none" normalizeH="0" baseline="-25000" dirty="0">
                          <a:ln>
                            <a:noFill/>
                          </a:ln>
                          <a:solidFill>
                            <a:schemeClr val="tx1"/>
                          </a:solidFill>
                          <a:effectLst/>
                          <a:latin typeface="Arial" charset="0"/>
                        </a:rPr>
                        <a:t>o</a:t>
                      </a:r>
                    </a:p>
                  </a:txBody>
                  <a:tcPr marL="68580" marR="68580" marT="34292" marB="3429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799">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H</a:t>
                      </a:r>
                      <a:r>
                        <a:rPr kumimoji="0" lang="en-US" sz="1400" b="0" i="0" u="none" strike="noStrike" cap="none" normalizeH="0" baseline="-25000" dirty="0">
                          <a:ln>
                            <a:noFill/>
                          </a:ln>
                          <a:solidFill>
                            <a:schemeClr val="tx1"/>
                          </a:solidFill>
                          <a:effectLst/>
                          <a:latin typeface="Arial" charset="0"/>
                        </a:rPr>
                        <a:t>0</a:t>
                      </a:r>
                      <a:r>
                        <a:rPr kumimoji="0" lang="en-US" sz="1400" b="0" i="0" u="none" strike="noStrike" cap="none" normalizeH="0" baseline="0" dirty="0">
                          <a:ln>
                            <a:noFill/>
                          </a:ln>
                          <a:solidFill>
                            <a:schemeClr val="tx1"/>
                          </a:solidFill>
                          <a:effectLst/>
                          <a:latin typeface="Arial" charset="0"/>
                        </a:rPr>
                        <a:t> is false</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1" u="none" strike="noStrike" cap="none" normalizeH="0" baseline="0" dirty="0">
                          <a:ln>
                            <a:noFill/>
                          </a:ln>
                          <a:solidFill>
                            <a:schemeClr val="tx1"/>
                          </a:solidFill>
                          <a:effectLst/>
                          <a:latin typeface="Arial" charset="0"/>
                        </a:rPr>
                        <a:t>(Affected)</a:t>
                      </a:r>
                    </a:p>
                  </a:txBody>
                  <a:tcPr marL="68580" marR="68580" marT="34292" marB="34292"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1" u="none" strike="noStrike" cap="none" normalizeH="0" baseline="0" dirty="0">
                          <a:ln>
                            <a:noFill/>
                          </a:ln>
                          <a:solidFill>
                            <a:schemeClr val="tx1"/>
                          </a:solidFill>
                          <a:effectLst/>
                          <a:latin typeface="Arial" charset="0"/>
                        </a:rPr>
                        <a:t>(m-m</a:t>
                      </a:r>
                      <a:r>
                        <a:rPr kumimoji="0" lang="en-US" sz="1500" b="0" i="1" u="none" strike="noStrike" cap="none" normalizeH="0" baseline="-25000" dirty="0">
                          <a:ln>
                            <a:noFill/>
                          </a:ln>
                          <a:solidFill>
                            <a:schemeClr val="tx1"/>
                          </a:solidFill>
                          <a:effectLst/>
                          <a:latin typeface="Arial" charset="0"/>
                        </a:rPr>
                        <a:t>o</a:t>
                      </a:r>
                      <a:r>
                        <a:rPr kumimoji="0" lang="en-US" sz="1500" b="0" i="1" u="none" strike="noStrike" cap="none" normalizeH="0" baseline="0" dirty="0">
                          <a:ln>
                            <a:noFill/>
                          </a:ln>
                          <a:solidFill>
                            <a:schemeClr val="tx1"/>
                          </a:solidFill>
                          <a:effectLst/>
                          <a:latin typeface="Arial" charset="0"/>
                        </a:rPr>
                        <a:t>)-</a:t>
                      </a:r>
                      <a:br>
                        <a:rPr kumimoji="0" lang="en-US" sz="1500" b="0" i="1" u="none" strike="noStrike" cap="none" normalizeH="0" baseline="0" dirty="0">
                          <a:ln>
                            <a:noFill/>
                          </a:ln>
                          <a:solidFill>
                            <a:schemeClr val="tx1"/>
                          </a:solidFill>
                          <a:effectLst/>
                          <a:latin typeface="Arial" charset="0"/>
                        </a:rPr>
                      </a:br>
                      <a:r>
                        <a:rPr kumimoji="0" lang="en-US" sz="1500" b="0" i="1" u="none" strike="noStrike" cap="none" normalizeH="0" baseline="0" dirty="0">
                          <a:ln>
                            <a:noFill/>
                          </a:ln>
                          <a:solidFill>
                            <a:schemeClr val="tx1"/>
                          </a:solidFill>
                          <a:effectLst/>
                          <a:latin typeface="Arial" charset="0"/>
                        </a:rPr>
                        <a:t>(m</a:t>
                      </a:r>
                      <a:r>
                        <a:rPr kumimoji="0" lang="en-US" sz="1500" b="0" i="1" u="none" strike="noStrike" cap="none" normalizeH="0" baseline="-25000" dirty="0">
                          <a:ln>
                            <a:noFill/>
                          </a:ln>
                          <a:solidFill>
                            <a:schemeClr val="tx1"/>
                          </a:solidFill>
                          <a:effectLst/>
                          <a:latin typeface="Symbol" pitchFamily="18" charset="2"/>
                        </a:rPr>
                        <a:t>a </a:t>
                      </a:r>
                      <a:r>
                        <a:rPr kumimoji="0" lang="en-US" sz="1500" b="0" i="1" u="none" strike="noStrike" cap="none" normalizeH="0" baseline="0" dirty="0">
                          <a:ln>
                            <a:noFill/>
                          </a:ln>
                          <a:solidFill>
                            <a:schemeClr val="tx1"/>
                          </a:solidFill>
                          <a:effectLst/>
                          <a:latin typeface="Symbol" pitchFamily="18" charset="2"/>
                        </a:rPr>
                        <a:t>-a</a:t>
                      </a:r>
                      <a:r>
                        <a:rPr kumimoji="0" lang="en-US" sz="1500" b="0" i="1" u="none" strike="noStrike" cap="none" normalizeH="0" baseline="0" dirty="0">
                          <a:ln>
                            <a:noFill/>
                          </a:ln>
                          <a:solidFill>
                            <a:schemeClr val="tx1"/>
                          </a:solidFill>
                          <a:effectLst/>
                          <a:latin typeface="Arial" charset="0"/>
                        </a:rPr>
                        <a:t>m</a:t>
                      </a:r>
                      <a:r>
                        <a:rPr kumimoji="0" lang="en-US" sz="1500" b="0" i="1" u="none" strike="noStrike" cap="none" normalizeH="0" baseline="-25000" dirty="0">
                          <a:ln>
                            <a:noFill/>
                          </a:ln>
                          <a:solidFill>
                            <a:schemeClr val="tx1"/>
                          </a:solidFill>
                          <a:effectLst/>
                          <a:latin typeface="Symbol" pitchFamily="18" charset="2"/>
                        </a:rPr>
                        <a:t>0)</a:t>
                      </a:r>
                    </a:p>
                  </a:txBody>
                  <a:tcPr marL="68580" marR="68580" marT="34292" marB="34292"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(T)</a:t>
                      </a:r>
                    </a:p>
                  </a:txBody>
                  <a:tcPr marL="68580" marR="68580" marT="34292" marB="34292"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1" u="none" strike="noStrike" cap="none" normalizeH="0" baseline="0" dirty="0">
                          <a:ln>
                            <a:noFill/>
                          </a:ln>
                          <a:solidFill>
                            <a:schemeClr val="tx1"/>
                          </a:solidFill>
                          <a:effectLst/>
                          <a:latin typeface="Arial" charset="0"/>
                        </a:rPr>
                        <a:t>m</a:t>
                      </a:r>
                      <a:r>
                        <a:rPr kumimoji="0" lang="en-US" sz="1500" b="0" i="1" u="none" strike="noStrike" cap="none" normalizeH="0" baseline="-25000" dirty="0">
                          <a:ln>
                            <a:noFill/>
                          </a:ln>
                          <a:solidFill>
                            <a:schemeClr val="tx1"/>
                          </a:solidFill>
                          <a:effectLst/>
                          <a:latin typeface="Symbol" pitchFamily="18" charset="2"/>
                        </a:rPr>
                        <a:t>a </a:t>
                      </a:r>
                      <a:r>
                        <a:rPr kumimoji="0" lang="en-US" sz="1500" b="0" i="1" u="none" strike="noStrike" cap="none" normalizeH="0" baseline="0" dirty="0">
                          <a:ln>
                            <a:noFill/>
                          </a:ln>
                          <a:solidFill>
                            <a:schemeClr val="tx1"/>
                          </a:solidFill>
                          <a:effectLst/>
                          <a:latin typeface="Symbol" pitchFamily="18" charset="2"/>
                        </a:rPr>
                        <a:t>-a</a:t>
                      </a:r>
                      <a:r>
                        <a:rPr kumimoji="0" lang="en-US" sz="1500" b="0" i="1" u="none" strike="noStrike" cap="none" normalizeH="0" baseline="0" dirty="0">
                          <a:ln>
                            <a:noFill/>
                          </a:ln>
                          <a:solidFill>
                            <a:schemeClr val="tx1"/>
                          </a:solidFill>
                          <a:effectLst/>
                          <a:latin typeface="Arial" charset="0"/>
                        </a:rPr>
                        <a:t>m</a:t>
                      </a:r>
                      <a:r>
                        <a:rPr kumimoji="0" lang="en-US" sz="1500" b="0" i="1" u="none" strike="noStrike" cap="none" normalizeH="0" baseline="-25000" dirty="0">
                          <a:ln>
                            <a:noFill/>
                          </a:ln>
                          <a:solidFill>
                            <a:schemeClr val="tx1"/>
                          </a:solidFill>
                          <a:effectLst/>
                          <a:latin typeface="Symbol" pitchFamily="18" charset="2"/>
                        </a:rPr>
                        <a:t>0</a:t>
                      </a:r>
                    </a:p>
                  </a:txBody>
                  <a:tcPr marL="68580" marR="68580" marT="34292" marB="34292"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 (S)</a:t>
                      </a:r>
                    </a:p>
                  </a:txBody>
                  <a:tcPr marL="68580" marR="68580" marT="34292" marB="34292"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1" u="none" strike="noStrike" cap="none" normalizeH="0" baseline="0" dirty="0">
                          <a:ln>
                            <a:noFill/>
                          </a:ln>
                          <a:solidFill>
                            <a:schemeClr val="tx1"/>
                          </a:solidFill>
                          <a:effectLst/>
                          <a:latin typeface="Arial" charset="0"/>
                        </a:rPr>
                        <a:t>m-m</a:t>
                      </a:r>
                      <a:r>
                        <a:rPr kumimoji="0" lang="en-US" sz="1800" b="0" i="1" u="none" strike="noStrike" cap="none" normalizeH="0" baseline="-25000" dirty="0">
                          <a:ln>
                            <a:noFill/>
                          </a:ln>
                          <a:solidFill>
                            <a:schemeClr val="tx1"/>
                          </a:solidFill>
                          <a:effectLst/>
                          <a:latin typeface="Arial" charset="0"/>
                        </a:rPr>
                        <a:t>o</a:t>
                      </a:r>
                      <a:endParaRPr kumimoji="0" lang="en-US" sz="1800" b="0" i="1" u="none" strike="noStrike" cap="none" normalizeH="0" baseline="0" dirty="0">
                        <a:ln>
                          <a:noFill/>
                        </a:ln>
                        <a:solidFill>
                          <a:schemeClr val="tx1"/>
                        </a:solidFill>
                        <a:effectLst/>
                        <a:latin typeface="Arial" charset="0"/>
                      </a:endParaRPr>
                    </a:p>
                  </a:txBody>
                  <a:tcPr marL="68580" marR="68580" marT="34292" marB="3429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9357">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Total</a:t>
                      </a:r>
                    </a:p>
                  </a:txBody>
                  <a:tcPr marL="68580" marR="68580" marT="34290" marB="3429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1" u="none" strike="noStrike" cap="none" normalizeH="0" baseline="0" dirty="0">
                          <a:ln>
                            <a:noFill/>
                          </a:ln>
                          <a:solidFill>
                            <a:schemeClr val="tx1"/>
                          </a:solidFill>
                          <a:effectLst/>
                          <a:latin typeface="Arial" charset="0"/>
                        </a:rPr>
                        <a:t>m-m</a:t>
                      </a:r>
                      <a:r>
                        <a:rPr kumimoji="0" lang="en-US" sz="1500" b="0" i="1" u="none" strike="noStrike" cap="none" normalizeH="0" baseline="-25000" dirty="0">
                          <a:ln>
                            <a:noFill/>
                          </a:ln>
                          <a:solidFill>
                            <a:schemeClr val="tx1"/>
                          </a:solidFill>
                          <a:effectLst/>
                          <a:latin typeface="Symbol" pitchFamily="18" charset="2"/>
                        </a:rPr>
                        <a:t>a</a:t>
                      </a:r>
                      <a:endParaRPr kumimoji="0" lang="en-US" sz="1500" b="0" i="0" u="none" strike="noStrike" cap="none" normalizeH="0" baseline="0" dirty="0">
                        <a:ln>
                          <a:noFill/>
                        </a:ln>
                        <a:solidFill>
                          <a:schemeClr val="tx1"/>
                        </a:solidFill>
                        <a:effectLst/>
                        <a:latin typeface="Arial" charset="0"/>
                      </a:endParaRPr>
                    </a:p>
                  </a:txBody>
                  <a:tcPr marL="68580" marR="68580" marT="34292" marB="34292"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(m-R)</a:t>
                      </a:r>
                    </a:p>
                  </a:txBody>
                  <a:tcPr marL="68580" marR="68580" marT="34292" marB="34292"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1" u="none" strike="noStrike" cap="none" normalizeH="0" baseline="0" dirty="0">
                          <a:ln>
                            <a:noFill/>
                          </a:ln>
                          <a:solidFill>
                            <a:schemeClr val="tx1"/>
                          </a:solidFill>
                          <a:effectLst/>
                          <a:latin typeface="Arial" charset="0"/>
                        </a:rPr>
                        <a:t>M</a:t>
                      </a:r>
                      <a:r>
                        <a:rPr kumimoji="0" lang="en-US" sz="1500" b="0" i="1" u="none" strike="noStrike" cap="none" normalizeH="0" baseline="-25000" dirty="0">
                          <a:ln>
                            <a:noFill/>
                          </a:ln>
                          <a:solidFill>
                            <a:schemeClr val="tx1"/>
                          </a:solidFill>
                          <a:effectLst/>
                          <a:latin typeface="Symbol" pitchFamily="18" charset="2"/>
                        </a:rPr>
                        <a:t>a</a:t>
                      </a:r>
                      <a:endParaRPr kumimoji="0" lang="en-US" sz="1500" b="0" i="0" u="none" strike="noStrike" cap="none" normalizeH="0" baseline="0" dirty="0">
                        <a:ln>
                          <a:noFill/>
                        </a:ln>
                        <a:solidFill>
                          <a:schemeClr val="tx1"/>
                        </a:solidFill>
                        <a:effectLst/>
                        <a:latin typeface="Symbol" pitchFamily="18" charset="2"/>
                      </a:endParaRPr>
                    </a:p>
                  </a:txBody>
                  <a:tcPr marL="68580" marR="68580" marT="34292" marB="34292"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(R)</a:t>
                      </a:r>
                    </a:p>
                  </a:txBody>
                  <a:tcPr marL="68580" marR="68580" marT="34292" marB="34292"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1" u="none" strike="noStrike" cap="none" normalizeH="0" baseline="0" dirty="0">
                          <a:ln>
                            <a:noFill/>
                          </a:ln>
                          <a:solidFill>
                            <a:schemeClr val="tx1"/>
                          </a:solidFill>
                          <a:effectLst/>
                          <a:latin typeface="Arial" charset="0"/>
                        </a:rPr>
                        <a:t>m</a:t>
                      </a:r>
                    </a:p>
                  </a:txBody>
                  <a:tcPr marL="68580" marR="68580" marT="34292" marB="3429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253" name="Rectangle 59">
            <a:extLst>
              <a:ext uri="{FF2B5EF4-FFF2-40B4-BE49-F238E27FC236}">
                <a16:creationId xmlns:a16="http://schemas.microsoft.com/office/drawing/2014/main" id="{512F98B3-A0DE-AC1B-2C3B-A70F9517412B}"/>
              </a:ext>
            </a:extLst>
          </p:cNvPr>
          <p:cNvSpPr>
            <a:spLocks noChangeArrowheads="1"/>
          </p:cNvSpPr>
          <p:nvPr/>
        </p:nvSpPr>
        <p:spPr bwMode="auto">
          <a:xfrm>
            <a:off x="1980010" y="4105661"/>
            <a:ext cx="577810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AU" altLang="en-US" sz="1800" i="1" dirty="0">
                <a:latin typeface="Tahoma" panose="020B0604030504040204" pitchFamily="34" charset="0"/>
              </a:rPr>
              <a:t>V  </a:t>
            </a:r>
            <a:r>
              <a:rPr lang="en-AU" altLang="en-US" sz="1800" dirty="0">
                <a:latin typeface="Tahoma" panose="020B0604030504040204" pitchFamily="34" charset="0"/>
              </a:rPr>
              <a:t>=  # Type I errors [false positives]</a:t>
            </a:r>
            <a:endParaRPr lang="en-AU" altLang="en-US" sz="1800" i="1" dirty="0">
              <a:latin typeface="Tahoma" panose="020B0604030504040204" pitchFamily="34" charset="0"/>
            </a:endParaRPr>
          </a:p>
          <a:p>
            <a:pPr eaLnBrk="1" hangingPunct="1">
              <a:spcBef>
                <a:spcPct val="0"/>
              </a:spcBef>
              <a:buClrTx/>
              <a:buSzTx/>
              <a:buFontTx/>
              <a:buNone/>
            </a:pPr>
            <a:r>
              <a:rPr lang="en-AU" altLang="en-US" sz="1800" i="1" dirty="0">
                <a:latin typeface="Tahoma" panose="020B0604030504040204" pitchFamily="34" charset="0"/>
              </a:rPr>
              <a:t>T  </a:t>
            </a:r>
            <a:r>
              <a:rPr lang="en-AU" altLang="en-US" sz="1800" dirty="0">
                <a:latin typeface="Tahoma" panose="020B0604030504040204" pitchFamily="34" charset="0"/>
              </a:rPr>
              <a:t>=  # Type II errors [false negatives]</a:t>
            </a:r>
          </a:p>
          <a:p>
            <a:pPr eaLnBrk="1" hangingPunct="1">
              <a:spcBef>
                <a:spcPct val="0"/>
              </a:spcBef>
              <a:buClrTx/>
              <a:buSzTx/>
              <a:buFontTx/>
              <a:buNone/>
            </a:pPr>
            <a:r>
              <a:rPr lang="en-AU" altLang="en-US" sz="1800" dirty="0">
                <a:latin typeface="Tahoma" panose="020B0604030504040204" pitchFamily="34" charset="0"/>
              </a:rPr>
              <a:t>All these quantities could be known if m</a:t>
            </a:r>
            <a:r>
              <a:rPr lang="en-AU" altLang="en-US" sz="1800" baseline="-25000" dirty="0">
                <a:latin typeface="Tahoma" panose="020B0604030504040204" pitchFamily="34" charset="0"/>
              </a:rPr>
              <a:t>0</a:t>
            </a:r>
            <a:r>
              <a:rPr lang="en-AU" altLang="en-US" sz="1800" dirty="0">
                <a:latin typeface="Tahoma" panose="020B0604030504040204" pitchFamily="34" charset="0"/>
              </a:rPr>
              <a:t> was known</a:t>
            </a:r>
            <a:endParaRPr lang="es-ES" altLang="en-US" sz="1800" dirty="0">
              <a:latin typeface="Tahoma" panose="020B0604030504040204" pitchFamily="34" charset="0"/>
            </a:endParaRPr>
          </a:p>
        </p:txBody>
      </p:sp>
    </p:spTree>
    <p:extLst>
      <p:ext uri="{BB962C8B-B14F-4D97-AF65-F5344CB8AC3E}">
        <p14:creationId xmlns:p14="http://schemas.microsoft.com/office/powerpoint/2010/main" val="48694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4 Marcador de número de diapositiva">
            <a:extLst>
              <a:ext uri="{FF2B5EF4-FFF2-40B4-BE49-F238E27FC236}">
                <a16:creationId xmlns:a16="http://schemas.microsoft.com/office/drawing/2014/main" id="{FB459284-29D3-497E-F4F3-8066BF6A0C7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2864B7D3-FEAD-48C3-8BAA-3B760154677F}" type="slidenum">
              <a:rPr lang="en-US" altLang="en-US" sz="900">
                <a:latin typeface="Arial Black" panose="020B0A04020102020204" pitchFamily="34" charset="0"/>
              </a:rPr>
              <a:pPr>
                <a:spcBef>
                  <a:spcPct val="0"/>
                </a:spcBef>
                <a:buClrTx/>
                <a:buSzTx/>
                <a:buFontTx/>
                <a:buNone/>
              </a:pPr>
              <a:t>31</a:t>
            </a:fld>
            <a:endParaRPr lang="en-US" altLang="en-US" sz="900">
              <a:latin typeface="Arial Black" panose="020B0A04020102020204" pitchFamily="34" charset="0"/>
            </a:endParaRPr>
          </a:p>
        </p:txBody>
      </p:sp>
      <p:sp>
        <p:nvSpPr>
          <p:cNvPr id="52227" name="Rectangle 2">
            <a:extLst>
              <a:ext uri="{FF2B5EF4-FFF2-40B4-BE49-F238E27FC236}">
                <a16:creationId xmlns:a16="http://schemas.microsoft.com/office/drawing/2014/main" id="{DD0288FB-AD9D-3545-0A43-38A31F226A18}"/>
              </a:ext>
            </a:extLst>
          </p:cNvPr>
          <p:cNvSpPr>
            <a:spLocks noGrp="1" noChangeArrowheads="1"/>
          </p:cNvSpPr>
          <p:nvPr>
            <p:ph type="title"/>
          </p:nvPr>
        </p:nvSpPr>
        <p:spPr/>
        <p:txBody>
          <a:bodyPr/>
          <a:lstStyle/>
          <a:p>
            <a:pPr eaLnBrk="1" hangingPunct="1"/>
            <a:r>
              <a:rPr lang="es-ES" altLang="en-US" sz="2400"/>
              <a:t>How does type I error control extend to multiple testing situations?</a:t>
            </a:r>
          </a:p>
        </p:txBody>
      </p:sp>
      <p:sp>
        <p:nvSpPr>
          <p:cNvPr id="52228" name="Rectangle 3">
            <a:extLst>
              <a:ext uri="{FF2B5EF4-FFF2-40B4-BE49-F238E27FC236}">
                <a16:creationId xmlns:a16="http://schemas.microsoft.com/office/drawing/2014/main" id="{0CD2BF58-C876-ECB0-5498-36A79B4D1A3F}"/>
              </a:ext>
            </a:extLst>
          </p:cNvPr>
          <p:cNvSpPr>
            <a:spLocks noGrp="1" noChangeArrowheads="1"/>
          </p:cNvSpPr>
          <p:nvPr>
            <p:ph type="body" idx="1"/>
          </p:nvPr>
        </p:nvSpPr>
        <p:spPr/>
        <p:txBody>
          <a:bodyPr/>
          <a:lstStyle/>
          <a:p>
            <a:pPr eaLnBrk="1" hangingPunct="1"/>
            <a:r>
              <a:rPr lang="es-ES" altLang="en-US" b="0"/>
              <a:t>Selecting genes with a p-value less than </a:t>
            </a:r>
            <a:r>
              <a:rPr lang="es-ES" altLang="en-US" b="0">
                <a:latin typeface="Symbol" panose="05050102010706020507" pitchFamily="18" charset="2"/>
              </a:rPr>
              <a:t>a</a:t>
            </a:r>
            <a:r>
              <a:rPr lang="es-ES" altLang="en-US" b="0"/>
              <a:t> doesn’t control for </a:t>
            </a:r>
            <a:r>
              <a:rPr lang="es-ES" altLang="en-US" b="0" i="1"/>
              <a:t>P[FP]</a:t>
            </a:r>
            <a:r>
              <a:rPr lang="es-ES" altLang="en-US" b="0"/>
              <a:t> anymore</a:t>
            </a:r>
          </a:p>
          <a:p>
            <a:pPr eaLnBrk="1" hangingPunct="1"/>
            <a:r>
              <a:rPr lang="es-ES" altLang="en-US" b="0"/>
              <a:t>What can be done?</a:t>
            </a:r>
          </a:p>
          <a:p>
            <a:pPr lvl="1" eaLnBrk="1" hangingPunct="1"/>
            <a:r>
              <a:rPr lang="es-ES" altLang="en-US" b="0"/>
              <a:t>Extend the idea of type I error</a:t>
            </a:r>
          </a:p>
          <a:p>
            <a:pPr lvl="2" eaLnBrk="1" hangingPunct="1"/>
            <a:r>
              <a:rPr lang="es-ES" altLang="en-US" b="0"/>
              <a:t>FWER and FDR are two such extensions</a:t>
            </a:r>
          </a:p>
          <a:p>
            <a:pPr lvl="1" eaLnBrk="1" hangingPunct="1"/>
            <a:r>
              <a:rPr lang="es-ES" altLang="en-US" b="0"/>
              <a:t>Look for procedures that control the probability for these extended error types</a:t>
            </a:r>
          </a:p>
          <a:p>
            <a:pPr lvl="2" eaLnBrk="1" hangingPunct="1"/>
            <a:r>
              <a:rPr lang="es-ES" altLang="en-US" b="0"/>
              <a:t>Mainly adjust raw p-values</a:t>
            </a:r>
          </a:p>
          <a:p>
            <a:pPr eaLnBrk="1" hangingPunct="1"/>
            <a:endParaRPr lang="es-ES" altLang="en-US" b="0"/>
          </a:p>
        </p:txBody>
      </p:sp>
    </p:spTree>
    <p:extLst>
      <p:ext uri="{BB962C8B-B14F-4D97-AF65-F5344CB8AC3E}">
        <p14:creationId xmlns:p14="http://schemas.microsoft.com/office/powerpoint/2010/main" val="4225396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4 Marcador de número de diapositiva">
            <a:extLst>
              <a:ext uri="{FF2B5EF4-FFF2-40B4-BE49-F238E27FC236}">
                <a16:creationId xmlns:a16="http://schemas.microsoft.com/office/drawing/2014/main" id="{05731428-1AB3-5432-D541-91B6C30ACA3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851EE9AF-BEFF-4D9C-994B-BF0910721930}" type="slidenum">
              <a:rPr lang="en-US" altLang="en-US" sz="900">
                <a:latin typeface="Arial Black" panose="020B0A04020102020204" pitchFamily="34" charset="0"/>
              </a:rPr>
              <a:pPr>
                <a:spcBef>
                  <a:spcPct val="0"/>
                </a:spcBef>
                <a:buClrTx/>
                <a:buSzTx/>
                <a:buFontTx/>
                <a:buNone/>
              </a:pPr>
              <a:t>32</a:t>
            </a:fld>
            <a:endParaRPr lang="en-US" altLang="en-US" sz="900">
              <a:latin typeface="Arial Black" panose="020B0A04020102020204" pitchFamily="34" charset="0"/>
            </a:endParaRPr>
          </a:p>
        </p:txBody>
      </p:sp>
      <p:sp>
        <p:nvSpPr>
          <p:cNvPr id="54275" name="Rectangle 2">
            <a:extLst>
              <a:ext uri="{FF2B5EF4-FFF2-40B4-BE49-F238E27FC236}">
                <a16:creationId xmlns:a16="http://schemas.microsoft.com/office/drawing/2014/main" id="{13732801-8A84-E1C5-37DA-57C8125B7681}"/>
              </a:ext>
            </a:extLst>
          </p:cNvPr>
          <p:cNvSpPr>
            <a:spLocks noGrp="1" noChangeArrowheads="1"/>
          </p:cNvSpPr>
          <p:nvPr>
            <p:ph type="title"/>
          </p:nvPr>
        </p:nvSpPr>
        <p:spPr/>
        <p:txBody>
          <a:bodyPr/>
          <a:lstStyle/>
          <a:p>
            <a:pPr eaLnBrk="1" hangingPunct="1"/>
            <a:r>
              <a:rPr lang="en-US" altLang="en-US"/>
              <a:t>Two main error rate extensions</a:t>
            </a:r>
          </a:p>
        </p:txBody>
      </p:sp>
      <p:sp>
        <p:nvSpPr>
          <p:cNvPr id="54276" name="Rectangle 3">
            <a:extLst>
              <a:ext uri="{FF2B5EF4-FFF2-40B4-BE49-F238E27FC236}">
                <a16:creationId xmlns:a16="http://schemas.microsoft.com/office/drawing/2014/main" id="{8A45BDDA-40F8-0965-8807-5FCC7625E0F0}"/>
              </a:ext>
            </a:extLst>
          </p:cNvPr>
          <p:cNvSpPr>
            <a:spLocks noGrp="1" noChangeArrowheads="1"/>
          </p:cNvSpPr>
          <p:nvPr>
            <p:ph type="body" idx="1"/>
          </p:nvPr>
        </p:nvSpPr>
        <p:spPr/>
        <p:txBody>
          <a:bodyPr/>
          <a:lstStyle/>
          <a:p>
            <a:pPr eaLnBrk="1" hangingPunct="1"/>
            <a:r>
              <a:rPr lang="en-US" altLang="en-US" b="0" dirty="0"/>
              <a:t>Family Wise Error Rate (FWER) </a:t>
            </a:r>
          </a:p>
          <a:p>
            <a:pPr lvl="1" eaLnBrk="1" hangingPunct="1"/>
            <a:r>
              <a:rPr lang="en-US" altLang="en-US" b="0" dirty="0"/>
              <a:t>FWER is probability of at least one false positive</a:t>
            </a:r>
          </a:p>
          <a:p>
            <a:pPr lvl="2" eaLnBrk="1" hangingPunct="1">
              <a:buFont typeface="Wingdings" panose="05000000000000000000" pitchFamily="2" charset="2"/>
              <a:buNone/>
            </a:pPr>
            <a:r>
              <a:rPr lang="en-US" altLang="en-US" b="0" dirty="0"/>
              <a:t>FWER= </a:t>
            </a:r>
            <a:r>
              <a:rPr lang="en-US" altLang="en-US" b="0" dirty="0" err="1"/>
              <a:t>Pr</a:t>
            </a:r>
            <a:r>
              <a:rPr lang="en-US" altLang="en-US" b="0" dirty="0"/>
              <a:t>(# of false discoveries &gt;0) =  </a:t>
            </a:r>
            <a:r>
              <a:rPr lang="en-US" altLang="en-US" b="0" dirty="0" err="1"/>
              <a:t>Pr</a:t>
            </a:r>
            <a:r>
              <a:rPr lang="en-US" altLang="en-US" b="0" dirty="0"/>
              <a:t>(V&gt;0)</a:t>
            </a:r>
          </a:p>
          <a:p>
            <a:pPr eaLnBrk="1" hangingPunct="1"/>
            <a:r>
              <a:rPr lang="en-US" altLang="en-US" b="0" dirty="0"/>
              <a:t>False Discovery Rate (FDR) </a:t>
            </a:r>
          </a:p>
          <a:p>
            <a:pPr lvl="1" eaLnBrk="1" hangingPunct="1"/>
            <a:r>
              <a:rPr lang="en-US" altLang="en-US" b="0" dirty="0"/>
              <a:t>FDR is expected value of proportion of false positives among rejected null hypotheses</a:t>
            </a:r>
          </a:p>
          <a:p>
            <a:pPr lvl="2" eaLnBrk="1" hangingPunct="1">
              <a:buFont typeface="Wingdings" panose="05000000000000000000" pitchFamily="2" charset="2"/>
              <a:buNone/>
            </a:pPr>
            <a:r>
              <a:rPr lang="en-US" altLang="en-US" b="0" dirty="0"/>
              <a:t>FDR = E[V/R; R&gt;0] = E[V/R | R&gt;0]·P[R&gt;0]</a:t>
            </a:r>
          </a:p>
        </p:txBody>
      </p:sp>
    </p:spTree>
    <p:extLst>
      <p:ext uri="{BB962C8B-B14F-4D97-AF65-F5344CB8AC3E}">
        <p14:creationId xmlns:p14="http://schemas.microsoft.com/office/powerpoint/2010/main" val="1550576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4 Marcador de número de diapositiva">
            <a:extLst>
              <a:ext uri="{FF2B5EF4-FFF2-40B4-BE49-F238E27FC236}">
                <a16:creationId xmlns:a16="http://schemas.microsoft.com/office/drawing/2014/main" id="{A1F95F45-B60C-0EAD-9325-8175EFD6B10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E27E7D26-557F-4AC1-8E94-5B126793D749}" type="slidenum">
              <a:rPr lang="en-US" altLang="en-US" sz="900">
                <a:latin typeface="Arial Black" panose="020B0A04020102020204" pitchFamily="34" charset="0"/>
              </a:rPr>
              <a:pPr>
                <a:spcBef>
                  <a:spcPct val="0"/>
                </a:spcBef>
                <a:buClrTx/>
                <a:buSzTx/>
                <a:buFontTx/>
                <a:buNone/>
              </a:pPr>
              <a:t>33</a:t>
            </a:fld>
            <a:endParaRPr lang="en-US" altLang="en-US" sz="900">
              <a:latin typeface="Arial Black" panose="020B0A04020102020204" pitchFamily="34" charset="0"/>
            </a:endParaRPr>
          </a:p>
        </p:txBody>
      </p:sp>
      <p:sp>
        <p:nvSpPr>
          <p:cNvPr id="55299" name="Rectangle 2">
            <a:extLst>
              <a:ext uri="{FF2B5EF4-FFF2-40B4-BE49-F238E27FC236}">
                <a16:creationId xmlns:a16="http://schemas.microsoft.com/office/drawing/2014/main" id="{FCDBAC34-C854-EC62-9184-084DB34C7E7F}"/>
              </a:ext>
            </a:extLst>
          </p:cNvPr>
          <p:cNvSpPr>
            <a:spLocks noGrp="1" noChangeArrowheads="1"/>
          </p:cNvSpPr>
          <p:nvPr>
            <p:ph type="title"/>
          </p:nvPr>
        </p:nvSpPr>
        <p:spPr/>
        <p:txBody>
          <a:bodyPr/>
          <a:lstStyle/>
          <a:p>
            <a:pPr eaLnBrk="1" hangingPunct="1"/>
            <a:r>
              <a:rPr lang="en-US" altLang="en-US" sz="2700"/>
              <a:t>FDR and FWER controlling procedures</a:t>
            </a:r>
          </a:p>
        </p:txBody>
      </p:sp>
      <p:sp>
        <p:nvSpPr>
          <p:cNvPr id="55300" name="Rectangle 3">
            <a:extLst>
              <a:ext uri="{FF2B5EF4-FFF2-40B4-BE49-F238E27FC236}">
                <a16:creationId xmlns:a16="http://schemas.microsoft.com/office/drawing/2014/main" id="{060FC05A-A890-4779-A47A-870FDEF7EB40}"/>
              </a:ext>
            </a:extLst>
          </p:cNvPr>
          <p:cNvSpPr>
            <a:spLocks noGrp="1" noChangeArrowheads="1"/>
          </p:cNvSpPr>
          <p:nvPr>
            <p:ph type="body" idx="1"/>
          </p:nvPr>
        </p:nvSpPr>
        <p:spPr/>
        <p:txBody>
          <a:bodyPr/>
          <a:lstStyle/>
          <a:p>
            <a:pPr eaLnBrk="1" hangingPunct="1"/>
            <a:r>
              <a:rPr lang="en-US" altLang="en-US" b="0" dirty="0"/>
              <a:t>FWER </a:t>
            </a:r>
          </a:p>
          <a:p>
            <a:pPr lvl="1" eaLnBrk="1" hangingPunct="1"/>
            <a:r>
              <a:rPr lang="en-US" altLang="en-US" b="0" dirty="0"/>
              <a:t>Bonferroni (adj </a:t>
            </a:r>
            <a:r>
              <a:rPr lang="en-US" altLang="en-US" b="0" dirty="0" err="1"/>
              <a:t>Pvalue</a:t>
            </a:r>
            <a:r>
              <a:rPr lang="en-US" altLang="en-US" b="0" dirty="0"/>
              <a:t> = min{n*Pvalue,1})</a:t>
            </a:r>
          </a:p>
          <a:p>
            <a:pPr lvl="1" eaLnBrk="1" hangingPunct="1"/>
            <a:r>
              <a:rPr lang="en-US" altLang="en-US" b="0" dirty="0"/>
              <a:t>Holm (1979)</a:t>
            </a:r>
          </a:p>
          <a:p>
            <a:pPr lvl="1" eaLnBrk="1" hangingPunct="1"/>
            <a:r>
              <a:rPr lang="en-US" altLang="en-US" b="0" dirty="0"/>
              <a:t>Hochberg (1986)</a:t>
            </a:r>
          </a:p>
          <a:p>
            <a:pPr lvl="1" eaLnBrk="1" hangingPunct="1"/>
            <a:r>
              <a:rPr lang="en-US" altLang="en-US" b="0" dirty="0"/>
              <a:t>Westfall &amp; Young (1993) </a:t>
            </a:r>
            <a:r>
              <a:rPr lang="en-US" altLang="en-US" b="0" dirty="0" err="1"/>
              <a:t>maxT</a:t>
            </a:r>
            <a:r>
              <a:rPr lang="en-US" altLang="en-US" b="0" dirty="0"/>
              <a:t> and </a:t>
            </a:r>
            <a:r>
              <a:rPr lang="en-US" altLang="en-US" b="0" dirty="0" err="1"/>
              <a:t>minP</a:t>
            </a:r>
            <a:endParaRPr lang="en-US" altLang="en-US" b="0" dirty="0"/>
          </a:p>
          <a:p>
            <a:pPr eaLnBrk="1" hangingPunct="1"/>
            <a:r>
              <a:rPr lang="en-US" altLang="en-US" b="0" dirty="0"/>
              <a:t>FDR</a:t>
            </a:r>
          </a:p>
          <a:p>
            <a:pPr lvl="1" eaLnBrk="1" hangingPunct="1"/>
            <a:r>
              <a:rPr lang="en-US" altLang="en-US" b="0" dirty="0" err="1"/>
              <a:t>Benjamini</a:t>
            </a:r>
            <a:r>
              <a:rPr lang="en-US" altLang="en-US" b="0" dirty="0"/>
              <a:t> &amp; Hochberg (1995)</a:t>
            </a:r>
          </a:p>
          <a:p>
            <a:pPr lvl="1" eaLnBrk="1" hangingPunct="1"/>
            <a:r>
              <a:rPr lang="en-US" altLang="en-US" b="0" dirty="0" err="1"/>
              <a:t>Benjamini</a:t>
            </a:r>
            <a:r>
              <a:rPr lang="en-US" altLang="en-US" b="0" dirty="0"/>
              <a:t> &amp; </a:t>
            </a:r>
            <a:r>
              <a:rPr lang="en-US" altLang="en-US" b="0" dirty="0" err="1"/>
              <a:t>Yekutieli</a:t>
            </a:r>
            <a:r>
              <a:rPr lang="en-US" altLang="en-US" b="0" dirty="0"/>
              <a:t> (2001)</a:t>
            </a:r>
          </a:p>
        </p:txBody>
      </p:sp>
    </p:spTree>
    <p:extLst>
      <p:ext uri="{BB962C8B-B14F-4D97-AF65-F5344CB8AC3E}">
        <p14:creationId xmlns:p14="http://schemas.microsoft.com/office/powerpoint/2010/main" val="471250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4 Marcador de número de diapositiva">
            <a:extLst>
              <a:ext uri="{FF2B5EF4-FFF2-40B4-BE49-F238E27FC236}">
                <a16:creationId xmlns:a16="http://schemas.microsoft.com/office/drawing/2014/main" id="{D1426809-51C2-9EBD-9C07-238359581EC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AD2AF80D-BEB0-439A-836A-64033B913876}" type="slidenum">
              <a:rPr lang="en-US" altLang="en-US" sz="900">
                <a:latin typeface="Arial Black" panose="020B0A04020102020204" pitchFamily="34" charset="0"/>
              </a:rPr>
              <a:pPr>
                <a:spcBef>
                  <a:spcPct val="0"/>
                </a:spcBef>
                <a:buClrTx/>
                <a:buSzTx/>
                <a:buFontTx/>
                <a:buNone/>
              </a:pPr>
              <a:t>34</a:t>
            </a:fld>
            <a:endParaRPr lang="en-US" altLang="en-US" sz="900">
              <a:latin typeface="Arial Black" panose="020B0A04020102020204" pitchFamily="34" charset="0"/>
            </a:endParaRPr>
          </a:p>
        </p:txBody>
      </p:sp>
      <p:sp>
        <p:nvSpPr>
          <p:cNvPr id="57347" name="Rectangle 2">
            <a:extLst>
              <a:ext uri="{FF2B5EF4-FFF2-40B4-BE49-F238E27FC236}">
                <a16:creationId xmlns:a16="http://schemas.microsoft.com/office/drawing/2014/main" id="{60AD0813-5FF9-A255-CFA1-936B28574800}"/>
              </a:ext>
            </a:extLst>
          </p:cNvPr>
          <p:cNvSpPr>
            <a:spLocks noGrp="1" noChangeArrowheads="1"/>
          </p:cNvSpPr>
          <p:nvPr>
            <p:ph type="title"/>
          </p:nvPr>
        </p:nvSpPr>
        <p:spPr/>
        <p:txBody>
          <a:bodyPr>
            <a:normAutofit fontScale="90000"/>
          </a:bodyPr>
          <a:lstStyle/>
          <a:p>
            <a:pPr eaLnBrk="1" hangingPunct="1"/>
            <a:r>
              <a:rPr lang="en-US" altLang="en-US" sz="2700"/>
              <a:t>Difference between controlling </a:t>
            </a:r>
            <a:br>
              <a:rPr lang="en-US" altLang="en-US" sz="2700"/>
            </a:br>
            <a:r>
              <a:rPr lang="en-US" altLang="en-US" sz="2700"/>
              <a:t>FWER or FDR</a:t>
            </a:r>
          </a:p>
        </p:txBody>
      </p:sp>
      <p:sp>
        <p:nvSpPr>
          <p:cNvPr id="57348" name="Rectangle 3">
            <a:extLst>
              <a:ext uri="{FF2B5EF4-FFF2-40B4-BE49-F238E27FC236}">
                <a16:creationId xmlns:a16="http://schemas.microsoft.com/office/drawing/2014/main" id="{FA19AA7D-800A-F88C-95FF-A0B8A7CB13F9}"/>
              </a:ext>
            </a:extLst>
          </p:cNvPr>
          <p:cNvSpPr>
            <a:spLocks noGrp="1" noChangeArrowheads="1"/>
          </p:cNvSpPr>
          <p:nvPr>
            <p:ph type="body" idx="1"/>
          </p:nvPr>
        </p:nvSpPr>
        <p:spPr>
          <a:xfrm>
            <a:off x="457199" y="1200151"/>
            <a:ext cx="8442496" cy="3394472"/>
          </a:xfrm>
        </p:spPr>
        <p:txBody>
          <a:bodyPr/>
          <a:lstStyle/>
          <a:p>
            <a:pPr eaLnBrk="1" hangingPunct="1"/>
            <a:r>
              <a:rPr lang="en-US" altLang="en-US" sz="2100" b="0" dirty="0"/>
              <a:t>FWER</a:t>
            </a:r>
            <a:r>
              <a:rPr lang="en-US" altLang="en-US" sz="2100" b="0" dirty="0">
                <a:sym typeface="Wingdings" panose="05000000000000000000" pitchFamily="2" charset="2"/>
              </a:rPr>
              <a:t></a:t>
            </a:r>
            <a:r>
              <a:rPr lang="en-US" altLang="en-US" sz="2100" b="0" i="1" dirty="0">
                <a:sym typeface="Wingdings" panose="05000000000000000000" pitchFamily="2" charset="2"/>
              </a:rPr>
              <a:t> Controls for no (0) false positives</a:t>
            </a:r>
            <a:endParaRPr lang="en-US" altLang="en-US" sz="2100" b="0" i="1" dirty="0"/>
          </a:p>
          <a:p>
            <a:pPr lvl="1" eaLnBrk="1" hangingPunct="1"/>
            <a:r>
              <a:rPr lang="en-US" altLang="en-US" sz="1800" b="0" dirty="0"/>
              <a:t>gives many fewer genes (false positives), </a:t>
            </a:r>
          </a:p>
          <a:p>
            <a:pPr lvl="1" eaLnBrk="1" hangingPunct="1"/>
            <a:r>
              <a:rPr lang="en-US" altLang="en-US" sz="1800" b="0" dirty="0"/>
              <a:t>but you are likely to miss many</a:t>
            </a:r>
          </a:p>
          <a:p>
            <a:pPr lvl="1" eaLnBrk="1" hangingPunct="1"/>
            <a:r>
              <a:rPr lang="en-US" altLang="en-US" sz="1800" b="0" dirty="0"/>
              <a:t>adequate if goal is to identify few features that differ between two groups</a:t>
            </a:r>
          </a:p>
          <a:p>
            <a:pPr eaLnBrk="1" hangingPunct="1"/>
            <a:r>
              <a:rPr lang="en-US" altLang="en-US" sz="2100" b="0" dirty="0"/>
              <a:t>FDR</a:t>
            </a:r>
            <a:r>
              <a:rPr lang="en-US" altLang="en-US" sz="2100" b="0" dirty="0">
                <a:sym typeface="Wingdings" panose="05000000000000000000" pitchFamily="2" charset="2"/>
              </a:rPr>
              <a:t> </a:t>
            </a:r>
            <a:r>
              <a:rPr lang="en-US" altLang="en-US" sz="2100" b="0" i="1" dirty="0">
                <a:sym typeface="Wingdings" panose="05000000000000000000" pitchFamily="2" charset="2"/>
              </a:rPr>
              <a:t>Controls the proportion of false positives</a:t>
            </a:r>
            <a:endParaRPr lang="en-US" altLang="en-US" sz="2100" b="0" i="1" dirty="0"/>
          </a:p>
          <a:p>
            <a:pPr lvl="1" eaLnBrk="1" hangingPunct="1"/>
            <a:r>
              <a:rPr lang="en-US" altLang="en-US" sz="1800" b="0" dirty="0"/>
              <a:t>if you can tolerate more false positives </a:t>
            </a:r>
          </a:p>
          <a:p>
            <a:pPr lvl="1" eaLnBrk="1" hangingPunct="1"/>
            <a:r>
              <a:rPr lang="en-US" altLang="en-US" sz="1800" b="0" dirty="0"/>
              <a:t>you will get many fewer false negatives</a:t>
            </a:r>
          </a:p>
          <a:p>
            <a:pPr lvl="1" eaLnBrk="1" hangingPunct="1"/>
            <a:r>
              <a:rPr lang="en-US" altLang="en-US" sz="1800" b="0" dirty="0"/>
              <a:t>adequate if goal is to pursue the study e.g. to determine functional relationships among features.</a:t>
            </a:r>
          </a:p>
        </p:txBody>
      </p:sp>
    </p:spTree>
    <p:extLst>
      <p:ext uri="{BB962C8B-B14F-4D97-AF65-F5344CB8AC3E}">
        <p14:creationId xmlns:p14="http://schemas.microsoft.com/office/powerpoint/2010/main" val="4035190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02146FCD-9CCF-AA1A-FC50-E293E40DBB32}"/>
              </a:ext>
            </a:extLst>
          </p:cNvPr>
          <p:cNvSpPr>
            <a:spLocks noGrp="1" noChangeArrowheads="1"/>
          </p:cNvSpPr>
          <p:nvPr>
            <p:ph type="title" idx="4294967295"/>
          </p:nvPr>
        </p:nvSpPr>
        <p:spPr>
          <a:xfrm>
            <a:off x="1658542" y="465535"/>
            <a:ext cx="6154340" cy="453628"/>
          </a:xfrm>
        </p:spPr>
        <p:txBody>
          <a:bodyPr rIns="87750">
            <a:normAutofit fontScale="90000"/>
          </a:bodyPr>
          <a:lstStyle/>
          <a:p>
            <a:pPr marL="29766" eaLnBrk="1" hangingPunct="1">
              <a:tabLst>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Lst>
            </a:pPr>
            <a:r>
              <a:rPr lang="en-GB" altLang="es-ES" sz="3300">
                <a:latin typeface="Calibri" panose="020F0502020204030204" pitchFamily="34" charset="0"/>
              </a:rPr>
              <a:t>More on the </a:t>
            </a:r>
            <a:r>
              <a:rPr lang="en-GB" altLang="es-ES" sz="3300" i="1">
                <a:latin typeface="Calibri" panose="020F0502020204030204" pitchFamily="34" charset="0"/>
              </a:rPr>
              <a:t>False Discovery Rate</a:t>
            </a:r>
          </a:p>
        </p:txBody>
      </p:sp>
      <p:sp>
        <p:nvSpPr>
          <p:cNvPr id="58371" name="Text Box 2">
            <a:extLst>
              <a:ext uri="{FF2B5EF4-FFF2-40B4-BE49-F238E27FC236}">
                <a16:creationId xmlns:a16="http://schemas.microsoft.com/office/drawing/2014/main" id="{600D94B5-C746-7F2A-1176-572915692E59}"/>
              </a:ext>
            </a:extLst>
          </p:cNvPr>
          <p:cNvSpPr txBox="1">
            <a:spLocks noChangeArrowheads="1"/>
          </p:cNvSpPr>
          <p:nvPr/>
        </p:nvSpPr>
        <p:spPr bwMode="auto">
          <a:xfrm>
            <a:off x="907421" y="1374654"/>
            <a:ext cx="7650246" cy="342071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indent="-381000" eaLnBrk="1" hangingPunct="1">
              <a:spcBef>
                <a:spcPts val="480"/>
              </a:spcBef>
              <a:buClr>
                <a:srgbClr val="FF0000"/>
              </a:buClr>
              <a:buSzPts val="2400"/>
              <a:buChar char="•"/>
              <a:defRPr sz="2100">
                <a:solidFill>
                  <a:srgbClr val="000090"/>
                </a:solidFill>
              </a:defRPr>
            </a:lvl1pPr>
            <a:lvl2pPr marL="914400" indent="-361950" eaLnBrk="1" hangingPunct="1">
              <a:spcBef>
                <a:spcPts val="420"/>
              </a:spcBef>
              <a:buClr>
                <a:srgbClr val="FF0000"/>
              </a:buClr>
              <a:buSzPts val="2100"/>
              <a:buChar char="•"/>
              <a:defRPr sz="1800">
                <a:solidFill>
                  <a:srgbClr val="000090"/>
                </a:solidFill>
              </a:defRPr>
            </a:lvl2pPr>
            <a:lvl3pPr marL="1371600" indent="-342900">
              <a:spcBef>
                <a:spcPts val="360"/>
              </a:spcBef>
              <a:buClr>
                <a:srgbClr val="FF0000"/>
              </a:buClr>
              <a:buSzPts val="1800"/>
              <a:buChar char="•"/>
              <a:defRPr sz="1800" b="1">
                <a:solidFill>
                  <a:srgbClr val="000090"/>
                </a:solidFill>
              </a:defRPr>
            </a:lvl3pPr>
            <a:lvl4pPr marL="1828800" indent="-323850">
              <a:spcBef>
                <a:spcPts val="300"/>
              </a:spcBef>
              <a:buClr>
                <a:srgbClr val="FF0000"/>
              </a:buClr>
              <a:buSzPts val="1500"/>
              <a:buChar char="•"/>
              <a:defRPr sz="1500" b="1">
                <a:solidFill>
                  <a:srgbClr val="000090"/>
                </a:solidFill>
              </a:defRPr>
            </a:lvl4pPr>
            <a:lvl5pPr marL="2286000" indent="-323850">
              <a:spcBef>
                <a:spcPts val="300"/>
              </a:spcBef>
              <a:buClr>
                <a:srgbClr val="FF0000"/>
              </a:buClr>
              <a:buSzPts val="1500"/>
              <a:buChar char="•"/>
              <a:defRPr sz="1500" b="1">
                <a:solidFill>
                  <a:srgbClr val="000090"/>
                </a:solidFill>
              </a:defRPr>
            </a:lvl5pPr>
            <a:lvl6pPr marL="2743200" indent="-323850">
              <a:spcBef>
                <a:spcPts val="300"/>
              </a:spcBef>
              <a:buClr>
                <a:schemeClr val="dk1"/>
              </a:buClr>
              <a:buSzPts val="1500"/>
              <a:buChar char="•"/>
              <a:defRPr sz="1500">
                <a:solidFill>
                  <a:schemeClr val="dk1"/>
                </a:solidFill>
              </a:defRPr>
            </a:lvl6pPr>
            <a:lvl7pPr marL="3200400" indent="-323850">
              <a:spcBef>
                <a:spcPts val="300"/>
              </a:spcBef>
              <a:buClr>
                <a:schemeClr val="dk1"/>
              </a:buClr>
              <a:buSzPts val="1500"/>
              <a:buChar char="•"/>
              <a:defRPr sz="1500">
                <a:solidFill>
                  <a:schemeClr val="dk1"/>
                </a:solidFill>
              </a:defRPr>
            </a:lvl7pPr>
            <a:lvl8pPr marL="3657600" indent="-323850">
              <a:spcBef>
                <a:spcPts val="300"/>
              </a:spcBef>
              <a:buClr>
                <a:schemeClr val="dk1"/>
              </a:buClr>
              <a:buSzPts val="1500"/>
              <a:buChar char="•"/>
              <a:defRPr sz="1500">
                <a:solidFill>
                  <a:schemeClr val="dk1"/>
                </a:solidFill>
              </a:defRPr>
            </a:lvl8pPr>
            <a:lvl9pPr marL="4114800" indent="-323850">
              <a:spcBef>
                <a:spcPts val="300"/>
              </a:spcBef>
              <a:buClr>
                <a:schemeClr val="dk1"/>
              </a:buClr>
              <a:buSzPts val="1500"/>
              <a:buChar char="•"/>
              <a:defRPr sz="1500">
                <a:solidFill>
                  <a:schemeClr val="dk1"/>
                </a:solidFill>
              </a:defRPr>
            </a:lvl9pPr>
          </a:lstStyle>
          <a:p>
            <a:r>
              <a:rPr lang="en-GB" altLang="es-ES" dirty="0"/>
              <a:t>FDR is the expected proportion of “False Positives” that is of the apparently significant findings really due to chance.</a:t>
            </a:r>
          </a:p>
          <a:p>
            <a:r>
              <a:rPr lang="en-GB" altLang="es-ES" dirty="0"/>
              <a:t>Compare to Bonferroni correction which is a bound on the probability that any one of the observed enrichments could be due to random chance.</a:t>
            </a:r>
          </a:p>
          <a:p>
            <a:r>
              <a:rPr lang="en-GB" altLang="es-ES" dirty="0"/>
              <a:t>Typically FDR corrections are calculated using the </a:t>
            </a:r>
            <a:r>
              <a:rPr lang="en-GB" altLang="es-ES" dirty="0" err="1"/>
              <a:t>Benjamini</a:t>
            </a:r>
            <a:r>
              <a:rPr lang="en-GB" altLang="es-ES" dirty="0"/>
              <a:t>-Hochberg procedure.</a:t>
            </a:r>
          </a:p>
          <a:p>
            <a:r>
              <a:rPr lang="en-GB" altLang="es-ES" dirty="0"/>
              <a:t>FDR threshold is often called the “q-value”</a:t>
            </a:r>
          </a:p>
        </p:txBody>
      </p:sp>
    </p:spTree>
    <p:extLst>
      <p:ext uri="{BB962C8B-B14F-4D97-AF65-F5344CB8AC3E}">
        <p14:creationId xmlns:p14="http://schemas.microsoft.com/office/powerpoint/2010/main" val="29021420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a:extLst>
              <a:ext uri="{FF2B5EF4-FFF2-40B4-BE49-F238E27FC236}">
                <a16:creationId xmlns:a16="http://schemas.microsoft.com/office/drawing/2014/main" id="{97FE769A-7188-4C00-5D51-02DD152CB562}"/>
              </a:ext>
            </a:extLst>
          </p:cNvPr>
          <p:cNvSpPr>
            <a:spLocks noGrp="1" noChangeArrowheads="1"/>
          </p:cNvSpPr>
          <p:nvPr>
            <p:ph type="title" idx="4294967295"/>
          </p:nvPr>
        </p:nvSpPr>
        <p:spPr>
          <a:xfrm>
            <a:off x="1485900" y="205978"/>
            <a:ext cx="6172200" cy="479822"/>
          </a:xfrm>
        </p:spPr>
        <p:txBody>
          <a:bodyPr>
            <a:normAutofit fontScale="90000"/>
          </a:bodyPr>
          <a:lstStyle/>
          <a:p>
            <a:pPr eaLnBrk="1" hangingPunct="1">
              <a:tabLst>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Lst>
            </a:pPr>
            <a:r>
              <a:rPr lang="en-GB" altLang="es-ES" sz="3300">
                <a:latin typeface="Calibri" panose="020F0502020204030204" pitchFamily="34" charset="0"/>
              </a:rPr>
              <a:t>Benjamini-Hochberg example I</a:t>
            </a:r>
          </a:p>
        </p:txBody>
      </p:sp>
      <p:sp>
        <p:nvSpPr>
          <p:cNvPr id="60419" name="Rectangle 2">
            <a:extLst>
              <a:ext uri="{FF2B5EF4-FFF2-40B4-BE49-F238E27FC236}">
                <a16:creationId xmlns:a16="http://schemas.microsoft.com/office/drawing/2014/main" id="{8825A2B8-F55B-9E39-9D0F-6C8EF54C7BB2}"/>
              </a:ext>
            </a:extLst>
          </p:cNvPr>
          <p:cNvSpPr>
            <a:spLocks noChangeArrowheads="1"/>
          </p:cNvSpPr>
          <p:nvPr/>
        </p:nvSpPr>
        <p:spPr bwMode="auto">
          <a:xfrm>
            <a:off x="2114986" y="1207294"/>
            <a:ext cx="1030646" cy="29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Lst>
              <a:defRPr>
                <a:solidFill>
                  <a:schemeClr val="tx1"/>
                </a:solidFill>
                <a:latin typeface="Arial" panose="020B0604020202020204" pitchFamily="34" charset="0"/>
              </a:defRPr>
            </a:lvl1pPr>
            <a:lvl2pPr marL="742950" indent="-285750">
              <a:tabLst>
                <a:tab pos="457200" algn="l"/>
                <a:tab pos="914400" algn="l"/>
              </a:tabLst>
              <a:defRPr>
                <a:solidFill>
                  <a:schemeClr val="tx1"/>
                </a:solidFill>
                <a:latin typeface="Arial" panose="020B0604020202020204" pitchFamily="34" charset="0"/>
              </a:defRPr>
            </a:lvl2pPr>
            <a:lvl3pPr marL="1143000" indent="-228600">
              <a:tabLst>
                <a:tab pos="457200" algn="l"/>
                <a:tab pos="914400" algn="l"/>
              </a:tabLst>
              <a:defRPr>
                <a:solidFill>
                  <a:schemeClr val="tx1"/>
                </a:solidFill>
                <a:latin typeface="Arial" panose="020B0604020202020204" pitchFamily="34" charset="0"/>
              </a:defRPr>
            </a:lvl3pPr>
            <a:lvl4pPr marL="1600200" indent="-228600">
              <a:tabLst>
                <a:tab pos="457200" algn="l"/>
                <a:tab pos="914400" algn="l"/>
              </a:tabLst>
              <a:defRPr>
                <a:solidFill>
                  <a:schemeClr val="tx1"/>
                </a:solidFill>
                <a:latin typeface="Arial" panose="020B0604020202020204" pitchFamily="34" charset="0"/>
              </a:defRPr>
            </a:lvl4pPr>
            <a:lvl5pPr marL="2057400" indent="-228600">
              <a:tabLst>
                <a:tab pos="457200" algn="l"/>
                <a:tab pos="914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sz="1500" b="1" dirty="0">
                <a:solidFill>
                  <a:srgbClr val="000000"/>
                </a:solidFill>
                <a:latin typeface="Calibri" panose="020F0502020204030204" pitchFamily="34" charset="0"/>
                <a:ea typeface="Noto Sans CJK SC Regular"/>
                <a:cs typeface="Noto Sans CJK SC Regular"/>
              </a:rPr>
              <a:t>Category</a:t>
            </a:r>
          </a:p>
        </p:txBody>
      </p:sp>
      <p:sp>
        <p:nvSpPr>
          <p:cNvPr id="60420" name="Rectangle 3">
            <a:extLst>
              <a:ext uri="{FF2B5EF4-FFF2-40B4-BE49-F238E27FC236}">
                <a16:creationId xmlns:a16="http://schemas.microsoft.com/office/drawing/2014/main" id="{D4853071-B76C-A088-0069-2D8C53883039}"/>
              </a:ext>
            </a:extLst>
          </p:cNvPr>
          <p:cNvSpPr>
            <a:spLocks noChangeArrowheads="1"/>
          </p:cNvSpPr>
          <p:nvPr/>
        </p:nvSpPr>
        <p:spPr bwMode="auto">
          <a:xfrm>
            <a:off x="1343025" y="1207294"/>
            <a:ext cx="531019" cy="2964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Lst>
              <a:defRPr>
                <a:solidFill>
                  <a:schemeClr val="tx1"/>
                </a:solidFill>
                <a:latin typeface="Arial" panose="020B0604020202020204" pitchFamily="34" charset="0"/>
              </a:defRPr>
            </a:lvl1pPr>
            <a:lvl2pPr marL="742950" indent="-285750">
              <a:tabLst>
                <a:tab pos="457200" algn="l"/>
              </a:tabLst>
              <a:defRPr>
                <a:solidFill>
                  <a:schemeClr val="tx1"/>
                </a:solidFill>
                <a:latin typeface="Arial" panose="020B0604020202020204" pitchFamily="34" charset="0"/>
              </a:defRPr>
            </a:lvl2pPr>
            <a:lvl3pPr marL="1143000" indent="-228600">
              <a:tabLst>
                <a:tab pos="457200" algn="l"/>
              </a:tabLst>
              <a:defRPr>
                <a:solidFill>
                  <a:schemeClr val="tx1"/>
                </a:solidFill>
                <a:latin typeface="Arial" panose="020B0604020202020204" pitchFamily="34" charset="0"/>
              </a:defRPr>
            </a:lvl3pPr>
            <a:lvl4pPr marL="1600200" indent="-228600">
              <a:tabLst>
                <a:tab pos="457200" algn="l"/>
              </a:tabLst>
              <a:defRPr>
                <a:solidFill>
                  <a:schemeClr val="tx1"/>
                </a:solidFill>
                <a:latin typeface="Arial" panose="020B0604020202020204" pitchFamily="34" charset="0"/>
              </a:defRPr>
            </a:lvl4pPr>
            <a:lvl5pPr marL="2057400" indent="-22860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sz="1500" b="1">
                <a:solidFill>
                  <a:srgbClr val="000000"/>
                </a:solidFill>
                <a:latin typeface="Calibri" panose="020F0502020204030204" pitchFamily="34" charset="0"/>
                <a:ea typeface="Noto Sans CJK SC Regular"/>
                <a:cs typeface="Noto Sans CJK SC Regular"/>
              </a:rPr>
              <a:t>Rank</a:t>
            </a:r>
          </a:p>
        </p:txBody>
      </p:sp>
      <p:sp>
        <p:nvSpPr>
          <p:cNvPr id="60421" name="Rectangle 4">
            <a:extLst>
              <a:ext uri="{FF2B5EF4-FFF2-40B4-BE49-F238E27FC236}">
                <a16:creationId xmlns:a16="http://schemas.microsoft.com/office/drawing/2014/main" id="{CDC754D4-3F2A-0C40-E00B-D849BD9842A5}"/>
              </a:ext>
            </a:extLst>
          </p:cNvPr>
          <p:cNvSpPr>
            <a:spLocks noChangeArrowheads="1"/>
          </p:cNvSpPr>
          <p:nvPr/>
        </p:nvSpPr>
        <p:spPr bwMode="auto">
          <a:xfrm>
            <a:off x="1397794" y="1484710"/>
            <a:ext cx="484585" cy="2355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Lst>
              <a:defRPr>
                <a:solidFill>
                  <a:schemeClr val="tx1"/>
                </a:solidFill>
                <a:latin typeface="Arial" panose="020B0604020202020204" pitchFamily="34" charset="0"/>
              </a:defRPr>
            </a:lvl1pPr>
            <a:lvl2pPr marL="742950" indent="-285750">
              <a:tabLst>
                <a:tab pos="457200" algn="l"/>
              </a:tabLst>
              <a:defRPr>
                <a:solidFill>
                  <a:schemeClr val="tx1"/>
                </a:solidFill>
                <a:latin typeface="Arial" panose="020B0604020202020204" pitchFamily="34" charset="0"/>
              </a:defRPr>
            </a:lvl2pPr>
            <a:lvl3pPr marL="1143000" indent="-228600">
              <a:tabLst>
                <a:tab pos="457200" algn="l"/>
              </a:tabLst>
              <a:defRPr>
                <a:solidFill>
                  <a:schemeClr val="tx1"/>
                </a:solidFill>
                <a:latin typeface="Arial" panose="020B0604020202020204" pitchFamily="34" charset="0"/>
              </a:defRPr>
            </a:lvl3pPr>
            <a:lvl4pPr marL="1600200" indent="-228600">
              <a:tabLst>
                <a:tab pos="457200" algn="l"/>
              </a:tabLst>
              <a:defRPr>
                <a:solidFill>
                  <a:schemeClr val="tx1"/>
                </a:solidFill>
                <a:latin typeface="Arial" panose="020B0604020202020204" pitchFamily="34" charset="0"/>
              </a:defRPr>
            </a:lvl4pPr>
            <a:lvl5pPr marL="2057400" indent="-22860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sz="1500" b="1">
                <a:solidFill>
                  <a:srgbClr val="000000"/>
                </a:solidFill>
                <a:latin typeface="Calibri" panose="020F0502020204030204" pitchFamily="34" charset="0"/>
                <a:ea typeface="Noto Sans CJK SC Regular"/>
                <a:cs typeface="Noto Sans CJK SC Regular"/>
              </a:rPr>
              <a:t>1</a:t>
            </a:r>
          </a:p>
          <a:p>
            <a:pPr eaLnBrk="1" hangingPunct="1">
              <a:buClr>
                <a:srgbClr val="000000"/>
              </a:buClr>
              <a:buSzPct val="100000"/>
              <a:buFont typeface="Times New Roman" panose="02020603050405020304" pitchFamily="18" charset="0"/>
              <a:buNone/>
            </a:pPr>
            <a:r>
              <a:rPr lang="en-US" altLang="es-ES" sz="1500" b="1">
                <a:solidFill>
                  <a:srgbClr val="000000"/>
                </a:solidFill>
                <a:latin typeface="Calibri" panose="020F0502020204030204" pitchFamily="34" charset="0"/>
                <a:ea typeface="Noto Sans CJK SC Regular"/>
                <a:cs typeface="Noto Sans CJK SC Regular"/>
              </a:rPr>
              <a:t>2</a:t>
            </a:r>
          </a:p>
          <a:p>
            <a:pPr eaLnBrk="1" hangingPunct="1">
              <a:buClr>
                <a:srgbClr val="000000"/>
              </a:buClr>
              <a:buSzPct val="100000"/>
              <a:buFont typeface="Times New Roman" panose="02020603050405020304" pitchFamily="18" charset="0"/>
              <a:buNone/>
            </a:pPr>
            <a:r>
              <a:rPr lang="en-US" altLang="es-ES" sz="1500" b="1">
                <a:solidFill>
                  <a:srgbClr val="000000"/>
                </a:solidFill>
                <a:latin typeface="Calibri" panose="020F0502020204030204" pitchFamily="34" charset="0"/>
                <a:ea typeface="Noto Sans CJK SC Regular"/>
                <a:cs typeface="Noto Sans CJK SC Regular"/>
              </a:rPr>
              <a:t>3</a:t>
            </a:r>
          </a:p>
          <a:p>
            <a:pPr eaLnBrk="1" hangingPunct="1">
              <a:buClr>
                <a:srgbClr val="000000"/>
              </a:buClr>
              <a:buSzPct val="100000"/>
              <a:buFont typeface="Times New Roman" panose="02020603050405020304" pitchFamily="18" charset="0"/>
              <a:buNone/>
            </a:pPr>
            <a:r>
              <a:rPr lang="en-US" altLang="es-ES" sz="1500" b="1">
                <a:solidFill>
                  <a:srgbClr val="000000"/>
                </a:solidFill>
                <a:latin typeface="Calibri" panose="020F0502020204030204" pitchFamily="34" charset="0"/>
                <a:ea typeface="Noto Sans CJK SC Regular"/>
                <a:cs typeface="Noto Sans CJK SC Regular"/>
              </a:rPr>
              <a:t>4</a:t>
            </a:r>
          </a:p>
          <a:p>
            <a:pPr eaLnBrk="1" hangingPunct="1">
              <a:buClr>
                <a:srgbClr val="000000"/>
              </a:buClr>
              <a:buSzPct val="100000"/>
              <a:buFont typeface="Times New Roman" panose="02020603050405020304" pitchFamily="18" charset="0"/>
              <a:buNone/>
            </a:pPr>
            <a:r>
              <a:rPr lang="en-US" altLang="es-ES" sz="1500" b="1">
                <a:solidFill>
                  <a:srgbClr val="000000"/>
                </a:solidFill>
                <a:latin typeface="Calibri" panose="020F0502020204030204" pitchFamily="34" charset="0"/>
                <a:ea typeface="Noto Sans CJK SC Regular"/>
                <a:cs typeface="Noto Sans CJK SC Regular"/>
              </a:rPr>
              <a:t>5</a:t>
            </a:r>
          </a:p>
          <a:p>
            <a:pPr eaLnBrk="1" hangingPunct="1">
              <a:buClr>
                <a:srgbClr val="000000"/>
              </a:buClr>
              <a:buSzPct val="100000"/>
              <a:buFont typeface="Times New Roman" panose="02020603050405020304" pitchFamily="18" charset="0"/>
              <a:buNone/>
            </a:pPr>
            <a:r>
              <a:rPr lang="en-US" altLang="es-ES" sz="1500" b="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sz="1500" b="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sz="1500" b="1">
                <a:solidFill>
                  <a:srgbClr val="000000"/>
                </a:solidFill>
                <a:latin typeface="Calibri" panose="020F0502020204030204" pitchFamily="34" charset="0"/>
                <a:ea typeface="Noto Sans CJK SC Regular"/>
                <a:cs typeface="Noto Sans CJK SC Regular"/>
              </a:rPr>
              <a:t>52</a:t>
            </a:r>
          </a:p>
          <a:p>
            <a:pPr eaLnBrk="1" hangingPunct="1">
              <a:buClr>
                <a:srgbClr val="000000"/>
              </a:buClr>
              <a:buSzPct val="100000"/>
              <a:buFont typeface="Times New Roman" panose="02020603050405020304" pitchFamily="18" charset="0"/>
              <a:buNone/>
            </a:pPr>
            <a:r>
              <a:rPr lang="en-US" altLang="es-ES" sz="1500" b="1">
                <a:solidFill>
                  <a:srgbClr val="000000"/>
                </a:solidFill>
                <a:latin typeface="Calibri" panose="020F0502020204030204" pitchFamily="34" charset="0"/>
                <a:ea typeface="Noto Sans CJK SC Regular"/>
                <a:cs typeface="Noto Sans CJK SC Regular"/>
              </a:rPr>
              <a:t>53</a:t>
            </a:r>
          </a:p>
          <a:p>
            <a:pPr eaLnBrk="1" hangingPunct="1">
              <a:buClr>
                <a:srgbClr val="000000"/>
              </a:buClr>
              <a:buSzPct val="100000"/>
              <a:buFont typeface="Times New Roman" panose="02020603050405020304" pitchFamily="18" charset="0"/>
              <a:buNone/>
            </a:pPr>
            <a:endParaRPr lang="en-US" altLang="es-ES" sz="1500" b="1">
              <a:solidFill>
                <a:srgbClr val="000000"/>
              </a:solidFill>
              <a:latin typeface="Calibri" panose="020F0502020204030204" pitchFamily="34" charset="0"/>
              <a:ea typeface="Noto Sans CJK SC Regular"/>
              <a:cs typeface="Noto Sans CJK SC Regular"/>
            </a:endParaRPr>
          </a:p>
        </p:txBody>
      </p:sp>
      <p:sp>
        <p:nvSpPr>
          <p:cNvPr id="60422" name="Rectangle 5">
            <a:extLst>
              <a:ext uri="{FF2B5EF4-FFF2-40B4-BE49-F238E27FC236}">
                <a16:creationId xmlns:a16="http://schemas.microsoft.com/office/drawing/2014/main" id="{693EB318-B37B-A1A8-9486-5DDD4EAD8BB5}"/>
              </a:ext>
            </a:extLst>
          </p:cNvPr>
          <p:cNvSpPr>
            <a:spLocks noChangeArrowheads="1"/>
          </p:cNvSpPr>
          <p:nvPr/>
        </p:nvSpPr>
        <p:spPr bwMode="auto">
          <a:xfrm>
            <a:off x="1920479" y="1484710"/>
            <a:ext cx="2045494" cy="2812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sz="1500" b="1" i="1">
                <a:solidFill>
                  <a:srgbClr val="000000"/>
                </a:solidFill>
                <a:latin typeface="Calibri" panose="020F0502020204030204" pitchFamily="34" charset="0"/>
                <a:ea typeface="Noto Sans CJK SC Regular"/>
                <a:cs typeface="Noto Sans CJK SC Regular"/>
              </a:rPr>
              <a:t>Transcriptional regulation</a:t>
            </a:r>
          </a:p>
          <a:p>
            <a:pPr eaLnBrk="1" hangingPunct="1">
              <a:buClr>
                <a:srgbClr val="000000"/>
              </a:buClr>
              <a:buSzPct val="100000"/>
              <a:buFont typeface="Times New Roman" panose="02020603050405020304" pitchFamily="18" charset="0"/>
              <a:buNone/>
            </a:pPr>
            <a:r>
              <a:rPr lang="en-US" altLang="es-ES" sz="1500" b="1" i="1">
                <a:solidFill>
                  <a:srgbClr val="000000"/>
                </a:solidFill>
                <a:latin typeface="Calibri" panose="020F0502020204030204" pitchFamily="34" charset="0"/>
                <a:ea typeface="Noto Sans CJK SC Regular"/>
                <a:cs typeface="Noto Sans CJK SC Regular"/>
              </a:rPr>
              <a:t>Transcription factor</a:t>
            </a:r>
          </a:p>
          <a:p>
            <a:pPr eaLnBrk="1" hangingPunct="1">
              <a:buClr>
                <a:srgbClr val="000000"/>
              </a:buClr>
              <a:buSzPct val="100000"/>
              <a:buFont typeface="Times New Roman" panose="02020603050405020304" pitchFamily="18" charset="0"/>
              <a:buNone/>
            </a:pPr>
            <a:r>
              <a:rPr lang="en-US" altLang="es-ES" sz="1500" b="1" i="1">
                <a:solidFill>
                  <a:srgbClr val="000000"/>
                </a:solidFill>
                <a:latin typeface="Calibri" panose="020F0502020204030204" pitchFamily="34" charset="0"/>
                <a:ea typeface="Noto Sans CJK SC Regular"/>
                <a:cs typeface="Noto Sans CJK SC Regular"/>
              </a:rPr>
              <a:t>Initiation of transcription</a:t>
            </a:r>
          </a:p>
          <a:p>
            <a:pPr eaLnBrk="1" hangingPunct="1">
              <a:buClr>
                <a:srgbClr val="000000"/>
              </a:buClr>
              <a:buSzPct val="100000"/>
              <a:buFont typeface="Times New Roman" panose="02020603050405020304" pitchFamily="18" charset="0"/>
              <a:buNone/>
            </a:pPr>
            <a:r>
              <a:rPr lang="en-US" altLang="es-ES" sz="1500" b="1" i="1">
                <a:solidFill>
                  <a:srgbClr val="000000"/>
                </a:solidFill>
                <a:latin typeface="Calibri" panose="020F0502020204030204" pitchFamily="34" charset="0"/>
                <a:ea typeface="Noto Sans CJK SC Regular"/>
                <a:cs typeface="Noto Sans CJK SC Regular"/>
              </a:rPr>
              <a:t>Nuclear localization</a:t>
            </a:r>
          </a:p>
          <a:p>
            <a:pPr eaLnBrk="1" hangingPunct="1">
              <a:buClr>
                <a:srgbClr val="000000"/>
              </a:buClr>
              <a:buSzPct val="100000"/>
              <a:buFont typeface="Times New Roman" panose="02020603050405020304" pitchFamily="18" charset="0"/>
              <a:buNone/>
            </a:pPr>
            <a:r>
              <a:rPr lang="en-US" altLang="es-ES" sz="1500" b="1" i="1">
                <a:solidFill>
                  <a:srgbClr val="000000"/>
                </a:solidFill>
                <a:latin typeface="Calibri" panose="020F0502020204030204" pitchFamily="34" charset="0"/>
                <a:ea typeface="Noto Sans CJK SC Regular"/>
                <a:cs typeface="Noto Sans CJK SC Regular"/>
              </a:rPr>
              <a:t>Chromatin modification</a:t>
            </a:r>
          </a:p>
          <a:p>
            <a:pPr eaLnBrk="1" hangingPunct="1">
              <a:buClr>
                <a:srgbClr val="000000"/>
              </a:buClr>
              <a:buSzPct val="100000"/>
              <a:buFont typeface="Times New Roman" panose="02020603050405020304" pitchFamily="18" charset="0"/>
              <a:buNone/>
            </a:pPr>
            <a:r>
              <a:rPr lang="en-US" altLang="es-ES" sz="1500" b="1" i="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r>
              <a:rPr lang="en-US" altLang="es-ES" sz="1500" b="1" i="1">
                <a:solidFill>
                  <a:srgbClr val="000000"/>
                </a:solidFill>
                <a:latin typeface="Calibri" panose="020F0502020204030204" pitchFamily="34" charset="0"/>
                <a:ea typeface="Noto Sans CJK SC Regular"/>
                <a:cs typeface="Noto Sans CJK SC Regular"/>
              </a:rPr>
              <a:t>Cytoplasmic localization</a:t>
            </a:r>
          </a:p>
          <a:p>
            <a:pPr eaLnBrk="1" hangingPunct="1">
              <a:buClr>
                <a:srgbClr val="000000"/>
              </a:buClr>
              <a:buSzPct val="100000"/>
              <a:buFont typeface="Times New Roman" panose="02020603050405020304" pitchFamily="18" charset="0"/>
              <a:buNone/>
            </a:pPr>
            <a:r>
              <a:rPr lang="en-US" altLang="es-ES" sz="1500" b="1" i="1">
                <a:solidFill>
                  <a:srgbClr val="000000"/>
                </a:solidFill>
                <a:latin typeface="Calibri" panose="020F0502020204030204" pitchFamily="34" charset="0"/>
                <a:ea typeface="Noto Sans CJK SC Regular"/>
                <a:cs typeface="Noto Sans CJK SC Regular"/>
              </a:rPr>
              <a:t>Translation</a:t>
            </a:r>
          </a:p>
          <a:p>
            <a:pPr eaLnBrk="1" hangingPunct="1">
              <a:buClr>
                <a:srgbClr val="000000"/>
              </a:buClr>
              <a:buSzPct val="100000"/>
              <a:buFont typeface="Times New Roman" panose="02020603050405020304" pitchFamily="18" charset="0"/>
              <a:buNone/>
            </a:pPr>
            <a:endParaRPr lang="en-US" altLang="es-ES" sz="1500" b="1" i="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endParaRPr lang="en-US" altLang="es-ES" sz="1500" b="1" i="1">
              <a:solidFill>
                <a:srgbClr val="000000"/>
              </a:solidFill>
              <a:latin typeface="Calibri" panose="020F0502020204030204" pitchFamily="34" charset="0"/>
              <a:ea typeface="Noto Sans CJK SC Regular"/>
              <a:cs typeface="Noto Sans CJK SC Regular"/>
            </a:endParaRPr>
          </a:p>
        </p:txBody>
      </p:sp>
      <p:sp>
        <p:nvSpPr>
          <p:cNvPr id="60423" name="Rectangle 6">
            <a:extLst>
              <a:ext uri="{FF2B5EF4-FFF2-40B4-BE49-F238E27FC236}">
                <a16:creationId xmlns:a16="http://schemas.microsoft.com/office/drawing/2014/main" id="{B56600A2-3EB0-FCD0-5A3F-128E9375FE1B}"/>
              </a:ext>
            </a:extLst>
          </p:cNvPr>
          <p:cNvSpPr>
            <a:spLocks noChangeArrowheads="1"/>
          </p:cNvSpPr>
          <p:nvPr/>
        </p:nvSpPr>
        <p:spPr bwMode="auto">
          <a:xfrm>
            <a:off x="4020741" y="1500188"/>
            <a:ext cx="1252538" cy="2355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Lst>
              <a:defRPr>
                <a:solidFill>
                  <a:schemeClr val="tx1"/>
                </a:solidFill>
                <a:latin typeface="Arial" panose="020B0604020202020204" pitchFamily="34" charset="0"/>
              </a:defRPr>
            </a:lvl1pPr>
            <a:lvl2pPr marL="742950" indent="-285750">
              <a:tabLst>
                <a:tab pos="457200" algn="l"/>
                <a:tab pos="914400" algn="l"/>
                <a:tab pos="1371600" algn="l"/>
              </a:tabLst>
              <a:defRPr>
                <a:solidFill>
                  <a:schemeClr val="tx1"/>
                </a:solidFill>
                <a:latin typeface="Arial" panose="020B0604020202020204" pitchFamily="34" charset="0"/>
              </a:defRPr>
            </a:lvl2pPr>
            <a:lvl3pPr marL="1143000" indent="-228600">
              <a:tabLst>
                <a:tab pos="457200" algn="l"/>
                <a:tab pos="914400" algn="l"/>
                <a:tab pos="1371600" algn="l"/>
              </a:tabLst>
              <a:defRPr>
                <a:solidFill>
                  <a:schemeClr val="tx1"/>
                </a:solidFill>
                <a:latin typeface="Arial" panose="020B0604020202020204" pitchFamily="34" charset="0"/>
              </a:defRPr>
            </a:lvl3pPr>
            <a:lvl4pPr marL="1600200" indent="-228600">
              <a:tabLst>
                <a:tab pos="457200" algn="l"/>
                <a:tab pos="914400" algn="l"/>
                <a:tab pos="1371600" algn="l"/>
              </a:tabLst>
              <a:defRPr>
                <a:solidFill>
                  <a:schemeClr val="tx1"/>
                </a:solidFill>
                <a:latin typeface="Arial" panose="020B0604020202020204" pitchFamily="34" charset="0"/>
              </a:defRPr>
            </a:lvl4pPr>
            <a:lvl5pPr marL="2057400" indent="-228600">
              <a:tabLst>
                <a:tab pos="457200" algn="l"/>
                <a:tab pos="914400" algn="l"/>
                <a:tab pos="1371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sz="1500" b="1">
                <a:solidFill>
                  <a:srgbClr val="0000FF"/>
                </a:solidFill>
                <a:latin typeface="Calibri" panose="020F0502020204030204" pitchFamily="34" charset="0"/>
                <a:ea typeface="Noto Sans CJK SC Regular"/>
                <a:cs typeface="Noto Sans CJK SC Regular"/>
              </a:rPr>
              <a:t>0.001</a:t>
            </a:r>
          </a:p>
          <a:p>
            <a:pPr eaLnBrk="1" hangingPunct="1">
              <a:buClr>
                <a:srgbClr val="000000"/>
              </a:buClr>
              <a:buSzPct val="100000"/>
              <a:buFont typeface="Times New Roman" panose="02020603050405020304" pitchFamily="18" charset="0"/>
              <a:buNone/>
            </a:pPr>
            <a:r>
              <a:rPr lang="en-US" altLang="es-ES" sz="1500" b="1">
                <a:solidFill>
                  <a:srgbClr val="0000FF"/>
                </a:solidFill>
                <a:latin typeface="Calibri" panose="020F0502020204030204" pitchFamily="34" charset="0"/>
                <a:ea typeface="Noto Sans CJK SC Regular"/>
                <a:cs typeface="Noto Sans CJK SC Regular"/>
              </a:rPr>
              <a:t>0.002</a:t>
            </a:r>
          </a:p>
          <a:p>
            <a:pPr eaLnBrk="1" hangingPunct="1">
              <a:buClr>
                <a:srgbClr val="000000"/>
              </a:buClr>
              <a:buSzPct val="100000"/>
              <a:buFont typeface="Times New Roman" panose="02020603050405020304" pitchFamily="18" charset="0"/>
              <a:buNone/>
            </a:pPr>
            <a:r>
              <a:rPr lang="en-US" altLang="es-ES" sz="1500" b="1">
                <a:solidFill>
                  <a:srgbClr val="0000FF"/>
                </a:solidFill>
                <a:latin typeface="Calibri" panose="020F0502020204030204" pitchFamily="34" charset="0"/>
                <a:ea typeface="Noto Sans CJK SC Regular"/>
                <a:cs typeface="Noto Sans CJK SC Regular"/>
              </a:rPr>
              <a:t>0.003</a:t>
            </a:r>
          </a:p>
          <a:p>
            <a:pPr eaLnBrk="1" hangingPunct="1">
              <a:buClr>
                <a:srgbClr val="000000"/>
              </a:buClr>
              <a:buSzPct val="100000"/>
              <a:buFont typeface="Times New Roman" panose="02020603050405020304" pitchFamily="18" charset="0"/>
              <a:buNone/>
            </a:pPr>
            <a:r>
              <a:rPr lang="en-US" altLang="es-ES" sz="1500" b="1">
                <a:solidFill>
                  <a:srgbClr val="0000FF"/>
                </a:solidFill>
                <a:latin typeface="Calibri" panose="020F0502020204030204" pitchFamily="34" charset="0"/>
                <a:ea typeface="Noto Sans CJK SC Regular"/>
                <a:cs typeface="Noto Sans CJK SC Regular"/>
              </a:rPr>
              <a:t>0.0031</a:t>
            </a:r>
          </a:p>
          <a:p>
            <a:pPr eaLnBrk="1" hangingPunct="1">
              <a:buClr>
                <a:srgbClr val="000000"/>
              </a:buClr>
              <a:buSzPct val="100000"/>
              <a:buFont typeface="Times New Roman" panose="02020603050405020304" pitchFamily="18" charset="0"/>
              <a:buNone/>
            </a:pPr>
            <a:r>
              <a:rPr lang="en-US" altLang="es-ES" sz="1500" b="1">
                <a:solidFill>
                  <a:srgbClr val="0000FF"/>
                </a:solidFill>
                <a:latin typeface="Calibri" panose="020F0502020204030204" pitchFamily="34" charset="0"/>
                <a:ea typeface="Noto Sans CJK SC Regular"/>
                <a:cs typeface="Noto Sans CJK SC Regular"/>
              </a:rPr>
              <a:t>0.005</a:t>
            </a:r>
          </a:p>
          <a:p>
            <a:pPr eaLnBrk="1" hangingPunct="1">
              <a:buClr>
                <a:srgbClr val="000000"/>
              </a:buClr>
              <a:buSzPct val="100000"/>
              <a:buFont typeface="Times New Roman" panose="02020603050405020304" pitchFamily="18" charset="0"/>
              <a:buNone/>
            </a:pPr>
            <a:r>
              <a:rPr lang="en-US" altLang="es-ES" sz="1500" b="1">
                <a:solidFill>
                  <a:srgbClr val="0000FF"/>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sz="1500" b="1">
              <a:solidFill>
                <a:srgbClr val="0000FF"/>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sz="1500" b="1">
                <a:solidFill>
                  <a:srgbClr val="0000FF"/>
                </a:solidFill>
                <a:latin typeface="Calibri" panose="020F0502020204030204" pitchFamily="34" charset="0"/>
                <a:ea typeface="Noto Sans CJK SC Regular"/>
                <a:cs typeface="Noto Sans CJK SC Regular"/>
              </a:rPr>
              <a:t>0.97</a:t>
            </a:r>
          </a:p>
          <a:p>
            <a:pPr eaLnBrk="1" hangingPunct="1">
              <a:buClr>
                <a:srgbClr val="000000"/>
              </a:buClr>
              <a:buSzPct val="100000"/>
              <a:buFont typeface="Times New Roman" panose="02020603050405020304" pitchFamily="18" charset="0"/>
              <a:buNone/>
            </a:pPr>
            <a:r>
              <a:rPr lang="en-US" altLang="es-ES" sz="1500" b="1">
                <a:solidFill>
                  <a:srgbClr val="0000FF"/>
                </a:solidFill>
                <a:latin typeface="Calibri" panose="020F0502020204030204" pitchFamily="34" charset="0"/>
                <a:ea typeface="Noto Sans CJK SC Regular"/>
                <a:cs typeface="Noto Sans CJK SC Regular"/>
              </a:rPr>
              <a:t>0.99</a:t>
            </a:r>
          </a:p>
          <a:p>
            <a:pPr eaLnBrk="1" hangingPunct="1">
              <a:buClr>
                <a:srgbClr val="000000"/>
              </a:buClr>
              <a:buSzPct val="100000"/>
              <a:buFont typeface="Times New Roman" panose="02020603050405020304" pitchFamily="18" charset="0"/>
              <a:buNone/>
            </a:pPr>
            <a:endParaRPr lang="en-US" altLang="es-ES" sz="1500" b="1">
              <a:solidFill>
                <a:srgbClr val="0000FF"/>
              </a:solidFill>
              <a:latin typeface="Calibri" panose="020F0502020204030204" pitchFamily="34" charset="0"/>
              <a:ea typeface="Noto Sans CJK SC Regular"/>
              <a:cs typeface="Noto Sans CJK SC Regular"/>
            </a:endParaRPr>
          </a:p>
        </p:txBody>
      </p:sp>
      <p:sp>
        <p:nvSpPr>
          <p:cNvPr id="60424" name="Rectangle 7">
            <a:extLst>
              <a:ext uri="{FF2B5EF4-FFF2-40B4-BE49-F238E27FC236}">
                <a16:creationId xmlns:a16="http://schemas.microsoft.com/office/drawing/2014/main" id="{2776DEA1-F226-7AFB-631A-EC5529C8C933}"/>
              </a:ext>
            </a:extLst>
          </p:cNvPr>
          <p:cNvSpPr>
            <a:spLocks noChangeArrowheads="1"/>
          </p:cNvSpPr>
          <p:nvPr/>
        </p:nvSpPr>
        <p:spPr bwMode="auto">
          <a:xfrm>
            <a:off x="2487216" y="4254104"/>
            <a:ext cx="3587353" cy="29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sz="1500" b="1">
                <a:solidFill>
                  <a:srgbClr val="0000FF"/>
                </a:solidFill>
                <a:latin typeface="Calibri" panose="020F0502020204030204" pitchFamily="34" charset="0"/>
                <a:ea typeface="Noto Sans CJK SC Regular"/>
                <a:cs typeface="Noto Sans CJK SC Regular"/>
              </a:rPr>
              <a:t>Sort P-values of all tests in decreasing order</a:t>
            </a:r>
          </a:p>
        </p:txBody>
      </p:sp>
      <p:sp>
        <p:nvSpPr>
          <p:cNvPr id="60425" name="Rectangle 8">
            <a:extLst>
              <a:ext uri="{FF2B5EF4-FFF2-40B4-BE49-F238E27FC236}">
                <a16:creationId xmlns:a16="http://schemas.microsoft.com/office/drawing/2014/main" id="{14F0E3DD-FB95-222B-7734-FAFC28A91F29}"/>
              </a:ext>
            </a:extLst>
          </p:cNvPr>
          <p:cNvSpPr>
            <a:spLocks noChangeArrowheads="1"/>
          </p:cNvSpPr>
          <p:nvPr/>
        </p:nvSpPr>
        <p:spPr bwMode="auto">
          <a:xfrm>
            <a:off x="3838575" y="1082279"/>
            <a:ext cx="1030646" cy="525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Lst>
              <a:defRPr>
                <a:solidFill>
                  <a:schemeClr val="tx1"/>
                </a:solidFill>
                <a:latin typeface="Arial" panose="020B0604020202020204" pitchFamily="34" charset="0"/>
              </a:defRPr>
            </a:lvl1pPr>
            <a:lvl2pPr marL="742950" indent="-285750">
              <a:tabLst>
                <a:tab pos="457200" algn="l"/>
                <a:tab pos="914400" algn="l"/>
              </a:tabLst>
              <a:defRPr>
                <a:solidFill>
                  <a:schemeClr val="tx1"/>
                </a:solidFill>
                <a:latin typeface="Arial" panose="020B0604020202020204" pitchFamily="34" charset="0"/>
              </a:defRPr>
            </a:lvl2pPr>
            <a:lvl3pPr marL="1143000" indent="-228600">
              <a:tabLst>
                <a:tab pos="457200" algn="l"/>
                <a:tab pos="914400" algn="l"/>
              </a:tabLst>
              <a:defRPr>
                <a:solidFill>
                  <a:schemeClr val="tx1"/>
                </a:solidFill>
                <a:latin typeface="Arial" panose="020B0604020202020204" pitchFamily="34" charset="0"/>
              </a:defRPr>
            </a:lvl3pPr>
            <a:lvl4pPr marL="1600200" indent="-228600">
              <a:tabLst>
                <a:tab pos="457200" algn="l"/>
                <a:tab pos="914400" algn="l"/>
              </a:tabLst>
              <a:defRPr>
                <a:solidFill>
                  <a:schemeClr val="tx1"/>
                </a:solidFill>
                <a:latin typeface="Arial" panose="020B0604020202020204" pitchFamily="34" charset="0"/>
              </a:defRPr>
            </a:lvl4pPr>
            <a:lvl5pPr marL="2057400" indent="-228600">
              <a:tabLst>
                <a:tab pos="457200" algn="l"/>
                <a:tab pos="914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sz="1500" b="1" dirty="0">
                <a:solidFill>
                  <a:srgbClr val="000000"/>
                </a:solidFill>
                <a:latin typeface="Calibri" panose="020F0502020204030204" pitchFamily="34" charset="0"/>
                <a:ea typeface="Noto Sans CJK SC Regular"/>
                <a:cs typeface="Noto Sans CJK SC Regular"/>
              </a:rPr>
              <a:t>(Nominal)</a:t>
            </a:r>
          </a:p>
          <a:p>
            <a:pPr eaLnBrk="1" hangingPunct="1">
              <a:buClr>
                <a:srgbClr val="000000"/>
              </a:buClr>
              <a:buSzPct val="100000"/>
              <a:buFont typeface="Times New Roman" panose="02020603050405020304" pitchFamily="18" charset="0"/>
              <a:buNone/>
            </a:pPr>
            <a:r>
              <a:rPr lang="en-US" altLang="es-ES" sz="1500" b="1" dirty="0">
                <a:solidFill>
                  <a:srgbClr val="000000"/>
                </a:solidFill>
                <a:latin typeface="Calibri" panose="020F0502020204030204" pitchFamily="34" charset="0"/>
                <a:ea typeface="Noto Sans CJK SC Regular"/>
                <a:cs typeface="Noto Sans CJK SC Regular"/>
              </a:rPr>
              <a:t>P-value</a:t>
            </a:r>
          </a:p>
        </p:txBody>
      </p:sp>
    </p:spTree>
    <p:extLst>
      <p:ext uri="{BB962C8B-B14F-4D97-AF65-F5344CB8AC3E}">
        <p14:creationId xmlns:p14="http://schemas.microsoft.com/office/powerpoint/2010/main" val="21535507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a:extLst>
              <a:ext uri="{FF2B5EF4-FFF2-40B4-BE49-F238E27FC236}">
                <a16:creationId xmlns:a16="http://schemas.microsoft.com/office/drawing/2014/main" id="{30932E80-7AEA-94DF-5F8D-1A87D20F6F43}"/>
              </a:ext>
            </a:extLst>
          </p:cNvPr>
          <p:cNvSpPr>
            <a:spLocks noGrp="1" noChangeArrowheads="1"/>
          </p:cNvSpPr>
          <p:nvPr>
            <p:ph type="title" idx="4294967295"/>
          </p:nvPr>
        </p:nvSpPr>
        <p:spPr>
          <a:xfrm>
            <a:off x="1485900" y="205978"/>
            <a:ext cx="6172200" cy="479822"/>
          </a:xfrm>
        </p:spPr>
        <p:txBody>
          <a:bodyPr>
            <a:normAutofit fontScale="90000"/>
          </a:bodyPr>
          <a:lstStyle/>
          <a:p>
            <a:pPr eaLnBrk="1" hangingPunct="1">
              <a:tabLst>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Lst>
            </a:pPr>
            <a:r>
              <a:rPr lang="en-GB" altLang="es-ES" sz="3300">
                <a:latin typeface="Calibri" panose="020F0502020204030204" pitchFamily="34" charset="0"/>
              </a:rPr>
              <a:t>Benjamini-Hochberg example II</a:t>
            </a:r>
          </a:p>
        </p:txBody>
      </p:sp>
      <p:sp>
        <p:nvSpPr>
          <p:cNvPr id="62467" name="Rectangle 2">
            <a:extLst>
              <a:ext uri="{FF2B5EF4-FFF2-40B4-BE49-F238E27FC236}">
                <a16:creationId xmlns:a16="http://schemas.microsoft.com/office/drawing/2014/main" id="{5F3ECAD6-A70B-E75C-FB1B-A3B5B45EDA64}"/>
              </a:ext>
            </a:extLst>
          </p:cNvPr>
          <p:cNvSpPr>
            <a:spLocks noChangeArrowheads="1"/>
          </p:cNvSpPr>
          <p:nvPr/>
        </p:nvSpPr>
        <p:spPr bwMode="auto">
          <a:xfrm>
            <a:off x="3894535" y="1082278"/>
            <a:ext cx="958453" cy="499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Lst>
              <a:defRPr>
                <a:solidFill>
                  <a:schemeClr val="tx1"/>
                </a:solidFill>
                <a:latin typeface="Arial" panose="020B0604020202020204" pitchFamily="34" charset="0"/>
              </a:defRPr>
            </a:lvl1pPr>
            <a:lvl2pPr marL="742950" indent="-285750">
              <a:tabLst>
                <a:tab pos="457200" algn="l"/>
                <a:tab pos="914400" algn="l"/>
              </a:tabLst>
              <a:defRPr>
                <a:solidFill>
                  <a:schemeClr val="tx1"/>
                </a:solidFill>
                <a:latin typeface="Arial" panose="020B0604020202020204" pitchFamily="34" charset="0"/>
              </a:defRPr>
            </a:lvl2pPr>
            <a:lvl3pPr marL="1143000" indent="-228600">
              <a:tabLst>
                <a:tab pos="457200" algn="l"/>
                <a:tab pos="914400" algn="l"/>
              </a:tabLst>
              <a:defRPr>
                <a:solidFill>
                  <a:schemeClr val="tx1"/>
                </a:solidFill>
                <a:latin typeface="Arial" panose="020B0604020202020204" pitchFamily="34" charset="0"/>
              </a:defRPr>
            </a:lvl3pPr>
            <a:lvl4pPr marL="1600200" indent="-228600">
              <a:tabLst>
                <a:tab pos="457200" algn="l"/>
                <a:tab pos="914400" algn="l"/>
              </a:tabLst>
              <a:defRPr>
                <a:solidFill>
                  <a:schemeClr val="tx1"/>
                </a:solidFill>
                <a:latin typeface="Arial" panose="020B0604020202020204" pitchFamily="34" charset="0"/>
              </a:defRPr>
            </a:lvl4pPr>
            <a:lvl5pPr marL="2057400" indent="-228600">
              <a:tabLst>
                <a:tab pos="457200" algn="l"/>
                <a:tab pos="914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dirty="0">
                <a:solidFill>
                  <a:srgbClr val="000000"/>
                </a:solidFill>
                <a:latin typeface="Calibri" panose="020F0502020204030204" pitchFamily="34" charset="0"/>
                <a:ea typeface="Noto Sans CJK SC Regular"/>
                <a:cs typeface="Noto Sans CJK SC Regular"/>
              </a:rPr>
              <a:t>(Nominal)</a:t>
            </a:r>
          </a:p>
          <a:p>
            <a:pPr eaLnBrk="1" hangingPunct="1">
              <a:buClr>
                <a:srgbClr val="000000"/>
              </a:buClr>
              <a:buSzPct val="100000"/>
              <a:buFont typeface="Times New Roman" panose="02020603050405020304" pitchFamily="18" charset="0"/>
              <a:buNone/>
            </a:pPr>
            <a:r>
              <a:rPr lang="en-US" altLang="es-ES" b="1" dirty="0">
                <a:solidFill>
                  <a:srgbClr val="000000"/>
                </a:solidFill>
                <a:latin typeface="Calibri" panose="020F0502020204030204" pitchFamily="34" charset="0"/>
                <a:ea typeface="Noto Sans CJK SC Regular"/>
                <a:cs typeface="Noto Sans CJK SC Regular"/>
              </a:rPr>
              <a:t>P-value</a:t>
            </a:r>
          </a:p>
        </p:txBody>
      </p:sp>
      <p:sp>
        <p:nvSpPr>
          <p:cNvPr id="62468" name="Rectangle 3">
            <a:extLst>
              <a:ext uri="{FF2B5EF4-FFF2-40B4-BE49-F238E27FC236}">
                <a16:creationId xmlns:a16="http://schemas.microsoft.com/office/drawing/2014/main" id="{AB7DF46C-B83E-76C7-C0B7-29CA7E9E75DD}"/>
              </a:ext>
            </a:extLst>
          </p:cNvPr>
          <p:cNvSpPr>
            <a:spLocks noChangeArrowheads="1"/>
          </p:cNvSpPr>
          <p:nvPr/>
        </p:nvSpPr>
        <p:spPr bwMode="auto">
          <a:xfrm>
            <a:off x="2149079" y="1207294"/>
            <a:ext cx="958453" cy="283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Lst>
              <a:defRPr>
                <a:solidFill>
                  <a:schemeClr val="tx1"/>
                </a:solidFill>
                <a:latin typeface="Arial" panose="020B0604020202020204" pitchFamily="34" charset="0"/>
              </a:defRPr>
            </a:lvl1pPr>
            <a:lvl2pPr marL="742950" indent="-285750">
              <a:tabLst>
                <a:tab pos="457200" algn="l"/>
                <a:tab pos="914400" algn="l"/>
              </a:tabLst>
              <a:defRPr>
                <a:solidFill>
                  <a:schemeClr val="tx1"/>
                </a:solidFill>
                <a:latin typeface="Arial" panose="020B0604020202020204" pitchFamily="34" charset="0"/>
              </a:defRPr>
            </a:lvl2pPr>
            <a:lvl3pPr marL="1143000" indent="-228600">
              <a:tabLst>
                <a:tab pos="457200" algn="l"/>
                <a:tab pos="914400" algn="l"/>
              </a:tabLst>
              <a:defRPr>
                <a:solidFill>
                  <a:schemeClr val="tx1"/>
                </a:solidFill>
                <a:latin typeface="Arial" panose="020B0604020202020204" pitchFamily="34" charset="0"/>
              </a:defRPr>
            </a:lvl3pPr>
            <a:lvl4pPr marL="1600200" indent="-228600">
              <a:tabLst>
                <a:tab pos="457200" algn="l"/>
                <a:tab pos="914400" algn="l"/>
              </a:tabLst>
              <a:defRPr>
                <a:solidFill>
                  <a:schemeClr val="tx1"/>
                </a:solidFill>
                <a:latin typeface="Arial" panose="020B0604020202020204" pitchFamily="34" charset="0"/>
              </a:defRPr>
            </a:lvl4pPr>
            <a:lvl5pPr marL="2057400" indent="-228600">
              <a:tabLst>
                <a:tab pos="457200" algn="l"/>
                <a:tab pos="914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dirty="0">
                <a:solidFill>
                  <a:srgbClr val="000000"/>
                </a:solidFill>
                <a:latin typeface="Calibri" panose="020F0502020204030204" pitchFamily="34" charset="0"/>
                <a:ea typeface="Noto Sans CJK SC Regular"/>
                <a:cs typeface="Noto Sans CJK SC Regular"/>
              </a:rPr>
              <a:t>Category</a:t>
            </a:r>
          </a:p>
        </p:txBody>
      </p:sp>
      <p:sp>
        <p:nvSpPr>
          <p:cNvPr id="62469" name="Rectangle 4">
            <a:extLst>
              <a:ext uri="{FF2B5EF4-FFF2-40B4-BE49-F238E27FC236}">
                <a16:creationId xmlns:a16="http://schemas.microsoft.com/office/drawing/2014/main" id="{5905CAB1-384D-9A6C-C1FE-0A7764987BE6}"/>
              </a:ext>
            </a:extLst>
          </p:cNvPr>
          <p:cNvSpPr>
            <a:spLocks noChangeArrowheads="1"/>
          </p:cNvSpPr>
          <p:nvPr/>
        </p:nvSpPr>
        <p:spPr bwMode="auto">
          <a:xfrm>
            <a:off x="5530453" y="1207294"/>
            <a:ext cx="1554401" cy="283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Lst>
              <a:defRPr>
                <a:solidFill>
                  <a:schemeClr val="tx1"/>
                </a:solidFill>
                <a:latin typeface="Arial" panose="020B0604020202020204" pitchFamily="34" charset="0"/>
              </a:defRPr>
            </a:lvl1pPr>
            <a:lvl2pPr marL="742950" indent="-285750">
              <a:tabLst>
                <a:tab pos="457200" algn="l"/>
                <a:tab pos="914400" algn="l"/>
                <a:tab pos="1371600" algn="l"/>
              </a:tabLst>
              <a:defRPr>
                <a:solidFill>
                  <a:schemeClr val="tx1"/>
                </a:solidFill>
                <a:latin typeface="Arial" panose="020B0604020202020204" pitchFamily="34" charset="0"/>
              </a:defRPr>
            </a:lvl2pPr>
            <a:lvl3pPr marL="1143000" indent="-228600">
              <a:tabLst>
                <a:tab pos="457200" algn="l"/>
                <a:tab pos="914400" algn="l"/>
                <a:tab pos="1371600" algn="l"/>
              </a:tabLst>
              <a:defRPr>
                <a:solidFill>
                  <a:schemeClr val="tx1"/>
                </a:solidFill>
                <a:latin typeface="Arial" panose="020B0604020202020204" pitchFamily="34" charset="0"/>
              </a:defRPr>
            </a:lvl3pPr>
            <a:lvl4pPr marL="1600200" indent="-228600">
              <a:tabLst>
                <a:tab pos="457200" algn="l"/>
                <a:tab pos="914400" algn="l"/>
                <a:tab pos="1371600" algn="l"/>
              </a:tabLst>
              <a:defRPr>
                <a:solidFill>
                  <a:schemeClr val="tx1"/>
                </a:solidFill>
                <a:latin typeface="Arial" panose="020B0604020202020204" pitchFamily="34" charset="0"/>
              </a:defRPr>
            </a:lvl4pPr>
            <a:lvl5pPr marL="2057400" indent="-228600">
              <a:tabLst>
                <a:tab pos="457200" algn="l"/>
                <a:tab pos="914400" algn="l"/>
                <a:tab pos="1371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dirty="0">
                <a:solidFill>
                  <a:srgbClr val="000000"/>
                </a:solidFill>
                <a:latin typeface="Calibri" panose="020F0502020204030204" pitchFamily="34" charset="0"/>
                <a:ea typeface="Noto Sans CJK SC Regular"/>
                <a:cs typeface="Noto Sans CJK SC Regular"/>
              </a:rPr>
              <a:t>Adjusted P-value</a:t>
            </a:r>
          </a:p>
        </p:txBody>
      </p:sp>
      <p:sp>
        <p:nvSpPr>
          <p:cNvPr id="62470" name="Rectangle 5">
            <a:extLst>
              <a:ext uri="{FF2B5EF4-FFF2-40B4-BE49-F238E27FC236}">
                <a16:creationId xmlns:a16="http://schemas.microsoft.com/office/drawing/2014/main" id="{75C4D0E0-7A44-E360-4BAF-029013C1206D}"/>
              </a:ext>
            </a:extLst>
          </p:cNvPr>
          <p:cNvSpPr>
            <a:spLocks noChangeArrowheads="1"/>
          </p:cNvSpPr>
          <p:nvPr/>
        </p:nvSpPr>
        <p:spPr bwMode="auto">
          <a:xfrm>
            <a:off x="1363266" y="1207294"/>
            <a:ext cx="490538" cy="622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Lst>
              <a:defRPr>
                <a:solidFill>
                  <a:schemeClr val="tx1"/>
                </a:solidFill>
                <a:latin typeface="Arial" panose="020B0604020202020204" pitchFamily="34" charset="0"/>
              </a:defRPr>
            </a:lvl1pPr>
            <a:lvl2pPr marL="742950" indent="-285750">
              <a:tabLst>
                <a:tab pos="457200" algn="l"/>
              </a:tabLst>
              <a:defRPr>
                <a:solidFill>
                  <a:schemeClr val="tx1"/>
                </a:solidFill>
                <a:latin typeface="Arial" panose="020B0604020202020204" pitchFamily="34" charset="0"/>
              </a:defRPr>
            </a:lvl2pPr>
            <a:lvl3pPr marL="1143000" indent="-228600">
              <a:tabLst>
                <a:tab pos="457200" algn="l"/>
              </a:tabLst>
              <a:defRPr>
                <a:solidFill>
                  <a:schemeClr val="tx1"/>
                </a:solidFill>
                <a:latin typeface="Arial" panose="020B0604020202020204" pitchFamily="34" charset="0"/>
              </a:defRPr>
            </a:lvl3pPr>
            <a:lvl4pPr marL="1600200" indent="-228600">
              <a:tabLst>
                <a:tab pos="457200" algn="l"/>
              </a:tabLst>
              <a:defRPr>
                <a:solidFill>
                  <a:schemeClr val="tx1"/>
                </a:solidFill>
                <a:latin typeface="Arial" panose="020B0604020202020204" pitchFamily="34" charset="0"/>
              </a:defRPr>
            </a:lvl4pPr>
            <a:lvl5pPr marL="2057400" indent="-22860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Rank</a:t>
            </a:r>
          </a:p>
        </p:txBody>
      </p:sp>
      <p:sp>
        <p:nvSpPr>
          <p:cNvPr id="62471" name="Rectangle 6">
            <a:extLst>
              <a:ext uri="{FF2B5EF4-FFF2-40B4-BE49-F238E27FC236}">
                <a16:creationId xmlns:a16="http://schemas.microsoft.com/office/drawing/2014/main" id="{B4F6ECC2-A840-F875-2A2A-906AE28EDB4C}"/>
              </a:ext>
            </a:extLst>
          </p:cNvPr>
          <p:cNvSpPr>
            <a:spLocks noChangeArrowheads="1"/>
          </p:cNvSpPr>
          <p:nvPr/>
        </p:nvSpPr>
        <p:spPr bwMode="auto">
          <a:xfrm>
            <a:off x="1397794" y="1484710"/>
            <a:ext cx="484585" cy="2838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Lst>
              <a:defRPr>
                <a:solidFill>
                  <a:schemeClr val="tx1"/>
                </a:solidFill>
                <a:latin typeface="Arial" panose="020B0604020202020204" pitchFamily="34" charset="0"/>
              </a:defRPr>
            </a:lvl1pPr>
            <a:lvl2pPr marL="742950" indent="-285750">
              <a:tabLst>
                <a:tab pos="457200" algn="l"/>
              </a:tabLst>
              <a:defRPr>
                <a:solidFill>
                  <a:schemeClr val="tx1"/>
                </a:solidFill>
                <a:latin typeface="Arial" panose="020B0604020202020204" pitchFamily="34" charset="0"/>
              </a:defRPr>
            </a:lvl2pPr>
            <a:lvl3pPr marL="1143000" indent="-228600">
              <a:tabLst>
                <a:tab pos="457200" algn="l"/>
              </a:tabLst>
              <a:defRPr>
                <a:solidFill>
                  <a:schemeClr val="tx1"/>
                </a:solidFill>
                <a:latin typeface="Arial" panose="020B0604020202020204" pitchFamily="34" charset="0"/>
              </a:defRPr>
            </a:lvl3pPr>
            <a:lvl4pPr marL="1600200" indent="-228600">
              <a:tabLst>
                <a:tab pos="457200" algn="l"/>
              </a:tabLst>
              <a:defRPr>
                <a:solidFill>
                  <a:schemeClr val="tx1"/>
                </a:solidFill>
                <a:latin typeface="Arial" panose="020B0604020202020204" pitchFamily="34" charset="0"/>
              </a:defRPr>
            </a:lvl4pPr>
            <a:lvl5pPr marL="2057400" indent="-22860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1</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2</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4</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5</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52</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53</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p:txBody>
      </p:sp>
      <p:sp>
        <p:nvSpPr>
          <p:cNvPr id="62472" name="Rectangle 7">
            <a:extLst>
              <a:ext uri="{FF2B5EF4-FFF2-40B4-BE49-F238E27FC236}">
                <a16:creationId xmlns:a16="http://schemas.microsoft.com/office/drawing/2014/main" id="{D6801469-42BA-EB1C-5084-568EB8D3A604}"/>
              </a:ext>
            </a:extLst>
          </p:cNvPr>
          <p:cNvSpPr>
            <a:spLocks noChangeArrowheads="1"/>
          </p:cNvSpPr>
          <p:nvPr/>
        </p:nvSpPr>
        <p:spPr bwMode="auto">
          <a:xfrm>
            <a:off x="1920479" y="1484710"/>
            <a:ext cx="2045494" cy="4223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Transcriptional regulation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Transcription factor</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Initiation of transcription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Nuclear localization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Chromatin modification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i="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Cytoplasmic localization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Translation</a:t>
            </a:r>
          </a:p>
          <a:p>
            <a:pPr eaLnBrk="1" hangingPunct="1">
              <a:buClr>
                <a:srgbClr val="000000"/>
              </a:buClr>
              <a:buSzPct val="100000"/>
              <a:buFont typeface="Times New Roman" panose="02020603050405020304" pitchFamily="18" charset="0"/>
              <a:buNone/>
            </a:pPr>
            <a:endParaRPr lang="en-US" altLang="es-ES" b="1" i="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endParaRPr lang="en-US" altLang="es-ES" b="1" i="1">
              <a:solidFill>
                <a:srgbClr val="000000"/>
              </a:solidFill>
              <a:latin typeface="Calibri" panose="020F0502020204030204" pitchFamily="34" charset="0"/>
              <a:ea typeface="Noto Sans CJK SC Regular"/>
              <a:cs typeface="Noto Sans CJK SC Regular"/>
            </a:endParaRPr>
          </a:p>
        </p:txBody>
      </p:sp>
      <p:sp>
        <p:nvSpPr>
          <p:cNvPr id="62473" name="Rectangle 8">
            <a:extLst>
              <a:ext uri="{FF2B5EF4-FFF2-40B4-BE49-F238E27FC236}">
                <a16:creationId xmlns:a16="http://schemas.microsoft.com/office/drawing/2014/main" id="{353861F5-B130-B267-55E1-2EEBEF168337}"/>
              </a:ext>
            </a:extLst>
          </p:cNvPr>
          <p:cNvSpPr>
            <a:spLocks noChangeArrowheads="1"/>
          </p:cNvSpPr>
          <p:nvPr/>
        </p:nvSpPr>
        <p:spPr bwMode="auto">
          <a:xfrm>
            <a:off x="5481638" y="1500188"/>
            <a:ext cx="1952625" cy="4777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0.001   x 53/1   = 0.053</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0.002   x 53/2   = 0.053</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0.003   x 53/3   = 0.053</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0.0031 x 53/4   = 0.040</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0.005   x 53/5   = 0.053</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a:solidFill>
                <a:srgbClr val="0000FF"/>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0.985   x 53/52  = 1.004</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0.99     x 53/53  = 0.99</a:t>
            </a:r>
          </a:p>
          <a:p>
            <a:pPr eaLnBrk="1" hangingPunct="1">
              <a:buClr>
                <a:srgbClr val="000000"/>
              </a:buClr>
              <a:buSzPct val="100000"/>
              <a:buFont typeface="Times New Roman" panose="02020603050405020304" pitchFamily="18" charset="0"/>
              <a:buNone/>
            </a:pPr>
            <a:endParaRPr lang="en-US" altLang="es-ES" b="1">
              <a:solidFill>
                <a:srgbClr val="0000FF"/>
              </a:solidFill>
              <a:latin typeface="Calibri" panose="020F0502020204030204" pitchFamily="34" charset="0"/>
              <a:ea typeface="Noto Sans CJK SC Regular"/>
              <a:cs typeface="Noto Sans CJK SC Regular"/>
            </a:endParaRPr>
          </a:p>
        </p:txBody>
      </p:sp>
      <p:sp>
        <p:nvSpPr>
          <p:cNvPr id="62474" name="Rectangle 9">
            <a:extLst>
              <a:ext uri="{FF2B5EF4-FFF2-40B4-BE49-F238E27FC236}">
                <a16:creationId xmlns:a16="http://schemas.microsoft.com/office/drawing/2014/main" id="{AF4681EA-B0CB-F1AC-C5CF-0351283EF3B4}"/>
              </a:ext>
            </a:extLst>
          </p:cNvPr>
          <p:cNvSpPr>
            <a:spLocks noChangeArrowheads="1"/>
          </p:cNvSpPr>
          <p:nvPr/>
        </p:nvSpPr>
        <p:spPr bwMode="auto">
          <a:xfrm>
            <a:off x="1562101" y="3576638"/>
            <a:ext cx="6193631" cy="899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Compute and “adjusted P-value” multiplying the “nominal” P-value times # of tests divided by the rank of the P-value in sorted list</a:t>
            </a:r>
          </a:p>
        </p:txBody>
      </p:sp>
      <p:sp>
        <p:nvSpPr>
          <p:cNvPr id="62475" name="Rectangle 10">
            <a:extLst>
              <a:ext uri="{FF2B5EF4-FFF2-40B4-BE49-F238E27FC236}">
                <a16:creationId xmlns:a16="http://schemas.microsoft.com/office/drawing/2014/main" id="{5870B442-CD70-7DE0-7329-4AD49D07CC88}"/>
              </a:ext>
            </a:extLst>
          </p:cNvPr>
          <p:cNvSpPr>
            <a:spLocks noChangeArrowheads="1"/>
          </p:cNvSpPr>
          <p:nvPr/>
        </p:nvSpPr>
        <p:spPr bwMode="auto">
          <a:xfrm>
            <a:off x="4020741" y="1500188"/>
            <a:ext cx="722709" cy="3115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Lst>
              <a:defRPr>
                <a:solidFill>
                  <a:schemeClr val="tx1"/>
                </a:solidFill>
                <a:latin typeface="Arial" panose="020B0604020202020204" pitchFamily="34" charset="0"/>
              </a:defRPr>
            </a:lvl1pPr>
            <a:lvl2pPr marL="742950" indent="-285750">
              <a:tabLst>
                <a:tab pos="457200" algn="l"/>
                <a:tab pos="914400" algn="l"/>
                <a:tab pos="1371600" algn="l"/>
              </a:tabLst>
              <a:defRPr>
                <a:solidFill>
                  <a:schemeClr val="tx1"/>
                </a:solidFill>
                <a:latin typeface="Arial" panose="020B0604020202020204" pitchFamily="34" charset="0"/>
              </a:defRPr>
            </a:lvl2pPr>
            <a:lvl3pPr marL="1143000" indent="-228600">
              <a:tabLst>
                <a:tab pos="457200" algn="l"/>
                <a:tab pos="914400" algn="l"/>
                <a:tab pos="1371600" algn="l"/>
              </a:tabLst>
              <a:defRPr>
                <a:solidFill>
                  <a:schemeClr val="tx1"/>
                </a:solidFill>
                <a:latin typeface="Arial" panose="020B0604020202020204" pitchFamily="34" charset="0"/>
              </a:defRPr>
            </a:lvl3pPr>
            <a:lvl4pPr marL="1600200" indent="-228600">
              <a:tabLst>
                <a:tab pos="457200" algn="l"/>
                <a:tab pos="914400" algn="l"/>
                <a:tab pos="1371600" algn="l"/>
              </a:tabLst>
              <a:defRPr>
                <a:solidFill>
                  <a:schemeClr val="tx1"/>
                </a:solidFill>
                <a:latin typeface="Arial" panose="020B0604020202020204" pitchFamily="34" charset="0"/>
              </a:defRPr>
            </a:lvl4pPr>
            <a:lvl5pPr marL="2057400" indent="-228600">
              <a:tabLst>
                <a:tab pos="457200" algn="l"/>
                <a:tab pos="914400" algn="l"/>
                <a:tab pos="1371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0.001</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0.002</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0.0031</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0.005</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0.97</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0.99</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p:txBody>
      </p:sp>
      <p:sp>
        <p:nvSpPr>
          <p:cNvPr id="62476" name="Rectangle 11">
            <a:extLst>
              <a:ext uri="{FF2B5EF4-FFF2-40B4-BE49-F238E27FC236}">
                <a16:creationId xmlns:a16="http://schemas.microsoft.com/office/drawing/2014/main" id="{A4432D1C-642B-5937-4918-EB05BB88A34E}"/>
              </a:ext>
            </a:extLst>
          </p:cNvPr>
          <p:cNvSpPr>
            <a:spLocks noChangeArrowheads="1"/>
          </p:cNvSpPr>
          <p:nvPr/>
        </p:nvSpPr>
        <p:spPr bwMode="auto">
          <a:xfrm>
            <a:off x="2149079" y="4254104"/>
            <a:ext cx="3532584" cy="622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Adjusted P-value = P-value  X  [# of tests] / Rank</a:t>
            </a:r>
          </a:p>
        </p:txBody>
      </p:sp>
      <p:sp>
        <p:nvSpPr>
          <p:cNvPr id="62477" name="Rectangle 10">
            <a:extLst>
              <a:ext uri="{FF2B5EF4-FFF2-40B4-BE49-F238E27FC236}">
                <a16:creationId xmlns:a16="http://schemas.microsoft.com/office/drawing/2014/main" id="{7156F0E0-F36B-CBD9-162C-E30F8A6826D5}"/>
              </a:ext>
            </a:extLst>
          </p:cNvPr>
          <p:cNvSpPr>
            <a:spLocks noChangeArrowheads="1"/>
          </p:cNvSpPr>
          <p:nvPr/>
        </p:nvSpPr>
        <p:spPr bwMode="auto">
          <a:xfrm>
            <a:off x="4820841" y="1491853"/>
            <a:ext cx="495300" cy="2561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Lst>
              <a:defRPr>
                <a:solidFill>
                  <a:schemeClr val="tx1"/>
                </a:solidFill>
                <a:latin typeface="Arial" panose="020B0604020202020204" pitchFamily="34" charset="0"/>
              </a:defRPr>
            </a:lvl1pPr>
            <a:lvl2pPr marL="742950" indent="-285750">
              <a:tabLst>
                <a:tab pos="457200" algn="l"/>
                <a:tab pos="914400" algn="l"/>
                <a:tab pos="1371600" algn="l"/>
              </a:tabLst>
              <a:defRPr>
                <a:solidFill>
                  <a:schemeClr val="tx1"/>
                </a:solidFill>
                <a:latin typeface="Arial" panose="020B0604020202020204" pitchFamily="34" charset="0"/>
              </a:defRPr>
            </a:lvl2pPr>
            <a:lvl3pPr marL="1143000" indent="-228600">
              <a:tabLst>
                <a:tab pos="457200" algn="l"/>
                <a:tab pos="914400" algn="l"/>
                <a:tab pos="1371600" algn="l"/>
              </a:tabLst>
              <a:defRPr>
                <a:solidFill>
                  <a:schemeClr val="tx1"/>
                </a:solidFill>
                <a:latin typeface="Arial" panose="020B0604020202020204" pitchFamily="34" charset="0"/>
              </a:defRPr>
            </a:lvl3pPr>
            <a:lvl4pPr marL="1600200" indent="-228600">
              <a:tabLst>
                <a:tab pos="457200" algn="l"/>
                <a:tab pos="914400" algn="l"/>
                <a:tab pos="1371600" algn="l"/>
              </a:tabLst>
              <a:defRPr>
                <a:solidFill>
                  <a:schemeClr val="tx1"/>
                </a:solidFill>
                <a:latin typeface="Arial" panose="020B0604020202020204" pitchFamily="34" charset="0"/>
              </a:defRPr>
            </a:lvl4pPr>
            <a:lvl5pPr marL="2057400" indent="-228600">
              <a:tabLst>
                <a:tab pos="457200" algn="l"/>
                <a:tab pos="914400" algn="l"/>
                <a:tab pos="1371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US" altLang="es-ES" b="1">
                <a:solidFill>
                  <a:srgbClr val="FF0000"/>
                </a:solidFill>
                <a:latin typeface="Calibri" panose="020F0502020204030204" pitchFamily="34" charset="0"/>
                <a:ea typeface="Noto Sans CJK SC Regular"/>
                <a:cs typeface="Noto Sans CJK SC Regular"/>
              </a:rPr>
              <a:t>1</a:t>
            </a:r>
          </a:p>
          <a:p>
            <a:pPr algn="ctr" eaLnBrk="1" hangingPunct="1">
              <a:buClr>
                <a:srgbClr val="000000"/>
              </a:buClr>
              <a:buSzPct val="100000"/>
              <a:buFont typeface="Times New Roman" panose="02020603050405020304" pitchFamily="18" charset="0"/>
              <a:buNone/>
            </a:pPr>
            <a:r>
              <a:rPr lang="en-US" altLang="es-ES" b="1">
                <a:solidFill>
                  <a:srgbClr val="FF0000"/>
                </a:solidFill>
                <a:latin typeface="Calibri" panose="020F0502020204030204" pitchFamily="34" charset="0"/>
                <a:ea typeface="Noto Sans CJK SC Regular"/>
                <a:cs typeface="Noto Sans CJK SC Regular"/>
              </a:rPr>
              <a:t>2</a:t>
            </a:r>
          </a:p>
          <a:p>
            <a:pPr algn="ctr" eaLnBrk="1" hangingPunct="1">
              <a:buClr>
                <a:srgbClr val="000000"/>
              </a:buClr>
              <a:buSzPct val="100000"/>
              <a:buFont typeface="Times New Roman" panose="02020603050405020304" pitchFamily="18" charset="0"/>
              <a:buNone/>
            </a:pPr>
            <a:r>
              <a:rPr lang="en-US" altLang="es-ES" b="1">
                <a:solidFill>
                  <a:srgbClr val="FF0000"/>
                </a:solidFill>
                <a:latin typeface="Calibri" panose="020F0502020204030204" pitchFamily="34" charset="0"/>
                <a:ea typeface="Noto Sans CJK SC Regular"/>
                <a:cs typeface="Noto Sans CJK SC Regular"/>
              </a:rPr>
              <a:t>3</a:t>
            </a:r>
          </a:p>
          <a:p>
            <a:pPr algn="ctr" eaLnBrk="1" hangingPunct="1">
              <a:buClr>
                <a:srgbClr val="000000"/>
              </a:buClr>
              <a:buSzPct val="100000"/>
              <a:buFont typeface="Times New Roman" panose="02020603050405020304" pitchFamily="18" charset="0"/>
              <a:buNone/>
            </a:pPr>
            <a:r>
              <a:rPr lang="en-US" altLang="es-ES" b="1">
                <a:solidFill>
                  <a:srgbClr val="FF0000"/>
                </a:solidFill>
                <a:latin typeface="Calibri" panose="020F0502020204030204" pitchFamily="34" charset="0"/>
                <a:ea typeface="Noto Sans CJK SC Regular"/>
                <a:cs typeface="Noto Sans CJK SC Regular"/>
              </a:rPr>
              <a:t>4</a:t>
            </a:r>
          </a:p>
          <a:p>
            <a:pPr algn="ctr" eaLnBrk="1" hangingPunct="1">
              <a:buClr>
                <a:srgbClr val="000000"/>
              </a:buClr>
              <a:buSzPct val="100000"/>
              <a:buFont typeface="Times New Roman" panose="02020603050405020304" pitchFamily="18" charset="0"/>
              <a:buNone/>
            </a:pPr>
            <a:r>
              <a:rPr lang="en-US" altLang="es-ES" b="1">
                <a:solidFill>
                  <a:srgbClr val="FF0000"/>
                </a:solidFill>
                <a:latin typeface="Calibri" panose="020F0502020204030204" pitchFamily="34" charset="0"/>
                <a:ea typeface="Noto Sans CJK SC Regular"/>
                <a:cs typeface="Noto Sans CJK SC Regular"/>
              </a:rPr>
              <a:t>5</a:t>
            </a:r>
          </a:p>
          <a:p>
            <a:pPr algn="ctr" eaLnBrk="1" hangingPunct="1">
              <a:buClr>
                <a:srgbClr val="000000"/>
              </a:buClr>
              <a:buSzPct val="100000"/>
              <a:buFont typeface="Times New Roman" panose="02020603050405020304" pitchFamily="18" charset="0"/>
              <a:buNone/>
            </a:pPr>
            <a:r>
              <a:rPr lang="en-US" altLang="es-ES" b="1">
                <a:solidFill>
                  <a:srgbClr val="FF0000"/>
                </a:solidFill>
                <a:latin typeface="Calibri" panose="020F0502020204030204" pitchFamily="34" charset="0"/>
                <a:ea typeface="Noto Sans CJK SC Regular"/>
                <a:cs typeface="Noto Sans CJK SC Regular"/>
              </a:rPr>
              <a:t>---</a:t>
            </a:r>
          </a:p>
          <a:p>
            <a:pPr algn="ctr" eaLnBrk="1" hangingPunct="1">
              <a:buClr>
                <a:srgbClr val="000000"/>
              </a:buClr>
              <a:buSzPct val="100000"/>
              <a:buFont typeface="Times New Roman" panose="02020603050405020304" pitchFamily="18" charset="0"/>
              <a:buNone/>
            </a:pPr>
            <a:endParaRPr lang="en-US" altLang="es-ES" b="1">
              <a:solidFill>
                <a:srgbClr val="FF0000"/>
              </a:solidFill>
              <a:latin typeface="Calibri" panose="020F0502020204030204" pitchFamily="34" charset="0"/>
              <a:ea typeface="Noto Sans CJK SC Regular"/>
              <a:cs typeface="Noto Sans CJK SC Regular"/>
            </a:endParaRPr>
          </a:p>
          <a:p>
            <a:pPr algn="ctr" eaLnBrk="1" hangingPunct="1">
              <a:buClr>
                <a:srgbClr val="000000"/>
              </a:buClr>
              <a:buSzPct val="100000"/>
              <a:buFont typeface="Times New Roman" panose="02020603050405020304" pitchFamily="18" charset="0"/>
              <a:buNone/>
            </a:pPr>
            <a:r>
              <a:rPr lang="en-US" altLang="es-ES" b="1">
                <a:solidFill>
                  <a:srgbClr val="FF0000"/>
                </a:solidFill>
                <a:latin typeface="Calibri" panose="020F0502020204030204" pitchFamily="34" charset="0"/>
                <a:ea typeface="Noto Sans CJK SC Regular"/>
                <a:cs typeface="Noto Sans CJK SC Regular"/>
              </a:rPr>
              <a:t>52</a:t>
            </a:r>
          </a:p>
          <a:p>
            <a:pPr algn="ctr" eaLnBrk="1" hangingPunct="1">
              <a:buClr>
                <a:srgbClr val="000000"/>
              </a:buClr>
              <a:buSzPct val="100000"/>
              <a:buFont typeface="Times New Roman" panose="02020603050405020304" pitchFamily="18" charset="0"/>
              <a:buNone/>
            </a:pPr>
            <a:r>
              <a:rPr lang="en-US" altLang="es-ES" b="1">
                <a:solidFill>
                  <a:srgbClr val="FF0000"/>
                </a:solidFill>
                <a:latin typeface="Calibri" panose="020F0502020204030204" pitchFamily="34" charset="0"/>
                <a:ea typeface="Noto Sans CJK SC Regular"/>
                <a:cs typeface="Noto Sans CJK SC Regular"/>
              </a:rPr>
              <a:t>53</a:t>
            </a:r>
          </a:p>
        </p:txBody>
      </p:sp>
      <p:sp>
        <p:nvSpPr>
          <p:cNvPr id="62478" name="Rectangle 2">
            <a:extLst>
              <a:ext uri="{FF2B5EF4-FFF2-40B4-BE49-F238E27FC236}">
                <a16:creationId xmlns:a16="http://schemas.microsoft.com/office/drawing/2014/main" id="{F80B7F14-3B08-ADF2-547C-4AA7D3C46BA2}"/>
              </a:ext>
            </a:extLst>
          </p:cNvPr>
          <p:cNvSpPr>
            <a:spLocks noChangeArrowheads="1"/>
          </p:cNvSpPr>
          <p:nvPr/>
        </p:nvSpPr>
        <p:spPr bwMode="auto">
          <a:xfrm>
            <a:off x="4887444" y="1201107"/>
            <a:ext cx="535854" cy="283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Lst>
              <a:defRPr>
                <a:solidFill>
                  <a:schemeClr val="tx1"/>
                </a:solidFill>
                <a:latin typeface="Arial" panose="020B0604020202020204" pitchFamily="34" charset="0"/>
              </a:defRPr>
            </a:lvl1pPr>
            <a:lvl2pPr marL="742950" indent="-285750">
              <a:tabLst>
                <a:tab pos="457200" algn="l"/>
                <a:tab pos="914400" algn="l"/>
              </a:tabLst>
              <a:defRPr>
                <a:solidFill>
                  <a:schemeClr val="tx1"/>
                </a:solidFill>
                <a:latin typeface="Arial" panose="020B0604020202020204" pitchFamily="34" charset="0"/>
              </a:defRPr>
            </a:lvl2pPr>
            <a:lvl3pPr marL="1143000" indent="-228600">
              <a:tabLst>
                <a:tab pos="457200" algn="l"/>
                <a:tab pos="914400" algn="l"/>
              </a:tabLst>
              <a:defRPr>
                <a:solidFill>
                  <a:schemeClr val="tx1"/>
                </a:solidFill>
                <a:latin typeface="Arial" panose="020B0604020202020204" pitchFamily="34" charset="0"/>
              </a:defRPr>
            </a:lvl3pPr>
            <a:lvl4pPr marL="1600200" indent="-228600">
              <a:tabLst>
                <a:tab pos="457200" algn="l"/>
                <a:tab pos="914400" algn="l"/>
              </a:tabLst>
              <a:defRPr>
                <a:solidFill>
                  <a:schemeClr val="tx1"/>
                </a:solidFill>
                <a:latin typeface="Arial" panose="020B0604020202020204" pitchFamily="34" charset="0"/>
              </a:defRPr>
            </a:lvl4pPr>
            <a:lvl5pPr marL="2057400" indent="-228600">
              <a:tabLst>
                <a:tab pos="457200" algn="l"/>
                <a:tab pos="914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Rank</a:t>
            </a:r>
          </a:p>
        </p:txBody>
      </p:sp>
    </p:spTree>
    <p:extLst>
      <p:ext uri="{BB962C8B-B14F-4D97-AF65-F5344CB8AC3E}">
        <p14:creationId xmlns:p14="http://schemas.microsoft.com/office/powerpoint/2010/main" val="6467642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9">
            <a:extLst>
              <a:ext uri="{FF2B5EF4-FFF2-40B4-BE49-F238E27FC236}">
                <a16:creationId xmlns:a16="http://schemas.microsoft.com/office/drawing/2014/main" id="{9ED7FDFA-4E9A-9829-3A53-5BD684FE204E}"/>
              </a:ext>
            </a:extLst>
          </p:cNvPr>
          <p:cNvSpPr>
            <a:spLocks noChangeArrowheads="1"/>
          </p:cNvSpPr>
          <p:nvPr/>
        </p:nvSpPr>
        <p:spPr bwMode="auto">
          <a:xfrm>
            <a:off x="6788944" y="1491853"/>
            <a:ext cx="645319" cy="3946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0.040</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0.040</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0.040</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0.040</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0.053</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a:solidFill>
                <a:srgbClr val="0000FF"/>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0.99</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0.99</a:t>
            </a:r>
          </a:p>
        </p:txBody>
      </p:sp>
      <p:sp>
        <p:nvSpPr>
          <p:cNvPr id="64515" name="Rectangle 1">
            <a:extLst>
              <a:ext uri="{FF2B5EF4-FFF2-40B4-BE49-F238E27FC236}">
                <a16:creationId xmlns:a16="http://schemas.microsoft.com/office/drawing/2014/main" id="{9F460E4A-A93B-8E26-9281-F02FC0B90FDB}"/>
              </a:ext>
            </a:extLst>
          </p:cNvPr>
          <p:cNvSpPr>
            <a:spLocks noGrp="1" noChangeArrowheads="1"/>
          </p:cNvSpPr>
          <p:nvPr>
            <p:ph type="title" idx="4294967295"/>
          </p:nvPr>
        </p:nvSpPr>
        <p:spPr>
          <a:xfrm>
            <a:off x="1485900" y="205978"/>
            <a:ext cx="6172200" cy="479822"/>
          </a:xfrm>
        </p:spPr>
        <p:txBody>
          <a:bodyPr>
            <a:normAutofit fontScale="90000"/>
          </a:bodyPr>
          <a:lstStyle/>
          <a:p>
            <a:pPr eaLnBrk="1" hangingPunct="1">
              <a:tabLst>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Lst>
            </a:pPr>
            <a:r>
              <a:rPr lang="en-GB" altLang="es-ES" sz="3300">
                <a:latin typeface="Calibri" panose="020F0502020204030204" pitchFamily="34" charset="0"/>
              </a:rPr>
              <a:t>Benjamini-Hochberg example III</a:t>
            </a:r>
          </a:p>
        </p:txBody>
      </p:sp>
      <p:sp>
        <p:nvSpPr>
          <p:cNvPr id="64516" name="Rectangle 2">
            <a:extLst>
              <a:ext uri="{FF2B5EF4-FFF2-40B4-BE49-F238E27FC236}">
                <a16:creationId xmlns:a16="http://schemas.microsoft.com/office/drawing/2014/main" id="{06CD90FC-730C-DB31-6248-E3FBB794AF82}"/>
              </a:ext>
            </a:extLst>
          </p:cNvPr>
          <p:cNvSpPr>
            <a:spLocks noChangeArrowheads="1"/>
          </p:cNvSpPr>
          <p:nvPr/>
        </p:nvSpPr>
        <p:spPr bwMode="auto">
          <a:xfrm>
            <a:off x="2121966" y="1207294"/>
            <a:ext cx="989138" cy="283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Lst>
              <a:defRPr>
                <a:solidFill>
                  <a:schemeClr val="tx1"/>
                </a:solidFill>
                <a:latin typeface="Arial" panose="020B0604020202020204" pitchFamily="34" charset="0"/>
              </a:defRPr>
            </a:lvl1pPr>
            <a:lvl2pPr marL="742950" indent="-285750">
              <a:tabLst>
                <a:tab pos="457200" algn="l"/>
                <a:tab pos="914400" algn="l"/>
              </a:tabLst>
              <a:defRPr>
                <a:solidFill>
                  <a:schemeClr val="tx1"/>
                </a:solidFill>
                <a:latin typeface="Arial" panose="020B0604020202020204" pitchFamily="34" charset="0"/>
              </a:defRPr>
            </a:lvl2pPr>
            <a:lvl3pPr marL="1143000" indent="-228600">
              <a:tabLst>
                <a:tab pos="457200" algn="l"/>
                <a:tab pos="914400" algn="l"/>
              </a:tabLst>
              <a:defRPr>
                <a:solidFill>
                  <a:schemeClr val="tx1"/>
                </a:solidFill>
                <a:latin typeface="Arial" panose="020B0604020202020204" pitchFamily="34" charset="0"/>
              </a:defRPr>
            </a:lvl3pPr>
            <a:lvl4pPr marL="1600200" indent="-228600">
              <a:tabLst>
                <a:tab pos="457200" algn="l"/>
                <a:tab pos="914400" algn="l"/>
              </a:tabLst>
              <a:defRPr>
                <a:solidFill>
                  <a:schemeClr val="tx1"/>
                </a:solidFill>
                <a:latin typeface="Arial" panose="020B0604020202020204" pitchFamily="34" charset="0"/>
              </a:defRPr>
            </a:lvl4pPr>
            <a:lvl5pPr marL="2057400" indent="-228600">
              <a:tabLst>
                <a:tab pos="457200" algn="l"/>
                <a:tab pos="914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Category</a:t>
            </a:r>
          </a:p>
        </p:txBody>
      </p:sp>
      <p:sp>
        <p:nvSpPr>
          <p:cNvPr id="64517" name="Rectangle 3">
            <a:extLst>
              <a:ext uri="{FF2B5EF4-FFF2-40B4-BE49-F238E27FC236}">
                <a16:creationId xmlns:a16="http://schemas.microsoft.com/office/drawing/2014/main" id="{D26E135C-51D1-36A7-15C0-01C3C6AEE7B5}"/>
              </a:ext>
            </a:extLst>
          </p:cNvPr>
          <p:cNvSpPr>
            <a:spLocks noChangeArrowheads="1"/>
          </p:cNvSpPr>
          <p:nvPr/>
        </p:nvSpPr>
        <p:spPr bwMode="auto">
          <a:xfrm>
            <a:off x="4877991" y="1207294"/>
            <a:ext cx="1541264" cy="283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Lst>
              <a:defRPr>
                <a:solidFill>
                  <a:schemeClr val="tx1"/>
                </a:solidFill>
                <a:latin typeface="Arial" panose="020B0604020202020204" pitchFamily="34" charset="0"/>
              </a:defRPr>
            </a:lvl1pPr>
            <a:lvl2pPr marL="742950" indent="-285750">
              <a:tabLst>
                <a:tab pos="457200" algn="l"/>
                <a:tab pos="914400" algn="l"/>
                <a:tab pos="1371600" algn="l"/>
              </a:tabLst>
              <a:defRPr>
                <a:solidFill>
                  <a:schemeClr val="tx1"/>
                </a:solidFill>
                <a:latin typeface="Arial" panose="020B0604020202020204" pitchFamily="34" charset="0"/>
              </a:defRPr>
            </a:lvl2pPr>
            <a:lvl3pPr marL="1143000" indent="-228600">
              <a:tabLst>
                <a:tab pos="457200" algn="l"/>
                <a:tab pos="914400" algn="l"/>
                <a:tab pos="1371600" algn="l"/>
              </a:tabLst>
              <a:defRPr>
                <a:solidFill>
                  <a:schemeClr val="tx1"/>
                </a:solidFill>
                <a:latin typeface="Arial" panose="020B0604020202020204" pitchFamily="34" charset="0"/>
              </a:defRPr>
            </a:lvl3pPr>
            <a:lvl4pPr marL="1600200" indent="-228600">
              <a:tabLst>
                <a:tab pos="457200" algn="l"/>
                <a:tab pos="914400" algn="l"/>
                <a:tab pos="1371600" algn="l"/>
              </a:tabLst>
              <a:defRPr>
                <a:solidFill>
                  <a:schemeClr val="tx1"/>
                </a:solidFill>
                <a:latin typeface="Arial" panose="020B0604020202020204" pitchFamily="34" charset="0"/>
              </a:defRPr>
            </a:lvl4pPr>
            <a:lvl5pPr marL="2057400" indent="-228600">
              <a:tabLst>
                <a:tab pos="457200" algn="l"/>
                <a:tab pos="914400" algn="l"/>
                <a:tab pos="1371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dirty="0">
                <a:solidFill>
                  <a:srgbClr val="000000"/>
                </a:solidFill>
                <a:latin typeface="Calibri" panose="020F0502020204030204" pitchFamily="34" charset="0"/>
                <a:ea typeface="Noto Sans CJK SC Regular"/>
                <a:cs typeface="Noto Sans CJK SC Regular"/>
              </a:rPr>
              <a:t>Adjusted P-value</a:t>
            </a:r>
          </a:p>
        </p:txBody>
      </p:sp>
      <p:sp>
        <p:nvSpPr>
          <p:cNvPr id="64518" name="Rectangle 4">
            <a:extLst>
              <a:ext uri="{FF2B5EF4-FFF2-40B4-BE49-F238E27FC236}">
                <a16:creationId xmlns:a16="http://schemas.microsoft.com/office/drawing/2014/main" id="{1208BC0D-0359-8978-E251-E398F1769318}"/>
              </a:ext>
            </a:extLst>
          </p:cNvPr>
          <p:cNvSpPr>
            <a:spLocks noChangeArrowheads="1"/>
          </p:cNvSpPr>
          <p:nvPr/>
        </p:nvSpPr>
        <p:spPr bwMode="auto">
          <a:xfrm>
            <a:off x="1363266" y="1207294"/>
            <a:ext cx="490538" cy="622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Lst>
              <a:defRPr>
                <a:solidFill>
                  <a:schemeClr val="tx1"/>
                </a:solidFill>
                <a:latin typeface="Arial" panose="020B0604020202020204" pitchFamily="34" charset="0"/>
              </a:defRPr>
            </a:lvl1pPr>
            <a:lvl2pPr marL="742950" indent="-285750">
              <a:tabLst>
                <a:tab pos="457200" algn="l"/>
              </a:tabLst>
              <a:defRPr>
                <a:solidFill>
                  <a:schemeClr val="tx1"/>
                </a:solidFill>
                <a:latin typeface="Arial" panose="020B0604020202020204" pitchFamily="34" charset="0"/>
              </a:defRPr>
            </a:lvl2pPr>
            <a:lvl3pPr marL="1143000" indent="-228600">
              <a:tabLst>
                <a:tab pos="457200" algn="l"/>
              </a:tabLst>
              <a:defRPr>
                <a:solidFill>
                  <a:schemeClr val="tx1"/>
                </a:solidFill>
                <a:latin typeface="Arial" panose="020B0604020202020204" pitchFamily="34" charset="0"/>
              </a:defRPr>
            </a:lvl3pPr>
            <a:lvl4pPr marL="1600200" indent="-228600">
              <a:tabLst>
                <a:tab pos="457200" algn="l"/>
              </a:tabLst>
              <a:defRPr>
                <a:solidFill>
                  <a:schemeClr val="tx1"/>
                </a:solidFill>
                <a:latin typeface="Arial" panose="020B0604020202020204" pitchFamily="34" charset="0"/>
              </a:defRPr>
            </a:lvl4pPr>
            <a:lvl5pPr marL="2057400" indent="-22860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Rank</a:t>
            </a:r>
          </a:p>
        </p:txBody>
      </p:sp>
      <p:sp>
        <p:nvSpPr>
          <p:cNvPr id="64519" name="Rectangle 5">
            <a:extLst>
              <a:ext uri="{FF2B5EF4-FFF2-40B4-BE49-F238E27FC236}">
                <a16:creationId xmlns:a16="http://schemas.microsoft.com/office/drawing/2014/main" id="{97DAFA4A-516C-068E-60C7-0490E8F97C0A}"/>
              </a:ext>
            </a:extLst>
          </p:cNvPr>
          <p:cNvSpPr>
            <a:spLocks noChangeArrowheads="1"/>
          </p:cNvSpPr>
          <p:nvPr/>
        </p:nvSpPr>
        <p:spPr bwMode="auto">
          <a:xfrm>
            <a:off x="1397794" y="1484710"/>
            <a:ext cx="484585" cy="2838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Lst>
              <a:defRPr>
                <a:solidFill>
                  <a:schemeClr val="tx1"/>
                </a:solidFill>
                <a:latin typeface="Arial" panose="020B0604020202020204" pitchFamily="34" charset="0"/>
              </a:defRPr>
            </a:lvl1pPr>
            <a:lvl2pPr marL="742950" indent="-285750">
              <a:tabLst>
                <a:tab pos="457200" algn="l"/>
              </a:tabLst>
              <a:defRPr>
                <a:solidFill>
                  <a:schemeClr val="tx1"/>
                </a:solidFill>
                <a:latin typeface="Arial" panose="020B0604020202020204" pitchFamily="34" charset="0"/>
              </a:defRPr>
            </a:lvl2pPr>
            <a:lvl3pPr marL="1143000" indent="-228600">
              <a:tabLst>
                <a:tab pos="457200" algn="l"/>
              </a:tabLst>
              <a:defRPr>
                <a:solidFill>
                  <a:schemeClr val="tx1"/>
                </a:solidFill>
                <a:latin typeface="Arial" panose="020B0604020202020204" pitchFamily="34" charset="0"/>
              </a:defRPr>
            </a:lvl3pPr>
            <a:lvl4pPr marL="1600200" indent="-228600">
              <a:tabLst>
                <a:tab pos="457200" algn="l"/>
              </a:tabLst>
              <a:defRPr>
                <a:solidFill>
                  <a:schemeClr val="tx1"/>
                </a:solidFill>
                <a:latin typeface="Arial" panose="020B0604020202020204" pitchFamily="34" charset="0"/>
              </a:defRPr>
            </a:lvl4pPr>
            <a:lvl5pPr marL="2057400" indent="-22860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1</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2</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4</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5</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52</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53</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p:txBody>
      </p:sp>
      <p:sp>
        <p:nvSpPr>
          <p:cNvPr id="64520" name="Rectangle 6">
            <a:extLst>
              <a:ext uri="{FF2B5EF4-FFF2-40B4-BE49-F238E27FC236}">
                <a16:creationId xmlns:a16="http://schemas.microsoft.com/office/drawing/2014/main" id="{E7DCB5D9-D213-6BF1-C32E-50DC5EFB3AD4}"/>
              </a:ext>
            </a:extLst>
          </p:cNvPr>
          <p:cNvSpPr>
            <a:spLocks noChangeArrowheads="1"/>
          </p:cNvSpPr>
          <p:nvPr/>
        </p:nvSpPr>
        <p:spPr bwMode="auto">
          <a:xfrm>
            <a:off x="1920479" y="1484710"/>
            <a:ext cx="2045494" cy="4223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Transcriptional regulation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Transcription factor</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Initiation of transcription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Nuclear localization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Chromatin modification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i="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Cytoplasmic localization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Translation</a:t>
            </a:r>
          </a:p>
          <a:p>
            <a:pPr eaLnBrk="1" hangingPunct="1">
              <a:buClr>
                <a:srgbClr val="000000"/>
              </a:buClr>
              <a:buSzPct val="100000"/>
              <a:buFont typeface="Times New Roman" panose="02020603050405020304" pitchFamily="18" charset="0"/>
              <a:buNone/>
            </a:pPr>
            <a:endParaRPr lang="en-US" altLang="es-ES" b="1" i="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endParaRPr lang="en-US" altLang="es-ES" b="1" i="1">
              <a:solidFill>
                <a:srgbClr val="000000"/>
              </a:solidFill>
              <a:latin typeface="Calibri" panose="020F0502020204030204" pitchFamily="34" charset="0"/>
              <a:ea typeface="Noto Sans CJK SC Regular"/>
              <a:cs typeface="Noto Sans CJK SC Regular"/>
            </a:endParaRPr>
          </a:p>
        </p:txBody>
      </p:sp>
      <p:sp>
        <p:nvSpPr>
          <p:cNvPr id="64521" name="Rectangle 7">
            <a:extLst>
              <a:ext uri="{FF2B5EF4-FFF2-40B4-BE49-F238E27FC236}">
                <a16:creationId xmlns:a16="http://schemas.microsoft.com/office/drawing/2014/main" id="{C633D7E9-6221-E155-409C-3DAF8D38617E}"/>
              </a:ext>
            </a:extLst>
          </p:cNvPr>
          <p:cNvSpPr>
            <a:spLocks noChangeArrowheads="1"/>
          </p:cNvSpPr>
          <p:nvPr/>
        </p:nvSpPr>
        <p:spPr bwMode="auto">
          <a:xfrm>
            <a:off x="4900613" y="1498998"/>
            <a:ext cx="1952625" cy="4777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0.001   x 53/1   = 0.053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0.002   x 53/2   = 0.053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0.003   x 53/3   = 0.053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0.0031 x 53/4   = 0.040</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0.005   x 53/5   = 0.053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0.985   x 53/52  = 1.004</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0.99     x 53/53  = 0.99</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p:txBody>
      </p:sp>
      <p:sp>
        <p:nvSpPr>
          <p:cNvPr id="64522" name="Rectangle 8">
            <a:extLst>
              <a:ext uri="{FF2B5EF4-FFF2-40B4-BE49-F238E27FC236}">
                <a16:creationId xmlns:a16="http://schemas.microsoft.com/office/drawing/2014/main" id="{D4EBB5D0-B3F1-2ED8-6335-28F2B58F0F37}"/>
              </a:ext>
            </a:extLst>
          </p:cNvPr>
          <p:cNvSpPr>
            <a:spLocks noChangeArrowheads="1"/>
          </p:cNvSpPr>
          <p:nvPr/>
        </p:nvSpPr>
        <p:spPr bwMode="auto">
          <a:xfrm>
            <a:off x="1562101" y="3836194"/>
            <a:ext cx="6193631" cy="899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Q-value (or FDR) corresponding to a nominal P-value is the smallest adjusted P-value assigned to P-values with the same or larger ranks.</a:t>
            </a:r>
          </a:p>
        </p:txBody>
      </p:sp>
      <p:sp>
        <p:nvSpPr>
          <p:cNvPr id="64523" name="Rectangle 10">
            <a:extLst>
              <a:ext uri="{FF2B5EF4-FFF2-40B4-BE49-F238E27FC236}">
                <a16:creationId xmlns:a16="http://schemas.microsoft.com/office/drawing/2014/main" id="{073B7531-5F30-1B6C-8B95-8CE74F7E433D}"/>
              </a:ext>
            </a:extLst>
          </p:cNvPr>
          <p:cNvSpPr>
            <a:spLocks noChangeArrowheads="1"/>
          </p:cNvSpPr>
          <p:nvPr/>
        </p:nvSpPr>
        <p:spPr bwMode="auto">
          <a:xfrm>
            <a:off x="4020741" y="1500188"/>
            <a:ext cx="1252538" cy="2838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Lst>
              <a:defRPr>
                <a:solidFill>
                  <a:schemeClr val="tx1"/>
                </a:solidFill>
                <a:latin typeface="Arial" panose="020B0604020202020204" pitchFamily="34" charset="0"/>
              </a:defRPr>
            </a:lvl1pPr>
            <a:lvl2pPr marL="742950" indent="-285750">
              <a:tabLst>
                <a:tab pos="457200" algn="l"/>
                <a:tab pos="914400" algn="l"/>
                <a:tab pos="1371600" algn="l"/>
              </a:tabLst>
              <a:defRPr>
                <a:solidFill>
                  <a:schemeClr val="tx1"/>
                </a:solidFill>
                <a:latin typeface="Arial" panose="020B0604020202020204" pitchFamily="34" charset="0"/>
              </a:defRPr>
            </a:lvl2pPr>
            <a:lvl3pPr marL="1143000" indent="-228600">
              <a:tabLst>
                <a:tab pos="457200" algn="l"/>
                <a:tab pos="914400" algn="l"/>
                <a:tab pos="1371600" algn="l"/>
              </a:tabLst>
              <a:defRPr>
                <a:solidFill>
                  <a:schemeClr val="tx1"/>
                </a:solidFill>
                <a:latin typeface="Arial" panose="020B0604020202020204" pitchFamily="34" charset="0"/>
              </a:defRPr>
            </a:lvl3pPr>
            <a:lvl4pPr marL="1600200" indent="-228600">
              <a:tabLst>
                <a:tab pos="457200" algn="l"/>
                <a:tab pos="914400" algn="l"/>
                <a:tab pos="1371600" algn="l"/>
              </a:tabLst>
              <a:defRPr>
                <a:solidFill>
                  <a:schemeClr val="tx1"/>
                </a:solidFill>
                <a:latin typeface="Arial" panose="020B0604020202020204" pitchFamily="34" charset="0"/>
              </a:defRPr>
            </a:lvl4pPr>
            <a:lvl5pPr marL="2057400" indent="-228600">
              <a:tabLst>
                <a:tab pos="457200" algn="l"/>
                <a:tab pos="914400" algn="l"/>
                <a:tab pos="1371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0.001</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0.002</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0.0031</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0.005</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0.97</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0.99</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p:txBody>
      </p:sp>
      <p:sp>
        <p:nvSpPr>
          <p:cNvPr id="64524" name="Rectangle 11">
            <a:extLst>
              <a:ext uri="{FF2B5EF4-FFF2-40B4-BE49-F238E27FC236}">
                <a16:creationId xmlns:a16="http://schemas.microsoft.com/office/drawing/2014/main" id="{8AD499F6-07AB-A1DD-B8B0-701553CD72A0}"/>
              </a:ext>
            </a:extLst>
          </p:cNvPr>
          <p:cNvSpPr>
            <a:spLocks noChangeArrowheads="1"/>
          </p:cNvSpPr>
          <p:nvPr/>
        </p:nvSpPr>
        <p:spPr bwMode="auto">
          <a:xfrm>
            <a:off x="6806804" y="998935"/>
            <a:ext cx="763190" cy="899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Lst>
              <a:defRPr>
                <a:solidFill>
                  <a:schemeClr val="tx1"/>
                </a:solidFill>
                <a:latin typeface="Arial" panose="020B0604020202020204" pitchFamily="34" charset="0"/>
              </a:defRPr>
            </a:lvl1pPr>
            <a:lvl2pPr marL="742950" indent="-285750">
              <a:tabLst>
                <a:tab pos="457200" algn="l"/>
                <a:tab pos="914400" algn="l"/>
              </a:tabLst>
              <a:defRPr>
                <a:solidFill>
                  <a:schemeClr val="tx1"/>
                </a:solidFill>
                <a:latin typeface="Arial" panose="020B0604020202020204" pitchFamily="34" charset="0"/>
              </a:defRPr>
            </a:lvl2pPr>
            <a:lvl3pPr marL="1143000" indent="-228600">
              <a:tabLst>
                <a:tab pos="457200" algn="l"/>
                <a:tab pos="914400" algn="l"/>
              </a:tabLst>
              <a:defRPr>
                <a:solidFill>
                  <a:schemeClr val="tx1"/>
                </a:solidFill>
                <a:latin typeface="Arial" panose="020B0604020202020204" pitchFamily="34" charset="0"/>
              </a:defRPr>
            </a:lvl3pPr>
            <a:lvl4pPr marL="1600200" indent="-228600">
              <a:tabLst>
                <a:tab pos="457200" algn="l"/>
                <a:tab pos="914400" algn="l"/>
              </a:tabLst>
              <a:defRPr>
                <a:solidFill>
                  <a:schemeClr val="tx1"/>
                </a:solidFill>
                <a:latin typeface="Arial" panose="020B0604020202020204" pitchFamily="34" charset="0"/>
              </a:defRPr>
            </a:lvl4pPr>
            <a:lvl5pPr marL="2057400" indent="-228600">
              <a:tabLst>
                <a:tab pos="457200" algn="l"/>
                <a:tab pos="914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FDR / </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Q-value</a:t>
            </a:r>
          </a:p>
        </p:txBody>
      </p:sp>
      <p:sp>
        <p:nvSpPr>
          <p:cNvPr id="64525" name="Rectangle 12">
            <a:extLst>
              <a:ext uri="{FF2B5EF4-FFF2-40B4-BE49-F238E27FC236}">
                <a16:creationId xmlns:a16="http://schemas.microsoft.com/office/drawing/2014/main" id="{2C585314-CAD6-2041-9F96-F3FCC00EA269}"/>
              </a:ext>
            </a:extLst>
          </p:cNvPr>
          <p:cNvSpPr>
            <a:spLocks noChangeArrowheads="1"/>
          </p:cNvSpPr>
          <p:nvPr/>
        </p:nvSpPr>
        <p:spPr bwMode="auto">
          <a:xfrm>
            <a:off x="3757019" y="1096479"/>
            <a:ext cx="1146571" cy="499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Lst>
              <a:defRPr>
                <a:solidFill>
                  <a:schemeClr val="tx1"/>
                </a:solidFill>
                <a:latin typeface="Arial" panose="020B0604020202020204" pitchFamily="34" charset="0"/>
              </a:defRPr>
            </a:lvl1pPr>
            <a:lvl2pPr marL="742950" indent="-285750">
              <a:tabLst>
                <a:tab pos="457200" algn="l"/>
                <a:tab pos="914400" algn="l"/>
              </a:tabLst>
              <a:defRPr>
                <a:solidFill>
                  <a:schemeClr val="tx1"/>
                </a:solidFill>
                <a:latin typeface="Arial" panose="020B0604020202020204" pitchFamily="34" charset="0"/>
              </a:defRPr>
            </a:lvl2pPr>
            <a:lvl3pPr marL="1143000" indent="-228600">
              <a:tabLst>
                <a:tab pos="457200" algn="l"/>
                <a:tab pos="914400" algn="l"/>
              </a:tabLst>
              <a:defRPr>
                <a:solidFill>
                  <a:schemeClr val="tx1"/>
                </a:solidFill>
                <a:latin typeface="Arial" panose="020B0604020202020204" pitchFamily="34" charset="0"/>
              </a:defRPr>
            </a:lvl3pPr>
            <a:lvl4pPr marL="1600200" indent="-228600">
              <a:tabLst>
                <a:tab pos="457200" algn="l"/>
                <a:tab pos="914400" algn="l"/>
              </a:tabLst>
              <a:defRPr>
                <a:solidFill>
                  <a:schemeClr val="tx1"/>
                </a:solidFill>
                <a:latin typeface="Arial" panose="020B0604020202020204" pitchFamily="34" charset="0"/>
              </a:defRPr>
            </a:lvl4pPr>
            <a:lvl5pPr marL="2057400" indent="-228600">
              <a:tabLst>
                <a:tab pos="457200" algn="l"/>
                <a:tab pos="914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dirty="0">
                <a:solidFill>
                  <a:srgbClr val="000000"/>
                </a:solidFill>
                <a:latin typeface="Calibri" panose="020F0502020204030204" pitchFamily="34" charset="0"/>
                <a:ea typeface="Noto Sans CJK SC Regular"/>
                <a:cs typeface="Noto Sans CJK SC Regular"/>
              </a:rPr>
              <a:t>(Nominal)</a:t>
            </a:r>
          </a:p>
          <a:p>
            <a:pPr eaLnBrk="1" hangingPunct="1">
              <a:buClr>
                <a:srgbClr val="000000"/>
              </a:buClr>
              <a:buSzPct val="100000"/>
              <a:buFont typeface="Times New Roman" panose="02020603050405020304" pitchFamily="18" charset="0"/>
              <a:buNone/>
            </a:pPr>
            <a:r>
              <a:rPr lang="en-US" altLang="es-ES" b="1" dirty="0">
                <a:solidFill>
                  <a:srgbClr val="000000"/>
                </a:solidFill>
                <a:latin typeface="Calibri" panose="020F0502020204030204" pitchFamily="34" charset="0"/>
                <a:ea typeface="Noto Sans CJK SC Regular"/>
                <a:cs typeface="Noto Sans CJK SC Regular"/>
              </a:rPr>
              <a:t>P-value</a:t>
            </a:r>
          </a:p>
        </p:txBody>
      </p:sp>
      <p:cxnSp>
        <p:nvCxnSpPr>
          <p:cNvPr id="3" name="Conector recto de flecha 2">
            <a:extLst>
              <a:ext uri="{FF2B5EF4-FFF2-40B4-BE49-F238E27FC236}">
                <a16:creationId xmlns:a16="http://schemas.microsoft.com/office/drawing/2014/main" id="{C916DB54-B4CB-BF68-7946-7C119B1ACECE}"/>
              </a:ext>
            </a:extLst>
          </p:cNvPr>
          <p:cNvCxnSpPr/>
          <p:nvPr/>
        </p:nvCxnSpPr>
        <p:spPr>
          <a:xfrm flipV="1">
            <a:off x="6678216" y="1653778"/>
            <a:ext cx="110728" cy="59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C2AF4302-0366-3D36-1DAF-148657C1D785}"/>
              </a:ext>
            </a:extLst>
          </p:cNvPr>
          <p:cNvCxnSpPr/>
          <p:nvPr/>
        </p:nvCxnSpPr>
        <p:spPr>
          <a:xfrm flipV="1">
            <a:off x="6674644" y="1924050"/>
            <a:ext cx="177404" cy="330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8C52DCED-DD1C-977F-20EE-C7E034D41A6B}"/>
              </a:ext>
            </a:extLst>
          </p:cNvPr>
          <p:cNvCxnSpPr/>
          <p:nvPr/>
        </p:nvCxnSpPr>
        <p:spPr>
          <a:xfrm flipV="1">
            <a:off x="6718697" y="2089548"/>
            <a:ext cx="138113" cy="158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7BBD0FA8-8721-C5CD-E169-FBD78AEB3D0A}"/>
              </a:ext>
            </a:extLst>
          </p:cNvPr>
          <p:cNvCxnSpPr/>
          <p:nvPr/>
        </p:nvCxnSpPr>
        <p:spPr>
          <a:xfrm flipV="1">
            <a:off x="6718697" y="2268141"/>
            <a:ext cx="138113" cy="16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3914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a:extLst>
              <a:ext uri="{FF2B5EF4-FFF2-40B4-BE49-F238E27FC236}">
                <a16:creationId xmlns:a16="http://schemas.microsoft.com/office/drawing/2014/main" id="{140D70D2-9C07-75C4-331E-E89C260D24D3}"/>
              </a:ext>
            </a:extLst>
          </p:cNvPr>
          <p:cNvSpPr>
            <a:spLocks noGrp="1" noChangeArrowheads="1"/>
          </p:cNvSpPr>
          <p:nvPr>
            <p:ph type="title" idx="4294967295"/>
          </p:nvPr>
        </p:nvSpPr>
        <p:spPr>
          <a:xfrm>
            <a:off x="1485900" y="205978"/>
            <a:ext cx="6172200" cy="479822"/>
          </a:xfrm>
        </p:spPr>
        <p:txBody>
          <a:bodyPr>
            <a:normAutofit fontScale="90000"/>
          </a:bodyPr>
          <a:lstStyle/>
          <a:p>
            <a:pPr eaLnBrk="1" hangingPunct="1">
              <a:tabLst>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Lst>
            </a:pPr>
            <a:r>
              <a:rPr lang="en-GB" altLang="es-ES" sz="3300">
                <a:latin typeface="Calibri" panose="020F0502020204030204" pitchFamily="34" charset="0"/>
              </a:rPr>
              <a:t>Benjamini-Hochberg example III</a:t>
            </a:r>
          </a:p>
        </p:txBody>
      </p:sp>
      <p:sp>
        <p:nvSpPr>
          <p:cNvPr id="66563" name="Rectangle 2">
            <a:extLst>
              <a:ext uri="{FF2B5EF4-FFF2-40B4-BE49-F238E27FC236}">
                <a16:creationId xmlns:a16="http://schemas.microsoft.com/office/drawing/2014/main" id="{856C1F9A-A511-6A58-D71F-7EBEF61D825B}"/>
              </a:ext>
            </a:extLst>
          </p:cNvPr>
          <p:cNvSpPr>
            <a:spLocks noChangeArrowheads="1"/>
          </p:cNvSpPr>
          <p:nvPr/>
        </p:nvSpPr>
        <p:spPr bwMode="auto">
          <a:xfrm>
            <a:off x="2040731" y="1207294"/>
            <a:ext cx="1047751" cy="283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Lst>
              <a:defRPr>
                <a:solidFill>
                  <a:schemeClr val="tx1"/>
                </a:solidFill>
                <a:latin typeface="Arial" panose="020B0604020202020204" pitchFamily="34" charset="0"/>
              </a:defRPr>
            </a:lvl1pPr>
            <a:lvl2pPr marL="742950" indent="-285750">
              <a:tabLst>
                <a:tab pos="457200" algn="l"/>
                <a:tab pos="914400" algn="l"/>
              </a:tabLst>
              <a:defRPr>
                <a:solidFill>
                  <a:schemeClr val="tx1"/>
                </a:solidFill>
                <a:latin typeface="Arial" panose="020B0604020202020204" pitchFamily="34" charset="0"/>
              </a:defRPr>
            </a:lvl2pPr>
            <a:lvl3pPr marL="1143000" indent="-228600">
              <a:tabLst>
                <a:tab pos="457200" algn="l"/>
                <a:tab pos="914400" algn="l"/>
              </a:tabLst>
              <a:defRPr>
                <a:solidFill>
                  <a:schemeClr val="tx1"/>
                </a:solidFill>
                <a:latin typeface="Arial" panose="020B0604020202020204" pitchFamily="34" charset="0"/>
              </a:defRPr>
            </a:lvl3pPr>
            <a:lvl4pPr marL="1600200" indent="-228600">
              <a:tabLst>
                <a:tab pos="457200" algn="l"/>
                <a:tab pos="914400" algn="l"/>
              </a:tabLst>
              <a:defRPr>
                <a:solidFill>
                  <a:schemeClr val="tx1"/>
                </a:solidFill>
                <a:latin typeface="Arial" panose="020B0604020202020204" pitchFamily="34" charset="0"/>
              </a:defRPr>
            </a:lvl4pPr>
            <a:lvl5pPr marL="2057400" indent="-228600">
              <a:tabLst>
                <a:tab pos="457200" algn="l"/>
                <a:tab pos="914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dirty="0">
                <a:solidFill>
                  <a:srgbClr val="000000"/>
                </a:solidFill>
                <a:latin typeface="Calibri" panose="020F0502020204030204" pitchFamily="34" charset="0"/>
                <a:ea typeface="Noto Sans CJK SC Regular"/>
                <a:cs typeface="Noto Sans CJK SC Regular"/>
              </a:rPr>
              <a:t>Category</a:t>
            </a:r>
          </a:p>
        </p:txBody>
      </p:sp>
      <p:sp>
        <p:nvSpPr>
          <p:cNvPr id="66564" name="Rectangle 3">
            <a:extLst>
              <a:ext uri="{FF2B5EF4-FFF2-40B4-BE49-F238E27FC236}">
                <a16:creationId xmlns:a16="http://schemas.microsoft.com/office/drawing/2014/main" id="{657C022E-4266-A9E7-1300-547E0AFFF6C3}"/>
              </a:ext>
            </a:extLst>
          </p:cNvPr>
          <p:cNvSpPr>
            <a:spLocks noChangeArrowheads="1"/>
          </p:cNvSpPr>
          <p:nvPr/>
        </p:nvSpPr>
        <p:spPr bwMode="auto">
          <a:xfrm>
            <a:off x="4845844" y="1207294"/>
            <a:ext cx="1526381" cy="283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Lst>
              <a:defRPr>
                <a:solidFill>
                  <a:schemeClr val="tx1"/>
                </a:solidFill>
                <a:latin typeface="Arial" panose="020B0604020202020204" pitchFamily="34" charset="0"/>
              </a:defRPr>
            </a:lvl1pPr>
            <a:lvl2pPr marL="742950" indent="-285750">
              <a:tabLst>
                <a:tab pos="457200" algn="l"/>
                <a:tab pos="914400" algn="l"/>
                <a:tab pos="1371600" algn="l"/>
              </a:tabLst>
              <a:defRPr>
                <a:solidFill>
                  <a:schemeClr val="tx1"/>
                </a:solidFill>
                <a:latin typeface="Arial" panose="020B0604020202020204" pitchFamily="34" charset="0"/>
              </a:defRPr>
            </a:lvl2pPr>
            <a:lvl3pPr marL="1143000" indent="-228600">
              <a:tabLst>
                <a:tab pos="457200" algn="l"/>
                <a:tab pos="914400" algn="l"/>
                <a:tab pos="1371600" algn="l"/>
              </a:tabLst>
              <a:defRPr>
                <a:solidFill>
                  <a:schemeClr val="tx1"/>
                </a:solidFill>
                <a:latin typeface="Arial" panose="020B0604020202020204" pitchFamily="34" charset="0"/>
              </a:defRPr>
            </a:lvl3pPr>
            <a:lvl4pPr marL="1600200" indent="-228600">
              <a:tabLst>
                <a:tab pos="457200" algn="l"/>
                <a:tab pos="914400" algn="l"/>
                <a:tab pos="1371600" algn="l"/>
              </a:tabLst>
              <a:defRPr>
                <a:solidFill>
                  <a:schemeClr val="tx1"/>
                </a:solidFill>
                <a:latin typeface="Arial" panose="020B0604020202020204" pitchFamily="34" charset="0"/>
              </a:defRPr>
            </a:lvl4pPr>
            <a:lvl5pPr marL="2057400" indent="-228600">
              <a:tabLst>
                <a:tab pos="457200" algn="l"/>
                <a:tab pos="914400" algn="l"/>
                <a:tab pos="1371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dirty="0">
                <a:solidFill>
                  <a:srgbClr val="000000"/>
                </a:solidFill>
                <a:latin typeface="Calibri" panose="020F0502020204030204" pitchFamily="34" charset="0"/>
                <a:ea typeface="Noto Sans CJK SC Regular"/>
                <a:cs typeface="Noto Sans CJK SC Regular"/>
              </a:rPr>
              <a:t>Adjusted P-value</a:t>
            </a:r>
          </a:p>
        </p:txBody>
      </p:sp>
      <p:sp>
        <p:nvSpPr>
          <p:cNvPr id="66565" name="Rectangle 4">
            <a:extLst>
              <a:ext uri="{FF2B5EF4-FFF2-40B4-BE49-F238E27FC236}">
                <a16:creationId xmlns:a16="http://schemas.microsoft.com/office/drawing/2014/main" id="{5AA607BC-320E-F8F3-A392-9796D266CE5F}"/>
              </a:ext>
            </a:extLst>
          </p:cNvPr>
          <p:cNvSpPr>
            <a:spLocks noChangeArrowheads="1"/>
          </p:cNvSpPr>
          <p:nvPr/>
        </p:nvSpPr>
        <p:spPr bwMode="auto">
          <a:xfrm>
            <a:off x="1340644" y="1207294"/>
            <a:ext cx="490538" cy="622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Lst>
              <a:defRPr>
                <a:solidFill>
                  <a:schemeClr val="tx1"/>
                </a:solidFill>
                <a:latin typeface="Arial" panose="020B0604020202020204" pitchFamily="34" charset="0"/>
              </a:defRPr>
            </a:lvl1pPr>
            <a:lvl2pPr marL="742950" indent="-285750">
              <a:tabLst>
                <a:tab pos="457200" algn="l"/>
              </a:tabLst>
              <a:defRPr>
                <a:solidFill>
                  <a:schemeClr val="tx1"/>
                </a:solidFill>
                <a:latin typeface="Arial" panose="020B0604020202020204" pitchFamily="34" charset="0"/>
              </a:defRPr>
            </a:lvl2pPr>
            <a:lvl3pPr marL="1143000" indent="-228600">
              <a:tabLst>
                <a:tab pos="457200" algn="l"/>
              </a:tabLst>
              <a:defRPr>
                <a:solidFill>
                  <a:schemeClr val="tx1"/>
                </a:solidFill>
                <a:latin typeface="Arial" panose="020B0604020202020204" pitchFamily="34" charset="0"/>
              </a:defRPr>
            </a:lvl3pPr>
            <a:lvl4pPr marL="1600200" indent="-228600">
              <a:tabLst>
                <a:tab pos="457200" algn="l"/>
              </a:tabLst>
              <a:defRPr>
                <a:solidFill>
                  <a:schemeClr val="tx1"/>
                </a:solidFill>
                <a:latin typeface="Arial" panose="020B0604020202020204" pitchFamily="34" charset="0"/>
              </a:defRPr>
            </a:lvl4pPr>
            <a:lvl5pPr marL="2057400" indent="-22860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Rank</a:t>
            </a:r>
          </a:p>
        </p:txBody>
      </p:sp>
      <p:sp>
        <p:nvSpPr>
          <p:cNvPr id="66566" name="Rectangle 5">
            <a:extLst>
              <a:ext uri="{FF2B5EF4-FFF2-40B4-BE49-F238E27FC236}">
                <a16:creationId xmlns:a16="http://schemas.microsoft.com/office/drawing/2014/main" id="{66E3C473-CC22-A180-29C8-EEA1119E8A2A}"/>
              </a:ext>
            </a:extLst>
          </p:cNvPr>
          <p:cNvSpPr>
            <a:spLocks noChangeArrowheads="1"/>
          </p:cNvSpPr>
          <p:nvPr/>
        </p:nvSpPr>
        <p:spPr bwMode="auto">
          <a:xfrm>
            <a:off x="6806804" y="998935"/>
            <a:ext cx="763190" cy="899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Lst>
              <a:defRPr>
                <a:solidFill>
                  <a:schemeClr val="tx1"/>
                </a:solidFill>
                <a:latin typeface="Arial" panose="020B0604020202020204" pitchFamily="34" charset="0"/>
              </a:defRPr>
            </a:lvl1pPr>
            <a:lvl2pPr marL="742950" indent="-285750">
              <a:tabLst>
                <a:tab pos="457200" algn="l"/>
                <a:tab pos="914400" algn="l"/>
              </a:tabLst>
              <a:defRPr>
                <a:solidFill>
                  <a:schemeClr val="tx1"/>
                </a:solidFill>
                <a:latin typeface="Arial" panose="020B0604020202020204" pitchFamily="34" charset="0"/>
              </a:defRPr>
            </a:lvl2pPr>
            <a:lvl3pPr marL="1143000" indent="-228600">
              <a:tabLst>
                <a:tab pos="457200" algn="l"/>
                <a:tab pos="914400" algn="l"/>
              </a:tabLst>
              <a:defRPr>
                <a:solidFill>
                  <a:schemeClr val="tx1"/>
                </a:solidFill>
                <a:latin typeface="Arial" panose="020B0604020202020204" pitchFamily="34" charset="0"/>
              </a:defRPr>
            </a:lvl3pPr>
            <a:lvl4pPr marL="1600200" indent="-228600">
              <a:tabLst>
                <a:tab pos="457200" algn="l"/>
                <a:tab pos="914400" algn="l"/>
              </a:tabLst>
              <a:defRPr>
                <a:solidFill>
                  <a:schemeClr val="tx1"/>
                </a:solidFill>
                <a:latin typeface="Arial" panose="020B0604020202020204" pitchFamily="34" charset="0"/>
              </a:defRPr>
            </a:lvl4pPr>
            <a:lvl5pPr marL="2057400" indent="-228600">
              <a:tabLst>
                <a:tab pos="457200" algn="l"/>
                <a:tab pos="914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FDR / </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Q-value</a:t>
            </a:r>
          </a:p>
        </p:txBody>
      </p:sp>
      <p:sp>
        <p:nvSpPr>
          <p:cNvPr id="66567" name="Rectangle 6">
            <a:extLst>
              <a:ext uri="{FF2B5EF4-FFF2-40B4-BE49-F238E27FC236}">
                <a16:creationId xmlns:a16="http://schemas.microsoft.com/office/drawing/2014/main" id="{8E99209F-D09C-6786-C91B-F81EEE7098D9}"/>
              </a:ext>
            </a:extLst>
          </p:cNvPr>
          <p:cNvSpPr>
            <a:spLocks noChangeArrowheads="1"/>
          </p:cNvSpPr>
          <p:nvPr/>
        </p:nvSpPr>
        <p:spPr bwMode="auto">
          <a:xfrm>
            <a:off x="1397794" y="1484710"/>
            <a:ext cx="484585" cy="2838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Lst>
              <a:defRPr>
                <a:solidFill>
                  <a:schemeClr val="tx1"/>
                </a:solidFill>
                <a:latin typeface="Arial" panose="020B0604020202020204" pitchFamily="34" charset="0"/>
              </a:defRPr>
            </a:lvl1pPr>
            <a:lvl2pPr marL="742950" indent="-285750">
              <a:tabLst>
                <a:tab pos="457200" algn="l"/>
              </a:tabLst>
              <a:defRPr>
                <a:solidFill>
                  <a:schemeClr val="tx1"/>
                </a:solidFill>
                <a:latin typeface="Arial" panose="020B0604020202020204" pitchFamily="34" charset="0"/>
              </a:defRPr>
            </a:lvl2pPr>
            <a:lvl3pPr marL="1143000" indent="-228600">
              <a:tabLst>
                <a:tab pos="457200" algn="l"/>
              </a:tabLst>
              <a:defRPr>
                <a:solidFill>
                  <a:schemeClr val="tx1"/>
                </a:solidFill>
                <a:latin typeface="Arial" panose="020B0604020202020204" pitchFamily="34" charset="0"/>
              </a:defRPr>
            </a:lvl3pPr>
            <a:lvl4pPr marL="1600200" indent="-228600">
              <a:tabLst>
                <a:tab pos="457200" algn="l"/>
              </a:tabLst>
              <a:defRPr>
                <a:solidFill>
                  <a:schemeClr val="tx1"/>
                </a:solidFill>
                <a:latin typeface="Arial" panose="020B0604020202020204" pitchFamily="34" charset="0"/>
              </a:defRPr>
            </a:lvl4pPr>
            <a:lvl5pPr marL="2057400" indent="-22860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1</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2</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4</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5</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52</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53</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p:txBody>
      </p:sp>
      <p:sp>
        <p:nvSpPr>
          <p:cNvPr id="66568" name="Rectangle 7">
            <a:extLst>
              <a:ext uri="{FF2B5EF4-FFF2-40B4-BE49-F238E27FC236}">
                <a16:creationId xmlns:a16="http://schemas.microsoft.com/office/drawing/2014/main" id="{296D5B27-4158-115F-AC05-8ABED3DB8B27}"/>
              </a:ext>
            </a:extLst>
          </p:cNvPr>
          <p:cNvSpPr>
            <a:spLocks noChangeArrowheads="1"/>
          </p:cNvSpPr>
          <p:nvPr/>
        </p:nvSpPr>
        <p:spPr bwMode="auto">
          <a:xfrm>
            <a:off x="1920479" y="1484710"/>
            <a:ext cx="2045494" cy="4223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Transcriptional regulation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Transcription factor</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Initiation of transcription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Nuclear localization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Chromatin modification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i="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Cytoplasmic localization</a:t>
            </a:r>
          </a:p>
          <a:p>
            <a:pPr eaLnBrk="1" hangingPunct="1">
              <a:buClr>
                <a:srgbClr val="000000"/>
              </a:buClr>
              <a:buSzPct val="100000"/>
              <a:buFont typeface="Times New Roman" panose="02020603050405020304" pitchFamily="18" charset="0"/>
              <a:buNone/>
            </a:pPr>
            <a:r>
              <a:rPr lang="en-US" altLang="es-ES" b="1" i="1">
                <a:solidFill>
                  <a:srgbClr val="000000"/>
                </a:solidFill>
                <a:latin typeface="Calibri" panose="020F0502020204030204" pitchFamily="34" charset="0"/>
                <a:ea typeface="Noto Sans CJK SC Regular"/>
                <a:cs typeface="Noto Sans CJK SC Regular"/>
              </a:rPr>
              <a:t>Translation</a:t>
            </a:r>
          </a:p>
          <a:p>
            <a:pPr eaLnBrk="1" hangingPunct="1">
              <a:buClr>
                <a:srgbClr val="000000"/>
              </a:buClr>
              <a:buSzPct val="100000"/>
              <a:buFont typeface="Times New Roman" panose="02020603050405020304" pitchFamily="18" charset="0"/>
              <a:buNone/>
            </a:pPr>
            <a:endParaRPr lang="en-US" altLang="es-ES" b="1" i="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endParaRPr lang="en-US" altLang="es-ES" b="1" i="1">
              <a:solidFill>
                <a:srgbClr val="000000"/>
              </a:solidFill>
              <a:latin typeface="Calibri" panose="020F0502020204030204" pitchFamily="34" charset="0"/>
              <a:ea typeface="Noto Sans CJK SC Regular"/>
              <a:cs typeface="Noto Sans CJK SC Regular"/>
            </a:endParaRPr>
          </a:p>
        </p:txBody>
      </p:sp>
      <p:sp>
        <p:nvSpPr>
          <p:cNvPr id="66569" name="Rectangle 8">
            <a:extLst>
              <a:ext uri="{FF2B5EF4-FFF2-40B4-BE49-F238E27FC236}">
                <a16:creationId xmlns:a16="http://schemas.microsoft.com/office/drawing/2014/main" id="{81158E7C-8184-7C8A-8AD0-E7DEB0018117}"/>
              </a:ext>
            </a:extLst>
          </p:cNvPr>
          <p:cNvSpPr>
            <a:spLocks noChangeArrowheads="1"/>
          </p:cNvSpPr>
          <p:nvPr/>
        </p:nvSpPr>
        <p:spPr bwMode="auto">
          <a:xfrm>
            <a:off x="4912519" y="1500188"/>
            <a:ext cx="1952625" cy="4777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0.001   x 53/1   = 0.053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0.002   x 53/2   = 0.053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0.003   x 53/3   = 0.053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0.0031 x 53/4   = 0.040</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0.005   x 53/5   = 0.053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0.985   x 53/52  = 1.004</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0.99     x 53/53  = 0.99</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p:txBody>
      </p:sp>
      <p:sp>
        <p:nvSpPr>
          <p:cNvPr id="66570" name="Rectangle 9">
            <a:extLst>
              <a:ext uri="{FF2B5EF4-FFF2-40B4-BE49-F238E27FC236}">
                <a16:creationId xmlns:a16="http://schemas.microsoft.com/office/drawing/2014/main" id="{7C1A02AC-012C-F09E-6EBC-B686991F63C8}"/>
              </a:ext>
            </a:extLst>
          </p:cNvPr>
          <p:cNvSpPr>
            <a:spLocks noChangeArrowheads="1"/>
          </p:cNvSpPr>
          <p:nvPr/>
        </p:nvSpPr>
        <p:spPr bwMode="auto">
          <a:xfrm>
            <a:off x="1531144" y="3598069"/>
            <a:ext cx="3958829" cy="2561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Similarly to what we do when doing only one test</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We call the </a:t>
            </a:r>
            <a:r>
              <a:rPr lang="en-US" altLang="es-ES" b="1" i="1">
                <a:solidFill>
                  <a:srgbClr val="0000FF"/>
                </a:solidFill>
                <a:latin typeface="Calibri" panose="020F0502020204030204" pitchFamily="34" charset="0"/>
                <a:ea typeface="Noto Sans CJK SC Regular"/>
                <a:cs typeface="Noto Sans CJK SC Regular"/>
              </a:rPr>
              <a:t>P-value threshold </a:t>
            </a:r>
            <a:r>
              <a:rPr lang="en-US" altLang="es-ES" b="1">
                <a:solidFill>
                  <a:srgbClr val="0000FF"/>
                </a:solidFill>
                <a:latin typeface="Calibri" panose="020F0502020204030204" pitchFamily="34" charset="0"/>
                <a:ea typeface="Noto Sans CJK SC Regular"/>
                <a:cs typeface="Noto Sans CJK SC Regular"/>
              </a:rPr>
              <a:t>the highest ranking P-value for which corresponding Q-value is below desired significance threshold.</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In short, the significance threshold is compared with the Q-value instead of comparing it with the p-value</a:t>
            </a:r>
          </a:p>
        </p:txBody>
      </p:sp>
      <p:sp>
        <p:nvSpPr>
          <p:cNvPr id="66571" name="Rectangle 10">
            <a:extLst>
              <a:ext uri="{FF2B5EF4-FFF2-40B4-BE49-F238E27FC236}">
                <a16:creationId xmlns:a16="http://schemas.microsoft.com/office/drawing/2014/main" id="{C32D96FD-CFBA-F083-3130-193B7A6C2690}"/>
              </a:ext>
            </a:extLst>
          </p:cNvPr>
          <p:cNvSpPr>
            <a:spLocks noChangeArrowheads="1"/>
          </p:cNvSpPr>
          <p:nvPr/>
        </p:nvSpPr>
        <p:spPr bwMode="auto">
          <a:xfrm>
            <a:off x="6788944" y="1491853"/>
            <a:ext cx="1952625" cy="2561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8000"/>
                </a:solidFill>
                <a:latin typeface="Calibri" panose="020F0502020204030204" pitchFamily="34" charset="0"/>
                <a:ea typeface="Noto Sans CJK SC Regular"/>
                <a:cs typeface="Noto Sans CJK SC Regular"/>
              </a:rPr>
              <a:t>0.040</a:t>
            </a:r>
          </a:p>
          <a:p>
            <a:pPr eaLnBrk="1" hangingPunct="1">
              <a:buClr>
                <a:srgbClr val="000000"/>
              </a:buClr>
              <a:buSzPct val="100000"/>
              <a:buFont typeface="Times New Roman" panose="02020603050405020304" pitchFamily="18" charset="0"/>
              <a:buNone/>
            </a:pPr>
            <a:r>
              <a:rPr lang="en-US" altLang="es-ES" b="1">
                <a:solidFill>
                  <a:srgbClr val="008000"/>
                </a:solidFill>
                <a:latin typeface="Calibri" panose="020F0502020204030204" pitchFamily="34" charset="0"/>
                <a:ea typeface="Noto Sans CJK SC Regular"/>
                <a:cs typeface="Noto Sans CJK SC Regular"/>
              </a:rPr>
              <a:t>0.040</a:t>
            </a:r>
          </a:p>
          <a:p>
            <a:pPr eaLnBrk="1" hangingPunct="1">
              <a:buClr>
                <a:srgbClr val="000000"/>
              </a:buClr>
              <a:buSzPct val="100000"/>
              <a:buFont typeface="Times New Roman" panose="02020603050405020304" pitchFamily="18" charset="0"/>
              <a:buNone/>
            </a:pPr>
            <a:r>
              <a:rPr lang="en-US" altLang="es-ES" b="1">
                <a:solidFill>
                  <a:srgbClr val="008000"/>
                </a:solidFill>
                <a:latin typeface="Calibri" panose="020F0502020204030204" pitchFamily="34" charset="0"/>
                <a:ea typeface="Noto Sans CJK SC Regular"/>
                <a:cs typeface="Noto Sans CJK SC Regular"/>
              </a:rPr>
              <a:t>0.040</a:t>
            </a:r>
          </a:p>
          <a:p>
            <a:pPr eaLnBrk="1" hangingPunct="1">
              <a:buClr>
                <a:srgbClr val="000000"/>
              </a:buClr>
              <a:buSzPct val="100000"/>
              <a:buFont typeface="Times New Roman" panose="02020603050405020304" pitchFamily="18" charset="0"/>
              <a:buNone/>
            </a:pPr>
            <a:r>
              <a:rPr lang="en-US" altLang="es-ES" b="1">
                <a:solidFill>
                  <a:srgbClr val="008000"/>
                </a:solidFill>
                <a:latin typeface="Calibri" panose="020F0502020204030204" pitchFamily="34" charset="0"/>
                <a:ea typeface="Noto Sans CJK SC Regular"/>
                <a:cs typeface="Noto Sans CJK SC Regular"/>
              </a:rPr>
              <a:t>0.040</a:t>
            </a:r>
          </a:p>
          <a:p>
            <a:pPr eaLnBrk="1" hangingPunct="1">
              <a:buClr>
                <a:srgbClr val="000000"/>
              </a:buClr>
              <a:buSzPct val="100000"/>
              <a:buFont typeface="Times New Roman" panose="02020603050405020304" pitchFamily="18" charset="0"/>
              <a:buNone/>
            </a:pPr>
            <a:r>
              <a:rPr lang="en-US" altLang="es-ES" b="1">
                <a:solidFill>
                  <a:srgbClr val="FF0000"/>
                </a:solidFill>
                <a:latin typeface="Calibri" panose="020F0502020204030204" pitchFamily="34" charset="0"/>
                <a:ea typeface="Noto Sans CJK SC Regular"/>
                <a:cs typeface="Noto Sans CJK SC Regular"/>
              </a:rPr>
              <a:t>0.053</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a:solidFill>
                <a:srgbClr val="FF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a:solidFill>
                  <a:srgbClr val="FF0000"/>
                </a:solidFill>
                <a:latin typeface="Calibri" panose="020F0502020204030204" pitchFamily="34" charset="0"/>
                <a:ea typeface="Noto Sans CJK SC Regular"/>
                <a:cs typeface="Noto Sans CJK SC Regular"/>
              </a:rPr>
              <a:t>0.99</a:t>
            </a:r>
          </a:p>
          <a:p>
            <a:pPr eaLnBrk="1" hangingPunct="1">
              <a:buClr>
                <a:srgbClr val="000000"/>
              </a:buClr>
              <a:buSzPct val="100000"/>
              <a:buFont typeface="Times New Roman" panose="02020603050405020304" pitchFamily="18" charset="0"/>
              <a:buNone/>
            </a:pPr>
            <a:r>
              <a:rPr lang="en-US" altLang="es-ES" b="1">
                <a:solidFill>
                  <a:srgbClr val="FF0000"/>
                </a:solidFill>
                <a:latin typeface="Calibri" panose="020F0502020204030204" pitchFamily="34" charset="0"/>
                <a:ea typeface="Noto Sans CJK SC Regular"/>
                <a:cs typeface="Noto Sans CJK SC Regular"/>
              </a:rPr>
              <a:t>0.99</a:t>
            </a:r>
          </a:p>
        </p:txBody>
      </p:sp>
      <p:sp>
        <p:nvSpPr>
          <p:cNvPr id="66572" name="Rectangle 11">
            <a:extLst>
              <a:ext uri="{FF2B5EF4-FFF2-40B4-BE49-F238E27FC236}">
                <a16:creationId xmlns:a16="http://schemas.microsoft.com/office/drawing/2014/main" id="{1ECB6FD3-D88F-3470-3790-2A82FF13CC8F}"/>
              </a:ext>
            </a:extLst>
          </p:cNvPr>
          <p:cNvSpPr>
            <a:spLocks noChangeArrowheads="1"/>
          </p:cNvSpPr>
          <p:nvPr/>
        </p:nvSpPr>
        <p:spPr bwMode="auto">
          <a:xfrm>
            <a:off x="2298598" y="798675"/>
            <a:ext cx="2772966" cy="283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dirty="0">
                <a:solidFill>
                  <a:srgbClr val="0000FF"/>
                </a:solidFill>
                <a:latin typeface="Calibri" panose="020F0502020204030204" pitchFamily="34" charset="0"/>
                <a:ea typeface="Noto Sans CJK SC Regular"/>
                <a:cs typeface="Noto Sans CJK SC Regular"/>
              </a:rPr>
              <a:t>P-value threshold for FDR &lt; 0.05</a:t>
            </a:r>
          </a:p>
        </p:txBody>
      </p:sp>
      <p:cxnSp>
        <p:nvCxnSpPr>
          <p:cNvPr id="66573" name="AutoShape 12">
            <a:extLst>
              <a:ext uri="{FF2B5EF4-FFF2-40B4-BE49-F238E27FC236}">
                <a16:creationId xmlns:a16="http://schemas.microsoft.com/office/drawing/2014/main" id="{34F98CDF-ECA7-7D15-7A5C-2DA15F1F99F2}"/>
              </a:ext>
            </a:extLst>
          </p:cNvPr>
          <p:cNvCxnSpPr>
            <a:cxnSpLocks noChangeShapeType="1"/>
          </p:cNvCxnSpPr>
          <p:nvPr/>
        </p:nvCxnSpPr>
        <p:spPr bwMode="auto">
          <a:xfrm>
            <a:off x="3720704" y="1207294"/>
            <a:ext cx="333375" cy="1007269"/>
          </a:xfrm>
          <a:prstGeom prst="straightConnector1">
            <a:avLst/>
          </a:prstGeom>
          <a:noFill/>
          <a:ln w="38160">
            <a:solidFill>
              <a:srgbClr val="0000FF"/>
            </a:solidFill>
            <a:round/>
            <a:headEnd/>
            <a:tailEnd type="triangle" w="med" len="med"/>
          </a:ln>
          <a:effectLst>
            <a:outerShdw dist="20160" dir="5400000" algn="ctr" rotWithShape="0">
              <a:srgbClr val="000000">
                <a:alpha val="38033"/>
              </a:srgbClr>
            </a:outerShdw>
          </a:effectLst>
          <a:extLst>
            <a:ext uri="{909E8E84-426E-40DD-AFC4-6F175D3DCCD1}">
              <a14:hiddenFill xmlns:a14="http://schemas.microsoft.com/office/drawing/2010/main">
                <a:noFill/>
              </a14:hiddenFill>
            </a:ext>
          </a:extLst>
        </p:spPr>
      </p:cxnSp>
      <p:sp>
        <p:nvSpPr>
          <p:cNvPr id="66574" name="Rectangle 13">
            <a:extLst>
              <a:ext uri="{FF2B5EF4-FFF2-40B4-BE49-F238E27FC236}">
                <a16:creationId xmlns:a16="http://schemas.microsoft.com/office/drawing/2014/main" id="{4E795E9F-2CCF-7F24-5E13-AC1B5C7C2D93}"/>
              </a:ext>
            </a:extLst>
          </p:cNvPr>
          <p:cNvSpPr>
            <a:spLocks noChangeArrowheads="1"/>
          </p:cNvSpPr>
          <p:nvPr/>
        </p:nvSpPr>
        <p:spPr bwMode="auto">
          <a:xfrm>
            <a:off x="4020741" y="1500188"/>
            <a:ext cx="1252538" cy="2838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 pos="1371600" algn="l"/>
              </a:tabLst>
              <a:defRPr>
                <a:solidFill>
                  <a:schemeClr val="tx1"/>
                </a:solidFill>
                <a:latin typeface="Arial" panose="020B0604020202020204" pitchFamily="34" charset="0"/>
              </a:defRPr>
            </a:lvl1pPr>
            <a:lvl2pPr marL="742950" indent="-285750">
              <a:tabLst>
                <a:tab pos="457200" algn="l"/>
                <a:tab pos="914400" algn="l"/>
                <a:tab pos="1371600" algn="l"/>
              </a:tabLst>
              <a:defRPr>
                <a:solidFill>
                  <a:schemeClr val="tx1"/>
                </a:solidFill>
                <a:latin typeface="Arial" panose="020B0604020202020204" pitchFamily="34" charset="0"/>
              </a:defRPr>
            </a:lvl2pPr>
            <a:lvl3pPr marL="1143000" indent="-228600">
              <a:tabLst>
                <a:tab pos="457200" algn="l"/>
                <a:tab pos="914400" algn="l"/>
                <a:tab pos="1371600" algn="l"/>
              </a:tabLst>
              <a:defRPr>
                <a:solidFill>
                  <a:schemeClr val="tx1"/>
                </a:solidFill>
                <a:latin typeface="Arial" panose="020B0604020202020204" pitchFamily="34" charset="0"/>
              </a:defRPr>
            </a:lvl3pPr>
            <a:lvl4pPr marL="1600200" indent="-228600">
              <a:tabLst>
                <a:tab pos="457200" algn="l"/>
                <a:tab pos="914400" algn="l"/>
                <a:tab pos="1371600" algn="l"/>
              </a:tabLst>
              <a:defRPr>
                <a:solidFill>
                  <a:schemeClr val="tx1"/>
                </a:solidFill>
                <a:latin typeface="Arial" panose="020B0604020202020204" pitchFamily="34" charset="0"/>
              </a:defRPr>
            </a:lvl4pPr>
            <a:lvl5pPr marL="2057400" indent="-228600">
              <a:tabLst>
                <a:tab pos="457200" algn="l"/>
                <a:tab pos="914400" algn="l"/>
                <a:tab pos="1371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0.001</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0.002</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0.003</a:t>
            </a:r>
          </a:p>
          <a:p>
            <a:pPr eaLnBrk="1" hangingPunct="1">
              <a:buClr>
                <a:srgbClr val="000000"/>
              </a:buClr>
              <a:buSzPct val="100000"/>
              <a:buFont typeface="Times New Roman" panose="02020603050405020304" pitchFamily="18" charset="0"/>
              <a:buNone/>
            </a:pPr>
            <a:r>
              <a:rPr lang="en-US" altLang="es-ES" b="1">
                <a:solidFill>
                  <a:srgbClr val="0000FF"/>
                </a:solidFill>
                <a:latin typeface="Calibri" panose="020F0502020204030204" pitchFamily="34" charset="0"/>
                <a:ea typeface="Noto Sans CJK SC Regular"/>
                <a:cs typeface="Noto Sans CJK SC Regular"/>
              </a:rPr>
              <a:t>0.0031</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0.005</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0.97</a:t>
            </a:r>
          </a:p>
          <a:p>
            <a:pPr eaLnBrk="1" hangingPunct="1">
              <a:buClr>
                <a:srgbClr val="000000"/>
              </a:buClr>
              <a:buSzPct val="100000"/>
              <a:buFont typeface="Times New Roman" panose="02020603050405020304" pitchFamily="18" charset="0"/>
              <a:buNone/>
            </a:pPr>
            <a:r>
              <a:rPr lang="en-US" altLang="es-ES" b="1">
                <a:solidFill>
                  <a:srgbClr val="000000"/>
                </a:solidFill>
                <a:latin typeface="Calibri" panose="020F0502020204030204" pitchFamily="34" charset="0"/>
                <a:ea typeface="Noto Sans CJK SC Regular"/>
                <a:cs typeface="Noto Sans CJK SC Regular"/>
              </a:rPr>
              <a:t>0.99</a:t>
            </a:r>
          </a:p>
          <a:p>
            <a:pPr eaLnBrk="1" hangingPunct="1">
              <a:buClr>
                <a:srgbClr val="000000"/>
              </a:buClr>
              <a:buSzPct val="100000"/>
              <a:buFont typeface="Times New Roman" panose="02020603050405020304" pitchFamily="18" charset="0"/>
              <a:buNone/>
            </a:pPr>
            <a:endParaRPr lang="en-US" altLang="es-ES" b="1">
              <a:solidFill>
                <a:srgbClr val="000000"/>
              </a:solidFill>
              <a:latin typeface="Calibri" panose="020F0502020204030204" pitchFamily="34" charset="0"/>
              <a:ea typeface="Noto Sans CJK SC Regular"/>
              <a:cs typeface="Noto Sans CJK SC Regular"/>
            </a:endParaRPr>
          </a:p>
        </p:txBody>
      </p:sp>
      <p:sp>
        <p:nvSpPr>
          <p:cNvPr id="146447" name="Rectangle 14">
            <a:extLst>
              <a:ext uri="{FF2B5EF4-FFF2-40B4-BE49-F238E27FC236}">
                <a16:creationId xmlns:a16="http://schemas.microsoft.com/office/drawing/2014/main" id="{74C59278-8F83-3D4D-CE92-09434155CA4A}"/>
              </a:ext>
            </a:extLst>
          </p:cNvPr>
          <p:cNvSpPr>
            <a:spLocks noChangeArrowheads="1"/>
          </p:cNvSpPr>
          <p:nvPr/>
        </p:nvSpPr>
        <p:spPr bwMode="auto">
          <a:xfrm>
            <a:off x="5506641" y="3540919"/>
            <a:ext cx="2356247" cy="1729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ct val="0"/>
              </a:spcBef>
              <a:defRPr/>
            </a:pPr>
            <a:r>
              <a:rPr lang="en-US" altLang="es-ES" sz="1350" b="1" dirty="0">
                <a:solidFill>
                  <a:srgbClr val="FF0000"/>
                </a:solidFill>
              </a:rPr>
              <a:t>Red: non-significant</a:t>
            </a:r>
          </a:p>
          <a:p>
            <a:pPr eaLnBrk="1" hangingPunct="1">
              <a:lnSpc>
                <a:spcPct val="100000"/>
              </a:lnSpc>
              <a:spcBef>
                <a:spcPct val="0"/>
              </a:spcBef>
              <a:defRPr/>
            </a:pPr>
            <a:r>
              <a:rPr lang="en-US" altLang="es-ES" sz="1350" b="1" dirty="0">
                <a:solidFill>
                  <a:srgbClr val="008000"/>
                </a:solidFill>
              </a:rPr>
              <a:t>Green: significant at FDR &lt; 0.05</a:t>
            </a:r>
          </a:p>
          <a:p>
            <a:pPr eaLnBrk="1" hangingPunct="1">
              <a:lnSpc>
                <a:spcPct val="100000"/>
              </a:lnSpc>
              <a:spcBef>
                <a:spcPct val="0"/>
              </a:spcBef>
              <a:defRPr/>
            </a:pPr>
            <a:r>
              <a:rPr lang="en-US" altLang="es-ES" sz="1350" b="1" dirty="0">
                <a:solidFill>
                  <a:srgbClr val="FF0000"/>
                </a:solidFill>
              </a:rPr>
              <a:t>Chromatin modification NS because</a:t>
            </a:r>
          </a:p>
          <a:p>
            <a:pPr marL="214313" indent="-214313" eaLnBrk="1" hangingPunct="1">
              <a:lnSpc>
                <a:spcPct val="100000"/>
              </a:lnSpc>
              <a:spcBef>
                <a:spcPct val="0"/>
              </a:spcBef>
              <a:buFontTx/>
              <a:buChar char="-"/>
              <a:defRPr/>
            </a:pPr>
            <a:r>
              <a:rPr lang="en-US" altLang="es-ES" sz="1350" b="1" dirty="0">
                <a:solidFill>
                  <a:srgbClr val="FF0000"/>
                </a:solidFill>
              </a:rPr>
              <a:t>Its Q-value is above the significance threshold</a:t>
            </a:r>
          </a:p>
          <a:p>
            <a:pPr marL="214313" indent="-214313" eaLnBrk="1" hangingPunct="1">
              <a:lnSpc>
                <a:spcPct val="100000"/>
              </a:lnSpc>
              <a:spcBef>
                <a:spcPct val="0"/>
              </a:spcBef>
              <a:buFontTx/>
              <a:buChar char="-"/>
              <a:defRPr/>
            </a:pPr>
            <a:r>
              <a:rPr lang="en-US" altLang="es-ES" sz="1350" b="1" dirty="0">
                <a:solidFill>
                  <a:srgbClr val="FF0000"/>
                </a:solidFill>
              </a:rPr>
              <a:t>Even if the p-value is below</a:t>
            </a:r>
          </a:p>
          <a:p>
            <a:pPr eaLnBrk="1" hangingPunct="1">
              <a:lnSpc>
                <a:spcPct val="100000"/>
              </a:lnSpc>
              <a:spcBef>
                <a:spcPct val="0"/>
              </a:spcBef>
              <a:defRPr/>
            </a:pPr>
            <a:endParaRPr lang="en-US" altLang="es-ES" sz="1350" b="1" dirty="0">
              <a:solidFill>
                <a:srgbClr val="008000"/>
              </a:solidFill>
            </a:endParaRPr>
          </a:p>
        </p:txBody>
      </p:sp>
      <p:sp>
        <p:nvSpPr>
          <p:cNvPr id="66576" name="Rectangle 15">
            <a:extLst>
              <a:ext uri="{FF2B5EF4-FFF2-40B4-BE49-F238E27FC236}">
                <a16:creationId xmlns:a16="http://schemas.microsoft.com/office/drawing/2014/main" id="{4DDE43EF-EB64-F27B-BACB-0851D5800BD2}"/>
              </a:ext>
            </a:extLst>
          </p:cNvPr>
          <p:cNvSpPr>
            <a:spLocks noChangeArrowheads="1"/>
          </p:cNvSpPr>
          <p:nvPr/>
        </p:nvSpPr>
        <p:spPr bwMode="auto">
          <a:xfrm>
            <a:off x="3879056" y="1082278"/>
            <a:ext cx="977504" cy="452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3750" rIns="67500" bIns="33750">
            <a:spAutoFit/>
          </a:bodyPr>
          <a:lstStyle>
            <a:lvl1pPr>
              <a:tabLst>
                <a:tab pos="457200" algn="l"/>
                <a:tab pos="914400" algn="l"/>
              </a:tabLst>
              <a:defRPr>
                <a:solidFill>
                  <a:schemeClr val="tx1"/>
                </a:solidFill>
                <a:latin typeface="Arial" panose="020B0604020202020204" pitchFamily="34" charset="0"/>
              </a:defRPr>
            </a:lvl1pPr>
            <a:lvl2pPr marL="742950" indent="-285750">
              <a:tabLst>
                <a:tab pos="457200" algn="l"/>
                <a:tab pos="914400" algn="l"/>
              </a:tabLst>
              <a:defRPr>
                <a:solidFill>
                  <a:schemeClr val="tx1"/>
                </a:solidFill>
                <a:latin typeface="Arial" panose="020B0604020202020204" pitchFamily="34" charset="0"/>
              </a:defRPr>
            </a:lvl2pPr>
            <a:lvl3pPr marL="1143000" indent="-228600">
              <a:tabLst>
                <a:tab pos="457200" algn="l"/>
                <a:tab pos="914400" algn="l"/>
              </a:tabLst>
              <a:defRPr>
                <a:solidFill>
                  <a:schemeClr val="tx1"/>
                </a:solidFill>
                <a:latin typeface="Arial" panose="020B0604020202020204" pitchFamily="34" charset="0"/>
              </a:defRPr>
            </a:lvl3pPr>
            <a:lvl4pPr marL="1600200" indent="-228600">
              <a:tabLst>
                <a:tab pos="457200" algn="l"/>
                <a:tab pos="914400" algn="l"/>
              </a:tabLst>
              <a:defRPr>
                <a:solidFill>
                  <a:schemeClr val="tx1"/>
                </a:solidFill>
                <a:latin typeface="Arial" panose="020B0604020202020204" pitchFamily="34" charset="0"/>
              </a:defRPr>
            </a:lvl4pPr>
            <a:lvl5pPr marL="2057400" indent="-228600">
              <a:tabLst>
                <a:tab pos="457200" algn="l"/>
                <a:tab pos="914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US" altLang="es-ES" b="1" dirty="0">
                <a:solidFill>
                  <a:srgbClr val="000000"/>
                </a:solidFill>
                <a:latin typeface="Calibri" panose="020F0502020204030204" pitchFamily="34" charset="0"/>
                <a:ea typeface="Noto Sans CJK SC Regular"/>
                <a:cs typeface="Noto Sans CJK SC Regular"/>
              </a:rPr>
              <a:t>(Nominal)</a:t>
            </a:r>
          </a:p>
          <a:p>
            <a:pPr eaLnBrk="1" hangingPunct="1">
              <a:buClr>
                <a:srgbClr val="000000"/>
              </a:buClr>
              <a:buSzPct val="100000"/>
              <a:buFont typeface="Times New Roman" panose="02020603050405020304" pitchFamily="18" charset="0"/>
              <a:buNone/>
            </a:pPr>
            <a:r>
              <a:rPr lang="en-US" altLang="es-ES" sz="1100" b="1" dirty="0">
                <a:solidFill>
                  <a:srgbClr val="000000"/>
                </a:solidFill>
                <a:latin typeface="Calibri" panose="020F0502020204030204" pitchFamily="34" charset="0"/>
                <a:ea typeface="Noto Sans CJK SC Regular"/>
                <a:cs typeface="Noto Sans CJK SC Regular"/>
              </a:rPr>
              <a:t>P-value</a:t>
            </a:r>
            <a:endParaRPr lang="en-US" altLang="es-ES" b="1" dirty="0">
              <a:solidFill>
                <a:srgbClr val="000000"/>
              </a:solidFill>
              <a:latin typeface="Calibri" panose="020F0502020204030204" pitchFamily="34" charset="0"/>
              <a:ea typeface="Noto Sans CJK SC Regular"/>
              <a:cs typeface="Noto Sans CJK SC Regular"/>
            </a:endParaRPr>
          </a:p>
        </p:txBody>
      </p:sp>
    </p:spTree>
    <p:extLst>
      <p:ext uri="{BB962C8B-B14F-4D97-AF65-F5344CB8AC3E}">
        <p14:creationId xmlns:p14="http://schemas.microsoft.com/office/powerpoint/2010/main" val="5752048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4 Marcador de número de diapositiva">
            <a:extLst>
              <a:ext uri="{FF2B5EF4-FFF2-40B4-BE49-F238E27FC236}">
                <a16:creationId xmlns:a16="http://schemas.microsoft.com/office/drawing/2014/main" id="{EE24F048-9A69-109B-0249-7278B4DFE2B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850CA244-3296-42AA-A1C1-6CCE000A9885}" type="slidenum">
              <a:rPr lang="en-US" altLang="en-US" sz="900">
                <a:latin typeface="Arial Black" panose="020B0A04020102020204" pitchFamily="34" charset="0"/>
              </a:rPr>
              <a:pPr>
                <a:spcBef>
                  <a:spcPct val="0"/>
                </a:spcBef>
                <a:buClrTx/>
                <a:buSzTx/>
                <a:buFontTx/>
                <a:buNone/>
              </a:pPr>
              <a:t>4</a:t>
            </a:fld>
            <a:endParaRPr lang="en-US" altLang="en-US" sz="900">
              <a:latin typeface="Arial Black" panose="020B0A04020102020204" pitchFamily="34" charset="0"/>
            </a:endParaRPr>
          </a:p>
        </p:txBody>
      </p:sp>
      <p:sp>
        <p:nvSpPr>
          <p:cNvPr id="7171" name="Rectangle 2">
            <a:extLst>
              <a:ext uri="{FF2B5EF4-FFF2-40B4-BE49-F238E27FC236}">
                <a16:creationId xmlns:a16="http://schemas.microsoft.com/office/drawing/2014/main" id="{D7C3F824-7D90-5C5C-5BA5-2E4D7564AD68}"/>
              </a:ext>
            </a:extLst>
          </p:cNvPr>
          <p:cNvSpPr>
            <a:spLocks noGrp="1" noChangeArrowheads="1"/>
          </p:cNvSpPr>
          <p:nvPr>
            <p:ph type="title"/>
          </p:nvPr>
        </p:nvSpPr>
        <p:spPr>
          <a:xfrm>
            <a:off x="1494235" y="303610"/>
            <a:ext cx="6318647" cy="864394"/>
          </a:xfrm>
        </p:spPr>
        <p:txBody>
          <a:bodyPr>
            <a:normAutofit fontScale="90000"/>
          </a:bodyPr>
          <a:lstStyle/>
          <a:p>
            <a:pPr eaLnBrk="1" hangingPunct="1"/>
            <a:r>
              <a:rPr lang="en-US" altLang="en-US" dirty="0"/>
              <a:t>Class comparison: Identifying </a:t>
            </a:r>
            <a:r>
              <a:rPr lang="en-US" altLang="en-US" i="1" dirty="0"/>
              <a:t>significantly different </a:t>
            </a:r>
            <a:r>
              <a:rPr lang="en-US" altLang="en-US" dirty="0"/>
              <a:t>features</a:t>
            </a:r>
          </a:p>
        </p:txBody>
      </p:sp>
      <p:sp>
        <p:nvSpPr>
          <p:cNvPr id="7172" name="Rectangle 3">
            <a:extLst>
              <a:ext uri="{FF2B5EF4-FFF2-40B4-BE49-F238E27FC236}">
                <a16:creationId xmlns:a16="http://schemas.microsoft.com/office/drawing/2014/main" id="{02FB32C0-BBE3-6C56-029F-16B21A7FF05B}"/>
              </a:ext>
            </a:extLst>
          </p:cNvPr>
          <p:cNvSpPr>
            <a:spLocks noGrp="1" noChangeArrowheads="1"/>
          </p:cNvSpPr>
          <p:nvPr>
            <p:ph type="body" idx="1"/>
          </p:nvPr>
        </p:nvSpPr>
        <p:spPr>
          <a:xfrm>
            <a:off x="1277369" y="1394222"/>
            <a:ext cx="6896390" cy="3184757"/>
          </a:xfrm>
        </p:spPr>
        <p:txBody>
          <a:bodyPr>
            <a:normAutofit/>
          </a:bodyPr>
          <a:lstStyle/>
          <a:p>
            <a:pPr eaLnBrk="1" hangingPunct="1">
              <a:buClr>
                <a:schemeClr val="tx1"/>
              </a:buClr>
            </a:pPr>
            <a:r>
              <a:rPr lang="en-US" altLang="en-US" sz="2100" b="0" dirty="0"/>
              <a:t>Identify metabolites whose expression is </a:t>
            </a:r>
            <a:r>
              <a:rPr lang="en-US" altLang="en-US" sz="2100" b="0" i="1" dirty="0"/>
              <a:t>significantly </a:t>
            </a:r>
            <a:r>
              <a:rPr lang="en-US" altLang="en-US" sz="2100" b="0" dirty="0"/>
              <a:t>associated with different conditions</a:t>
            </a:r>
          </a:p>
          <a:p>
            <a:pPr lvl="1" eaLnBrk="1" hangingPunct="1"/>
            <a:r>
              <a:rPr lang="en-US" altLang="en-US" sz="1800" b="0" dirty="0"/>
              <a:t>Treatment, cell type,... (qualitative covariates) </a:t>
            </a:r>
          </a:p>
          <a:p>
            <a:pPr lvl="1" eaLnBrk="1" hangingPunct="1"/>
            <a:r>
              <a:rPr lang="en-US" altLang="en-US" sz="1800" b="0" dirty="0"/>
              <a:t>Dose, time, ... (quantitative covariate)</a:t>
            </a:r>
          </a:p>
          <a:p>
            <a:pPr lvl="1" eaLnBrk="1" hangingPunct="1"/>
            <a:r>
              <a:rPr lang="en-US" altLang="en-US" sz="1800" b="0" dirty="0"/>
              <a:t>Survival, infection time,... !</a:t>
            </a:r>
          </a:p>
          <a:p>
            <a:pPr eaLnBrk="1" hangingPunct="1"/>
            <a:r>
              <a:rPr lang="en-US" altLang="en-US" sz="2100" b="0" dirty="0"/>
              <a:t>Estimate effects/differences between groups probably using log-ratios, i.e. the difference on log scale:</a:t>
            </a:r>
            <a:br>
              <a:rPr lang="en-US" altLang="en-US" sz="2100" b="0" dirty="0"/>
            </a:br>
            <a:r>
              <a:rPr lang="en-US" altLang="en-US" sz="2100" b="0" dirty="0"/>
              <a:t>	</a:t>
            </a:r>
            <a:r>
              <a:rPr lang="en-US" altLang="en-US" sz="2100" b="0" i="1" dirty="0"/>
              <a:t> </a:t>
            </a:r>
            <a:r>
              <a:rPr lang="en-US" altLang="en-US" sz="2100" b="0" i="1" dirty="0">
                <a:latin typeface="Arial Narrow" panose="020B0606020202030204" pitchFamily="34" charset="0"/>
              </a:rPr>
              <a:t>log(X)-log(Y) [=log(X/Y)]</a:t>
            </a:r>
          </a:p>
        </p:txBody>
      </p:sp>
    </p:spTree>
    <p:extLst>
      <p:ext uri="{BB962C8B-B14F-4D97-AF65-F5344CB8AC3E}">
        <p14:creationId xmlns:p14="http://schemas.microsoft.com/office/powerpoint/2010/main" val="4168241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18AE2406-588A-B142-F770-62DA2EBB01E4}"/>
              </a:ext>
            </a:extLst>
          </p:cNvPr>
          <p:cNvSpPr>
            <a:spLocks noGrp="1" noChangeArrowheads="1"/>
          </p:cNvSpPr>
          <p:nvPr>
            <p:ph type="title" idx="4294967295"/>
          </p:nvPr>
        </p:nvSpPr>
        <p:spPr>
          <a:xfrm>
            <a:off x="1143000" y="205978"/>
            <a:ext cx="6858000" cy="479822"/>
          </a:xfrm>
        </p:spPr>
        <p:txBody>
          <a:bodyPr rIns="87750">
            <a:normAutofit fontScale="90000"/>
          </a:bodyPr>
          <a:lstStyle/>
          <a:p>
            <a:pPr marL="29766" eaLnBrk="1" hangingPunct="1">
              <a:tabLst>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altLang="es-ES" sz="3300">
                <a:latin typeface="Calibri" panose="020F0502020204030204" pitchFamily="34" charset="0"/>
              </a:rPr>
              <a:t>Reducing adjustment stringency</a:t>
            </a:r>
          </a:p>
        </p:txBody>
      </p:sp>
      <p:sp>
        <p:nvSpPr>
          <p:cNvPr id="68611" name="Text Box 2">
            <a:extLst>
              <a:ext uri="{FF2B5EF4-FFF2-40B4-BE49-F238E27FC236}">
                <a16:creationId xmlns:a16="http://schemas.microsoft.com/office/drawing/2014/main" id="{DC0C077B-56DD-8108-70C1-01C6F821B33B}"/>
              </a:ext>
            </a:extLst>
          </p:cNvPr>
          <p:cNvSpPr txBox="1">
            <a:spLocks noChangeArrowheads="1"/>
          </p:cNvSpPr>
          <p:nvPr/>
        </p:nvSpPr>
        <p:spPr bwMode="auto">
          <a:xfrm>
            <a:off x="1485900" y="914401"/>
            <a:ext cx="6272213" cy="36802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L="457200" indent="-381000" eaLnBrk="1" hangingPunct="1">
              <a:spcBef>
                <a:spcPts val="480"/>
              </a:spcBef>
              <a:buClr>
                <a:srgbClr val="FF0000"/>
              </a:buClr>
              <a:buSzPts val="2400"/>
              <a:buChar char="•"/>
              <a:defRPr sz="2100">
                <a:solidFill>
                  <a:srgbClr val="000090"/>
                </a:solidFill>
              </a:defRPr>
            </a:lvl1pPr>
            <a:lvl2pPr marL="914400" indent="-361950" eaLnBrk="1" hangingPunct="1">
              <a:spcBef>
                <a:spcPts val="420"/>
              </a:spcBef>
              <a:buClr>
                <a:srgbClr val="FF0000"/>
              </a:buClr>
              <a:buSzPts val="2100"/>
              <a:buChar char="•"/>
              <a:defRPr sz="1800">
                <a:solidFill>
                  <a:srgbClr val="000090"/>
                </a:solidFill>
              </a:defRPr>
            </a:lvl2pPr>
            <a:lvl3pPr marL="1371600" indent="-342900">
              <a:spcBef>
                <a:spcPts val="360"/>
              </a:spcBef>
              <a:buClr>
                <a:srgbClr val="FF0000"/>
              </a:buClr>
              <a:buSzPts val="1800"/>
              <a:buChar char="•"/>
              <a:defRPr sz="1800" b="1">
                <a:solidFill>
                  <a:srgbClr val="000090"/>
                </a:solidFill>
              </a:defRPr>
            </a:lvl3pPr>
            <a:lvl4pPr marL="1828800" indent="-323850">
              <a:spcBef>
                <a:spcPts val="300"/>
              </a:spcBef>
              <a:buClr>
                <a:srgbClr val="FF0000"/>
              </a:buClr>
              <a:buSzPts val="1500"/>
              <a:buChar char="•"/>
              <a:defRPr sz="1500" b="1">
                <a:solidFill>
                  <a:srgbClr val="000090"/>
                </a:solidFill>
              </a:defRPr>
            </a:lvl4pPr>
            <a:lvl5pPr marL="2286000" indent="-323850">
              <a:spcBef>
                <a:spcPts val="300"/>
              </a:spcBef>
              <a:buClr>
                <a:srgbClr val="FF0000"/>
              </a:buClr>
              <a:buSzPts val="1500"/>
              <a:buChar char="•"/>
              <a:defRPr sz="1500" b="1">
                <a:solidFill>
                  <a:srgbClr val="000090"/>
                </a:solidFill>
              </a:defRPr>
            </a:lvl5pPr>
            <a:lvl6pPr marL="2743200" indent="-323850">
              <a:spcBef>
                <a:spcPts val="300"/>
              </a:spcBef>
              <a:buClr>
                <a:schemeClr val="dk1"/>
              </a:buClr>
              <a:buSzPts val="1500"/>
              <a:buChar char="•"/>
              <a:defRPr sz="1500">
                <a:solidFill>
                  <a:schemeClr val="dk1"/>
                </a:solidFill>
              </a:defRPr>
            </a:lvl6pPr>
            <a:lvl7pPr marL="3200400" indent="-323850">
              <a:spcBef>
                <a:spcPts val="300"/>
              </a:spcBef>
              <a:buClr>
                <a:schemeClr val="dk1"/>
              </a:buClr>
              <a:buSzPts val="1500"/>
              <a:buChar char="•"/>
              <a:defRPr sz="1500">
                <a:solidFill>
                  <a:schemeClr val="dk1"/>
                </a:solidFill>
              </a:defRPr>
            </a:lvl7pPr>
            <a:lvl8pPr marL="3657600" indent="-323850">
              <a:spcBef>
                <a:spcPts val="300"/>
              </a:spcBef>
              <a:buClr>
                <a:schemeClr val="dk1"/>
              </a:buClr>
              <a:buSzPts val="1500"/>
              <a:buChar char="•"/>
              <a:defRPr sz="1500">
                <a:solidFill>
                  <a:schemeClr val="dk1"/>
                </a:solidFill>
              </a:defRPr>
            </a:lvl8pPr>
            <a:lvl9pPr marL="4114800" indent="-323850">
              <a:spcBef>
                <a:spcPts val="300"/>
              </a:spcBef>
              <a:buClr>
                <a:schemeClr val="dk1"/>
              </a:buClr>
              <a:buSzPts val="1500"/>
              <a:buChar char="•"/>
              <a:defRPr sz="1500">
                <a:solidFill>
                  <a:schemeClr val="dk1"/>
                </a:solidFill>
              </a:defRPr>
            </a:lvl9pPr>
          </a:lstStyle>
          <a:p>
            <a:r>
              <a:rPr lang="en-GB" altLang="es-ES" dirty="0"/>
              <a:t>The adjustment to the P-value threshold  depends on the # of tests that you do, </a:t>
            </a:r>
          </a:p>
          <a:p>
            <a:r>
              <a:rPr lang="en-GB" altLang="es-ES" dirty="0"/>
              <a:t>So, no matter what, the more tests you do, the more sensitive the test needs to be</a:t>
            </a:r>
          </a:p>
          <a:p>
            <a:r>
              <a:rPr lang="en-GB" altLang="es-ES" dirty="0"/>
              <a:t>Can control the stringency by reducing the number of tests:  </a:t>
            </a:r>
          </a:p>
          <a:p>
            <a:pPr lvl="1"/>
            <a:r>
              <a:rPr lang="en-GB" altLang="es-ES" dirty="0"/>
              <a:t>Don’t use all features available (e.g. by filtering)</a:t>
            </a:r>
          </a:p>
        </p:txBody>
      </p:sp>
    </p:spTree>
    <p:extLst>
      <p:ext uri="{BB962C8B-B14F-4D97-AF65-F5344CB8AC3E}">
        <p14:creationId xmlns:p14="http://schemas.microsoft.com/office/powerpoint/2010/main" val="40664266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4 Marcador de número de diapositiva">
            <a:extLst>
              <a:ext uri="{FF2B5EF4-FFF2-40B4-BE49-F238E27FC236}">
                <a16:creationId xmlns:a16="http://schemas.microsoft.com/office/drawing/2014/main" id="{57B25FBA-FC4A-A966-3881-2E5BE5F5058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1F8C3131-35FD-402B-851B-36579D236596}" type="slidenum">
              <a:rPr lang="en-US" altLang="en-US" sz="900">
                <a:latin typeface="Arial Black" panose="020B0A04020102020204" pitchFamily="34" charset="0"/>
              </a:rPr>
              <a:pPr>
                <a:spcBef>
                  <a:spcPct val="0"/>
                </a:spcBef>
                <a:buClrTx/>
                <a:buSzTx/>
                <a:buFontTx/>
                <a:buNone/>
              </a:pPr>
              <a:t>41</a:t>
            </a:fld>
            <a:endParaRPr lang="en-US" altLang="en-US" sz="900">
              <a:latin typeface="Arial Black" panose="020B0A04020102020204" pitchFamily="34" charset="0"/>
            </a:endParaRPr>
          </a:p>
        </p:txBody>
      </p:sp>
      <p:sp>
        <p:nvSpPr>
          <p:cNvPr id="70659" name="Rectangle 2">
            <a:extLst>
              <a:ext uri="{FF2B5EF4-FFF2-40B4-BE49-F238E27FC236}">
                <a16:creationId xmlns:a16="http://schemas.microsoft.com/office/drawing/2014/main" id="{00D29C9C-8DCC-9702-C16A-C1DF5D7377BA}"/>
              </a:ext>
            </a:extLst>
          </p:cNvPr>
          <p:cNvSpPr>
            <a:spLocks noGrp="1" noChangeArrowheads="1"/>
          </p:cNvSpPr>
          <p:nvPr>
            <p:ph type="title"/>
          </p:nvPr>
        </p:nvSpPr>
        <p:spPr/>
        <p:txBody>
          <a:bodyPr/>
          <a:lstStyle/>
          <a:p>
            <a:pPr eaLnBrk="1" hangingPunct="1"/>
            <a:r>
              <a:rPr lang="en-US" altLang="en-US" sz="2100" dirty="0"/>
              <a:t>Steps to generate a list of candidate features revisited (2)</a:t>
            </a:r>
          </a:p>
        </p:txBody>
      </p:sp>
      <p:sp>
        <p:nvSpPr>
          <p:cNvPr id="70660" name="AutoShape 3">
            <a:extLst>
              <a:ext uri="{FF2B5EF4-FFF2-40B4-BE49-F238E27FC236}">
                <a16:creationId xmlns:a16="http://schemas.microsoft.com/office/drawing/2014/main" id="{19792044-FEAA-0DA9-EF58-E81085B93C98}"/>
              </a:ext>
            </a:extLst>
          </p:cNvPr>
          <p:cNvSpPr>
            <a:spLocks noChangeArrowheads="1"/>
          </p:cNvSpPr>
          <p:nvPr/>
        </p:nvSpPr>
        <p:spPr bwMode="auto">
          <a:xfrm>
            <a:off x="1345407" y="2028825"/>
            <a:ext cx="1997869" cy="1026319"/>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grpSp>
        <p:nvGrpSpPr>
          <p:cNvPr id="70661" name="Group 4">
            <a:extLst>
              <a:ext uri="{FF2B5EF4-FFF2-40B4-BE49-F238E27FC236}">
                <a16:creationId xmlns:a16="http://schemas.microsoft.com/office/drawing/2014/main" id="{EAB85E88-7E82-45C9-3D07-9F5FC02304ED}"/>
              </a:ext>
            </a:extLst>
          </p:cNvPr>
          <p:cNvGrpSpPr>
            <a:grpSpLocks/>
          </p:cNvGrpSpPr>
          <p:nvPr/>
        </p:nvGrpSpPr>
        <p:grpSpPr bwMode="auto">
          <a:xfrm>
            <a:off x="1385888" y="1221582"/>
            <a:ext cx="2439236" cy="1026319"/>
            <a:chOff x="204" y="1026"/>
            <a:chExt cx="1828" cy="862"/>
          </a:xfrm>
        </p:grpSpPr>
        <p:sp>
          <p:nvSpPr>
            <p:cNvPr id="70686" name="AutoShape 5">
              <a:extLst>
                <a:ext uri="{FF2B5EF4-FFF2-40B4-BE49-F238E27FC236}">
                  <a16:creationId xmlns:a16="http://schemas.microsoft.com/office/drawing/2014/main" id="{443D1EC3-1807-4EA4-D4B2-D1473407E32E}"/>
                </a:ext>
              </a:extLst>
            </p:cNvPr>
            <p:cNvSpPr>
              <a:spLocks noChangeArrowheads="1"/>
            </p:cNvSpPr>
            <p:nvPr/>
          </p:nvSpPr>
          <p:spPr bwMode="auto">
            <a:xfrm>
              <a:off x="204" y="1026"/>
              <a:ext cx="1678" cy="862"/>
            </a:xfrm>
            <a:prstGeom prst="roundRect">
              <a:avLst>
                <a:gd name="adj" fmla="val 16667"/>
              </a:avLst>
            </a:prstGeom>
            <a:solidFill>
              <a:schemeClr val="accent1"/>
            </a:solidFill>
            <a:ln w="9525" algn="ctr">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sp>
          <p:nvSpPr>
            <p:cNvPr id="70687" name="Text Box 6">
              <a:extLst>
                <a:ext uri="{FF2B5EF4-FFF2-40B4-BE49-F238E27FC236}">
                  <a16:creationId xmlns:a16="http://schemas.microsoft.com/office/drawing/2014/main" id="{837EF257-8F4B-D9C2-0BBB-17E2F9909575}"/>
                </a:ext>
              </a:extLst>
            </p:cNvPr>
            <p:cNvSpPr txBox="1">
              <a:spLocks noChangeArrowheads="1"/>
            </p:cNvSpPr>
            <p:nvPr/>
          </p:nvSpPr>
          <p:spPr bwMode="auto">
            <a:xfrm>
              <a:off x="237" y="1051"/>
              <a:ext cx="1795" cy="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Feature 1: M</a:t>
              </a:r>
              <a:r>
                <a:rPr lang="en-US" altLang="en-US" sz="1200" baseline="-25000" dirty="0">
                  <a:latin typeface="Tahoma" panose="020B0604030504040204" pitchFamily="34" charset="0"/>
                </a:rPr>
                <a:t>11</a:t>
              </a:r>
              <a:r>
                <a:rPr lang="en-US" altLang="en-US" sz="1200" dirty="0">
                  <a:latin typeface="Tahoma" panose="020B0604030504040204" pitchFamily="34" charset="0"/>
                </a:rPr>
                <a:t>, M</a:t>
              </a:r>
              <a:r>
                <a:rPr lang="en-US" altLang="en-US" sz="1200" baseline="-25000" dirty="0">
                  <a:latin typeface="Tahoma" panose="020B0604030504040204" pitchFamily="34" charset="0"/>
                </a:rPr>
                <a:t>12</a:t>
              </a:r>
              <a:r>
                <a:rPr lang="en-US" altLang="en-US" sz="1200" dirty="0">
                  <a:latin typeface="Tahoma" panose="020B0604030504040204" pitchFamily="34" charset="0"/>
                </a:rPr>
                <a:t>, …., M</a:t>
              </a:r>
              <a:r>
                <a:rPr lang="en-US" altLang="en-US" sz="1200" baseline="-25000" dirty="0">
                  <a:latin typeface="Tahoma" panose="020B0604030504040204" pitchFamily="34" charset="0"/>
                </a:rPr>
                <a:t>1k</a:t>
              </a:r>
              <a:endParaRPr lang="en-US" altLang="en-US" sz="1200" dirty="0">
                <a:latin typeface="Tahoma" panose="020B0604030504040204" pitchFamily="34" charset="0"/>
              </a:endParaRPr>
            </a:p>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Feature 2: M</a:t>
              </a:r>
              <a:r>
                <a:rPr lang="en-US" altLang="en-US" sz="1200" baseline="-25000" dirty="0">
                  <a:latin typeface="Tahoma" panose="020B0604030504040204" pitchFamily="34" charset="0"/>
                </a:rPr>
                <a:t>21</a:t>
              </a:r>
              <a:r>
                <a:rPr lang="en-US" altLang="en-US" sz="1200" dirty="0">
                  <a:latin typeface="Tahoma" panose="020B0604030504040204" pitchFamily="34" charset="0"/>
                </a:rPr>
                <a:t>, M</a:t>
              </a:r>
              <a:r>
                <a:rPr lang="en-US" altLang="en-US" sz="1200" baseline="-25000" dirty="0">
                  <a:latin typeface="Tahoma" panose="020B0604030504040204" pitchFamily="34" charset="0"/>
                </a:rPr>
                <a:t>22</a:t>
              </a:r>
              <a:r>
                <a:rPr lang="en-US" altLang="en-US" sz="1200" dirty="0">
                  <a:latin typeface="Tahoma" panose="020B0604030504040204" pitchFamily="34" charset="0"/>
                </a:rPr>
                <a:t>, …., M</a:t>
              </a:r>
              <a:r>
                <a:rPr lang="en-US" altLang="en-US" sz="1200" baseline="-25000" dirty="0">
                  <a:latin typeface="Tahoma" panose="020B0604030504040204" pitchFamily="34" charset="0"/>
                </a:rPr>
                <a:t>2k</a:t>
              </a:r>
              <a:endParaRPr lang="en-US" altLang="en-US" sz="1200" dirty="0">
                <a:latin typeface="Tahoma" panose="020B0604030504040204" pitchFamily="34" charset="0"/>
              </a:endParaRPr>
            </a:p>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a:t>
              </a:r>
            </a:p>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Feature G: M</a:t>
              </a:r>
              <a:r>
                <a:rPr lang="en-US" altLang="en-US" sz="1200" baseline="-25000" dirty="0">
                  <a:latin typeface="Tahoma" panose="020B0604030504040204" pitchFamily="34" charset="0"/>
                </a:rPr>
                <a:t>G1</a:t>
              </a:r>
              <a:r>
                <a:rPr lang="en-US" altLang="en-US" sz="1200" dirty="0">
                  <a:latin typeface="Tahoma" panose="020B0604030504040204" pitchFamily="34" charset="0"/>
                </a:rPr>
                <a:t>, M</a:t>
              </a:r>
              <a:r>
                <a:rPr lang="en-US" altLang="en-US" sz="1200" baseline="-25000" dirty="0">
                  <a:latin typeface="Tahoma" panose="020B0604030504040204" pitchFamily="34" charset="0"/>
                </a:rPr>
                <a:t>G2</a:t>
              </a:r>
              <a:r>
                <a:rPr lang="en-US" altLang="en-US" sz="1200" dirty="0">
                  <a:latin typeface="Tahoma" panose="020B0604030504040204" pitchFamily="34" charset="0"/>
                </a:rPr>
                <a:t>, …., M</a:t>
              </a:r>
              <a:r>
                <a:rPr lang="en-US" altLang="en-US" sz="1200" baseline="-25000" dirty="0">
                  <a:latin typeface="Tahoma" panose="020B0604030504040204" pitchFamily="34" charset="0"/>
                </a:rPr>
                <a:t>Gk</a:t>
              </a:r>
            </a:p>
          </p:txBody>
        </p:sp>
      </p:grpSp>
      <p:sp>
        <p:nvSpPr>
          <p:cNvPr id="70662" name="AutoShape 7">
            <a:extLst>
              <a:ext uri="{FF2B5EF4-FFF2-40B4-BE49-F238E27FC236}">
                <a16:creationId xmlns:a16="http://schemas.microsoft.com/office/drawing/2014/main" id="{C2922329-F594-90AE-FD36-26E40BC4F154}"/>
              </a:ext>
            </a:extLst>
          </p:cNvPr>
          <p:cNvSpPr>
            <a:spLocks noChangeArrowheads="1"/>
          </p:cNvSpPr>
          <p:nvPr/>
        </p:nvSpPr>
        <p:spPr bwMode="auto">
          <a:xfrm>
            <a:off x="5019675" y="2541985"/>
            <a:ext cx="1997869" cy="1026319"/>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grpSp>
        <p:nvGrpSpPr>
          <p:cNvPr id="70663" name="Group 8">
            <a:extLst>
              <a:ext uri="{FF2B5EF4-FFF2-40B4-BE49-F238E27FC236}">
                <a16:creationId xmlns:a16="http://schemas.microsoft.com/office/drawing/2014/main" id="{290FF0FC-B1B7-A36A-1102-6CDE21F0760A}"/>
              </a:ext>
            </a:extLst>
          </p:cNvPr>
          <p:cNvGrpSpPr>
            <a:grpSpLocks/>
          </p:cNvGrpSpPr>
          <p:nvPr/>
        </p:nvGrpSpPr>
        <p:grpSpPr bwMode="auto">
          <a:xfrm>
            <a:off x="4236383" y="1177884"/>
            <a:ext cx="2137215" cy="917972"/>
            <a:chOff x="3166" y="1117"/>
            <a:chExt cx="2112" cy="771"/>
          </a:xfrm>
        </p:grpSpPr>
        <p:sp>
          <p:nvSpPr>
            <p:cNvPr id="70684" name="Text Box 9">
              <a:extLst>
                <a:ext uri="{FF2B5EF4-FFF2-40B4-BE49-F238E27FC236}">
                  <a16:creationId xmlns:a16="http://schemas.microsoft.com/office/drawing/2014/main" id="{E7B2B086-7035-CDFC-CBB5-396CD2A4FCD6}"/>
                </a:ext>
              </a:extLst>
            </p:cNvPr>
            <p:cNvSpPr txBox="1">
              <a:spLocks noChangeArrowheads="1"/>
            </p:cNvSpPr>
            <p:nvPr/>
          </p:nvSpPr>
          <p:spPr bwMode="auto">
            <a:xfrm>
              <a:off x="3243" y="1207"/>
              <a:ext cx="1720"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For every feature, calculate</a:t>
              </a:r>
              <a:br>
                <a:rPr lang="en-US" altLang="en-US" sz="1200" dirty="0">
                  <a:latin typeface="Tahoma" panose="020B0604030504040204" pitchFamily="34" charset="0"/>
                </a:rPr>
              </a:br>
              <a:r>
                <a:rPr lang="en-US" altLang="en-US" sz="1200" dirty="0">
                  <a:latin typeface="Tahoma" panose="020B0604030504040204" pitchFamily="34" charset="0"/>
                </a:rPr>
                <a:t>S</a:t>
              </a:r>
              <a:r>
                <a:rPr lang="en-US" altLang="en-US" sz="1200" baseline="-25000" dirty="0">
                  <a:latin typeface="Tahoma" panose="020B0604030504040204" pitchFamily="34" charset="0"/>
                </a:rPr>
                <a:t>i</a:t>
              </a:r>
              <a:r>
                <a:rPr lang="en-US" altLang="en-US" sz="1200" dirty="0">
                  <a:latin typeface="Tahoma" panose="020B0604030504040204" pitchFamily="34" charset="0"/>
                </a:rPr>
                <a:t>=t(M</a:t>
              </a:r>
              <a:r>
                <a:rPr lang="en-US" altLang="en-US" sz="1200" baseline="-25000" dirty="0">
                  <a:latin typeface="Tahoma" panose="020B0604030504040204" pitchFamily="34" charset="0"/>
                </a:rPr>
                <a:t>i1</a:t>
              </a:r>
              <a:r>
                <a:rPr lang="en-US" altLang="en-US" sz="1200" dirty="0">
                  <a:latin typeface="Tahoma" panose="020B0604030504040204" pitchFamily="34" charset="0"/>
                </a:rPr>
                <a:t>, M</a:t>
              </a:r>
              <a:r>
                <a:rPr lang="en-US" altLang="en-US" sz="1200" baseline="-25000" dirty="0">
                  <a:latin typeface="Tahoma" panose="020B0604030504040204" pitchFamily="34" charset="0"/>
                </a:rPr>
                <a:t>i2</a:t>
              </a:r>
              <a:r>
                <a:rPr lang="en-US" altLang="en-US" sz="1200" dirty="0">
                  <a:latin typeface="Tahoma" panose="020B0604030504040204" pitchFamily="34" charset="0"/>
                </a:rPr>
                <a:t>, …., </a:t>
              </a:r>
              <a:r>
                <a:rPr lang="en-US" altLang="en-US" sz="1200" dirty="0" err="1">
                  <a:latin typeface="Tahoma" panose="020B0604030504040204" pitchFamily="34" charset="0"/>
                </a:rPr>
                <a:t>M</a:t>
              </a:r>
              <a:r>
                <a:rPr lang="en-US" altLang="en-US" sz="1200" baseline="-25000" dirty="0" err="1">
                  <a:latin typeface="Tahoma" panose="020B0604030504040204" pitchFamily="34" charset="0"/>
                </a:rPr>
                <a:t>ik</a:t>
              </a:r>
              <a:r>
                <a:rPr lang="en-US" altLang="en-US" sz="1200" dirty="0">
                  <a:latin typeface="Tahoma" panose="020B0604030504040204" pitchFamily="34" charset="0"/>
                </a:rPr>
                <a:t>), </a:t>
              </a:r>
            </a:p>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e.g. t-statistics, S, B,…</a:t>
              </a:r>
              <a:endParaRPr lang="en-US" altLang="en-US" sz="1200" baseline="-25000" dirty="0">
                <a:latin typeface="Tahoma" panose="020B0604030504040204" pitchFamily="34" charset="0"/>
              </a:endParaRPr>
            </a:p>
          </p:txBody>
        </p:sp>
        <p:sp>
          <p:nvSpPr>
            <p:cNvPr id="70685" name="AutoShape 10">
              <a:extLst>
                <a:ext uri="{FF2B5EF4-FFF2-40B4-BE49-F238E27FC236}">
                  <a16:creationId xmlns:a16="http://schemas.microsoft.com/office/drawing/2014/main" id="{2652AA10-628B-53FB-0481-2B28042083A5}"/>
                </a:ext>
              </a:extLst>
            </p:cNvPr>
            <p:cNvSpPr>
              <a:spLocks noChangeArrowheads="1"/>
            </p:cNvSpPr>
            <p:nvPr/>
          </p:nvSpPr>
          <p:spPr bwMode="auto">
            <a:xfrm>
              <a:off x="3166" y="1117"/>
              <a:ext cx="2112" cy="771"/>
            </a:xfrm>
            <a:prstGeom prst="roundRect">
              <a:avLst>
                <a:gd name="adj" fmla="val 16667"/>
              </a:avLst>
            </a:prstGeom>
            <a:solidFill>
              <a:srgbClr val="CCCCFF">
                <a:alpha val="39999"/>
              </a:srgbClr>
            </a:solidFill>
            <a:ln w="9525" algn="ctr">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dirty="0"/>
            </a:p>
          </p:txBody>
        </p:sp>
      </p:grpSp>
      <p:sp>
        <p:nvSpPr>
          <p:cNvPr id="70664" name="Text Box 11">
            <a:extLst>
              <a:ext uri="{FF2B5EF4-FFF2-40B4-BE49-F238E27FC236}">
                <a16:creationId xmlns:a16="http://schemas.microsoft.com/office/drawing/2014/main" id="{68ED1DB4-3861-7931-D1B9-3CFCBB741884}"/>
              </a:ext>
            </a:extLst>
          </p:cNvPr>
          <p:cNvSpPr txBox="1">
            <a:spLocks noChangeArrowheads="1"/>
          </p:cNvSpPr>
          <p:nvPr/>
        </p:nvSpPr>
        <p:spPr bwMode="auto">
          <a:xfrm>
            <a:off x="6407944" y="3706416"/>
            <a:ext cx="17309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A list of candidate</a:t>
            </a:r>
            <a:br>
              <a:rPr lang="en-US" altLang="en-US" sz="1200" dirty="0">
                <a:latin typeface="Tahoma" panose="020B0604030504040204" pitchFamily="34" charset="0"/>
              </a:rPr>
            </a:br>
            <a:r>
              <a:rPr lang="en-US" altLang="en-US" sz="1200" dirty="0">
                <a:latin typeface="Tahoma" panose="020B0604030504040204" pitchFamily="34" charset="0"/>
              </a:rPr>
              <a:t>distinct features</a:t>
            </a:r>
          </a:p>
        </p:txBody>
      </p:sp>
      <p:sp>
        <p:nvSpPr>
          <p:cNvPr id="70665" name="AutoShape 12">
            <a:extLst>
              <a:ext uri="{FF2B5EF4-FFF2-40B4-BE49-F238E27FC236}">
                <a16:creationId xmlns:a16="http://schemas.microsoft.com/office/drawing/2014/main" id="{EC007510-2784-6A6B-B487-4F257846DAEB}"/>
              </a:ext>
            </a:extLst>
          </p:cNvPr>
          <p:cNvSpPr>
            <a:spLocks noChangeArrowheads="1"/>
          </p:cNvSpPr>
          <p:nvPr/>
        </p:nvSpPr>
        <p:spPr bwMode="auto">
          <a:xfrm>
            <a:off x="6317456" y="3589824"/>
            <a:ext cx="1627593" cy="647700"/>
          </a:xfrm>
          <a:prstGeom prst="roundRect">
            <a:avLst>
              <a:gd name="adj" fmla="val 16667"/>
            </a:avLst>
          </a:prstGeom>
          <a:solidFill>
            <a:srgbClr val="CC6600">
              <a:alpha val="39999"/>
            </a:srgbClr>
          </a:solidFill>
          <a:ln w="9525" algn="ctr">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sp>
        <p:nvSpPr>
          <p:cNvPr id="70666" name="AutoShape 13">
            <a:extLst>
              <a:ext uri="{FF2B5EF4-FFF2-40B4-BE49-F238E27FC236}">
                <a16:creationId xmlns:a16="http://schemas.microsoft.com/office/drawing/2014/main" id="{44978523-4C39-807D-8DBF-F5051D039ED7}"/>
              </a:ext>
            </a:extLst>
          </p:cNvPr>
          <p:cNvSpPr>
            <a:spLocks noChangeArrowheads="1"/>
          </p:cNvSpPr>
          <p:nvPr/>
        </p:nvSpPr>
        <p:spPr bwMode="auto">
          <a:xfrm>
            <a:off x="3603302" y="1614488"/>
            <a:ext cx="594122" cy="215504"/>
          </a:xfrm>
          <a:prstGeom prst="rightArrow">
            <a:avLst>
              <a:gd name="adj1" fmla="val 50000"/>
              <a:gd name="adj2" fmla="val 68922"/>
            </a:avLst>
          </a:prstGeom>
          <a:solidFill>
            <a:schemeClr val="folHlink"/>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sp>
        <p:nvSpPr>
          <p:cNvPr id="70667" name="AutoShape 14">
            <a:extLst>
              <a:ext uri="{FF2B5EF4-FFF2-40B4-BE49-F238E27FC236}">
                <a16:creationId xmlns:a16="http://schemas.microsoft.com/office/drawing/2014/main" id="{D784DBA4-1A69-665E-8F0A-2A4CA513D350}"/>
              </a:ext>
            </a:extLst>
          </p:cNvPr>
          <p:cNvSpPr>
            <a:spLocks noChangeArrowheads="1"/>
          </p:cNvSpPr>
          <p:nvPr/>
        </p:nvSpPr>
        <p:spPr bwMode="auto">
          <a:xfrm rot="5400000">
            <a:off x="4761310" y="2328863"/>
            <a:ext cx="323850" cy="161925"/>
          </a:xfrm>
          <a:prstGeom prst="rightArrow">
            <a:avLst>
              <a:gd name="adj1" fmla="val 50000"/>
              <a:gd name="adj2" fmla="val 50000"/>
            </a:avLst>
          </a:prstGeom>
          <a:solidFill>
            <a:schemeClr val="folHlink"/>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sp>
        <p:nvSpPr>
          <p:cNvPr id="70668" name="AutoShape 15">
            <a:extLst>
              <a:ext uri="{FF2B5EF4-FFF2-40B4-BE49-F238E27FC236}">
                <a16:creationId xmlns:a16="http://schemas.microsoft.com/office/drawing/2014/main" id="{BA276E6B-61B7-8829-AB6E-497F4162C3CB}"/>
              </a:ext>
            </a:extLst>
          </p:cNvPr>
          <p:cNvSpPr>
            <a:spLocks noChangeArrowheads="1"/>
          </p:cNvSpPr>
          <p:nvPr/>
        </p:nvSpPr>
        <p:spPr bwMode="auto">
          <a:xfrm rot="2374822">
            <a:off x="5706666" y="3057525"/>
            <a:ext cx="903684" cy="159544"/>
          </a:xfrm>
          <a:prstGeom prst="rightArrow">
            <a:avLst>
              <a:gd name="adj1" fmla="val 50000"/>
              <a:gd name="adj2" fmla="val 141604"/>
            </a:avLst>
          </a:prstGeom>
          <a:solidFill>
            <a:schemeClr val="folHlink"/>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grpSp>
        <p:nvGrpSpPr>
          <p:cNvPr id="70669" name="Group 16">
            <a:extLst>
              <a:ext uri="{FF2B5EF4-FFF2-40B4-BE49-F238E27FC236}">
                <a16:creationId xmlns:a16="http://schemas.microsoft.com/office/drawing/2014/main" id="{CA82A4E5-BF36-9B1B-7429-9CB4C9BA9427}"/>
              </a:ext>
            </a:extLst>
          </p:cNvPr>
          <p:cNvGrpSpPr>
            <a:grpSpLocks/>
          </p:cNvGrpSpPr>
          <p:nvPr/>
        </p:nvGrpSpPr>
        <p:grpSpPr bwMode="auto">
          <a:xfrm>
            <a:off x="4139804" y="2571750"/>
            <a:ext cx="1619250" cy="647700"/>
            <a:chOff x="3424" y="2704"/>
            <a:chExt cx="1360" cy="544"/>
          </a:xfrm>
        </p:grpSpPr>
        <p:sp>
          <p:nvSpPr>
            <p:cNvPr id="70682" name="Text Box 17">
              <a:extLst>
                <a:ext uri="{FF2B5EF4-FFF2-40B4-BE49-F238E27FC236}">
                  <a16:creationId xmlns:a16="http://schemas.microsoft.com/office/drawing/2014/main" id="{E888C2CD-6388-04DA-D9AB-8C5FD87F48D9}"/>
                </a:ext>
              </a:extLst>
            </p:cNvPr>
            <p:cNvSpPr txBox="1">
              <a:spLocks noChangeArrowheads="1"/>
            </p:cNvSpPr>
            <p:nvPr/>
          </p:nvSpPr>
          <p:spPr bwMode="auto">
            <a:xfrm>
              <a:off x="3515" y="2795"/>
              <a:ext cx="122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1200">
                  <a:latin typeface="Tahoma" panose="020B0604030504040204" pitchFamily="34" charset="0"/>
                </a:rPr>
                <a:t>Statistics of interest</a:t>
              </a:r>
              <a:br>
                <a:rPr lang="en-US" altLang="en-US" sz="1200">
                  <a:latin typeface="Tahoma" panose="020B0604030504040204" pitchFamily="34" charset="0"/>
                </a:rPr>
              </a:br>
              <a:r>
                <a:rPr lang="en-US" altLang="en-US" sz="1200">
                  <a:latin typeface="Tahoma" panose="020B0604030504040204" pitchFamily="34" charset="0"/>
                </a:rPr>
                <a:t>S</a:t>
              </a:r>
              <a:r>
                <a:rPr lang="en-US" altLang="en-US" sz="1200" baseline="-25000">
                  <a:latin typeface="Tahoma" panose="020B0604030504040204" pitchFamily="34" charset="0"/>
                </a:rPr>
                <a:t>1</a:t>
              </a:r>
              <a:r>
                <a:rPr lang="en-US" altLang="en-US" sz="1200">
                  <a:latin typeface="Tahoma" panose="020B0604030504040204" pitchFamily="34" charset="0"/>
                </a:rPr>
                <a:t>, S</a:t>
              </a:r>
              <a:r>
                <a:rPr lang="en-US" altLang="en-US" sz="1200" baseline="-25000">
                  <a:latin typeface="Tahoma" panose="020B0604030504040204" pitchFamily="34" charset="0"/>
                </a:rPr>
                <a:t>2</a:t>
              </a:r>
              <a:r>
                <a:rPr lang="en-US" altLang="en-US" sz="1200">
                  <a:latin typeface="Tahoma" panose="020B0604030504040204" pitchFamily="34" charset="0"/>
                </a:rPr>
                <a:t>, …., S</a:t>
              </a:r>
              <a:r>
                <a:rPr lang="en-US" altLang="en-US" sz="1200" baseline="-25000">
                  <a:latin typeface="Tahoma" panose="020B0604030504040204" pitchFamily="34" charset="0"/>
                </a:rPr>
                <a:t>G</a:t>
              </a:r>
            </a:p>
          </p:txBody>
        </p:sp>
        <p:sp>
          <p:nvSpPr>
            <p:cNvPr id="70683" name="AutoShape 18">
              <a:extLst>
                <a:ext uri="{FF2B5EF4-FFF2-40B4-BE49-F238E27FC236}">
                  <a16:creationId xmlns:a16="http://schemas.microsoft.com/office/drawing/2014/main" id="{73FE9B5F-D4AD-F932-83E9-28461FA3B078}"/>
                </a:ext>
              </a:extLst>
            </p:cNvPr>
            <p:cNvSpPr>
              <a:spLocks noChangeArrowheads="1"/>
            </p:cNvSpPr>
            <p:nvPr/>
          </p:nvSpPr>
          <p:spPr bwMode="auto">
            <a:xfrm>
              <a:off x="3424" y="2704"/>
              <a:ext cx="1360" cy="544"/>
            </a:xfrm>
            <a:prstGeom prst="roundRect">
              <a:avLst>
                <a:gd name="adj" fmla="val 16667"/>
              </a:avLst>
            </a:prstGeom>
            <a:solidFill>
              <a:srgbClr val="90DA0A">
                <a:alpha val="39999"/>
              </a:srgbClr>
            </a:solidFill>
            <a:ln w="9525" algn="ctr">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grpSp>
      <p:grpSp>
        <p:nvGrpSpPr>
          <p:cNvPr id="70670" name="Group 19">
            <a:extLst>
              <a:ext uri="{FF2B5EF4-FFF2-40B4-BE49-F238E27FC236}">
                <a16:creationId xmlns:a16="http://schemas.microsoft.com/office/drawing/2014/main" id="{5124E277-0171-9AB7-3DB1-7DBB1BCABF64}"/>
              </a:ext>
            </a:extLst>
          </p:cNvPr>
          <p:cNvGrpSpPr>
            <a:grpSpLocks/>
          </p:cNvGrpSpPr>
          <p:nvPr/>
        </p:nvGrpSpPr>
        <p:grpSpPr bwMode="auto">
          <a:xfrm>
            <a:off x="1385888" y="3436144"/>
            <a:ext cx="1889522" cy="756047"/>
            <a:chOff x="249" y="2432"/>
            <a:chExt cx="1587" cy="635"/>
          </a:xfrm>
        </p:grpSpPr>
        <p:sp>
          <p:nvSpPr>
            <p:cNvPr id="70680" name="Text Box 20">
              <a:extLst>
                <a:ext uri="{FF2B5EF4-FFF2-40B4-BE49-F238E27FC236}">
                  <a16:creationId xmlns:a16="http://schemas.microsoft.com/office/drawing/2014/main" id="{F18BC53B-A8E0-B617-46DA-82863936AE0D}"/>
                </a:ext>
              </a:extLst>
            </p:cNvPr>
            <p:cNvSpPr txBox="1">
              <a:spLocks noChangeArrowheads="1"/>
            </p:cNvSpPr>
            <p:nvPr/>
          </p:nvSpPr>
          <p:spPr bwMode="auto">
            <a:xfrm>
              <a:off x="476" y="2478"/>
              <a:ext cx="1212"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1200">
                  <a:latin typeface="Tahoma" panose="020B0604030504040204" pitchFamily="34" charset="0"/>
                </a:rPr>
                <a:t>Assumption on the </a:t>
              </a:r>
              <a:br>
                <a:rPr lang="en-US" altLang="en-US" sz="1200">
                  <a:latin typeface="Tahoma" panose="020B0604030504040204" pitchFamily="34" charset="0"/>
                </a:rPr>
              </a:br>
              <a:r>
                <a:rPr lang="en-US" altLang="en-US" sz="1200">
                  <a:latin typeface="Tahoma" panose="020B0604030504040204" pitchFamily="34" charset="0"/>
                </a:rPr>
                <a:t>null distribution:</a:t>
              </a:r>
              <a:br>
                <a:rPr lang="en-US" altLang="en-US" sz="1200">
                  <a:latin typeface="Tahoma" panose="020B0604030504040204" pitchFamily="34" charset="0"/>
                </a:rPr>
              </a:br>
              <a:r>
                <a:rPr lang="en-US" altLang="en-US" sz="1200">
                  <a:latin typeface="Tahoma" panose="020B0604030504040204" pitchFamily="34" charset="0"/>
                </a:rPr>
                <a:t>data normality</a:t>
              </a:r>
              <a:endParaRPr lang="en-US" altLang="en-US" sz="1200" baseline="-25000">
                <a:latin typeface="Tahoma" panose="020B0604030504040204" pitchFamily="34" charset="0"/>
              </a:endParaRPr>
            </a:p>
          </p:txBody>
        </p:sp>
        <p:sp>
          <p:nvSpPr>
            <p:cNvPr id="70681" name="AutoShape 21">
              <a:extLst>
                <a:ext uri="{FF2B5EF4-FFF2-40B4-BE49-F238E27FC236}">
                  <a16:creationId xmlns:a16="http://schemas.microsoft.com/office/drawing/2014/main" id="{B42F5AAF-5D1C-3C05-37D1-A5BCA148A1D2}"/>
                </a:ext>
              </a:extLst>
            </p:cNvPr>
            <p:cNvSpPr>
              <a:spLocks noChangeArrowheads="1"/>
            </p:cNvSpPr>
            <p:nvPr/>
          </p:nvSpPr>
          <p:spPr bwMode="auto">
            <a:xfrm>
              <a:off x="249" y="2432"/>
              <a:ext cx="1587" cy="635"/>
            </a:xfrm>
            <a:prstGeom prst="roundRect">
              <a:avLst>
                <a:gd name="adj" fmla="val 16667"/>
              </a:avLst>
            </a:prstGeom>
            <a:solidFill>
              <a:srgbClr val="D311C5">
                <a:alpha val="39999"/>
              </a:srgbClr>
            </a:solidFill>
            <a:ln w="9525" algn="ctr">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grpSp>
      <p:sp>
        <p:nvSpPr>
          <p:cNvPr id="70671" name="AutoShape 22">
            <a:extLst>
              <a:ext uri="{FF2B5EF4-FFF2-40B4-BE49-F238E27FC236}">
                <a16:creationId xmlns:a16="http://schemas.microsoft.com/office/drawing/2014/main" id="{DBE34B0C-942C-E742-BCAA-303B8EDB136A}"/>
              </a:ext>
            </a:extLst>
          </p:cNvPr>
          <p:cNvSpPr>
            <a:spLocks noChangeArrowheads="1"/>
          </p:cNvSpPr>
          <p:nvPr/>
        </p:nvSpPr>
        <p:spPr bwMode="auto">
          <a:xfrm>
            <a:off x="3437335" y="3706416"/>
            <a:ext cx="594122" cy="215503"/>
          </a:xfrm>
          <a:prstGeom prst="rightArrow">
            <a:avLst>
              <a:gd name="adj1" fmla="val 50000"/>
              <a:gd name="adj2" fmla="val 68923"/>
            </a:avLst>
          </a:prstGeom>
          <a:solidFill>
            <a:schemeClr val="folHlink"/>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sp>
        <p:nvSpPr>
          <p:cNvPr id="70672" name="Text Box 23">
            <a:extLst>
              <a:ext uri="{FF2B5EF4-FFF2-40B4-BE49-F238E27FC236}">
                <a16:creationId xmlns:a16="http://schemas.microsoft.com/office/drawing/2014/main" id="{ED49E9E2-2A50-FC47-C0E8-9955C68261D0}"/>
              </a:ext>
            </a:extLst>
          </p:cNvPr>
          <p:cNvSpPr txBox="1">
            <a:spLocks noChangeArrowheads="1"/>
          </p:cNvSpPr>
          <p:nvPr/>
        </p:nvSpPr>
        <p:spPr bwMode="auto">
          <a:xfrm>
            <a:off x="4301728" y="3598069"/>
            <a:ext cx="1454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Nominal p-values</a:t>
            </a:r>
            <a:br>
              <a:rPr lang="en-US" altLang="en-US" sz="1200" dirty="0">
                <a:latin typeface="Tahoma" panose="020B0604030504040204" pitchFamily="34" charset="0"/>
              </a:rPr>
            </a:br>
            <a:r>
              <a:rPr lang="en-US" altLang="en-US" sz="1200" dirty="0">
                <a:latin typeface="Tahoma" panose="020B0604030504040204" pitchFamily="34" charset="0"/>
              </a:rPr>
              <a:t>P</a:t>
            </a:r>
            <a:r>
              <a:rPr lang="en-US" altLang="en-US" sz="1200" baseline="-25000" dirty="0">
                <a:latin typeface="Tahoma" panose="020B0604030504040204" pitchFamily="34" charset="0"/>
              </a:rPr>
              <a:t>1</a:t>
            </a:r>
            <a:r>
              <a:rPr lang="en-US" altLang="en-US" sz="1200" dirty="0">
                <a:latin typeface="Tahoma" panose="020B0604030504040204" pitchFamily="34" charset="0"/>
              </a:rPr>
              <a:t>, P</a:t>
            </a:r>
            <a:r>
              <a:rPr lang="en-US" altLang="en-US" sz="1200" baseline="-25000" dirty="0">
                <a:latin typeface="Tahoma" panose="020B0604030504040204" pitchFamily="34" charset="0"/>
              </a:rPr>
              <a:t>2</a:t>
            </a:r>
            <a:r>
              <a:rPr lang="en-US" altLang="en-US" sz="1200" dirty="0">
                <a:latin typeface="Tahoma" panose="020B0604030504040204" pitchFamily="34" charset="0"/>
              </a:rPr>
              <a:t>, …, P</a:t>
            </a:r>
            <a:r>
              <a:rPr lang="en-US" altLang="en-US" sz="1200" baseline="-25000" dirty="0">
                <a:latin typeface="Tahoma" panose="020B0604030504040204" pitchFamily="34" charset="0"/>
              </a:rPr>
              <a:t>G</a:t>
            </a:r>
          </a:p>
        </p:txBody>
      </p:sp>
      <p:sp>
        <p:nvSpPr>
          <p:cNvPr id="70673" name="AutoShape 24">
            <a:extLst>
              <a:ext uri="{FF2B5EF4-FFF2-40B4-BE49-F238E27FC236}">
                <a16:creationId xmlns:a16="http://schemas.microsoft.com/office/drawing/2014/main" id="{E9CE589A-92BD-31F8-B46D-C5593CEC1AC2}"/>
              </a:ext>
            </a:extLst>
          </p:cNvPr>
          <p:cNvSpPr>
            <a:spLocks noChangeArrowheads="1"/>
          </p:cNvSpPr>
          <p:nvPr/>
        </p:nvSpPr>
        <p:spPr bwMode="auto">
          <a:xfrm>
            <a:off x="4155281" y="3534610"/>
            <a:ext cx="1889522" cy="647700"/>
          </a:xfrm>
          <a:prstGeom prst="roundRect">
            <a:avLst>
              <a:gd name="adj" fmla="val 16667"/>
            </a:avLst>
          </a:prstGeom>
          <a:solidFill>
            <a:srgbClr val="90DA0A">
              <a:alpha val="39999"/>
            </a:srgbClr>
          </a:solidFill>
          <a:ln w="9525" algn="ctr">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dirty="0"/>
          </a:p>
        </p:txBody>
      </p:sp>
      <p:sp>
        <p:nvSpPr>
          <p:cNvPr id="70674" name="Text Box 25">
            <a:extLst>
              <a:ext uri="{FF2B5EF4-FFF2-40B4-BE49-F238E27FC236}">
                <a16:creationId xmlns:a16="http://schemas.microsoft.com/office/drawing/2014/main" id="{D550300D-840A-1722-E03D-7CA5F4C11B6B}"/>
              </a:ext>
            </a:extLst>
          </p:cNvPr>
          <p:cNvSpPr txBox="1">
            <a:spLocks noChangeArrowheads="1"/>
          </p:cNvSpPr>
          <p:nvPr/>
        </p:nvSpPr>
        <p:spPr bwMode="auto">
          <a:xfrm>
            <a:off x="4301729" y="4462463"/>
            <a:ext cx="13358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Adjusted </a:t>
            </a:r>
            <a:r>
              <a:rPr lang="en-US" altLang="en-US" sz="1200" dirty="0" err="1">
                <a:latin typeface="Tahoma" panose="020B0604030504040204" pitchFamily="34" charset="0"/>
              </a:rPr>
              <a:t>pvalues</a:t>
            </a:r>
            <a:br>
              <a:rPr lang="en-US" altLang="en-US" sz="1200" dirty="0">
                <a:latin typeface="Tahoma" panose="020B0604030504040204" pitchFamily="34" charset="0"/>
              </a:rPr>
            </a:br>
            <a:r>
              <a:rPr lang="en-US" altLang="en-US" sz="1200" dirty="0">
                <a:latin typeface="Tahoma" panose="020B0604030504040204" pitchFamily="34" charset="0"/>
              </a:rPr>
              <a:t>aP</a:t>
            </a:r>
            <a:r>
              <a:rPr lang="en-US" altLang="en-US" sz="1200" baseline="-25000" dirty="0">
                <a:latin typeface="Tahoma" panose="020B0604030504040204" pitchFamily="34" charset="0"/>
              </a:rPr>
              <a:t>1</a:t>
            </a:r>
            <a:r>
              <a:rPr lang="en-US" altLang="en-US" sz="1200" dirty="0">
                <a:latin typeface="Tahoma" panose="020B0604030504040204" pitchFamily="34" charset="0"/>
              </a:rPr>
              <a:t>, aP</a:t>
            </a:r>
            <a:r>
              <a:rPr lang="en-US" altLang="en-US" sz="1200" baseline="-25000" dirty="0">
                <a:latin typeface="Tahoma" panose="020B0604030504040204" pitchFamily="34" charset="0"/>
              </a:rPr>
              <a:t>2</a:t>
            </a:r>
            <a:r>
              <a:rPr lang="en-US" altLang="en-US" sz="1200" dirty="0">
                <a:latin typeface="Tahoma" panose="020B0604030504040204" pitchFamily="34" charset="0"/>
              </a:rPr>
              <a:t>, …, </a:t>
            </a:r>
            <a:r>
              <a:rPr lang="en-US" altLang="en-US" sz="1200" dirty="0" err="1">
                <a:latin typeface="Tahoma" panose="020B0604030504040204" pitchFamily="34" charset="0"/>
              </a:rPr>
              <a:t>aP</a:t>
            </a:r>
            <a:r>
              <a:rPr lang="en-US" altLang="en-US" sz="1200" baseline="-25000" dirty="0" err="1">
                <a:latin typeface="Tahoma" panose="020B0604030504040204" pitchFamily="34" charset="0"/>
              </a:rPr>
              <a:t>G</a:t>
            </a:r>
            <a:endParaRPr lang="en-US" altLang="en-US" sz="1200" baseline="-25000" dirty="0">
              <a:latin typeface="Tahoma" panose="020B0604030504040204" pitchFamily="34" charset="0"/>
            </a:endParaRPr>
          </a:p>
        </p:txBody>
      </p:sp>
      <p:sp>
        <p:nvSpPr>
          <p:cNvPr id="70675" name="AutoShape 26">
            <a:extLst>
              <a:ext uri="{FF2B5EF4-FFF2-40B4-BE49-F238E27FC236}">
                <a16:creationId xmlns:a16="http://schemas.microsoft.com/office/drawing/2014/main" id="{CDDA3A3D-BD41-123B-B753-8D27D8BF6ECC}"/>
              </a:ext>
            </a:extLst>
          </p:cNvPr>
          <p:cNvSpPr>
            <a:spLocks noChangeArrowheads="1"/>
          </p:cNvSpPr>
          <p:nvPr/>
        </p:nvSpPr>
        <p:spPr bwMode="auto">
          <a:xfrm>
            <a:off x="4208484" y="4418624"/>
            <a:ext cx="1619250" cy="647700"/>
          </a:xfrm>
          <a:prstGeom prst="roundRect">
            <a:avLst>
              <a:gd name="adj" fmla="val 16667"/>
            </a:avLst>
          </a:prstGeom>
          <a:solidFill>
            <a:srgbClr val="90DA0A">
              <a:alpha val="39999"/>
            </a:srgbClr>
          </a:solidFill>
          <a:ln w="9525" algn="ctr">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sp>
        <p:nvSpPr>
          <p:cNvPr id="70676" name="AutoShape 27">
            <a:extLst>
              <a:ext uri="{FF2B5EF4-FFF2-40B4-BE49-F238E27FC236}">
                <a16:creationId xmlns:a16="http://schemas.microsoft.com/office/drawing/2014/main" id="{AB4AB8A9-35E6-DA57-E4A2-25DCD6B8DB03}"/>
              </a:ext>
            </a:extLst>
          </p:cNvPr>
          <p:cNvSpPr>
            <a:spLocks noChangeArrowheads="1"/>
          </p:cNvSpPr>
          <p:nvPr/>
        </p:nvSpPr>
        <p:spPr bwMode="auto">
          <a:xfrm rot="5400000">
            <a:off x="4706541" y="3246835"/>
            <a:ext cx="323850" cy="161925"/>
          </a:xfrm>
          <a:prstGeom prst="rightArrow">
            <a:avLst>
              <a:gd name="adj1" fmla="val 50000"/>
              <a:gd name="adj2" fmla="val 50000"/>
            </a:avLst>
          </a:prstGeom>
          <a:solidFill>
            <a:schemeClr val="folHlink"/>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sp>
        <p:nvSpPr>
          <p:cNvPr id="70677" name="AutoShape 28">
            <a:extLst>
              <a:ext uri="{FF2B5EF4-FFF2-40B4-BE49-F238E27FC236}">
                <a16:creationId xmlns:a16="http://schemas.microsoft.com/office/drawing/2014/main" id="{400990A0-75FE-8F96-37FA-5D39F829A719}"/>
              </a:ext>
            </a:extLst>
          </p:cNvPr>
          <p:cNvSpPr>
            <a:spLocks noChangeArrowheads="1"/>
          </p:cNvSpPr>
          <p:nvPr/>
        </p:nvSpPr>
        <p:spPr bwMode="auto">
          <a:xfrm rot="5400000">
            <a:off x="4706541" y="4164806"/>
            <a:ext cx="323850" cy="161925"/>
          </a:xfrm>
          <a:prstGeom prst="rightArrow">
            <a:avLst>
              <a:gd name="adj1" fmla="val 50000"/>
              <a:gd name="adj2" fmla="val 50000"/>
            </a:avLst>
          </a:prstGeom>
          <a:solidFill>
            <a:schemeClr val="folHlink"/>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sp>
        <p:nvSpPr>
          <p:cNvPr id="70678" name="AutoShape 29">
            <a:extLst>
              <a:ext uri="{FF2B5EF4-FFF2-40B4-BE49-F238E27FC236}">
                <a16:creationId xmlns:a16="http://schemas.microsoft.com/office/drawing/2014/main" id="{E8FA8CEF-9961-455F-7CAF-9DF6123FD3A9}"/>
              </a:ext>
            </a:extLst>
          </p:cNvPr>
          <p:cNvSpPr>
            <a:spLocks noChangeArrowheads="1"/>
          </p:cNvSpPr>
          <p:nvPr/>
        </p:nvSpPr>
        <p:spPr bwMode="auto">
          <a:xfrm rot="18563261">
            <a:off x="5731669" y="4373166"/>
            <a:ext cx="491728" cy="167879"/>
          </a:xfrm>
          <a:prstGeom prst="rightArrow">
            <a:avLst>
              <a:gd name="adj1" fmla="val 50000"/>
              <a:gd name="adj2" fmla="val 73227"/>
            </a:avLst>
          </a:prstGeom>
          <a:solidFill>
            <a:schemeClr val="folHlink"/>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350"/>
          </a:p>
        </p:txBody>
      </p:sp>
      <p:sp>
        <p:nvSpPr>
          <p:cNvPr id="70679" name="Text Box 30">
            <a:extLst>
              <a:ext uri="{FF2B5EF4-FFF2-40B4-BE49-F238E27FC236}">
                <a16:creationId xmlns:a16="http://schemas.microsoft.com/office/drawing/2014/main" id="{97A0AFEF-A0AE-D58C-8996-2F4496211385}"/>
              </a:ext>
            </a:extLst>
          </p:cNvPr>
          <p:cNvSpPr txBox="1">
            <a:spLocks noChangeArrowheads="1"/>
          </p:cNvSpPr>
          <p:nvPr/>
        </p:nvSpPr>
        <p:spPr bwMode="auto">
          <a:xfrm>
            <a:off x="6246018" y="4355485"/>
            <a:ext cx="23605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1200" dirty="0">
                <a:latin typeface="Tahoma" panose="020B0604030504040204" pitchFamily="34" charset="0"/>
              </a:rPr>
              <a:t>Select features with </a:t>
            </a:r>
            <a:br>
              <a:rPr lang="en-US" altLang="en-US" sz="1200" dirty="0">
                <a:latin typeface="Tahoma" panose="020B0604030504040204" pitchFamily="34" charset="0"/>
              </a:rPr>
            </a:br>
            <a:r>
              <a:rPr lang="en-US" altLang="en-US" sz="1200" dirty="0">
                <a:latin typeface="Tahoma" panose="020B0604030504040204" pitchFamily="34" charset="0"/>
              </a:rPr>
              <a:t>adjusted P-values</a:t>
            </a:r>
            <a:br>
              <a:rPr lang="en-US" altLang="en-US" sz="1200" dirty="0">
                <a:latin typeface="Tahoma" panose="020B0604030504040204" pitchFamily="34" charset="0"/>
              </a:rPr>
            </a:br>
            <a:r>
              <a:rPr lang="en-US" altLang="en-US" sz="1200" dirty="0">
                <a:latin typeface="Tahoma" panose="020B0604030504040204" pitchFamily="34" charset="0"/>
              </a:rPr>
              <a:t>smaller than </a:t>
            </a:r>
            <a:r>
              <a:rPr lang="en-US" altLang="en-US" sz="1200" i="1" dirty="0">
                <a:latin typeface="Tahoma" panose="020B0604030504040204" pitchFamily="34" charset="0"/>
              </a:rPr>
              <a:t>selected threshold</a:t>
            </a:r>
            <a:endParaRPr lang="en-US" altLang="en-US" sz="1200" i="1" dirty="0">
              <a:latin typeface="Symbol" panose="05050102010706020507" pitchFamily="18" charset="2"/>
            </a:endParaRPr>
          </a:p>
        </p:txBody>
      </p:sp>
    </p:spTree>
    <p:extLst>
      <p:ext uri="{BB962C8B-B14F-4D97-AF65-F5344CB8AC3E}">
        <p14:creationId xmlns:p14="http://schemas.microsoft.com/office/powerpoint/2010/main" val="98285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6 Marcador de número de diapositiva">
            <a:extLst>
              <a:ext uri="{FF2B5EF4-FFF2-40B4-BE49-F238E27FC236}">
                <a16:creationId xmlns:a16="http://schemas.microsoft.com/office/drawing/2014/main" id="{58AAA66B-6BC7-FCA2-D67B-96DCB0A8868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F4404C63-1D40-4F86-B4A9-63A6AE5F8D91}" type="slidenum">
              <a:rPr lang="en-US" altLang="en-US" sz="900">
                <a:latin typeface="Arial Black" panose="020B0A04020102020204" pitchFamily="34" charset="0"/>
              </a:rPr>
              <a:pPr>
                <a:spcBef>
                  <a:spcPct val="0"/>
                </a:spcBef>
                <a:buClrTx/>
                <a:buSzTx/>
                <a:buFontTx/>
                <a:buNone/>
              </a:pPr>
              <a:t>42</a:t>
            </a:fld>
            <a:endParaRPr lang="en-US" altLang="en-US" sz="900">
              <a:latin typeface="Arial Black" panose="020B0A04020102020204" pitchFamily="34" charset="0"/>
            </a:endParaRPr>
          </a:p>
        </p:txBody>
      </p:sp>
      <p:sp>
        <p:nvSpPr>
          <p:cNvPr id="72707" name="Rectangle 2">
            <a:extLst>
              <a:ext uri="{FF2B5EF4-FFF2-40B4-BE49-F238E27FC236}">
                <a16:creationId xmlns:a16="http://schemas.microsoft.com/office/drawing/2014/main" id="{ED8A5068-E1DC-3FF1-D216-EAB3345CBA9B}"/>
              </a:ext>
            </a:extLst>
          </p:cNvPr>
          <p:cNvSpPr>
            <a:spLocks noGrp="1" noChangeArrowheads="1"/>
          </p:cNvSpPr>
          <p:nvPr>
            <p:ph type="title"/>
          </p:nvPr>
        </p:nvSpPr>
        <p:spPr/>
        <p:txBody>
          <a:bodyPr/>
          <a:lstStyle/>
          <a:p>
            <a:pPr eaLnBrk="1" hangingPunct="1"/>
            <a:r>
              <a:rPr lang="es-ES_tradnl" altLang="en-US"/>
              <a:t>Example (1b)</a:t>
            </a:r>
            <a:endParaRPr lang="es-ES" altLang="en-US"/>
          </a:p>
        </p:txBody>
      </p:sp>
      <p:pic>
        <p:nvPicPr>
          <p:cNvPr id="72708" name="Picture 3">
            <a:extLst>
              <a:ext uri="{FF2B5EF4-FFF2-40B4-BE49-F238E27FC236}">
                <a16:creationId xmlns:a16="http://schemas.microsoft.com/office/drawing/2014/main" id="{0A5C6D12-49E1-D7EC-5ACB-61354FD64CD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485900" y="1168004"/>
            <a:ext cx="3028950" cy="2745581"/>
          </a:xfrm>
        </p:spPr>
      </p:pic>
      <p:pic>
        <p:nvPicPr>
          <p:cNvPr id="72709" name="Picture 4">
            <a:extLst>
              <a:ext uri="{FF2B5EF4-FFF2-40B4-BE49-F238E27FC236}">
                <a16:creationId xmlns:a16="http://schemas.microsoft.com/office/drawing/2014/main" id="{FD8587BE-A664-BA86-4645-8428F6F99333}"/>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572000" y="1188244"/>
            <a:ext cx="3028950" cy="2725341"/>
          </a:xfrm>
        </p:spPr>
      </p:pic>
      <p:sp>
        <p:nvSpPr>
          <p:cNvPr id="2" name="Rectangle 6">
            <a:extLst>
              <a:ext uri="{FF2B5EF4-FFF2-40B4-BE49-F238E27FC236}">
                <a16:creationId xmlns:a16="http://schemas.microsoft.com/office/drawing/2014/main" id="{4D126F12-BD15-28C9-65C0-D3F124EBD10E}"/>
              </a:ext>
            </a:extLst>
          </p:cNvPr>
          <p:cNvSpPr txBox="1">
            <a:spLocks noChangeArrowheads="1"/>
          </p:cNvSpPr>
          <p:nvPr/>
        </p:nvSpPr>
        <p:spPr>
          <a:xfrm>
            <a:off x="1794382" y="4119563"/>
            <a:ext cx="6172200" cy="647700"/>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rgbClr val="FF0000"/>
              </a:buClr>
              <a:buSzPts val="2400"/>
              <a:buFont typeface="Arial"/>
              <a:buChar char="•"/>
              <a:defRPr sz="2400" b="1" i="0" u="none" strike="noStrike" cap="none">
                <a:solidFill>
                  <a:srgbClr val="000090"/>
                </a:solidFill>
                <a:latin typeface="Arial"/>
                <a:ea typeface="Arial"/>
                <a:cs typeface="Arial"/>
                <a:sym typeface="Arial"/>
              </a:defRPr>
            </a:lvl1pPr>
            <a:lvl2pPr marL="914400" marR="0" lvl="1" indent="-361950" algn="l" rtl="0">
              <a:lnSpc>
                <a:spcPct val="100000"/>
              </a:lnSpc>
              <a:spcBef>
                <a:spcPts val="420"/>
              </a:spcBef>
              <a:spcAft>
                <a:spcPts val="0"/>
              </a:spcAft>
              <a:buClr>
                <a:srgbClr val="FF0000"/>
              </a:buClr>
              <a:buSzPts val="2100"/>
              <a:buFont typeface="Arial"/>
              <a:buChar char="•"/>
              <a:defRPr sz="2100" b="1" i="0" u="none" strike="noStrike" cap="none">
                <a:solidFill>
                  <a:srgbClr val="000090"/>
                </a:solidFill>
                <a:latin typeface="Arial"/>
                <a:ea typeface="Arial"/>
                <a:cs typeface="Arial"/>
                <a:sym typeface="Arial"/>
              </a:defRPr>
            </a:lvl2pPr>
            <a:lvl3pPr marL="1371600" marR="0" lvl="2" indent="-342900" algn="l" rtl="0">
              <a:lnSpc>
                <a:spcPct val="100000"/>
              </a:lnSpc>
              <a:spcBef>
                <a:spcPts val="360"/>
              </a:spcBef>
              <a:spcAft>
                <a:spcPts val="0"/>
              </a:spcAft>
              <a:buClr>
                <a:srgbClr val="FF0000"/>
              </a:buClr>
              <a:buSzPts val="1800"/>
              <a:buFont typeface="Arial"/>
              <a:buChar char="•"/>
              <a:defRPr sz="1800" b="1" i="0" u="none" strike="noStrike" cap="none">
                <a:solidFill>
                  <a:srgbClr val="000090"/>
                </a:solidFill>
                <a:latin typeface="Arial"/>
                <a:ea typeface="Arial"/>
                <a:cs typeface="Arial"/>
                <a:sym typeface="Arial"/>
              </a:defRPr>
            </a:lvl3pPr>
            <a:lvl4pPr marL="1828800" marR="0" lvl="3" indent="-323850" algn="l" rtl="0">
              <a:lnSpc>
                <a:spcPct val="100000"/>
              </a:lnSpc>
              <a:spcBef>
                <a:spcPts val="300"/>
              </a:spcBef>
              <a:spcAft>
                <a:spcPts val="0"/>
              </a:spcAft>
              <a:buClr>
                <a:srgbClr val="FF0000"/>
              </a:buClr>
              <a:buSzPts val="1500"/>
              <a:buFont typeface="Arial"/>
              <a:buChar char="•"/>
              <a:defRPr sz="1500" b="1" i="0" u="none" strike="noStrike" cap="none">
                <a:solidFill>
                  <a:srgbClr val="000090"/>
                </a:solidFill>
                <a:latin typeface="Arial"/>
                <a:ea typeface="Arial"/>
                <a:cs typeface="Arial"/>
                <a:sym typeface="Arial"/>
              </a:defRPr>
            </a:lvl4pPr>
            <a:lvl5pPr marL="2286000" marR="0" lvl="4" indent="-323850" algn="l" rtl="0">
              <a:lnSpc>
                <a:spcPct val="100000"/>
              </a:lnSpc>
              <a:spcBef>
                <a:spcPts val="300"/>
              </a:spcBef>
              <a:spcAft>
                <a:spcPts val="0"/>
              </a:spcAft>
              <a:buClr>
                <a:srgbClr val="FF0000"/>
              </a:buClr>
              <a:buSzPts val="1500"/>
              <a:buFont typeface="Arial"/>
              <a:buChar char="•"/>
              <a:defRPr sz="1500" b="1" i="0" u="none" strike="noStrike" cap="none">
                <a:solidFill>
                  <a:srgbClr val="000090"/>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pPr>
              <a:lnSpc>
                <a:spcPct val="90000"/>
              </a:lnSpc>
              <a:buFont typeface="Wingdings" panose="05000000000000000000" pitchFamily="2" charset="2"/>
              <a:buNone/>
            </a:pPr>
            <a:r>
              <a:rPr lang="es-ES_tradnl" altLang="en-US" sz="1800" b="0" dirty="0" err="1"/>
              <a:t>Two</a:t>
            </a:r>
            <a:r>
              <a:rPr lang="es-ES_tradnl" altLang="en-US" sz="1800" b="0" dirty="0"/>
              <a:t> </a:t>
            </a:r>
            <a:r>
              <a:rPr lang="es-ES_tradnl" altLang="en-US" sz="1800" b="0" dirty="0" err="1"/>
              <a:t>groups</a:t>
            </a:r>
            <a:r>
              <a:rPr lang="es-ES_tradnl" altLang="en-US" sz="1800" b="0" dirty="0"/>
              <a:t> 27 A vs 11 B </a:t>
            </a:r>
            <a:r>
              <a:rPr lang="es-ES_tradnl" altLang="en-US" sz="1800" b="0" dirty="0" err="1"/>
              <a:t>samples</a:t>
            </a:r>
            <a:r>
              <a:rPr lang="es-ES_tradnl" altLang="en-US" sz="1800" b="0" dirty="0"/>
              <a:t>, 3051 </a:t>
            </a:r>
            <a:r>
              <a:rPr lang="es-ES_tradnl" altLang="en-US" sz="1800" b="0" dirty="0" err="1"/>
              <a:t>features</a:t>
            </a:r>
            <a:endParaRPr lang="es-ES_tradnl" altLang="en-US" sz="1800" b="0" dirty="0"/>
          </a:p>
          <a:p>
            <a:pPr eaLnBrk="1" hangingPunct="1">
              <a:lnSpc>
                <a:spcPct val="90000"/>
              </a:lnSpc>
              <a:buFont typeface="Wingdings" panose="05000000000000000000" pitchFamily="2" charset="2"/>
              <a:buNone/>
            </a:pPr>
            <a:r>
              <a:rPr lang="es-ES_tradnl" altLang="en-US" sz="1800" b="0" dirty="0"/>
              <a:t>Bonferroni </a:t>
            </a:r>
            <a:r>
              <a:rPr lang="es-ES_tradnl" altLang="en-US" sz="1800" b="0" dirty="0" err="1"/>
              <a:t>adjustment</a:t>
            </a:r>
            <a:r>
              <a:rPr lang="es-ES_tradnl" altLang="en-US" sz="1800" b="0" dirty="0"/>
              <a:t>: 98 genes </a:t>
            </a:r>
            <a:r>
              <a:rPr lang="es-ES_tradnl" altLang="en-US" sz="1800" b="0" dirty="0" err="1"/>
              <a:t>with</a:t>
            </a:r>
            <a:r>
              <a:rPr lang="es-ES_tradnl" altLang="en-US" sz="1800" b="0" dirty="0"/>
              <a:t> </a:t>
            </a:r>
            <a:r>
              <a:rPr lang="es-ES_tradnl" altLang="en-US" sz="1800" b="0" dirty="0" err="1"/>
              <a:t>p</a:t>
            </a:r>
            <a:r>
              <a:rPr lang="es-ES_tradnl" altLang="en-US" sz="1800" b="0" baseline="-25000" dirty="0" err="1"/>
              <a:t>adj</a:t>
            </a:r>
            <a:r>
              <a:rPr lang="es-ES_tradnl" altLang="en-US" sz="1800" b="0" dirty="0"/>
              <a:t>&lt; 0.05 (</a:t>
            </a:r>
            <a:r>
              <a:rPr lang="es-ES_tradnl" altLang="en-US" sz="1800" b="0" dirty="0" err="1"/>
              <a:t>p</a:t>
            </a:r>
            <a:r>
              <a:rPr lang="es-ES_tradnl" altLang="en-US" sz="1800" b="0" baseline="-25000" dirty="0" err="1"/>
              <a:t>raw</a:t>
            </a:r>
            <a:r>
              <a:rPr lang="es-ES_tradnl" altLang="en-US" sz="1800" b="0" dirty="0"/>
              <a:t> &lt; 0.000016)</a:t>
            </a:r>
            <a:endParaRPr lang="es-ES" altLang="en-US" sz="1800" b="0" dirty="0"/>
          </a:p>
        </p:txBody>
      </p:sp>
    </p:spTree>
    <p:extLst>
      <p:ext uri="{BB962C8B-B14F-4D97-AF65-F5344CB8AC3E}">
        <p14:creationId xmlns:p14="http://schemas.microsoft.com/office/powerpoint/2010/main" val="4051134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AE1351-26CE-F0E2-BAEF-702193ABB673}"/>
              </a:ext>
            </a:extLst>
          </p:cNvPr>
          <p:cNvSpPr>
            <a:spLocks noGrp="1"/>
          </p:cNvSpPr>
          <p:nvPr>
            <p:ph type="title"/>
          </p:nvPr>
        </p:nvSpPr>
        <p:spPr>
          <a:xfrm>
            <a:off x="457200" y="1857798"/>
            <a:ext cx="8229600" cy="857250"/>
          </a:xfrm>
        </p:spPr>
        <p:txBody>
          <a:bodyPr>
            <a:normAutofit/>
          </a:bodyPr>
          <a:lstStyle/>
          <a:p>
            <a:r>
              <a:rPr lang="en-US" sz="4400" dirty="0"/>
              <a:t>Questions?</a:t>
            </a:r>
          </a:p>
        </p:txBody>
      </p:sp>
    </p:spTree>
    <p:extLst>
      <p:ext uri="{BB962C8B-B14F-4D97-AF65-F5344CB8AC3E}">
        <p14:creationId xmlns:p14="http://schemas.microsoft.com/office/powerpoint/2010/main" val="50008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5 Marcador de número de diapositiva">
            <a:extLst>
              <a:ext uri="{FF2B5EF4-FFF2-40B4-BE49-F238E27FC236}">
                <a16:creationId xmlns:a16="http://schemas.microsoft.com/office/drawing/2014/main" id="{8A301481-4BB4-C1C7-F384-E8A9ACBA31E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FF9DFB33-A583-4218-885C-593473E19973}" type="slidenum">
              <a:rPr lang="en-US" altLang="en-US" sz="900">
                <a:latin typeface="Arial Black" panose="020B0A04020102020204" pitchFamily="34" charset="0"/>
              </a:rPr>
              <a:pPr>
                <a:spcBef>
                  <a:spcPct val="0"/>
                </a:spcBef>
                <a:buClrTx/>
                <a:buSzTx/>
                <a:buFontTx/>
                <a:buNone/>
              </a:pPr>
              <a:t>5</a:t>
            </a:fld>
            <a:endParaRPr lang="en-US" altLang="en-US" sz="900">
              <a:latin typeface="Arial Black" panose="020B0A04020102020204" pitchFamily="34" charset="0"/>
            </a:endParaRPr>
          </a:p>
        </p:txBody>
      </p:sp>
      <p:sp>
        <p:nvSpPr>
          <p:cNvPr id="9219" name="Rectangle 2">
            <a:extLst>
              <a:ext uri="{FF2B5EF4-FFF2-40B4-BE49-F238E27FC236}">
                <a16:creationId xmlns:a16="http://schemas.microsoft.com/office/drawing/2014/main" id="{346CF195-1AF7-572F-9632-6FEF6A0E0180}"/>
              </a:ext>
            </a:extLst>
          </p:cNvPr>
          <p:cNvSpPr>
            <a:spLocks noGrp="1" noChangeArrowheads="1"/>
          </p:cNvSpPr>
          <p:nvPr>
            <p:ph type="title"/>
          </p:nvPr>
        </p:nvSpPr>
        <p:spPr/>
        <p:txBody>
          <a:bodyPr/>
          <a:lstStyle/>
          <a:p>
            <a:pPr eaLnBrk="1" hangingPunct="1"/>
            <a:r>
              <a:rPr lang="es-ES_tradnl" altLang="en-US"/>
              <a:t>What is a “significant change”?</a:t>
            </a:r>
            <a:endParaRPr lang="es-ES" altLang="en-US"/>
          </a:p>
        </p:txBody>
      </p:sp>
      <p:sp>
        <p:nvSpPr>
          <p:cNvPr id="9220" name="Rectangle 4">
            <a:extLst>
              <a:ext uri="{FF2B5EF4-FFF2-40B4-BE49-F238E27FC236}">
                <a16:creationId xmlns:a16="http://schemas.microsoft.com/office/drawing/2014/main" id="{9AF828D7-49A1-0867-D055-B8C1547B01BD}"/>
              </a:ext>
            </a:extLst>
          </p:cNvPr>
          <p:cNvSpPr>
            <a:spLocks noGrp="1" noChangeArrowheads="1"/>
          </p:cNvSpPr>
          <p:nvPr>
            <p:ph type="body" sz="half" idx="1"/>
          </p:nvPr>
        </p:nvSpPr>
        <p:spPr/>
        <p:txBody>
          <a:bodyPr/>
          <a:lstStyle/>
          <a:p>
            <a:pPr eaLnBrk="1" hangingPunct="1"/>
            <a:r>
              <a:rPr lang="es-ES" altLang="en-US" sz="2100" b="0" dirty="0" err="1"/>
              <a:t>Depends</a:t>
            </a:r>
            <a:r>
              <a:rPr lang="es-ES" altLang="en-US" sz="2100" b="0" dirty="0"/>
              <a:t> </a:t>
            </a:r>
            <a:r>
              <a:rPr lang="es-ES" altLang="en-US" sz="2100" b="0" dirty="0" err="1"/>
              <a:t>on</a:t>
            </a:r>
            <a:r>
              <a:rPr lang="es-ES" altLang="en-US" sz="2100" b="0" dirty="0"/>
              <a:t> </a:t>
            </a:r>
            <a:r>
              <a:rPr lang="es-ES" altLang="en-US" sz="2100" b="0" dirty="0" err="1"/>
              <a:t>the</a:t>
            </a:r>
            <a:r>
              <a:rPr lang="es-ES" altLang="en-US" sz="2100" b="0" dirty="0"/>
              <a:t> </a:t>
            </a:r>
            <a:r>
              <a:rPr lang="es-ES" altLang="en-US" sz="2100" b="0" dirty="0" err="1"/>
              <a:t>variability</a:t>
            </a:r>
            <a:r>
              <a:rPr lang="es-ES" altLang="en-US" sz="2100" b="0" dirty="0"/>
              <a:t> </a:t>
            </a:r>
            <a:r>
              <a:rPr lang="es-ES" altLang="en-US" sz="2100" b="0" dirty="0" err="1"/>
              <a:t>within</a:t>
            </a:r>
            <a:r>
              <a:rPr lang="es-ES" altLang="en-US" sz="2100" b="0" dirty="0"/>
              <a:t> </a:t>
            </a:r>
            <a:r>
              <a:rPr lang="es-ES" altLang="en-US" sz="2100" b="0" dirty="0" err="1"/>
              <a:t>groups</a:t>
            </a:r>
            <a:r>
              <a:rPr lang="es-ES" altLang="en-US" sz="2100" b="0" dirty="0"/>
              <a:t>, </a:t>
            </a:r>
            <a:r>
              <a:rPr lang="es-ES" altLang="en-US" sz="2100" b="0" dirty="0" err="1"/>
              <a:t>which</a:t>
            </a:r>
            <a:r>
              <a:rPr lang="es-ES" altLang="en-US" sz="2100" b="0" dirty="0"/>
              <a:t> </a:t>
            </a:r>
            <a:r>
              <a:rPr lang="es-ES" altLang="en-US" sz="2100" b="0" dirty="0" err="1"/>
              <a:t>may</a:t>
            </a:r>
            <a:r>
              <a:rPr lang="es-ES" altLang="en-US" sz="2100" b="0" dirty="0"/>
              <a:t> be </a:t>
            </a:r>
            <a:r>
              <a:rPr lang="es-ES" altLang="en-US" sz="2100" b="0" dirty="0" err="1"/>
              <a:t>different</a:t>
            </a:r>
            <a:r>
              <a:rPr lang="es-ES" altLang="en-US" sz="2100" b="0" dirty="0"/>
              <a:t> </a:t>
            </a:r>
            <a:r>
              <a:rPr lang="es-ES" altLang="en-US" sz="2100" b="0" dirty="0" err="1"/>
              <a:t>from</a:t>
            </a:r>
            <a:r>
              <a:rPr lang="es-ES" altLang="en-US" sz="2100" b="0" dirty="0"/>
              <a:t> </a:t>
            </a:r>
            <a:r>
              <a:rPr lang="es-ES" altLang="en-US" sz="2100" b="0" dirty="0" err="1"/>
              <a:t>feature</a:t>
            </a:r>
            <a:r>
              <a:rPr lang="es-ES" altLang="en-US" sz="2100" b="0" dirty="0"/>
              <a:t> </a:t>
            </a:r>
            <a:r>
              <a:rPr lang="es-ES" altLang="en-US" sz="2100" b="0" dirty="0" err="1"/>
              <a:t>to</a:t>
            </a:r>
            <a:r>
              <a:rPr lang="es-ES" altLang="en-US" sz="2100" b="0" dirty="0"/>
              <a:t> </a:t>
            </a:r>
            <a:r>
              <a:rPr lang="es-ES" altLang="en-US" sz="2100" b="0" dirty="0" err="1"/>
              <a:t>feature</a:t>
            </a:r>
            <a:r>
              <a:rPr lang="es-ES" altLang="en-US" sz="2100" b="0" dirty="0"/>
              <a:t>.</a:t>
            </a:r>
          </a:p>
          <a:p>
            <a:pPr eaLnBrk="1" hangingPunct="1"/>
            <a:r>
              <a:rPr lang="es-ES" altLang="en-US" sz="2100" b="0" dirty="0" err="1"/>
              <a:t>To</a:t>
            </a:r>
            <a:r>
              <a:rPr lang="es-ES" altLang="en-US" sz="2100" b="0" dirty="0"/>
              <a:t> </a:t>
            </a:r>
            <a:r>
              <a:rPr lang="es-ES" altLang="en-US" sz="2100" b="0" dirty="0" err="1"/>
              <a:t>assess</a:t>
            </a:r>
            <a:r>
              <a:rPr lang="es-ES" altLang="en-US" sz="2100" b="0" dirty="0"/>
              <a:t> </a:t>
            </a:r>
            <a:r>
              <a:rPr lang="es-ES" altLang="en-US" sz="2100" b="0" dirty="0" err="1"/>
              <a:t>the</a:t>
            </a:r>
            <a:r>
              <a:rPr lang="es-ES" altLang="en-US" sz="2100" b="0" dirty="0"/>
              <a:t> </a:t>
            </a:r>
            <a:r>
              <a:rPr lang="es-ES" altLang="en-US" sz="2100" b="0" dirty="0" err="1"/>
              <a:t>statistical</a:t>
            </a:r>
            <a:r>
              <a:rPr lang="es-ES" altLang="en-US" sz="2100" b="0" dirty="0"/>
              <a:t> </a:t>
            </a:r>
            <a:r>
              <a:rPr lang="es-ES" altLang="en-US" sz="2100" b="0" dirty="0" err="1"/>
              <a:t>significance</a:t>
            </a:r>
            <a:r>
              <a:rPr lang="es-ES" altLang="en-US" sz="2100" b="0" dirty="0"/>
              <a:t> </a:t>
            </a:r>
            <a:r>
              <a:rPr lang="es-ES" altLang="en-US" sz="2100" b="0" dirty="0" err="1"/>
              <a:t>of</a:t>
            </a:r>
            <a:r>
              <a:rPr lang="es-ES" altLang="en-US" sz="2100" b="0" dirty="0"/>
              <a:t> </a:t>
            </a:r>
            <a:r>
              <a:rPr lang="es-ES" altLang="en-US" sz="2100" b="0" dirty="0" err="1"/>
              <a:t>differences</a:t>
            </a:r>
            <a:r>
              <a:rPr lang="es-ES" altLang="en-US" sz="2100" b="0" dirty="0"/>
              <a:t>, </a:t>
            </a:r>
            <a:r>
              <a:rPr lang="es-ES" altLang="en-US" sz="2100" b="0" dirty="0" err="1"/>
              <a:t>conduct</a:t>
            </a:r>
            <a:r>
              <a:rPr lang="es-ES" altLang="en-US" sz="2100" b="0" dirty="0"/>
              <a:t> a </a:t>
            </a:r>
            <a:r>
              <a:rPr lang="es-ES" altLang="en-US" sz="2100" b="0" dirty="0" err="1"/>
              <a:t>statistical</a:t>
            </a:r>
            <a:r>
              <a:rPr lang="es-ES" altLang="en-US" sz="2100" b="0" dirty="0"/>
              <a:t> test </a:t>
            </a:r>
            <a:r>
              <a:rPr lang="es-ES" altLang="en-US" sz="2100" b="0" dirty="0" err="1"/>
              <a:t>for</a:t>
            </a:r>
            <a:r>
              <a:rPr lang="es-ES" altLang="en-US" sz="2100" b="0" dirty="0"/>
              <a:t> </a:t>
            </a:r>
            <a:r>
              <a:rPr lang="es-ES" altLang="en-US" sz="2100" b="0" dirty="0" err="1"/>
              <a:t>each</a:t>
            </a:r>
            <a:r>
              <a:rPr lang="es-ES" altLang="en-US" sz="2100" b="0" dirty="0"/>
              <a:t> </a:t>
            </a:r>
            <a:r>
              <a:rPr lang="es-ES" altLang="en-US" sz="2100" b="0" dirty="0" err="1"/>
              <a:t>feature</a:t>
            </a:r>
            <a:r>
              <a:rPr lang="es-ES" altLang="en-US" sz="2100" b="0" dirty="0"/>
              <a:t>.</a:t>
            </a:r>
          </a:p>
        </p:txBody>
      </p:sp>
      <p:pic>
        <p:nvPicPr>
          <p:cNvPr id="9221" name="Picture 5">
            <a:extLst>
              <a:ext uri="{FF2B5EF4-FFF2-40B4-BE49-F238E27FC236}">
                <a16:creationId xmlns:a16="http://schemas.microsoft.com/office/drawing/2014/main" id="{141C48EA-FFCD-9931-57DC-C997E2C4AE0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2550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4 Marcador de número de diapositiva">
            <a:extLst>
              <a:ext uri="{FF2B5EF4-FFF2-40B4-BE49-F238E27FC236}">
                <a16:creationId xmlns:a16="http://schemas.microsoft.com/office/drawing/2014/main" id="{810457C9-F777-83BE-6AE3-F4692E82A34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D96B6405-AF91-42C1-8FF1-AB688734BF2F}" type="slidenum">
              <a:rPr lang="en-US" altLang="en-US" sz="900">
                <a:latin typeface="Arial Black" panose="020B0A04020102020204" pitchFamily="34" charset="0"/>
              </a:rPr>
              <a:pPr>
                <a:spcBef>
                  <a:spcPct val="0"/>
                </a:spcBef>
                <a:buClrTx/>
                <a:buSzTx/>
                <a:buFontTx/>
                <a:buNone/>
              </a:pPr>
              <a:t>6</a:t>
            </a:fld>
            <a:endParaRPr lang="en-US" altLang="en-US" sz="900">
              <a:latin typeface="Arial Black" panose="020B0A04020102020204" pitchFamily="34" charset="0"/>
            </a:endParaRPr>
          </a:p>
        </p:txBody>
      </p:sp>
      <p:sp>
        <p:nvSpPr>
          <p:cNvPr id="10243" name="Rectangle 2">
            <a:extLst>
              <a:ext uri="{FF2B5EF4-FFF2-40B4-BE49-F238E27FC236}">
                <a16:creationId xmlns:a16="http://schemas.microsoft.com/office/drawing/2014/main" id="{173EA883-3346-04F2-63AD-2EDD289CA7E5}"/>
              </a:ext>
            </a:extLst>
          </p:cNvPr>
          <p:cNvSpPr>
            <a:spLocks noGrp="1" noChangeArrowheads="1"/>
          </p:cNvSpPr>
          <p:nvPr>
            <p:ph type="title"/>
          </p:nvPr>
        </p:nvSpPr>
        <p:spPr>
          <a:xfrm>
            <a:off x="1485900" y="342900"/>
            <a:ext cx="6172200" cy="538163"/>
          </a:xfrm>
        </p:spPr>
        <p:txBody>
          <a:bodyPr/>
          <a:lstStyle/>
          <a:p>
            <a:pPr eaLnBrk="1" hangingPunct="1"/>
            <a:r>
              <a:rPr lang="en-US" altLang="en-US" sz="2700"/>
              <a:t>Different settings for statistical tests</a:t>
            </a:r>
          </a:p>
        </p:txBody>
      </p:sp>
      <p:sp>
        <p:nvSpPr>
          <p:cNvPr id="10244" name="Rectangle 3">
            <a:extLst>
              <a:ext uri="{FF2B5EF4-FFF2-40B4-BE49-F238E27FC236}">
                <a16:creationId xmlns:a16="http://schemas.microsoft.com/office/drawing/2014/main" id="{67FC6777-E7AE-B6D8-A4E9-3EE9EBEAD63A}"/>
              </a:ext>
            </a:extLst>
          </p:cNvPr>
          <p:cNvSpPr>
            <a:spLocks noGrp="1" noChangeArrowheads="1"/>
          </p:cNvSpPr>
          <p:nvPr>
            <p:ph type="body" idx="1"/>
          </p:nvPr>
        </p:nvSpPr>
        <p:spPr>
          <a:xfrm>
            <a:off x="1005142" y="951310"/>
            <a:ext cx="7398962" cy="3648611"/>
          </a:xfrm>
        </p:spPr>
        <p:txBody>
          <a:bodyPr>
            <a:normAutofit/>
          </a:bodyPr>
          <a:lstStyle/>
          <a:p>
            <a:pPr eaLnBrk="1" hangingPunct="1"/>
            <a:r>
              <a:rPr lang="en-US" altLang="en-US" sz="2100" b="0" dirty="0"/>
              <a:t>Indirect comparisons: </a:t>
            </a:r>
            <a:r>
              <a:rPr lang="en-US" altLang="en-US" sz="1800" b="0" dirty="0"/>
              <a:t>2 groups, 2 samples, unpaired</a:t>
            </a:r>
          </a:p>
          <a:p>
            <a:pPr lvl="1" eaLnBrk="1" hangingPunct="1"/>
            <a:r>
              <a:rPr lang="en-US" altLang="en-US" sz="1800" b="0" dirty="0"/>
              <a:t>E.g. 10 individuals: 5 suffer diabetes, 5 healthy</a:t>
            </a:r>
          </a:p>
          <a:p>
            <a:pPr lvl="1" eaLnBrk="1" hangingPunct="1"/>
            <a:r>
              <a:rPr lang="en-US" altLang="en-US" sz="1800" b="0" dirty="0"/>
              <a:t>One sample </a:t>
            </a:r>
            <a:r>
              <a:rPr lang="en-US" altLang="en-US" sz="1800" b="0" dirty="0" err="1"/>
              <a:t>fro</a:t>
            </a:r>
            <a:r>
              <a:rPr lang="en-US" altLang="en-US" sz="1800" b="0" dirty="0"/>
              <a:t> each individual</a:t>
            </a:r>
          </a:p>
          <a:p>
            <a:pPr lvl="1" eaLnBrk="1" hangingPunct="1"/>
            <a:r>
              <a:rPr lang="en-US" altLang="en-US" sz="1800" b="0" dirty="0"/>
              <a:t>Typically: Two sample t-test or similar</a:t>
            </a:r>
          </a:p>
          <a:p>
            <a:pPr eaLnBrk="1" hangingPunct="1"/>
            <a:r>
              <a:rPr lang="en-US" altLang="en-US" sz="2100" b="0" dirty="0"/>
              <a:t>Direct comparisons: </a:t>
            </a:r>
            <a:r>
              <a:rPr lang="en-US" altLang="en-US" sz="1800" b="0" dirty="0"/>
              <a:t>Two groups, two samples, paired</a:t>
            </a:r>
          </a:p>
          <a:p>
            <a:pPr lvl="1" eaLnBrk="1" hangingPunct="1"/>
            <a:r>
              <a:rPr lang="en-US" altLang="en-US" sz="1800" b="0" dirty="0"/>
              <a:t>E.g. 6 individuals with brain stroke. </a:t>
            </a:r>
          </a:p>
          <a:p>
            <a:pPr lvl="1" eaLnBrk="1" hangingPunct="1"/>
            <a:r>
              <a:rPr lang="en-US" altLang="en-US" sz="1800" b="0" dirty="0"/>
              <a:t>Two samples from each: one from healthy (region 1) and one from affected (region 2).</a:t>
            </a:r>
          </a:p>
          <a:p>
            <a:pPr lvl="1" eaLnBrk="1" hangingPunct="1"/>
            <a:r>
              <a:rPr lang="en-US" altLang="en-US" sz="1800" b="0" dirty="0"/>
              <a:t>Typically: One sample t-test (also called paired t-test) or similar, based on the individual differences between conditions.</a:t>
            </a:r>
            <a:endParaRPr lang="en-US" altLang="en-US" sz="1800" b="0" dirty="0">
              <a:sym typeface="Wingdings" panose="05000000000000000000" pitchFamily="2" charset="2"/>
            </a:endParaRPr>
          </a:p>
        </p:txBody>
      </p:sp>
    </p:spTree>
    <p:extLst>
      <p:ext uri="{BB962C8B-B14F-4D97-AF65-F5344CB8AC3E}">
        <p14:creationId xmlns:p14="http://schemas.microsoft.com/office/powerpoint/2010/main" val="296442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7 Marcador de número de diapositiva">
            <a:extLst>
              <a:ext uri="{FF2B5EF4-FFF2-40B4-BE49-F238E27FC236}">
                <a16:creationId xmlns:a16="http://schemas.microsoft.com/office/drawing/2014/main" id="{ACAA270B-8581-B030-EC9A-A80A1CDAF57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685CBA2A-49E6-40BC-A962-2DB3EB318299}" type="slidenum">
              <a:rPr lang="en-US" altLang="en-US" sz="900">
                <a:latin typeface="Arial Black" panose="020B0A04020102020204" pitchFamily="34" charset="0"/>
              </a:rPr>
              <a:pPr>
                <a:spcBef>
                  <a:spcPct val="0"/>
                </a:spcBef>
                <a:buClrTx/>
                <a:buSzTx/>
                <a:buFontTx/>
                <a:buNone/>
              </a:pPr>
              <a:t>7</a:t>
            </a:fld>
            <a:endParaRPr lang="en-US" altLang="en-US" sz="900">
              <a:latin typeface="Arial Black" panose="020B0A04020102020204" pitchFamily="34" charset="0"/>
            </a:endParaRPr>
          </a:p>
        </p:txBody>
      </p:sp>
      <p:graphicFrame>
        <p:nvGraphicFramePr>
          <p:cNvPr id="13315" name="Object 16">
            <a:extLst>
              <a:ext uri="{FF2B5EF4-FFF2-40B4-BE49-F238E27FC236}">
                <a16:creationId xmlns:a16="http://schemas.microsoft.com/office/drawing/2014/main" id="{ADC928E6-F584-BE95-6172-30AB70FC9715}"/>
              </a:ext>
            </a:extLst>
          </p:cNvPr>
          <p:cNvGraphicFramePr>
            <a:graphicFrameLocks noGrp="1" noChangeAspect="1"/>
          </p:cNvGraphicFramePr>
          <p:nvPr>
            <p:ph sz="quarter" idx="4"/>
          </p:nvPr>
        </p:nvGraphicFramePr>
        <p:xfrm>
          <a:off x="1601391" y="3555207"/>
          <a:ext cx="5066109" cy="1446610"/>
        </p:xfrm>
        <a:graphic>
          <a:graphicData uri="http://schemas.openxmlformats.org/presentationml/2006/ole">
            <mc:AlternateContent xmlns:mc="http://schemas.openxmlformats.org/markup-compatibility/2006">
              <mc:Choice xmlns:v="urn:schemas-microsoft-com:vml" Requires="v">
                <p:oleObj name="Equation" r:id="rId3" imgW="3378200" imgH="965200" progId="Equation.DSMT4">
                  <p:embed/>
                </p:oleObj>
              </mc:Choice>
              <mc:Fallback>
                <p:oleObj name="Equation" r:id="rId3" imgW="3378200" imgH="965200" progId="Equation.DSMT4">
                  <p:embed/>
                  <p:pic>
                    <p:nvPicPr>
                      <p:cNvPr id="13315" name="Object 16">
                        <a:extLst>
                          <a:ext uri="{FF2B5EF4-FFF2-40B4-BE49-F238E27FC236}">
                            <a16:creationId xmlns:a16="http://schemas.microsoft.com/office/drawing/2014/main" id="{ADC928E6-F584-BE95-6172-30AB70FC9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391" y="3555207"/>
                        <a:ext cx="5066109" cy="14466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6" name="Rectangle 4">
            <a:extLst>
              <a:ext uri="{FF2B5EF4-FFF2-40B4-BE49-F238E27FC236}">
                <a16:creationId xmlns:a16="http://schemas.microsoft.com/office/drawing/2014/main" id="{DA77B9AE-3864-3303-74B8-13EF813197DE}"/>
              </a:ext>
            </a:extLst>
          </p:cNvPr>
          <p:cNvSpPr>
            <a:spLocks noGrp="1" noChangeArrowheads="1"/>
          </p:cNvSpPr>
          <p:nvPr>
            <p:ph type="title" sz="quarter"/>
          </p:nvPr>
        </p:nvSpPr>
        <p:spPr>
          <a:xfrm>
            <a:off x="1485900" y="342900"/>
            <a:ext cx="6172200" cy="538163"/>
          </a:xfrm>
        </p:spPr>
        <p:txBody>
          <a:bodyPr/>
          <a:lstStyle/>
          <a:p>
            <a:pPr eaLnBrk="1" hangingPunct="1"/>
            <a:r>
              <a:rPr lang="es-ES" altLang="en-US" sz="2700"/>
              <a:t>“Natural” measures of discrepancy</a:t>
            </a:r>
          </a:p>
        </p:txBody>
      </p:sp>
      <p:graphicFrame>
        <p:nvGraphicFramePr>
          <p:cNvPr id="13317" name="Object 11">
            <a:extLst>
              <a:ext uri="{FF2B5EF4-FFF2-40B4-BE49-F238E27FC236}">
                <a16:creationId xmlns:a16="http://schemas.microsoft.com/office/drawing/2014/main" id="{8C575066-153D-C2B8-0299-A87EF215D7AA}"/>
              </a:ext>
            </a:extLst>
          </p:cNvPr>
          <p:cNvGraphicFramePr>
            <a:graphicFrameLocks noGrp="1" noChangeAspect="1"/>
          </p:cNvGraphicFramePr>
          <p:nvPr>
            <p:ph sz="quarter" idx="2"/>
          </p:nvPr>
        </p:nvGraphicFramePr>
        <p:xfrm>
          <a:off x="1495426" y="1289448"/>
          <a:ext cx="5965031" cy="1339453"/>
        </p:xfrm>
        <a:graphic>
          <a:graphicData uri="http://schemas.openxmlformats.org/presentationml/2006/ole">
            <mc:AlternateContent xmlns:mc="http://schemas.openxmlformats.org/markup-compatibility/2006">
              <mc:Choice xmlns:v="urn:schemas-microsoft-com:vml" Requires="v">
                <p:oleObj name="Equation" r:id="rId5" imgW="3987800" imgH="939800" progId="Equation.DSMT4">
                  <p:embed/>
                </p:oleObj>
              </mc:Choice>
              <mc:Fallback>
                <p:oleObj name="Equation" r:id="rId5" imgW="3987800" imgH="939800" progId="Equation.DSMT4">
                  <p:embed/>
                  <p:pic>
                    <p:nvPicPr>
                      <p:cNvPr id="13317" name="Object 11">
                        <a:extLst>
                          <a:ext uri="{FF2B5EF4-FFF2-40B4-BE49-F238E27FC236}">
                            <a16:creationId xmlns:a16="http://schemas.microsoft.com/office/drawing/2014/main" id="{8C575066-153D-C2B8-0299-A87EF215D7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6" y="1289448"/>
                        <a:ext cx="5965031" cy="1339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 name="Text Box 18">
            <a:extLst>
              <a:ext uri="{FF2B5EF4-FFF2-40B4-BE49-F238E27FC236}">
                <a16:creationId xmlns:a16="http://schemas.microsoft.com/office/drawing/2014/main" id="{5E5F6702-2EE9-0858-4D91-47DAB6C77D5C}"/>
              </a:ext>
            </a:extLst>
          </p:cNvPr>
          <p:cNvSpPr txBox="1">
            <a:spLocks noChangeArrowheads="1"/>
          </p:cNvSpPr>
          <p:nvPr/>
        </p:nvSpPr>
        <p:spPr bwMode="auto">
          <a:xfrm>
            <a:off x="1331119" y="897731"/>
            <a:ext cx="63734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s-ES" altLang="en-US" sz="1800" dirty="0" err="1"/>
              <a:t>For</a:t>
            </a:r>
            <a:r>
              <a:rPr lang="es-ES" altLang="en-US" sz="1800" dirty="0"/>
              <a:t> </a:t>
            </a:r>
            <a:r>
              <a:rPr lang="es-ES" altLang="en-US" sz="1800" b="1" dirty="0" err="1"/>
              <a:t>direct</a:t>
            </a:r>
            <a:r>
              <a:rPr lang="es-ES" altLang="en-US" sz="1800" b="1" dirty="0"/>
              <a:t> </a:t>
            </a:r>
            <a:r>
              <a:rPr lang="es-ES" altLang="en-US" sz="1800" b="1" dirty="0" err="1"/>
              <a:t>comparisons</a:t>
            </a:r>
            <a:r>
              <a:rPr lang="es-ES" altLang="en-US" sz="1800" b="1" dirty="0"/>
              <a:t> </a:t>
            </a:r>
            <a:r>
              <a:rPr lang="es-ES" altLang="en-US" sz="1800" i="1" dirty="0"/>
              <a:t>(</a:t>
            </a:r>
            <a:r>
              <a:rPr lang="es-ES" altLang="en-US" sz="1800" i="1" dirty="0" err="1"/>
              <a:t>based</a:t>
            </a:r>
            <a:r>
              <a:rPr lang="es-ES" altLang="en-US" sz="1800" i="1" dirty="0"/>
              <a:t> </a:t>
            </a:r>
            <a:r>
              <a:rPr lang="es-ES" altLang="en-US" sz="1800" i="1" dirty="0" err="1"/>
              <a:t>on</a:t>
            </a:r>
            <a:r>
              <a:rPr lang="es-ES" altLang="en-US" sz="1800" i="1" dirty="0"/>
              <a:t> ratios)</a:t>
            </a:r>
          </a:p>
        </p:txBody>
      </p:sp>
      <p:sp>
        <p:nvSpPr>
          <p:cNvPr id="13319" name="Text Box 22">
            <a:extLst>
              <a:ext uri="{FF2B5EF4-FFF2-40B4-BE49-F238E27FC236}">
                <a16:creationId xmlns:a16="http://schemas.microsoft.com/office/drawing/2014/main" id="{9A92A3AC-346C-65A6-628E-9B81F24F8026}"/>
              </a:ext>
            </a:extLst>
          </p:cNvPr>
          <p:cNvSpPr txBox="1">
            <a:spLocks noChangeArrowheads="1"/>
          </p:cNvSpPr>
          <p:nvPr/>
        </p:nvSpPr>
        <p:spPr bwMode="auto">
          <a:xfrm>
            <a:off x="1385292" y="3019425"/>
            <a:ext cx="63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s-ES" altLang="en-US" sz="1800" dirty="0" err="1"/>
              <a:t>For</a:t>
            </a:r>
            <a:r>
              <a:rPr lang="es-ES" altLang="en-US" sz="1800" dirty="0"/>
              <a:t> </a:t>
            </a:r>
            <a:r>
              <a:rPr lang="es-ES" altLang="en-US" sz="1800" b="1" dirty="0" err="1"/>
              <a:t>indirect</a:t>
            </a:r>
            <a:r>
              <a:rPr lang="es-ES" altLang="en-US" sz="1800" b="1" dirty="0"/>
              <a:t> </a:t>
            </a:r>
            <a:r>
              <a:rPr lang="es-ES" altLang="en-US" sz="1800" b="1" dirty="0" err="1"/>
              <a:t>comparisons</a:t>
            </a:r>
            <a:r>
              <a:rPr lang="es-ES" altLang="en-US" sz="1800" b="1" dirty="0"/>
              <a:t> </a:t>
            </a:r>
            <a:r>
              <a:rPr lang="es-ES" altLang="en-US" sz="1800" i="1" dirty="0" err="1"/>
              <a:t>based</a:t>
            </a:r>
            <a:r>
              <a:rPr lang="es-ES" altLang="en-US" sz="1800" i="1" dirty="0"/>
              <a:t> </a:t>
            </a:r>
            <a:r>
              <a:rPr lang="es-ES" altLang="en-US" sz="1800" i="1" dirty="0" err="1"/>
              <a:t>on</a:t>
            </a:r>
            <a:r>
              <a:rPr lang="es-ES" altLang="en-US" sz="1800" i="1" dirty="0"/>
              <a:t> </a:t>
            </a:r>
            <a:r>
              <a:rPr lang="es-ES" altLang="en-US" sz="1800" i="1" dirty="0" err="1"/>
              <a:t>differences</a:t>
            </a:r>
            <a:endParaRPr lang="es-ES" altLang="en-US" sz="1800" i="1" dirty="0"/>
          </a:p>
        </p:txBody>
      </p:sp>
    </p:spTree>
    <p:extLst>
      <p:ext uri="{BB962C8B-B14F-4D97-AF65-F5344CB8AC3E}">
        <p14:creationId xmlns:p14="http://schemas.microsoft.com/office/powerpoint/2010/main" val="4180081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4 Marcador de número de diapositiva">
            <a:extLst>
              <a:ext uri="{FF2B5EF4-FFF2-40B4-BE49-F238E27FC236}">
                <a16:creationId xmlns:a16="http://schemas.microsoft.com/office/drawing/2014/main" id="{B5A34799-32A6-0D70-341E-9DE98F36F57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6AE808A4-AD6C-4112-A7EC-64306C2E6695}" type="slidenum">
              <a:rPr lang="en-US" altLang="en-US" sz="900">
                <a:latin typeface="Arial Black" panose="020B0A04020102020204" pitchFamily="34" charset="0"/>
              </a:rPr>
              <a:pPr>
                <a:spcBef>
                  <a:spcPct val="0"/>
                </a:spcBef>
                <a:buClrTx/>
                <a:buSzTx/>
                <a:buFontTx/>
                <a:buNone/>
              </a:pPr>
              <a:t>8</a:t>
            </a:fld>
            <a:endParaRPr lang="en-US" altLang="en-US" sz="900">
              <a:latin typeface="Arial Black" panose="020B0A04020102020204" pitchFamily="34" charset="0"/>
            </a:endParaRPr>
          </a:p>
        </p:txBody>
      </p:sp>
      <p:sp>
        <p:nvSpPr>
          <p:cNvPr id="15363" name="Rectangle 2">
            <a:extLst>
              <a:ext uri="{FF2B5EF4-FFF2-40B4-BE49-F238E27FC236}">
                <a16:creationId xmlns:a16="http://schemas.microsoft.com/office/drawing/2014/main" id="{7BD8B9D7-65BA-8191-A63A-AE4830A32158}"/>
              </a:ext>
            </a:extLst>
          </p:cNvPr>
          <p:cNvSpPr>
            <a:spLocks noGrp="1" noChangeArrowheads="1"/>
          </p:cNvSpPr>
          <p:nvPr>
            <p:ph type="title"/>
          </p:nvPr>
        </p:nvSpPr>
        <p:spPr/>
        <p:txBody>
          <a:bodyPr/>
          <a:lstStyle/>
          <a:p>
            <a:pPr eaLnBrk="1" hangingPunct="1"/>
            <a:r>
              <a:rPr lang="en-US" altLang="en-US" b="1" dirty="0"/>
              <a:t>Some issues in feature selection</a:t>
            </a:r>
          </a:p>
        </p:txBody>
      </p:sp>
      <p:sp>
        <p:nvSpPr>
          <p:cNvPr id="15364" name="Rectangle 3">
            <a:extLst>
              <a:ext uri="{FF2B5EF4-FFF2-40B4-BE49-F238E27FC236}">
                <a16:creationId xmlns:a16="http://schemas.microsoft.com/office/drawing/2014/main" id="{ED5CDB03-F3A1-694F-88FF-7670EEE4421B}"/>
              </a:ext>
            </a:extLst>
          </p:cNvPr>
          <p:cNvSpPr>
            <a:spLocks noGrp="1" noChangeArrowheads="1"/>
          </p:cNvSpPr>
          <p:nvPr>
            <p:ph type="body" idx="1"/>
          </p:nvPr>
        </p:nvSpPr>
        <p:spPr/>
        <p:txBody>
          <a:bodyPr/>
          <a:lstStyle/>
          <a:p>
            <a:pPr eaLnBrk="1" hangingPunct="1"/>
            <a:r>
              <a:rPr lang="en-US" altLang="en-US" b="0" dirty="0"/>
              <a:t>Each technology’s data may have peculiarities that have to be dealt with.</a:t>
            </a:r>
          </a:p>
          <a:p>
            <a:pPr eaLnBrk="1" hangingPunct="1"/>
            <a:r>
              <a:rPr lang="en-US" altLang="en-US" b="0" dirty="0"/>
              <a:t>Some related with small sample sizes</a:t>
            </a:r>
          </a:p>
          <a:p>
            <a:pPr lvl="1" eaLnBrk="1" hangingPunct="1"/>
            <a:r>
              <a:rPr lang="en-US" altLang="en-US" b="0" dirty="0"/>
              <a:t>Variance </a:t>
            </a:r>
            <a:r>
              <a:rPr lang="en-US" altLang="en-US" b="0" dirty="0" err="1"/>
              <a:t>unstability</a:t>
            </a:r>
            <a:endParaRPr lang="en-US" altLang="en-US" b="0" dirty="0"/>
          </a:p>
          <a:p>
            <a:pPr lvl="1" eaLnBrk="1" hangingPunct="1"/>
            <a:r>
              <a:rPr lang="en-US" altLang="en-US" b="0" dirty="0"/>
              <a:t>Non-normality of the data</a:t>
            </a:r>
          </a:p>
          <a:p>
            <a:pPr eaLnBrk="1" hangingPunct="1"/>
            <a:r>
              <a:rPr lang="en-US" altLang="en-US" b="0" dirty="0"/>
              <a:t>Other related to big number of variables</a:t>
            </a:r>
          </a:p>
          <a:p>
            <a:pPr lvl="1" eaLnBrk="1" hangingPunct="1"/>
            <a:r>
              <a:rPr lang="en-US" altLang="en-US" b="0" dirty="0"/>
              <a:t>Multiple testing</a:t>
            </a:r>
          </a:p>
        </p:txBody>
      </p:sp>
    </p:spTree>
    <p:extLst>
      <p:ext uri="{BB962C8B-B14F-4D97-AF65-F5344CB8AC3E}">
        <p14:creationId xmlns:p14="http://schemas.microsoft.com/office/powerpoint/2010/main" val="210813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5 Marcador de número de diapositiva">
            <a:extLst>
              <a:ext uri="{FF2B5EF4-FFF2-40B4-BE49-F238E27FC236}">
                <a16:creationId xmlns:a16="http://schemas.microsoft.com/office/drawing/2014/main" id="{3B0340AF-7A66-DBF1-5324-DB30D1F775C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557213" indent="-214313">
              <a:spcBef>
                <a:spcPct val="20000"/>
              </a:spcBef>
              <a:buClr>
                <a:schemeClr val="accent2"/>
              </a:buClr>
              <a:buSzPct val="80000"/>
              <a:buFont typeface="Wingdings" panose="05000000000000000000" pitchFamily="2" charset="2"/>
              <a:buChar char="¨"/>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n"/>
              <a:defRPr sz="1800">
                <a:solidFill>
                  <a:schemeClr val="tx1"/>
                </a:solidFill>
                <a:latin typeface="Arial" panose="020B0604020202020204" pitchFamily="34" charset="0"/>
              </a:defRPr>
            </a:lvl3pPr>
            <a:lvl4pPr marL="1200150" indent="-171450">
              <a:spcBef>
                <a:spcPct val="20000"/>
              </a:spcBef>
              <a:buClr>
                <a:schemeClr val="accent2"/>
              </a:buClr>
              <a:buSzPct val="70000"/>
              <a:buFont typeface="Wingdings" panose="05000000000000000000" pitchFamily="2" charset="2"/>
              <a:buChar char="¨"/>
              <a:defRPr sz="1500">
                <a:solidFill>
                  <a:schemeClr val="tx1"/>
                </a:solidFill>
                <a:latin typeface="Arial" panose="020B0604020202020204" pitchFamily="34" charset="0"/>
              </a:defRPr>
            </a:lvl4pPr>
            <a:lvl5pPr marL="1543050" indent="-171450">
              <a:spcBef>
                <a:spcPct val="20000"/>
              </a:spcBef>
              <a:buClr>
                <a:schemeClr val="bg2"/>
              </a:buClr>
              <a:buFont typeface="Wingdings" panose="05000000000000000000" pitchFamily="2" charset="2"/>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fld id="{BC60E85E-C7F7-42F5-8646-B7A1ECA76E1F}" type="slidenum">
              <a:rPr lang="en-US" altLang="en-US" sz="900">
                <a:latin typeface="Arial Black" panose="020B0A04020102020204" pitchFamily="34" charset="0"/>
              </a:rPr>
              <a:pPr>
                <a:spcBef>
                  <a:spcPct val="0"/>
                </a:spcBef>
                <a:buClrTx/>
                <a:buSzTx/>
                <a:buFontTx/>
                <a:buNone/>
              </a:pPr>
              <a:t>9</a:t>
            </a:fld>
            <a:endParaRPr lang="en-US" altLang="en-US" sz="900">
              <a:latin typeface="Arial Black" panose="020B0A04020102020204" pitchFamily="34" charset="0"/>
            </a:endParaRPr>
          </a:p>
        </p:txBody>
      </p:sp>
      <p:sp>
        <p:nvSpPr>
          <p:cNvPr id="16387" name="Rectangle 2">
            <a:extLst>
              <a:ext uri="{FF2B5EF4-FFF2-40B4-BE49-F238E27FC236}">
                <a16:creationId xmlns:a16="http://schemas.microsoft.com/office/drawing/2014/main" id="{854EF623-0EA3-D8A7-D074-4FF2A3439AE1}"/>
              </a:ext>
            </a:extLst>
          </p:cNvPr>
          <p:cNvSpPr>
            <a:spLocks noGrp="1" noChangeArrowheads="1"/>
          </p:cNvSpPr>
          <p:nvPr>
            <p:ph type="title"/>
          </p:nvPr>
        </p:nvSpPr>
        <p:spPr/>
        <p:txBody>
          <a:bodyPr/>
          <a:lstStyle/>
          <a:p>
            <a:pPr eaLnBrk="1" hangingPunct="1"/>
            <a:r>
              <a:rPr lang="en-AU" altLang="en-US"/>
              <a:t>Variance unstability</a:t>
            </a:r>
          </a:p>
        </p:txBody>
      </p:sp>
      <p:sp>
        <p:nvSpPr>
          <p:cNvPr id="16388" name="Rectangle 3">
            <a:extLst>
              <a:ext uri="{FF2B5EF4-FFF2-40B4-BE49-F238E27FC236}">
                <a16:creationId xmlns:a16="http://schemas.microsoft.com/office/drawing/2014/main" id="{298B902B-86A0-A2D0-EC87-8F733C63964B}"/>
              </a:ext>
            </a:extLst>
          </p:cNvPr>
          <p:cNvSpPr>
            <a:spLocks noGrp="1" noChangeArrowheads="1"/>
          </p:cNvSpPr>
          <p:nvPr>
            <p:ph type="body" sz="half" idx="1"/>
          </p:nvPr>
        </p:nvSpPr>
        <p:spPr>
          <a:xfrm>
            <a:off x="1547813" y="1059657"/>
            <a:ext cx="6250781" cy="1350169"/>
          </a:xfrm>
        </p:spPr>
        <p:txBody>
          <a:bodyPr>
            <a:normAutofit lnSpcReduction="10000"/>
          </a:bodyPr>
          <a:lstStyle/>
          <a:p>
            <a:pPr eaLnBrk="1" hangingPunct="1">
              <a:lnSpc>
                <a:spcPct val="90000"/>
              </a:lnSpc>
            </a:pPr>
            <a:r>
              <a:rPr lang="en-AU" altLang="en-US" sz="2100" b="0" dirty="0"/>
              <a:t>Can we trust average </a:t>
            </a:r>
            <a:r>
              <a:rPr lang="en-AU" altLang="en-US" sz="2100" b="0" i="1" dirty="0"/>
              <a:t>effect sizes </a:t>
            </a:r>
            <a:r>
              <a:rPr lang="en-AU" altLang="en-US" sz="2100" b="0" dirty="0"/>
              <a:t>(average difference of means) alone?</a:t>
            </a:r>
          </a:p>
          <a:p>
            <a:pPr eaLnBrk="1" hangingPunct="1">
              <a:lnSpc>
                <a:spcPct val="90000"/>
              </a:lnSpc>
            </a:pPr>
            <a:r>
              <a:rPr lang="en-AU" altLang="en-US" sz="2100" b="0" dirty="0"/>
              <a:t>Can we trust the </a:t>
            </a:r>
            <a:r>
              <a:rPr lang="en-AU" altLang="en-US" sz="2100" b="0" i="1" dirty="0"/>
              <a:t>t-statistic</a:t>
            </a:r>
            <a:r>
              <a:rPr lang="en-AU" altLang="en-US" sz="2100" b="0" dirty="0"/>
              <a:t> alone?</a:t>
            </a:r>
          </a:p>
          <a:p>
            <a:pPr eaLnBrk="1" hangingPunct="1">
              <a:lnSpc>
                <a:spcPct val="90000"/>
              </a:lnSpc>
            </a:pPr>
            <a:r>
              <a:rPr lang="en-AU" altLang="en-US" sz="2100" b="0" dirty="0"/>
              <a:t>Here is evidence that the answer is no.</a:t>
            </a:r>
          </a:p>
        </p:txBody>
      </p:sp>
      <p:graphicFrame>
        <p:nvGraphicFramePr>
          <p:cNvPr id="236548" name="Group 4">
            <a:extLst>
              <a:ext uri="{FF2B5EF4-FFF2-40B4-BE49-F238E27FC236}">
                <a16:creationId xmlns:a16="http://schemas.microsoft.com/office/drawing/2014/main" id="{B10ED345-0ADB-04D4-E864-68A7B565DAC0}"/>
              </a:ext>
            </a:extLst>
          </p:cNvPr>
          <p:cNvGraphicFramePr>
            <a:graphicFrameLocks noGrp="1"/>
          </p:cNvGraphicFramePr>
          <p:nvPr>
            <p:ph sz="half" idx="2"/>
          </p:nvPr>
        </p:nvGraphicFramePr>
        <p:xfrm>
          <a:off x="1735932" y="2549129"/>
          <a:ext cx="5922170" cy="1791651"/>
        </p:xfrm>
        <a:graphic>
          <a:graphicData uri="http://schemas.openxmlformats.org/drawingml/2006/table">
            <a:tbl>
              <a:tblPr/>
              <a:tblGrid>
                <a:gridCol w="682229">
                  <a:extLst>
                    <a:ext uri="{9D8B030D-6E8A-4147-A177-3AD203B41FA5}">
                      <a16:colId xmlns:a16="http://schemas.microsoft.com/office/drawing/2014/main" val="20000"/>
                    </a:ext>
                  </a:extLst>
                </a:gridCol>
                <a:gridCol w="526256">
                  <a:extLst>
                    <a:ext uri="{9D8B030D-6E8A-4147-A177-3AD203B41FA5}">
                      <a16:colId xmlns:a16="http://schemas.microsoft.com/office/drawing/2014/main" val="20001"/>
                    </a:ext>
                  </a:extLst>
                </a:gridCol>
                <a:gridCol w="486965">
                  <a:extLst>
                    <a:ext uri="{9D8B030D-6E8A-4147-A177-3AD203B41FA5}">
                      <a16:colId xmlns:a16="http://schemas.microsoft.com/office/drawing/2014/main" val="20002"/>
                    </a:ext>
                  </a:extLst>
                </a:gridCol>
                <a:gridCol w="563166">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563165">
                  <a:extLst>
                    <a:ext uri="{9D8B030D-6E8A-4147-A177-3AD203B41FA5}">
                      <a16:colId xmlns:a16="http://schemas.microsoft.com/office/drawing/2014/main" val="20005"/>
                    </a:ext>
                  </a:extLst>
                </a:gridCol>
                <a:gridCol w="566738">
                  <a:extLst>
                    <a:ext uri="{9D8B030D-6E8A-4147-A177-3AD203B41FA5}">
                      <a16:colId xmlns:a16="http://schemas.microsoft.com/office/drawing/2014/main" val="20006"/>
                    </a:ext>
                  </a:extLst>
                </a:gridCol>
                <a:gridCol w="654844">
                  <a:extLst>
                    <a:ext uri="{9D8B030D-6E8A-4147-A177-3AD203B41FA5}">
                      <a16:colId xmlns:a16="http://schemas.microsoft.com/office/drawing/2014/main" val="20007"/>
                    </a:ext>
                  </a:extLst>
                </a:gridCol>
                <a:gridCol w="654844">
                  <a:extLst>
                    <a:ext uri="{9D8B030D-6E8A-4147-A177-3AD203B41FA5}">
                      <a16:colId xmlns:a16="http://schemas.microsoft.com/office/drawing/2014/main" val="20008"/>
                    </a:ext>
                  </a:extLst>
                </a:gridCol>
                <a:gridCol w="657225">
                  <a:extLst>
                    <a:ext uri="{9D8B030D-6E8A-4147-A177-3AD203B41FA5}">
                      <a16:colId xmlns:a16="http://schemas.microsoft.com/office/drawing/2014/main" val="20009"/>
                    </a:ext>
                  </a:extLst>
                </a:gridCol>
              </a:tblGrid>
              <a:tr h="294085">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dirty="0">
                          <a:ln>
                            <a:noFill/>
                          </a:ln>
                          <a:solidFill>
                            <a:schemeClr val="tx1"/>
                          </a:solidFill>
                          <a:effectLst/>
                          <a:latin typeface="Arial" charset="0"/>
                          <a:ea typeface="Osaka" charset="-128"/>
                          <a:cs typeface="Arial" charset="0"/>
                        </a:rPr>
                        <a:t>Gene</a:t>
                      </a:r>
                      <a:endParaRPr kumimoji="0" lang="en-US" sz="1400" b="1" i="0" u="none" strike="noStrike" cap="none" normalizeH="0" baseline="0" dirty="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M2</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M4</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M6</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0000FF"/>
                          </a:solidFill>
                          <a:effectLst/>
                          <a:latin typeface="Arial" charset="0"/>
                          <a:ea typeface="Osaka" charset="-128"/>
                          <a:cs typeface="Arial" charset="0"/>
                        </a:rPr>
                        <a:t>Mean</a:t>
                      </a:r>
                      <a:endParaRPr kumimoji="0" lang="en-US" sz="1400" b="1" i="0" u="none" strike="noStrike" cap="none" normalizeH="0" baseline="0">
                        <a:ln>
                          <a:noFill/>
                        </a:ln>
                        <a:solidFill>
                          <a:srgbClr val="0000FF"/>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0000FF"/>
                          </a:solidFill>
                          <a:effectLst/>
                          <a:latin typeface="Arial" charset="0"/>
                          <a:ea typeface="Osaka" charset="-128"/>
                          <a:cs typeface="Arial" charset="0"/>
                        </a:rPr>
                        <a:t>SD</a:t>
                      </a:r>
                      <a:endParaRPr kumimoji="0" lang="en-US" sz="1400" b="1" i="0" u="none" strike="noStrike" cap="none" normalizeH="0" baseline="0">
                        <a:ln>
                          <a:noFill/>
                        </a:ln>
                        <a:solidFill>
                          <a:srgbClr val="0000FF"/>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rgbClr val="0000FF"/>
                          </a:solidFill>
                          <a:effectLst/>
                          <a:latin typeface="Arial" charset="0"/>
                          <a:ea typeface="Osaka" charset="-128"/>
                          <a:cs typeface="Arial" charset="0"/>
                        </a:rPr>
                        <a:t>t</a:t>
                      </a:r>
                      <a:endParaRPr kumimoji="0" lang="en-US" sz="1400" b="1" i="0" u="none" strike="noStrike" cap="none" normalizeH="0" baseline="0">
                        <a:ln>
                          <a:noFill/>
                        </a:ln>
                        <a:solidFill>
                          <a:srgbClr val="0000FF"/>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609">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A</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2.7</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2.8</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3.2</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2.61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0.40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16.10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416">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B</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0.003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0.25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799">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C</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2.7</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1.8</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20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5.08</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7.34</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1.69</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609">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D</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0.5</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0.2</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0.13</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0.27</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1.19</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609">
                <a:tc>
                  <a:txBody>
                    <a:bodyPr/>
                    <a:lstStyle/>
                    <a:p>
                      <a:pPr marL="0" marR="0" lvl="0" indent="0" algn="l" defTabSz="914400" rtl="0" eaLnBrk="1" fontAlgn="b" latinLnBrk="0" hangingPunct="1">
                        <a:lnSpc>
                          <a:spcPct val="100000"/>
                        </a:lnSpc>
                        <a:spcBef>
                          <a:spcPct val="0"/>
                        </a:spcBef>
                        <a:spcAft>
                          <a:spcPct val="0"/>
                        </a:spcAft>
                        <a:buClr>
                          <a:schemeClr val="bg1"/>
                        </a:buClr>
                        <a:buSzPct val="75000"/>
                        <a:buFontTx/>
                        <a:buNone/>
                        <a:tabLst/>
                      </a:pPr>
                      <a:r>
                        <a:rPr kumimoji="0" lang="en-US" sz="1400" b="0" i="0" u="none" strike="noStrike" cap="none" normalizeH="0" baseline="0">
                          <a:ln>
                            <a:noFill/>
                          </a:ln>
                          <a:solidFill>
                            <a:schemeClr val="accent2"/>
                          </a:solidFill>
                          <a:effectLst/>
                          <a:latin typeface="Arial" charset="0"/>
                          <a:ea typeface="Osaka" charset="-128"/>
                          <a:cs typeface="Arial" charset="0"/>
                        </a:rPr>
                        <a:t>E</a:t>
                      </a:r>
                      <a:endParaRPr kumimoji="0" lang="en-US" sz="1400" b="0" i="0" u="none" strike="noStrike" cap="none" normalizeH="0" baseline="0">
                        <a:ln>
                          <a:noFill/>
                        </a:ln>
                        <a:solidFill>
                          <a:schemeClr val="accent2"/>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dirty="0">
                          <a:ln>
                            <a:noFill/>
                          </a:ln>
                          <a:solidFill>
                            <a:schemeClr val="tx1"/>
                          </a:solidFill>
                          <a:effectLst/>
                          <a:latin typeface="Arial" charset="0"/>
                          <a:ea typeface="Osaka" charset="-128"/>
                          <a:cs typeface="Arial" charset="0"/>
                        </a:rPr>
                        <a:t>0.1</a:t>
                      </a:r>
                      <a:endParaRPr kumimoji="0" lang="en-US" sz="1400" b="1" i="0" u="none" strike="noStrike" cap="none" normalizeH="0" baseline="0" dirty="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0.09</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0.10</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0.01</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75000"/>
                        <a:buFontTx/>
                        <a:buNone/>
                        <a:tabLst/>
                      </a:pPr>
                      <a:r>
                        <a:rPr kumimoji="0" lang="en-US" sz="1400" b="1" i="0" u="none" strike="noStrike" cap="none" normalizeH="0" baseline="0">
                          <a:ln>
                            <a:noFill/>
                          </a:ln>
                          <a:solidFill>
                            <a:schemeClr val="tx1"/>
                          </a:solidFill>
                          <a:effectLst/>
                          <a:latin typeface="Arial" charset="0"/>
                          <a:ea typeface="Osaka" charset="-128"/>
                          <a:cs typeface="Arial" charset="0"/>
                        </a:rPr>
                        <a:t>33.09</a:t>
                      </a:r>
                      <a:endParaRPr kumimoji="0" lang="en-US" sz="1400" b="1" i="0" u="none" strike="noStrike" cap="none" normalizeH="0" baseline="0">
                        <a:ln>
                          <a:noFill/>
                        </a:ln>
                        <a:solidFill>
                          <a:schemeClr val="tx1"/>
                        </a:solidFill>
                        <a:effectLst/>
                        <a:latin typeface="Times New Roman" pitchFamily="18" charset="0"/>
                        <a:ea typeface="Osaka" charset="-128"/>
                        <a:cs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6468" name="Text Box 83">
            <a:extLst>
              <a:ext uri="{FF2B5EF4-FFF2-40B4-BE49-F238E27FC236}">
                <a16:creationId xmlns:a16="http://schemas.microsoft.com/office/drawing/2014/main" id="{3FB61445-67B6-7684-4FA9-38367B9151EF}"/>
              </a:ext>
            </a:extLst>
          </p:cNvPr>
          <p:cNvSpPr txBox="1">
            <a:spLocks noChangeArrowheads="1"/>
          </p:cNvSpPr>
          <p:nvPr/>
        </p:nvSpPr>
        <p:spPr bwMode="auto">
          <a:xfrm>
            <a:off x="1763317" y="4407694"/>
            <a:ext cx="600194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500" b="1" i="1"/>
              <a:t>M</a:t>
            </a:r>
            <a:r>
              <a:rPr lang="en-US" altLang="en-US" sz="1500" i="1"/>
              <a:t> may be assumed to be the log-Fold change in a paired experiment</a:t>
            </a:r>
          </a:p>
        </p:txBody>
      </p:sp>
    </p:spTree>
    <p:custDataLst>
      <p:tags r:id="rId1"/>
    </p:custDataLst>
    <p:extLst>
      <p:ext uri="{BB962C8B-B14F-4D97-AF65-F5344CB8AC3E}">
        <p14:creationId xmlns:p14="http://schemas.microsoft.com/office/powerpoint/2010/main" val="36835663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6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0.2"/>
</p:tagLst>
</file>

<file path=ppt/theme/theme1.xml><?xml version="1.0" encoding="utf-8"?>
<a:theme xmlns:a="http://schemas.openxmlformats.org/drawingml/2006/main" name="Defaul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TotalTime>
  <Words>3337</Words>
  <Application>Microsoft Office PowerPoint</Application>
  <PresentationFormat>Presentación en pantalla (16:9)</PresentationFormat>
  <Paragraphs>760</Paragraphs>
  <Slides>43</Slides>
  <Notes>27</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43</vt:i4>
      </vt:variant>
    </vt:vector>
  </HeadingPairs>
  <TitlesOfParts>
    <vt:vector size="54" baseType="lpstr">
      <vt:lpstr>Arial</vt:lpstr>
      <vt:lpstr>Arial Black</vt:lpstr>
      <vt:lpstr>Arial Narrow</vt:lpstr>
      <vt:lpstr>Calibri</vt:lpstr>
      <vt:lpstr>Courier New</vt:lpstr>
      <vt:lpstr>Symbol</vt:lpstr>
      <vt:lpstr>Tahoma</vt:lpstr>
      <vt:lpstr>Times New Roman</vt:lpstr>
      <vt:lpstr>Wingdings</vt:lpstr>
      <vt:lpstr>Default Theme</vt:lpstr>
      <vt:lpstr>Equation</vt:lpstr>
      <vt:lpstr>Targeted Metabolomics Data Analysis: Unlocking Insights with Machine Learning, AI and Statistics</vt:lpstr>
      <vt:lpstr>Agenda (Day 3)</vt:lpstr>
      <vt:lpstr>Outline</vt:lpstr>
      <vt:lpstr>Class comparison: Identifying significantly different features</vt:lpstr>
      <vt:lpstr>What is a “significant change”?</vt:lpstr>
      <vt:lpstr>Different settings for statistical tests</vt:lpstr>
      <vt:lpstr>“Natural” measures of discrepancy</vt:lpstr>
      <vt:lpstr>Some issues in feature selection</vt:lpstr>
      <vt:lpstr>Variance unstability</vt:lpstr>
      <vt:lpstr>Variance unstability (1): outliers</vt:lpstr>
      <vt:lpstr>Variance unstability (2): tiny variances</vt:lpstr>
      <vt:lpstr>Solutions: Adapt t-tests</vt:lpstr>
      <vt:lpstr>Some pro’s and con’s of t-test</vt:lpstr>
      <vt:lpstr>T-tests extensions</vt:lpstr>
      <vt:lpstr>Up to here…: Can we generate a list of  candidate features? </vt:lpstr>
      <vt:lpstr>Nominal p-values</vt:lpstr>
      <vt:lpstr>Significance testing</vt:lpstr>
      <vt:lpstr>Hypothesis testing overview  for a single feature</vt:lpstr>
      <vt:lpstr>Calculation of p-values</vt:lpstr>
      <vt:lpstr>(i) Tabulated p-values</vt:lpstr>
      <vt:lpstr>Example (1)</vt:lpstr>
      <vt:lpstr>(ii) Permutations tests</vt:lpstr>
      <vt:lpstr>Permutation tests (2)</vt:lpstr>
      <vt:lpstr>The volcano plot:  fold change vs log(odds)1</vt:lpstr>
      <vt:lpstr>Multiple testing</vt:lpstr>
      <vt:lpstr>How far can we trust the decision?</vt:lpstr>
      <vt:lpstr>What if we wish to test more than one gene at once? (1)</vt:lpstr>
      <vt:lpstr>What if we wish to test more than one gene at once? (2): a simulation</vt:lpstr>
      <vt:lpstr>Type I error not useful in multiple testing</vt:lpstr>
      <vt:lpstr>Multiple testing: Counting errors</vt:lpstr>
      <vt:lpstr>How does type I error control extend to multiple testing situations?</vt:lpstr>
      <vt:lpstr>Two main error rate extensions</vt:lpstr>
      <vt:lpstr>FDR and FWER controlling procedures</vt:lpstr>
      <vt:lpstr>Difference between controlling  FWER or FDR</vt:lpstr>
      <vt:lpstr>More on the False Discovery Rate</vt:lpstr>
      <vt:lpstr>Benjamini-Hochberg example I</vt:lpstr>
      <vt:lpstr>Benjamini-Hochberg example II</vt:lpstr>
      <vt:lpstr>Benjamini-Hochberg example III</vt:lpstr>
      <vt:lpstr>Benjamini-Hochberg example III</vt:lpstr>
      <vt:lpstr>Reducing adjustment stringency</vt:lpstr>
      <vt:lpstr>Steps to generate a list of candidate features revisited (2)</vt:lpstr>
      <vt:lpstr>Example (1b)</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Metabolite Measurement for Clinical Chemistry &amp; Clinical Metabolomics</dc:title>
  <dc:creator>David Wishart</dc:creator>
  <cp:lastModifiedBy>Alejandro Sanchez Pla</cp:lastModifiedBy>
  <cp:revision>18</cp:revision>
  <dcterms:created xsi:type="dcterms:W3CDTF">2024-05-07T03:03:06Z</dcterms:created>
  <dcterms:modified xsi:type="dcterms:W3CDTF">2024-06-11T19:43:31Z</dcterms:modified>
</cp:coreProperties>
</file>