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4" r:id="rId6"/>
    <p:sldId id="269" r:id="rId7"/>
    <p:sldId id="270" r:id="rId8"/>
    <p:sldId id="279" r:id="rId9"/>
    <p:sldId id="271" r:id="rId10"/>
    <p:sldId id="280" r:id="rId11"/>
    <p:sldId id="282" r:id="rId12"/>
    <p:sldId id="281" r:id="rId13"/>
    <p:sldId id="27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nt6+2cMoUS9LBYOCa1EWD7xQU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07EA5-3BA7-4D30-8E24-C62493766EA5}">
  <a:tblStyle styleId="{E8007EA5-3BA7-4D30-8E24-C62493766EA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8"/>
    <p:restoredTop sz="93419"/>
  </p:normalViewPr>
  <p:slideViewPr>
    <p:cSldViewPr snapToGrid="0">
      <p:cViewPr varScale="1">
        <p:scale>
          <a:sx n="196" d="100"/>
          <a:sy n="196" d="100"/>
        </p:scale>
        <p:origin x="6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42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44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9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•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•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  <a:defRPr sz="21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457199" y="205978"/>
            <a:ext cx="8460463" cy="138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dirty="0"/>
              <a:t>Targeted Metabolomics </a:t>
            </a:r>
            <a:r>
              <a:rPr lang="en-US" sz="3200"/>
              <a:t>Data Analysis: </a:t>
            </a:r>
            <a:r>
              <a:rPr lang="en-US" sz="3200" dirty="0"/>
              <a:t>Unlocking Insights with Machine Learning, AI and Statistics</a:t>
            </a:r>
            <a:endParaRPr dirty="0"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766" y="1954192"/>
            <a:ext cx="2480365" cy="14668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9340" y="1945048"/>
            <a:ext cx="1498010" cy="149801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2468796" y="3468774"/>
            <a:ext cx="420640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Day 1 – Lecture 1.1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June 11-14, 2024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Barcelona, Spain</a:t>
            </a:r>
            <a:endParaRPr dirty="0"/>
          </a:p>
        </p:txBody>
      </p:sp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13900038-175C-BD2C-C3A6-2E8C6C70F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451" y="1956182"/>
            <a:ext cx="4239123" cy="1466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6F6E8-9E1C-3749-3886-F78236014EF3}"/>
              </a:ext>
            </a:extLst>
          </p:cNvPr>
          <p:cNvSpPr txBox="1"/>
          <p:nvPr/>
        </p:nvSpPr>
        <p:spPr>
          <a:xfrm>
            <a:off x="1357164" y="2127186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Wishart Node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Agenda (Day 2)</a:t>
            </a:r>
            <a:endParaRPr dirty="0"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1501681754"/>
              </p:ext>
            </p:extLst>
          </p:nvPr>
        </p:nvGraphicFramePr>
        <p:xfrm>
          <a:off x="667528" y="944141"/>
          <a:ext cx="7972900" cy="3441078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The MEGA Metabolomics Assay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12:00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 to LC-AutoFit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12:00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Running LC-AutoFit on Real Data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15:30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Running LC-AutoFit on Real Data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Biomarkers, Ratios and Reference Data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90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Agenda (Day 3)</a:t>
            </a:r>
            <a:endParaRPr dirty="0"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2796838915"/>
              </p:ext>
            </p:extLst>
          </p:nvPr>
        </p:nvGraphicFramePr>
        <p:xfrm>
          <a:off x="667528" y="944141"/>
          <a:ext cx="7972900" cy="3102698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Statistics Review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Machine Learning Methods and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15:30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 to </a:t>
                      </a:r>
                      <a:r>
                        <a:rPr lang="en-US" sz="1600" dirty="0" err="1"/>
                        <a:t>MetaboAnalyst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Analyzing MEGA </a:t>
                      </a:r>
                      <a:r>
                        <a:rPr lang="en-US" sz="1600"/>
                        <a:t>Data with MetaboAnalyst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76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Agenda (Day 4)</a:t>
            </a:r>
            <a:endParaRPr dirty="0"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3219702513"/>
              </p:ext>
            </p:extLst>
          </p:nvPr>
        </p:nvGraphicFramePr>
        <p:xfrm>
          <a:off x="667528" y="944141"/>
          <a:ext cx="7972900" cy="3440486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Advanced Machine Learning Methods in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Lab: Advanced Machine Learning Methods in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14:30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Pathway Analysis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CA" sz="1600" dirty="0"/>
                        <a:t>14:30 – 15:30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600" dirty="0"/>
                        <a:t>Lab: Pathway Analysis</a:t>
                      </a:r>
                      <a:endParaRPr sz="16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4236047263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New Frontiers in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37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AE1351-26CE-F0E2-BAEF-702193AB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57798"/>
            <a:ext cx="8229600" cy="857250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0008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Welcome</a:t>
            </a:r>
            <a:endParaRPr/>
          </a:p>
        </p:txBody>
      </p:sp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F077EE64-653C-7FEC-E6E0-2410C9355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6" y="873175"/>
            <a:ext cx="8302772" cy="4064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0" y="256032"/>
            <a:ext cx="91417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27506" y="256032"/>
            <a:ext cx="7886700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dirty="0"/>
              <a:t>Your Instructors/Speakers</a:t>
            </a:r>
            <a:endParaRPr dirty="0"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l="4688" b="-1"/>
          <a:stretch/>
        </p:blipFill>
        <p:spPr>
          <a:xfrm>
            <a:off x="725892" y="1731720"/>
            <a:ext cx="1691597" cy="236642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863052" y="4259039"/>
            <a:ext cx="162095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Wishart</a:t>
            </a:r>
            <a:endParaRPr sz="1200" dirty="0"/>
          </a:p>
        </p:txBody>
      </p:sp>
      <p:sp>
        <p:nvSpPr>
          <p:cNvPr id="114" name="Google Shape;114;p3"/>
          <p:cNvSpPr txBox="1"/>
          <p:nvPr/>
        </p:nvSpPr>
        <p:spPr>
          <a:xfrm>
            <a:off x="2500572" y="4259039"/>
            <a:ext cx="18128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 Sanchez-Pla</a:t>
            </a:r>
            <a:endParaRPr sz="1200" dirty="0"/>
          </a:p>
        </p:txBody>
      </p:sp>
      <p:sp>
        <p:nvSpPr>
          <p:cNvPr id="115" name="Google Shape;115;p3"/>
          <p:cNvSpPr txBox="1"/>
          <p:nvPr/>
        </p:nvSpPr>
        <p:spPr>
          <a:xfrm>
            <a:off x="4407138" y="4251492"/>
            <a:ext cx="18128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Cristina Andrés-</a:t>
            </a:r>
            <a:r>
              <a:rPr lang="en-US" sz="1600" dirty="0" err="1">
                <a:solidFill>
                  <a:schemeClr val="dk1"/>
                </a:solidFill>
              </a:rPr>
              <a:t>Lacueva</a:t>
            </a:r>
            <a:endParaRPr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A18D9-9DC3-BFBD-E384-628B41D70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66" r="12752"/>
          <a:stretch/>
        </p:blipFill>
        <p:spPr>
          <a:xfrm>
            <a:off x="2619507" y="1728477"/>
            <a:ext cx="1691597" cy="23664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98272A-B681-3A41-143A-26BF5BAE8D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891" t="-153" r="17250" b="21183"/>
          <a:stretch/>
        </p:blipFill>
        <p:spPr>
          <a:xfrm>
            <a:off x="6357188" y="1728477"/>
            <a:ext cx="1883664" cy="23664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5EFF2-2BA2-DB6B-1C9E-50A8661838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519" y="1721471"/>
            <a:ext cx="1703254" cy="2366427"/>
          </a:xfrm>
          <a:prstGeom prst="rect">
            <a:avLst/>
          </a:prstGeom>
        </p:spPr>
      </p:pic>
      <p:sp>
        <p:nvSpPr>
          <p:cNvPr id="5" name="Google Shape;114;p3">
            <a:extLst>
              <a:ext uri="{FF2B5EF4-FFF2-40B4-BE49-F238E27FC236}">
                <a16:creationId xmlns:a16="http://schemas.microsoft.com/office/drawing/2014/main" id="{E814CC7B-A072-300A-1F81-03458457AFF3}"/>
              </a:ext>
            </a:extLst>
          </p:cNvPr>
          <p:cNvSpPr txBox="1"/>
          <p:nvPr/>
        </p:nvSpPr>
        <p:spPr>
          <a:xfrm>
            <a:off x="6423789" y="4251492"/>
            <a:ext cx="18128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Xavier </a:t>
            </a:r>
            <a:r>
              <a:rPr lang="en-US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Nogués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dirty="0"/>
              <a:t>The Map</a:t>
            </a:r>
            <a:endParaRPr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611835F3-8B78-0409-8CD8-67B8CEB3E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AD53418B-F0FE-42CD-CEF1-2B88ABEF868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47295" y="1239864"/>
            <a:ext cx="2239506" cy="1551841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sz="1050"/>
              <a:t>Lectures: </a:t>
            </a:r>
            <a:br>
              <a:rPr lang="es-ES" sz="1050"/>
            </a:br>
            <a:r>
              <a:rPr lang="es-ES" sz="1050"/>
              <a:t>Classroom A14, </a:t>
            </a:r>
            <a:br>
              <a:rPr lang="es-ES" sz="1050"/>
            </a:br>
            <a:r>
              <a:rPr lang="es-ES" sz="1050"/>
              <a:t>Durfort Building</a:t>
            </a:r>
          </a:p>
          <a:p>
            <a:pPr marL="285750" indent="-285750">
              <a:buFontTx/>
              <a:buChar char="-"/>
            </a:pPr>
            <a:r>
              <a:rPr lang="es-ES" sz="1050"/>
              <a:t>Washrooms:</a:t>
            </a:r>
            <a:br>
              <a:rPr lang="es-ES" sz="1050"/>
            </a:br>
            <a:r>
              <a:rPr lang="es-ES" sz="1050"/>
              <a:t>Basefloor, Durfort building</a:t>
            </a:r>
          </a:p>
          <a:p>
            <a:pPr marL="285750" indent="-285750">
              <a:buFontTx/>
              <a:buChar char="-"/>
            </a:pPr>
            <a:r>
              <a:rPr lang="es-ES" sz="1050"/>
              <a:t>Cafeteria:</a:t>
            </a:r>
            <a:br>
              <a:rPr lang="es-ES" sz="1050"/>
            </a:br>
            <a:r>
              <a:rPr lang="es-ES" sz="1050"/>
              <a:t>Underground floor,</a:t>
            </a:r>
            <a:br>
              <a:rPr lang="es-ES" sz="1050"/>
            </a:br>
            <a:r>
              <a:rPr lang="es-ES" sz="1050"/>
              <a:t>Durfort Building</a:t>
            </a:r>
          </a:p>
          <a:p>
            <a:pPr marL="0" indent="0">
              <a:buNone/>
            </a:pPr>
            <a:endParaRPr lang="es-ES" sz="1050"/>
          </a:p>
          <a:p>
            <a:endParaRPr lang="es-ES" sz="1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4DD762-255E-A4AD-09E1-1348A3B56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0" y="1185768"/>
            <a:ext cx="5625901" cy="32740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63764B9-1BB0-ED7D-3188-9285D28290D8}"/>
              </a:ext>
            </a:extLst>
          </p:cNvPr>
          <p:cNvSpPr txBox="1"/>
          <p:nvPr/>
        </p:nvSpPr>
        <p:spPr>
          <a:xfrm>
            <a:off x="2578790" y="877991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/>
              <a:t>Hill Side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CEC863-1B5B-0903-2945-2280CF30650D}"/>
              </a:ext>
            </a:extLst>
          </p:cNvPr>
          <p:cNvSpPr txBox="1"/>
          <p:nvPr/>
        </p:nvSpPr>
        <p:spPr>
          <a:xfrm>
            <a:off x="2633913" y="4556649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/>
              <a:t>Sea Side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A616E7-82E3-D3D2-A057-031A293B875B}"/>
              </a:ext>
            </a:extLst>
          </p:cNvPr>
          <p:cNvSpPr txBox="1"/>
          <p:nvPr/>
        </p:nvSpPr>
        <p:spPr>
          <a:xfrm rot="20434247">
            <a:off x="2984299" y="3012649"/>
            <a:ext cx="6968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" b="1"/>
              <a:t>Durfort Building</a:t>
            </a:r>
          </a:p>
          <a:p>
            <a:r>
              <a:rPr lang="es-ES" sz="500" b="1"/>
              <a:t>Classroom: A14</a:t>
            </a:r>
          </a:p>
          <a:p>
            <a:r>
              <a:rPr lang="es-ES" sz="500" b="1" i="1"/>
              <a:t>(1st floor)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3724AA4-B578-841A-4091-621E0651B287}"/>
              </a:ext>
            </a:extLst>
          </p:cNvPr>
          <p:cNvSpPr/>
          <p:nvPr/>
        </p:nvSpPr>
        <p:spPr>
          <a:xfrm rot="20676939">
            <a:off x="2980103" y="2971887"/>
            <a:ext cx="658967" cy="469936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EA279B-BD94-7D3D-8561-C2C007295248}"/>
              </a:ext>
            </a:extLst>
          </p:cNvPr>
          <p:cNvSpPr txBox="1"/>
          <p:nvPr/>
        </p:nvSpPr>
        <p:spPr>
          <a:xfrm rot="20443790">
            <a:off x="1813461" y="244863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00" b="1"/>
              <a:t>Metro Station: </a:t>
            </a:r>
            <a:br>
              <a:rPr lang="es-ES" sz="500" b="1" i="1"/>
            </a:br>
            <a:r>
              <a:rPr lang="es-ES" sz="500" b="1" i="1"/>
              <a:t>Palau Reial</a:t>
            </a:r>
            <a:endParaRPr lang="es-ES" sz="500" b="1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3B34FF6-D513-A1BC-C2CC-4D0140E4BFAA}"/>
              </a:ext>
            </a:extLst>
          </p:cNvPr>
          <p:cNvCxnSpPr/>
          <p:nvPr/>
        </p:nvCxnSpPr>
        <p:spPr>
          <a:xfrm flipV="1">
            <a:off x="2252419" y="2128434"/>
            <a:ext cx="103322" cy="22336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2438F0F-0BFF-175B-553E-131ECD64EB5C}"/>
              </a:ext>
            </a:extLst>
          </p:cNvPr>
          <p:cNvCxnSpPr>
            <a:cxnSpLocks/>
          </p:cNvCxnSpPr>
          <p:nvPr/>
        </p:nvCxnSpPr>
        <p:spPr>
          <a:xfrm flipV="1">
            <a:off x="2367969" y="1709980"/>
            <a:ext cx="1353629" cy="41845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11427534-B442-C3F0-9E6A-7E827A73A8CA}"/>
              </a:ext>
            </a:extLst>
          </p:cNvPr>
          <p:cNvCxnSpPr/>
          <p:nvPr/>
        </p:nvCxnSpPr>
        <p:spPr>
          <a:xfrm rot="5400000">
            <a:off x="3273560" y="2119281"/>
            <a:ext cx="832078" cy="63999"/>
          </a:xfrm>
          <a:prstGeom prst="bentConnector3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Marcador de texto 34">
            <a:extLst>
              <a:ext uri="{FF2B5EF4-FFF2-40B4-BE49-F238E27FC236}">
                <a16:creationId xmlns:a16="http://schemas.microsoft.com/office/drawing/2014/main" id="{94972A31-8355-309B-1904-BBC50E966544}"/>
              </a:ext>
            </a:extLst>
          </p:cNvPr>
          <p:cNvSpPr txBox="1">
            <a:spLocks/>
          </p:cNvSpPr>
          <p:nvPr/>
        </p:nvSpPr>
        <p:spPr>
          <a:xfrm>
            <a:off x="6256060" y="2909126"/>
            <a:ext cx="2887939" cy="36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Char char="•"/>
              <a:defRPr sz="135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1050"/>
              <a:t>What to do in case of  fire / emergencies ?</a:t>
            </a:r>
          </a:p>
          <a:p>
            <a:pPr marL="0" indent="0">
              <a:buFont typeface="Arial"/>
              <a:buNone/>
            </a:pPr>
            <a:endParaRPr lang="es-ES" sz="1050"/>
          </a:p>
          <a:p>
            <a:endParaRPr lang="es-ES" sz="1200"/>
          </a:p>
        </p:txBody>
      </p:sp>
      <p:graphicFrame>
        <p:nvGraphicFramePr>
          <p:cNvPr id="37" name="Objeto 36">
            <a:extLst>
              <a:ext uri="{FF2B5EF4-FFF2-40B4-BE49-F238E27FC236}">
                <a16:creationId xmlns:a16="http://schemas.microsoft.com/office/drawing/2014/main" id="{07CC355F-AB2E-FFC9-38F7-46C5DFFE7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890180"/>
              </p:ext>
            </p:extLst>
          </p:nvPr>
        </p:nvGraphicFramePr>
        <p:xfrm>
          <a:off x="6966489" y="32750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4" imgW="914502" imgH="771525" progId="Acrobat.Document.DC">
                  <p:embed/>
                </p:oleObj>
              </mc:Choice>
              <mc:Fallback>
                <p:oleObj name="Acrobat Document" showAsIcon="1" r:id="rId4" imgW="914502" imgH="77152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66489" y="32750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Marcador de texto 34">
            <a:extLst>
              <a:ext uri="{FF2B5EF4-FFF2-40B4-BE49-F238E27FC236}">
                <a16:creationId xmlns:a16="http://schemas.microsoft.com/office/drawing/2014/main" id="{2BFD2664-3EB3-82B8-7968-8F5AD86BD105}"/>
              </a:ext>
            </a:extLst>
          </p:cNvPr>
          <p:cNvSpPr txBox="1">
            <a:spLocks/>
          </p:cNvSpPr>
          <p:nvPr/>
        </p:nvSpPr>
        <p:spPr>
          <a:xfrm>
            <a:off x="6268977" y="4046612"/>
            <a:ext cx="2887939" cy="36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•"/>
              <a:defRPr sz="15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Char char="•"/>
              <a:defRPr sz="135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s-ES" sz="1050"/>
              <a:t>Wifi: Eduroam (</a:t>
            </a:r>
            <a:r>
              <a:rPr lang="es-ES" sz="1050" i="1"/>
              <a:t>or ask for it if you don’t have it</a:t>
            </a:r>
            <a:r>
              <a:rPr lang="es-ES" sz="1050"/>
              <a:t>)</a:t>
            </a:r>
          </a:p>
          <a:p>
            <a:pPr marL="0" indent="0">
              <a:buFont typeface="Arial"/>
              <a:buNone/>
            </a:pPr>
            <a:endParaRPr lang="es-ES" sz="1050"/>
          </a:p>
          <a:p>
            <a:endParaRPr lang="es-E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Other Information</a:t>
            </a:r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Washroom locations??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Fire and Emergency information??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 err="1"/>
              <a:t>Wifi</a:t>
            </a:r>
            <a:r>
              <a:rPr lang="en-CA" dirty="0"/>
              <a:t> access??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Where to eat for lunch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CA" dirty="0"/>
              <a:t>Where coffee breaks will be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F7AFE-C317-2F6F-A7C0-0515BB246E5E}"/>
              </a:ext>
            </a:extLst>
          </p:cNvPr>
          <p:cNvSpPr txBox="1"/>
          <p:nvPr/>
        </p:nvSpPr>
        <p:spPr>
          <a:xfrm>
            <a:off x="2325231" y="3635572"/>
            <a:ext cx="392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Please Provide this Information – I don’t have 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Tell Us About You</a:t>
            </a:r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body" idx="2"/>
          </p:nvPr>
        </p:nvSpPr>
        <p:spPr>
          <a:xfrm>
            <a:off x="4648199" y="1200151"/>
            <a:ext cx="4208721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Your Name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Where you are from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you do/what you study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Why you decided to take the course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you want from the course</a:t>
            </a:r>
            <a:endParaRPr/>
          </a:p>
          <a:p>
            <a:pPr marL="257175" lvl="0" indent="-257175" algn="l" rtl="0"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Something interesting about you or your background</a:t>
            </a:r>
            <a:endParaRPr/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425" y="1381486"/>
            <a:ext cx="2939233" cy="288721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/>
              <a:t>General Course Outline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body" idx="1"/>
          </p:nvPr>
        </p:nvSpPr>
        <p:spPr>
          <a:xfrm>
            <a:off x="595423" y="967563"/>
            <a:ext cx="8229600" cy="39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Mix of hands-on and lecture-based instruction</a:t>
            </a:r>
          </a:p>
          <a:p>
            <a:pPr marL="257175" lvl="0" indent="-257175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General introduction to metabolomics</a:t>
            </a:r>
            <a:endParaRPr dirty="0"/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Learn about targeted metabolomics assays and their design</a:t>
            </a:r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Understand the advantages and limitations of targeted metabolomics</a:t>
            </a:r>
            <a:endParaRPr dirty="0"/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Introduce students to bioinformatics workflows for processing and analyzing metabolomic data</a:t>
            </a:r>
            <a:endParaRPr dirty="0"/>
          </a:p>
          <a:p>
            <a:pPr marL="257175" lvl="0" indent="-257175" algn="l" rtl="0">
              <a:spcBef>
                <a:spcPts val="444"/>
              </a:spcBef>
              <a:spcAft>
                <a:spcPts val="0"/>
              </a:spcAft>
              <a:buSzPct val="100000"/>
              <a:buChar char="•"/>
            </a:pPr>
            <a:r>
              <a:rPr lang="en-CA" dirty="0"/>
              <a:t>Learn how to apply statistics and machine learning to perform metabolomics data analysis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0F8-3F61-36FF-D17A-CFC2735A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 Materials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2B8A-40EA-594B-6697-4CB734E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66817"/>
          </a:xfrm>
        </p:spPr>
        <p:txBody>
          <a:bodyPr>
            <a:normAutofit/>
          </a:bodyPr>
          <a:lstStyle/>
          <a:p>
            <a:r>
              <a:rPr lang="en-US" dirty="0"/>
              <a:t>Most material will be accessible through the course’s </a:t>
            </a:r>
            <a:r>
              <a:rPr lang="en-US" dirty="0">
                <a:solidFill>
                  <a:srgbClr val="FF0000"/>
                </a:solidFill>
              </a:rPr>
              <a:t>Google Drive</a:t>
            </a:r>
          </a:p>
          <a:p>
            <a:r>
              <a:rPr lang="en-US" dirty="0"/>
              <a:t>It is important that you have a working laptop</a:t>
            </a:r>
          </a:p>
          <a:p>
            <a:r>
              <a:rPr lang="en-US" dirty="0"/>
              <a:t>Access to that </a:t>
            </a:r>
            <a:r>
              <a:rPr lang="en-US" dirty="0">
                <a:solidFill>
                  <a:srgbClr val="FF0000"/>
                </a:solidFill>
              </a:rPr>
              <a:t>Google Drive </a:t>
            </a:r>
            <a:r>
              <a:rPr lang="en-US" dirty="0"/>
              <a:t>has been sent to you via an email (sent today)</a:t>
            </a:r>
          </a:p>
          <a:p>
            <a:r>
              <a:rPr lang="en-US" dirty="0"/>
              <a:t>Please download the slides or documents to your laptops on an as-needed basis</a:t>
            </a:r>
          </a:p>
          <a:p>
            <a:r>
              <a:rPr lang="en-US" dirty="0"/>
              <a:t>If you can’t access the drive or download the files, let us know and we can email the material to you</a:t>
            </a:r>
          </a:p>
        </p:txBody>
      </p:sp>
    </p:spTree>
    <p:extLst>
      <p:ext uri="{BB962C8B-B14F-4D97-AF65-F5344CB8AC3E}">
        <p14:creationId xmlns:p14="http://schemas.microsoft.com/office/powerpoint/2010/main" val="194860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title"/>
          </p:nvPr>
        </p:nvSpPr>
        <p:spPr>
          <a:xfrm>
            <a:off x="457200" y="-4638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Agenda (Day 1)</a:t>
            </a:r>
            <a:endParaRPr/>
          </a:p>
        </p:txBody>
      </p:sp>
      <p:graphicFrame>
        <p:nvGraphicFramePr>
          <p:cNvPr id="312" name="Google Shape;312;p16"/>
          <p:cNvGraphicFramePr/>
          <p:nvPr>
            <p:extLst>
              <p:ext uri="{D42A27DB-BD31-4B8C-83A1-F6EECF244321}">
                <p14:modId xmlns:p14="http://schemas.microsoft.com/office/powerpoint/2010/main" val="3288140196"/>
              </p:ext>
            </p:extLst>
          </p:nvPr>
        </p:nvGraphicFramePr>
        <p:xfrm>
          <a:off x="667528" y="693421"/>
          <a:ext cx="7972900" cy="4117838"/>
        </p:xfrm>
        <a:graphic>
          <a:graphicData uri="http://schemas.openxmlformats.org/drawingml/2006/table">
            <a:tbl>
              <a:tblPr firstRow="1" bandRow="1">
                <a:tableStyleId>{E8007EA5-3BA7-4D30-8E24-C62493766EA5}</a:tableStyleId>
              </a:tblPr>
              <a:tblGrid>
                <a:gridCol w="23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1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Time </a:t>
                      </a:r>
                      <a:endParaRPr sz="20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Activity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8:30 – 9;00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Arrival </a:t>
                      </a:r>
                      <a:endParaRPr sz="1600"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9:00 – 9:30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Introductions </a:t>
                      </a:r>
                      <a:r>
                        <a:rPr lang="en-US" sz="1600"/>
                        <a:t>and Orientation. Institutional Welcome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9:30 – 10:30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Introduction to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10:30 – 11:00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11:00 – 12:00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Metabolomics Data and Databases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12:00 – 13:00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Targeted vs. Untargeted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13:00 – 14:00 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Lunch 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14:00 – 15:00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Quantification in MS-based Metabolomics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15:00 – 15:30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Isotopic Labeling and Isotope Standards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dirty="0"/>
                        <a:t>15:30 – 16:00 pm</a:t>
                      </a:r>
                      <a:endParaRPr b="1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Coffee</a:t>
                      </a:r>
                      <a:endParaRPr b="1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dirty="0"/>
                        <a:t>16:00 – 17:00 pm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Designing a Quantitative Metabolomics Assay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572</Words>
  <Application>Microsoft Office PowerPoint</Application>
  <PresentationFormat>Presentación en pantalla (16:9)</PresentationFormat>
  <Paragraphs>137</Paragraphs>
  <Slides>13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Default Theme</vt:lpstr>
      <vt:lpstr>Acrobat Document</vt:lpstr>
      <vt:lpstr>Targeted Metabolomics Data Analysis: Unlocking Insights with Machine Learning, AI and Statistics</vt:lpstr>
      <vt:lpstr>Welcome</vt:lpstr>
      <vt:lpstr>Your Instructors/Speakers</vt:lpstr>
      <vt:lpstr>The Map</vt:lpstr>
      <vt:lpstr>Other Information</vt:lpstr>
      <vt:lpstr>Tell Us About You</vt:lpstr>
      <vt:lpstr>General Course Outline</vt:lpstr>
      <vt:lpstr>Course Materials</vt:lpstr>
      <vt:lpstr>Agenda (Day 1)</vt:lpstr>
      <vt:lpstr>Agenda (Day 2)</vt:lpstr>
      <vt:lpstr>Agenda (Day 3)</vt:lpstr>
      <vt:lpstr>Agenda (Day 4)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Metabolite Measurement for Clinical Chemistry &amp; Clinical Metabolomics</dc:title>
  <dc:creator>David Wishart</dc:creator>
  <cp:lastModifiedBy>Alejandro Sanchez Pla</cp:lastModifiedBy>
  <cp:revision>14</cp:revision>
  <dcterms:created xsi:type="dcterms:W3CDTF">2024-05-07T03:03:06Z</dcterms:created>
  <dcterms:modified xsi:type="dcterms:W3CDTF">2024-06-06T14:33:50Z</dcterms:modified>
</cp:coreProperties>
</file>