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8"/>
  </p:notesMasterIdLst>
  <p:sldIdLst>
    <p:sldId id="256" r:id="rId4"/>
    <p:sldId id="257" r:id="rId5"/>
    <p:sldId id="300" r:id="rId6"/>
    <p:sldId id="258" r:id="rId7"/>
    <p:sldId id="259" r:id="rId8"/>
    <p:sldId id="260" r:id="rId9"/>
    <p:sldId id="261" r:id="rId10"/>
    <p:sldId id="262" r:id="rId11"/>
    <p:sldId id="263" r:id="rId12"/>
    <p:sldId id="264" r:id="rId13"/>
    <p:sldId id="265" r:id="rId14"/>
    <p:sldId id="268" r:id="rId15"/>
    <p:sldId id="269" r:id="rId16"/>
    <p:sldId id="271" r:id="rId17"/>
    <p:sldId id="272" r:id="rId18"/>
    <p:sldId id="274" r:id="rId19"/>
    <p:sldId id="275" r:id="rId20"/>
    <p:sldId id="277" r:id="rId21"/>
    <p:sldId id="278" r:id="rId22"/>
    <p:sldId id="280" r:id="rId23"/>
    <p:sldId id="281" r:id="rId24"/>
    <p:sldId id="282" r:id="rId25"/>
    <p:sldId id="286" r:id="rId26"/>
    <p:sldId id="287" r:id="rId27"/>
    <p:sldId id="288" r:id="rId28"/>
    <p:sldId id="289" r:id="rId29"/>
    <p:sldId id="290" r:id="rId30"/>
    <p:sldId id="292" r:id="rId31"/>
    <p:sldId id="293" r:id="rId32"/>
    <p:sldId id="303" r:id="rId33"/>
    <p:sldId id="304" r:id="rId34"/>
    <p:sldId id="305" r:id="rId35"/>
    <p:sldId id="301" r:id="rId36"/>
    <p:sldId id="302" r:id="rId37"/>
  </p:sldIdLst>
  <p:sldSz cx="9906000" cy="6858000" type="A4"/>
  <p:notesSz cx="7104063" cy="10234613"/>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55" autoAdjust="0"/>
  </p:normalViewPr>
  <p:slideViewPr>
    <p:cSldViewPr>
      <p:cViewPr varScale="1">
        <p:scale>
          <a:sx n="81" d="100"/>
          <a:sy n="81" d="100"/>
        </p:scale>
        <p:origin x="2214" y="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PlaceHolder 1"/>
          <p:cNvSpPr>
            <a:spLocks noGrp="1"/>
          </p:cNvSpPr>
          <p:nvPr>
            <p:ph type="body"/>
          </p:nvPr>
        </p:nvSpPr>
        <p:spPr>
          <a:xfrm>
            <a:off x="777414" y="4779043"/>
            <a:ext cx="6218950" cy="4527324"/>
          </a:xfrm>
          <a:prstGeom prst="rect">
            <a:avLst/>
          </a:prstGeom>
        </p:spPr>
        <p:txBody>
          <a:bodyPr lIns="0" tIns="0" rIns="0" bIns="0"/>
          <a:lstStyle/>
          <a:p>
            <a:r>
              <a:rPr lang="en-US" sz="2000">
                <a:latin typeface="Arial"/>
              </a:rPr>
              <a:t>Pulse para editar el formato de las notas</a:t>
            </a:r>
            <a:endParaRPr/>
          </a:p>
        </p:txBody>
      </p:sp>
      <p:sp>
        <p:nvSpPr>
          <p:cNvPr id="120" name="PlaceHolder 2"/>
          <p:cNvSpPr>
            <a:spLocks noGrp="1"/>
          </p:cNvSpPr>
          <p:nvPr>
            <p:ph type="hdr"/>
          </p:nvPr>
        </p:nvSpPr>
        <p:spPr>
          <a:xfrm>
            <a:off x="0" y="0"/>
            <a:ext cx="3373594" cy="502716"/>
          </a:xfrm>
          <a:prstGeom prst="rect">
            <a:avLst/>
          </a:prstGeom>
        </p:spPr>
        <p:txBody>
          <a:bodyPr lIns="0" tIns="0" rIns="0" bIns="0"/>
          <a:lstStyle/>
          <a:p>
            <a:r>
              <a:rPr lang="en-US" sz="1400">
                <a:latin typeface="Times New Roman"/>
              </a:rPr>
              <a:t>&lt;encabezamiento&gt;</a:t>
            </a:r>
            <a:endParaRPr/>
          </a:p>
        </p:txBody>
      </p:sp>
      <p:sp>
        <p:nvSpPr>
          <p:cNvPr id="121" name="PlaceHolder 3"/>
          <p:cNvSpPr>
            <a:spLocks noGrp="1"/>
          </p:cNvSpPr>
          <p:nvPr>
            <p:ph type="dt"/>
          </p:nvPr>
        </p:nvSpPr>
        <p:spPr>
          <a:xfrm>
            <a:off x="4400184" y="0"/>
            <a:ext cx="3373594" cy="502716"/>
          </a:xfrm>
          <a:prstGeom prst="rect">
            <a:avLst/>
          </a:prstGeom>
        </p:spPr>
        <p:txBody>
          <a:bodyPr lIns="0" tIns="0" rIns="0" bIns="0"/>
          <a:lstStyle/>
          <a:p>
            <a:pPr algn="r"/>
            <a:r>
              <a:rPr lang="en-US" sz="1400">
                <a:latin typeface="Times New Roman"/>
              </a:rPr>
              <a:t>&lt;fecha/hora&gt;</a:t>
            </a:r>
            <a:endParaRPr/>
          </a:p>
        </p:txBody>
      </p:sp>
      <p:sp>
        <p:nvSpPr>
          <p:cNvPr id="122" name="PlaceHolder 4"/>
          <p:cNvSpPr>
            <a:spLocks noGrp="1"/>
          </p:cNvSpPr>
          <p:nvPr>
            <p:ph type="ftr"/>
          </p:nvPr>
        </p:nvSpPr>
        <p:spPr>
          <a:xfrm>
            <a:off x="0" y="9558445"/>
            <a:ext cx="3373594" cy="502716"/>
          </a:xfrm>
          <a:prstGeom prst="rect">
            <a:avLst/>
          </a:prstGeom>
        </p:spPr>
        <p:txBody>
          <a:bodyPr lIns="0" tIns="0" rIns="0" bIns="0" anchor="b"/>
          <a:lstStyle/>
          <a:p>
            <a:r>
              <a:rPr lang="en-US" sz="1400">
                <a:latin typeface="Times New Roman"/>
              </a:rPr>
              <a:t>&lt;pie de página&gt;</a:t>
            </a:r>
            <a:endParaRPr/>
          </a:p>
        </p:txBody>
      </p:sp>
      <p:sp>
        <p:nvSpPr>
          <p:cNvPr id="123" name="PlaceHolder 5"/>
          <p:cNvSpPr>
            <a:spLocks noGrp="1"/>
          </p:cNvSpPr>
          <p:nvPr>
            <p:ph type="sldNum"/>
          </p:nvPr>
        </p:nvSpPr>
        <p:spPr>
          <a:xfrm>
            <a:off x="4400184" y="9558445"/>
            <a:ext cx="3373594" cy="502716"/>
          </a:xfrm>
          <a:prstGeom prst="rect">
            <a:avLst/>
          </a:prstGeom>
        </p:spPr>
        <p:txBody>
          <a:bodyPr lIns="0" tIns="0" rIns="0" bIns="0" anchor="b"/>
          <a:lstStyle/>
          <a:p>
            <a:pPr algn="r"/>
            <a:fld id="{5A374C28-A96A-4753-A6D3-F74E2A09CF9F}" type="slidenum">
              <a:rPr lang="en-US" sz="1400">
                <a:latin typeface="Times New Roman"/>
              </a:rPr>
              <a:t>‹Nº›</a:t>
            </a:fld>
            <a:endParaRPr/>
          </a:p>
        </p:txBody>
      </p:sp>
    </p:spTree>
    <p:extLst>
      <p:ext uri="{BB962C8B-B14F-4D97-AF65-F5344CB8AC3E}">
        <p14:creationId xmlns:p14="http://schemas.microsoft.com/office/powerpoint/2010/main" val="90707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710439" y="4861508"/>
            <a:ext cx="5682430" cy="4604748"/>
          </a:xfrm>
          <a:prstGeom prst="rect">
            <a:avLst/>
          </a:prstGeom>
        </p:spPr>
        <p:txBody>
          <a:bodyPr lIns="99020" tIns="49690" rIns="99020" bIns="49690"/>
          <a:lstStyle/>
          <a:p>
            <a:pPr>
              <a:lnSpc>
                <a:spcPct val="100000"/>
              </a:lnSpc>
            </a:pPr>
            <a:r>
              <a:rPr lang="en-US" dirty="0">
                <a:latin typeface="Arial"/>
              </a:rPr>
              <a:t>la </a:t>
            </a:r>
            <a:r>
              <a:rPr lang="en-US" dirty="0" err="1">
                <a:latin typeface="Arial"/>
              </a:rPr>
              <a:t>regresion</a:t>
            </a:r>
            <a:r>
              <a:rPr lang="en-US" dirty="0">
                <a:latin typeface="Arial"/>
              </a:rPr>
              <a:t> </a:t>
            </a:r>
            <a:r>
              <a:rPr lang="en-US" dirty="0" err="1">
                <a:latin typeface="Arial"/>
              </a:rPr>
              <a:t>consiste</a:t>
            </a:r>
            <a:r>
              <a:rPr lang="en-US" dirty="0">
                <a:latin typeface="Arial"/>
              </a:rPr>
              <a:t> </a:t>
            </a:r>
            <a:r>
              <a:rPr lang="en-US" dirty="0" err="1">
                <a:latin typeface="Arial"/>
              </a:rPr>
              <a:t>en</a:t>
            </a:r>
            <a:r>
              <a:rPr lang="en-US" dirty="0">
                <a:latin typeface="Arial"/>
              </a:rPr>
              <a:t> la </a:t>
            </a:r>
            <a:r>
              <a:rPr lang="en-US" dirty="0" err="1">
                <a:latin typeface="Arial"/>
              </a:rPr>
              <a:t>creacion</a:t>
            </a:r>
            <a:r>
              <a:rPr lang="en-US" dirty="0">
                <a:latin typeface="Arial"/>
              </a:rPr>
              <a:t> de </a:t>
            </a:r>
            <a:r>
              <a:rPr lang="en-US" dirty="0" err="1">
                <a:latin typeface="Arial"/>
              </a:rPr>
              <a:t>una</a:t>
            </a:r>
            <a:r>
              <a:rPr lang="en-US" dirty="0">
                <a:latin typeface="Arial"/>
              </a:rPr>
              <a:t> </a:t>
            </a:r>
            <a:r>
              <a:rPr lang="en-US" dirty="0" err="1">
                <a:latin typeface="Arial"/>
              </a:rPr>
              <a:t>frmula</a:t>
            </a:r>
            <a:r>
              <a:rPr lang="en-US" dirty="0">
                <a:latin typeface="Arial"/>
              </a:rPr>
              <a:t> </a:t>
            </a:r>
            <a:r>
              <a:rPr lang="en-US" dirty="0" err="1">
                <a:latin typeface="Arial"/>
              </a:rPr>
              <a:t>matematica</a:t>
            </a:r>
            <a:r>
              <a:rPr lang="en-US" dirty="0">
                <a:latin typeface="Arial"/>
              </a:rPr>
              <a:t> que </a:t>
            </a:r>
            <a:r>
              <a:rPr lang="en-US" dirty="0" err="1">
                <a:latin typeface="Arial"/>
              </a:rPr>
              <a:t>relacione</a:t>
            </a:r>
            <a:r>
              <a:rPr lang="en-US" dirty="0">
                <a:latin typeface="Arial"/>
              </a:rPr>
              <a:t> variables.</a:t>
            </a:r>
            <a:endParaRPr sz="900" dirty="0"/>
          </a:p>
          <a:p>
            <a:pPr>
              <a:lnSpc>
                <a:spcPct val="100000"/>
              </a:lnSpc>
            </a:pPr>
            <a:endParaRPr sz="900" dirty="0"/>
          </a:p>
          <a:p>
            <a:pPr>
              <a:lnSpc>
                <a:spcPct val="100000"/>
              </a:lnSpc>
            </a:pPr>
            <a:r>
              <a:rPr lang="en-US" dirty="0">
                <a:latin typeface="Arial"/>
              </a:rPr>
              <a:t>Si </a:t>
            </a:r>
            <a:r>
              <a:rPr lang="en-US" dirty="0" err="1">
                <a:latin typeface="Arial"/>
              </a:rPr>
              <a:t>digo</a:t>
            </a:r>
            <a:r>
              <a:rPr lang="en-US" dirty="0">
                <a:latin typeface="Arial"/>
              </a:rPr>
              <a:t>: “Si el </a:t>
            </a:r>
            <a:r>
              <a:rPr lang="en-US" dirty="0" err="1">
                <a:latin typeface="Arial"/>
              </a:rPr>
              <a:t>domingo</a:t>
            </a:r>
            <a:r>
              <a:rPr lang="en-US" dirty="0">
                <a:latin typeface="Arial"/>
              </a:rPr>
              <a:t> </a:t>
            </a:r>
            <a:r>
              <a:rPr lang="en-US" dirty="0" err="1">
                <a:latin typeface="Arial"/>
              </a:rPr>
              <a:t>llueve</a:t>
            </a:r>
            <a:r>
              <a:rPr lang="en-US" dirty="0">
                <a:latin typeface="Arial"/>
              </a:rPr>
              <a:t> me </a:t>
            </a:r>
            <a:r>
              <a:rPr lang="en-US" dirty="0" err="1">
                <a:latin typeface="Arial"/>
              </a:rPr>
              <a:t>quedaré</a:t>
            </a:r>
            <a:r>
              <a:rPr lang="en-US" dirty="0">
                <a:latin typeface="Arial"/>
              </a:rPr>
              <a:t> </a:t>
            </a:r>
            <a:r>
              <a:rPr lang="en-US" dirty="0" err="1">
                <a:latin typeface="Arial"/>
              </a:rPr>
              <a:t>en</a:t>
            </a:r>
            <a:r>
              <a:rPr lang="en-US" dirty="0">
                <a:latin typeface="Arial"/>
              </a:rPr>
              <a:t> casa, </a:t>
            </a:r>
            <a:r>
              <a:rPr lang="en-US" dirty="0" err="1">
                <a:latin typeface="Arial"/>
              </a:rPr>
              <a:t>si</a:t>
            </a:r>
            <a:r>
              <a:rPr lang="en-US" dirty="0">
                <a:latin typeface="Arial"/>
              </a:rPr>
              <a:t> no </a:t>
            </a:r>
            <a:r>
              <a:rPr lang="en-US" dirty="0" err="1">
                <a:latin typeface="Arial"/>
              </a:rPr>
              <a:t>llueve</a:t>
            </a:r>
            <a:r>
              <a:rPr lang="en-US" dirty="0">
                <a:latin typeface="Arial"/>
              </a:rPr>
              <a:t> </a:t>
            </a:r>
            <a:r>
              <a:rPr lang="en-US" dirty="0" err="1">
                <a:latin typeface="Arial"/>
              </a:rPr>
              <a:t>iré</a:t>
            </a:r>
            <a:r>
              <a:rPr lang="en-US" dirty="0">
                <a:latin typeface="Arial"/>
              </a:rPr>
              <a:t> a Girona”, </a:t>
            </a:r>
            <a:r>
              <a:rPr lang="en-US" dirty="0" err="1">
                <a:latin typeface="Arial"/>
              </a:rPr>
              <a:t>estoy</a:t>
            </a:r>
            <a:r>
              <a:rPr lang="en-US" dirty="0">
                <a:latin typeface="Arial"/>
              </a:rPr>
              <a:t> </a:t>
            </a:r>
            <a:r>
              <a:rPr lang="en-US" dirty="0" err="1">
                <a:latin typeface="Arial"/>
              </a:rPr>
              <a:t>construyendo</a:t>
            </a:r>
            <a:r>
              <a:rPr lang="en-US" dirty="0">
                <a:latin typeface="Arial"/>
              </a:rPr>
              <a:t> </a:t>
            </a:r>
            <a:r>
              <a:rPr lang="en-US" dirty="0" err="1">
                <a:latin typeface="Arial"/>
              </a:rPr>
              <a:t>una</a:t>
            </a:r>
            <a:r>
              <a:rPr lang="en-US" dirty="0">
                <a:latin typeface="Arial"/>
              </a:rPr>
              <a:t> </a:t>
            </a:r>
            <a:r>
              <a:rPr lang="en-US" dirty="0" err="1">
                <a:latin typeface="Arial"/>
              </a:rPr>
              <a:t>función</a:t>
            </a:r>
            <a:r>
              <a:rPr lang="en-US" dirty="0">
                <a:latin typeface="Arial"/>
              </a:rPr>
              <a:t>.</a:t>
            </a:r>
            <a:endParaRPr sz="900" dirty="0"/>
          </a:p>
          <a:p>
            <a:pPr>
              <a:lnSpc>
                <a:spcPct val="100000"/>
              </a:lnSpc>
            </a:pPr>
            <a:r>
              <a:rPr lang="en-US" dirty="0">
                <a:latin typeface="Arial"/>
              </a:rPr>
              <a:t>La x </a:t>
            </a:r>
            <a:r>
              <a:rPr lang="en-US" dirty="0" err="1">
                <a:latin typeface="Arial"/>
              </a:rPr>
              <a:t>tiene</a:t>
            </a:r>
            <a:r>
              <a:rPr lang="en-US" dirty="0">
                <a:latin typeface="Arial"/>
              </a:rPr>
              <a:t> dos </a:t>
            </a:r>
            <a:r>
              <a:rPr lang="en-US" dirty="0" err="1">
                <a:latin typeface="Arial"/>
              </a:rPr>
              <a:t>valores</a:t>
            </a:r>
            <a:r>
              <a:rPr lang="en-US" dirty="0">
                <a:latin typeface="Arial"/>
              </a:rPr>
              <a:t>: </a:t>
            </a:r>
            <a:r>
              <a:rPr lang="en-US" dirty="0" err="1">
                <a:latin typeface="Arial"/>
              </a:rPr>
              <a:t>llueve</a:t>
            </a:r>
            <a:r>
              <a:rPr lang="en-US" dirty="0">
                <a:latin typeface="Arial"/>
              </a:rPr>
              <a:t> y no </a:t>
            </a:r>
            <a:r>
              <a:rPr lang="en-US" dirty="0" err="1">
                <a:latin typeface="Arial"/>
              </a:rPr>
              <a:t>llueve</a:t>
            </a:r>
            <a:r>
              <a:rPr lang="en-US" dirty="0">
                <a:latin typeface="Arial"/>
              </a:rPr>
              <a:t>. La y </a:t>
            </a:r>
            <a:r>
              <a:rPr lang="en-US" dirty="0" err="1">
                <a:latin typeface="Arial"/>
              </a:rPr>
              <a:t>tiene</a:t>
            </a:r>
            <a:r>
              <a:rPr lang="en-US" dirty="0">
                <a:latin typeface="Arial"/>
              </a:rPr>
              <a:t> </a:t>
            </a:r>
            <a:r>
              <a:rPr lang="en-US" dirty="0" err="1">
                <a:latin typeface="Arial"/>
              </a:rPr>
              <a:t>también</a:t>
            </a:r>
            <a:r>
              <a:rPr lang="en-US" dirty="0">
                <a:latin typeface="Arial"/>
              </a:rPr>
              <a:t> dos </a:t>
            </a:r>
            <a:r>
              <a:rPr lang="en-US" dirty="0" err="1">
                <a:latin typeface="Arial"/>
              </a:rPr>
              <a:t>valores</a:t>
            </a:r>
            <a:r>
              <a:rPr lang="en-US" dirty="0">
                <a:latin typeface="Arial"/>
              </a:rPr>
              <a:t> </a:t>
            </a:r>
            <a:r>
              <a:rPr lang="en-US" dirty="0" err="1">
                <a:latin typeface="Arial"/>
              </a:rPr>
              <a:t>posibles</a:t>
            </a:r>
            <a:r>
              <a:rPr lang="en-US" dirty="0">
                <a:latin typeface="Arial"/>
              </a:rPr>
              <a:t>: me </a:t>
            </a:r>
            <a:r>
              <a:rPr lang="en-US" dirty="0" err="1">
                <a:latin typeface="Arial"/>
              </a:rPr>
              <a:t>quedo</a:t>
            </a:r>
            <a:r>
              <a:rPr lang="en-US" dirty="0">
                <a:latin typeface="Arial"/>
              </a:rPr>
              <a:t> </a:t>
            </a:r>
            <a:r>
              <a:rPr lang="en-US" dirty="0" err="1">
                <a:latin typeface="Arial"/>
              </a:rPr>
              <a:t>en</a:t>
            </a:r>
            <a:r>
              <a:rPr lang="en-US" dirty="0">
                <a:latin typeface="Arial"/>
              </a:rPr>
              <a:t> casa y </a:t>
            </a:r>
            <a:r>
              <a:rPr lang="en-US" dirty="0" err="1">
                <a:latin typeface="Arial"/>
              </a:rPr>
              <a:t>voy</a:t>
            </a:r>
            <a:r>
              <a:rPr lang="en-US" dirty="0">
                <a:latin typeface="Arial"/>
              </a:rPr>
              <a:t> a Girona. Y con la </a:t>
            </a:r>
            <a:r>
              <a:rPr lang="en-US" dirty="0" err="1">
                <a:latin typeface="Arial"/>
              </a:rPr>
              <a:t>frase</a:t>
            </a:r>
            <a:r>
              <a:rPr lang="en-US" dirty="0">
                <a:latin typeface="Arial"/>
              </a:rPr>
              <a:t> </a:t>
            </a:r>
            <a:r>
              <a:rPr lang="en-US" dirty="0" err="1">
                <a:latin typeface="Arial"/>
              </a:rPr>
              <a:t>construyo</a:t>
            </a:r>
            <a:r>
              <a:rPr lang="en-US" dirty="0">
                <a:latin typeface="Arial"/>
              </a:rPr>
              <a:t> </a:t>
            </a:r>
            <a:r>
              <a:rPr lang="en-US" dirty="0" err="1">
                <a:latin typeface="Arial"/>
              </a:rPr>
              <a:t>una</a:t>
            </a:r>
            <a:r>
              <a:rPr lang="en-US" dirty="0">
                <a:latin typeface="Arial"/>
              </a:rPr>
              <a:t> </a:t>
            </a:r>
            <a:r>
              <a:rPr lang="en-US" dirty="0" err="1">
                <a:latin typeface="Arial"/>
              </a:rPr>
              <a:t>relación</a:t>
            </a:r>
            <a:r>
              <a:rPr lang="en-US" dirty="0">
                <a:latin typeface="Arial"/>
              </a:rPr>
              <a:t>, </a:t>
            </a:r>
            <a:r>
              <a:rPr lang="en-US" dirty="0" err="1">
                <a:latin typeface="Arial"/>
              </a:rPr>
              <a:t>construyo</a:t>
            </a:r>
            <a:r>
              <a:rPr lang="en-US" dirty="0">
                <a:latin typeface="Arial"/>
              </a:rPr>
              <a:t> la </a:t>
            </a:r>
            <a:r>
              <a:rPr lang="en-US" dirty="0" err="1">
                <a:latin typeface="Arial"/>
              </a:rPr>
              <a:t>función</a:t>
            </a:r>
            <a:r>
              <a:rPr lang="en-US" dirty="0">
                <a:latin typeface="Arial"/>
              </a:rPr>
              <a:t>.</a:t>
            </a:r>
            <a:endParaRPr sz="900" dirty="0"/>
          </a:p>
          <a:p>
            <a:pPr>
              <a:lnSpc>
                <a:spcPct val="100000"/>
              </a:lnSpc>
            </a:pPr>
            <a:endParaRPr sz="900" dirty="0"/>
          </a:p>
          <a:p>
            <a:pPr>
              <a:lnSpc>
                <a:spcPct val="100000"/>
              </a:lnSpc>
            </a:pPr>
            <a:r>
              <a:rPr lang="en-US" dirty="0" err="1">
                <a:latin typeface="Arial"/>
              </a:rPr>
              <a:t>En</a:t>
            </a:r>
            <a:r>
              <a:rPr lang="en-US" dirty="0">
                <a:latin typeface="Arial"/>
              </a:rPr>
              <a:t> </a:t>
            </a:r>
            <a:r>
              <a:rPr lang="en-US" dirty="0" err="1">
                <a:latin typeface="Arial"/>
              </a:rPr>
              <a:t>nuestro</a:t>
            </a:r>
            <a:r>
              <a:rPr lang="en-US" dirty="0">
                <a:latin typeface="Arial"/>
              </a:rPr>
              <a:t> </a:t>
            </a:r>
            <a:r>
              <a:rPr lang="en-US" dirty="0" err="1">
                <a:latin typeface="Arial"/>
              </a:rPr>
              <a:t>día</a:t>
            </a:r>
            <a:r>
              <a:rPr lang="en-US" dirty="0">
                <a:latin typeface="Arial"/>
              </a:rPr>
              <a:t> a </a:t>
            </a:r>
            <a:r>
              <a:rPr lang="en-US" dirty="0" err="1">
                <a:latin typeface="Arial"/>
              </a:rPr>
              <a:t>día</a:t>
            </a:r>
            <a:r>
              <a:rPr lang="en-US" dirty="0">
                <a:latin typeface="Arial"/>
              </a:rPr>
              <a:t> </a:t>
            </a:r>
            <a:r>
              <a:rPr lang="en-US" dirty="0" err="1">
                <a:latin typeface="Arial"/>
              </a:rPr>
              <a:t>continuamente</a:t>
            </a:r>
            <a:r>
              <a:rPr lang="en-US" dirty="0">
                <a:latin typeface="Arial"/>
              </a:rPr>
              <a:t> </a:t>
            </a:r>
            <a:r>
              <a:rPr lang="en-US" dirty="0" err="1">
                <a:latin typeface="Arial"/>
              </a:rPr>
              <a:t>estamos</a:t>
            </a:r>
            <a:r>
              <a:rPr lang="en-US" dirty="0">
                <a:latin typeface="Arial"/>
              </a:rPr>
              <a:t> </a:t>
            </a:r>
            <a:r>
              <a:rPr lang="en-US" dirty="0" err="1">
                <a:latin typeface="Arial"/>
              </a:rPr>
              <a:t>estableciendo</a:t>
            </a:r>
            <a:r>
              <a:rPr lang="en-US" dirty="0">
                <a:latin typeface="Arial"/>
              </a:rPr>
              <a:t> </a:t>
            </a:r>
            <a:r>
              <a:rPr lang="en-US" dirty="0" err="1">
                <a:latin typeface="Arial"/>
              </a:rPr>
              <a:t>relaciones</a:t>
            </a:r>
            <a:r>
              <a:rPr lang="en-US" dirty="0">
                <a:latin typeface="Arial"/>
              </a:rPr>
              <a:t> de </a:t>
            </a:r>
            <a:r>
              <a:rPr lang="en-US" dirty="0" err="1">
                <a:latin typeface="Arial"/>
              </a:rPr>
              <a:t>tipo</a:t>
            </a:r>
            <a:r>
              <a:rPr lang="en-US" dirty="0">
                <a:latin typeface="Arial"/>
              </a:rPr>
              <a:t> </a:t>
            </a:r>
            <a:r>
              <a:rPr lang="en-US" dirty="0" err="1">
                <a:latin typeface="Arial"/>
              </a:rPr>
              <a:t>funcional</a:t>
            </a:r>
            <a:r>
              <a:rPr lang="en-US" dirty="0">
                <a:latin typeface="Arial"/>
              </a:rPr>
              <a:t>, que </a:t>
            </a:r>
            <a:r>
              <a:rPr lang="en-US" dirty="0" err="1">
                <a:latin typeface="Arial"/>
              </a:rPr>
              <a:t>cumplen</a:t>
            </a:r>
            <a:r>
              <a:rPr lang="en-US" dirty="0">
                <a:latin typeface="Arial"/>
              </a:rPr>
              <a:t> la </a:t>
            </a:r>
            <a:r>
              <a:rPr lang="en-US" dirty="0" err="1">
                <a:latin typeface="Arial"/>
              </a:rPr>
              <a:t>condición</a:t>
            </a:r>
            <a:r>
              <a:rPr lang="en-US" dirty="0">
                <a:latin typeface="Arial"/>
              </a:rPr>
              <a:t> de </a:t>
            </a:r>
            <a:r>
              <a:rPr lang="en-US" dirty="0" err="1">
                <a:latin typeface="Arial"/>
              </a:rPr>
              <a:t>ser</a:t>
            </a:r>
            <a:r>
              <a:rPr lang="en-US" dirty="0">
                <a:latin typeface="Arial"/>
              </a:rPr>
              <a:t> </a:t>
            </a:r>
            <a:r>
              <a:rPr lang="en-US" dirty="0" err="1">
                <a:latin typeface="Arial"/>
              </a:rPr>
              <a:t>función</a:t>
            </a:r>
            <a:r>
              <a:rPr lang="en-US" dirty="0">
                <a:latin typeface="Arial"/>
              </a:rPr>
              <a:t>.</a:t>
            </a:r>
            <a:endParaRPr sz="900" dirty="0"/>
          </a:p>
          <a:p>
            <a:pPr>
              <a:lnSpc>
                <a:spcPct val="100000"/>
              </a:lnSpc>
            </a:pPr>
            <a:r>
              <a:rPr lang="en-US" dirty="0" err="1">
                <a:latin typeface="Arial"/>
              </a:rPr>
              <a:t>En</a:t>
            </a:r>
            <a:r>
              <a:rPr lang="en-US" dirty="0">
                <a:latin typeface="Arial"/>
              </a:rPr>
              <a:t> </a:t>
            </a:r>
            <a:r>
              <a:rPr lang="en-US" dirty="0" err="1">
                <a:latin typeface="Arial"/>
              </a:rPr>
              <a:t>ciencia</a:t>
            </a:r>
            <a:r>
              <a:rPr lang="en-US" dirty="0">
                <a:latin typeface="Arial"/>
              </a:rPr>
              <a:t> son </a:t>
            </a:r>
            <a:r>
              <a:rPr lang="en-US" dirty="0" err="1">
                <a:latin typeface="Arial"/>
              </a:rPr>
              <a:t>muy</a:t>
            </a:r>
            <a:r>
              <a:rPr lang="en-US" dirty="0">
                <a:latin typeface="Arial"/>
              </a:rPr>
              <a:t> </a:t>
            </a:r>
            <a:r>
              <a:rPr lang="en-US" dirty="0" err="1">
                <a:latin typeface="Arial"/>
              </a:rPr>
              <a:t>importantes</a:t>
            </a:r>
            <a:r>
              <a:rPr lang="en-US" dirty="0">
                <a:latin typeface="Arial"/>
              </a:rPr>
              <a:t> las </a:t>
            </a:r>
            <a:r>
              <a:rPr lang="en-US" dirty="0" err="1">
                <a:latin typeface="Arial"/>
              </a:rPr>
              <a:t>funciones</a:t>
            </a:r>
            <a:r>
              <a:rPr lang="en-US" dirty="0">
                <a:latin typeface="Arial"/>
              </a:rPr>
              <a:t>. </a:t>
            </a:r>
            <a:r>
              <a:rPr lang="en-US" dirty="0" err="1">
                <a:latin typeface="Arial"/>
              </a:rPr>
              <a:t>Porque</a:t>
            </a:r>
            <a:r>
              <a:rPr lang="en-US" dirty="0">
                <a:latin typeface="Arial"/>
              </a:rPr>
              <a:t> la </a:t>
            </a:r>
            <a:r>
              <a:rPr lang="en-US" dirty="0" err="1">
                <a:latin typeface="Arial"/>
              </a:rPr>
              <a:t>ciencia</a:t>
            </a:r>
            <a:r>
              <a:rPr lang="en-US" dirty="0">
                <a:latin typeface="Arial"/>
              </a:rPr>
              <a:t> </a:t>
            </a:r>
            <a:r>
              <a:rPr lang="en-US" dirty="0" err="1">
                <a:latin typeface="Arial"/>
              </a:rPr>
              <a:t>intenta</a:t>
            </a:r>
            <a:r>
              <a:rPr lang="en-US" dirty="0">
                <a:latin typeface="Arial"/>
              </a:rPr>
              <a:t> </a:t>
            </a:r>
            <a:r>
              <a:rPr lang="en-US" dirty="0" err="1">
                <a:latin typeface="Arial"/>
              </a:rPr>
              <a:t>continuamente</a:t>
            </a:r>
            <a:r>
              <a:rPr lang="en-US" dirty="0">
                <a:latin typeface="Arial"/>
              </a:rPr>
              <a:t> </a:t>
            </a:r>
            <a:r>
              <a:rPr lang="en-US" dirty="0" err="1">
                <a:latin typeface="Arial"/>
              </a:rPr>
              <a:t>establecer</a:t>
            </a:r>
            <a:r>
              <a:rPr lang="en-US" dirty="0">
                <a:latin typeface="Arial"/>
              </a:rPr>
              <a:t> </a:t>
            </a:r>
            <a:r>
              <a:rPr lang="en-US" dirty="0" err="1">
                <a:latin typeface="Arial"/>
              </a:rPr>
              <a:t>relaciones</a:t>
            </a:r>
            <a:r>
              <a:rPr lang="en-US" dirty="0">
                <a:latin typeface="Arial"/>
              </a:rPr>
              <a:t> entre las </a:t>
            </a:r>
            <a:r>
              <a:rPr lang="en-US" dirty="0" err="1">
                <a:latin typeface="Arial"/>
              </a:rPr>
              <a:t>cosas</a:t>
            </a:r>
            <a:r>
              <a:rPr lang="en-US" dirty="0">
                <a:latin typeface="Arial"/>
              </a:rPr>
              <a:t>.</a:t>
            </a:r>
            <a:endParaRPr sz="900" dirty="0"/>
          </a:p>
          <a:p>
            <a:pPr>
              <a:lnSpc>
                <a:spcPct val="100000"/>
              </a:lnSpc>
            </a:pPr>
            <a:endParaRPr sz="900" dirty="0"/>
          </a:p>
          <a:p>
            <a:pPr>
              <a:lnSpc>
                <a:spcPct val="100000"/>
              </a:lnSpc>
            </a:pPr>
            <a:endParaRPr sz="900" dirty="0"/>
          </a:p>
          <a:p>
            <a:pPr>
              <a:lnSpc>
                <a:spcPct val="100000"/>
              </a:lnSpc>
            </a:pPr>
            <a:endParaRPr sz="900" dirty="0"/>
          </a:p>
          <a:p>
            <a:pPr>
              <a:lnSpc>
                <a:spcPct val="100000"/>
              </a:lnSpc>
            </a:pPr>
            <a:endParaRPr sz="900" dirty="0"/>
          </a:p>
        </p:txBody>
      </p:sp>
      <p:sp>
        <p:nvSpPr>
          <p:cNvPr id="431"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E142CC3D-6315-4B74-B211-04D8F5922EF5}" type="slidenum">
              <a:rPr lang="en-US" sz="1300">
                <a:solidFill>
                  <a:srgbClr val="000000"/>
                </a:solidFill>
              </a:rPr>
              <a:t>2</a:t>
            </a:fld>
            <a:endParaRPr/>
          </a:p>
        </p:txBody>
      </p:sp>
    </p:spTree>
    <p:extLst>
      <p:ext uri="{BB962C8B-B14F-4D97-AF65-F5344CB8AC3E}">
        <p14:creationId xmlns:p14="http://schemas.microsoft.com/office/powerpoint/2010/main" val="259332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300">
                <a:latin typeface="Arial"/>
              </a:rPr>
              <a:t>Además de tener que cumplir las mismas suposiciones que en el modelo de regresion linear simple, en el caso del multiple debera cumplir  otras condiciones : </a:t>
            </a:r>
            <a:endParaRPr/>
          </a:p>
          <a:p>
            <a:r>
              <a:rPr lang="en-US" sz="1300">
                <a:latin typeface="Arial"/>
              </a:rPr>
              <a:t>Cada relación variable explicativa con variable respuesta debe ser lineal</a:t>
            </a:r>
            <a:endParaRPr/>
          </a:p>
          <a:p>
            <a:r>
              <a:rPr lang="en-US" sz="1300">
                <a:latin typeface="Arial"/>
              </a:rPr>
              <a:t> Las variables explicativas no deben estar correlacionados entre ellos</a:t>
            </a:r>
            <a:endParaRPr/>
          </a:p>
          <a:p>
            <a:r>
              <a:rPr lang="en-US" sz="1300">
                <a:latin typeface="Arial"/>
              </a:rPr>
              <a:t> El modelo no debe contener ninguna variable no explicativa</a:t>
            </a:r>
            <a:endParaRPr/>
          </a:p>
          <a:p>
            <a:endParaRPr/>
          </a:p>
        </p:txBody>
      </p:sp>
      <p:sp>
        <p:nvSpPr>
          <p:cNvPr id="451"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A459CBC5-21F9-4A9B-9B8B-0B5226668E66}" type="slidenum">
              <a:rPr lang="en-US" sz="1300">
                <a:solidFill>
                  <a:srgbClr val="000000"/>
                </a:solidFill>
              </a:rPr>
              <a:t>13</a:t>
            </a:fld>
            <a:endParaRPr/>
          </a:p>
        </p:txBody>
      </p:sp>
    </p:spTree>
    <p:extLst>
      <p:ext uri="{BB962C8B-B14F-4D97-AF65-F5344CB8AC3E}">
        <p14:creationId xmlns:p14="http://schemas.microsoft.com/office/powerpoint/2010/main" val="300453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710439" y="4861508"/>
            <a:ext cx="5682430" cy="4604748"/>
          </a:xfrm>
          <a:prstGeom prst="rect">
            <a:avLst/>
          </a:prstGeom>
        </p:spPr>
        <p:txBody>
          <a:bodyPr lIns="99020" tIns="49690" rIns="99020" bIns="49690"/>
          <a:lstStyle/>
          <a:p>
            <a:endParaRPr/>
          </a:p>
        </p:txBody>
      </p:sp>
      <p:sp>
        <p:nvSpPr>
          <p:cNvPr id="453"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89156843-E72F-45AA-B023-C0E6E06BFDA4}" type="slidenum">
              <a:rPr lang="en-US" sz="1300">
                <a:solidFill>
                  <a:srgbClr val="000000"/>
                </a:solidFill>
              </a:rPr>
              <a:t>14</a:t>
            </a:fld>
            <a:endParaRPr/>
          </a:p>
        </p:txBody>
      </p:sp>
    </p:spTree>
    <p:extLst>
      <p:ext uri="{BB962C8B-B14F-4D97-AF65-F5344CB8AC3E}">
        <p14:creationId xmlns:p14="http://schemas.microsoft.com/office/powerpoint/2010/main" val="2673720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PlaceHolder 1"/>
          <p:cNvSpPr>
            <a:spLocks noGrp="1"/>
          </p:cNvSpPr>
          <p:nvPr>
            <p:ph type="body"/>
          </p:nvPr>
        </p:nvSpPr>
        <p:spPr>
          <a:xfrm>
            <a:off x="710439" y="4861508"/>
            <a:ext cx="5682430" cy="4604748"/>
          </a:xfrm>
          <a:prstGeom prst="rect">
            <a:avLst/>
          </a:prstGeom>
        </p:spPr>
        <p:txBody>
          <a:bodyPr lIns="99020" tIns="49690" rIns="99020" bIns="49690"/>
          <a:lstStyle/>
          <a:p>
            <a:endParaRPr/>
          </a:p>
          <a:p>
            <a:r>
              <a:rPr lang="en-US" sz="1300">
                <a:latin typeface="Arial"/>
              </a:rPr>
              <a:t>Errores que son fáciles pasar por alto al realizar un modelo de regresión lineal múltiple sonlos siguientes: </a:t>
            </a:r>
            <a:endParaRPr/>
          </a:p>
          <a:p>
            <a:r>
              <a:rPr lang="en-US" sz="1300">
                <a:latin typeface="Arial"/>
              </a:rPr>
              <a:t>•No controlar el factor tamaño. </a:t>
            </a:r>
            <a:endParaRPr/>
          </a:p>
          <a:p>
            <a:r>
              <a:rPr lang="en-US" sz="1300">
                <a:latin typeface="Arial"/>
              </a:rPr>
              <a:t>•Si hay un factor de ponderación, no tenerlo en cuenta. </a:t>
            </a:r>
            <a:endParaRPr/>
          </a:p>
          <a:p>
            <a:r>
              <a:rPr lang="en-US" sz="1300">
                <a:latin typeface="Arial"/>
              </a:rPr>
              <a:t>•Al calcular los grados de libertad en los contrastes de hipótesis. </a:t>
            </a:r>
            <a:endParaRPr/>
          </a:p>
          <a:p>
            <a:r>
              <a:rPr lang="en-US" sz="1300">
                <a:latin typeface="Arial"/>
              </a:rPr>
              <a:t>•No incluir una variable relevante en el modelo. </a:t>
            </a:r>
            <a:endParaRPr/>
          </a:p>
          <a:p>
            <a:r>
              <a:rPr lang="en-US" sz="1300">
                <a:latin typeface="Arial"/>
              </a:rPr>
              <a:t>•Incluir una variable irrelevante. </a:t>
            </a:r>
            <a:endParaRPr/>
          </a:p>
          <a:p>
            <a:r>
              <a:rPr lang="en-US" sz="1300">
                <a:latin typeface="Arial"/>
              </a:rPr>
              <a:t>•Especificar una relaciónlineal que no lo es. </a:t>
            </a:r>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pPr>
              <a:lnSpc>
                <a:spcPct val="100000"/>
              </a:lnSpc>
            </a:pPr>
            <a:r>
              <a:rPr lang="en-US" sz="1400">
                <a:latin typeface="Arial"/>
              </a:rPr>
              <a:t>Y ... si alguna suposicion no se cumple? Tal vez con algunas transformaciones de los datos, será lograr los supuestos Tal vez sea necesario eliminar algunas variables del modelo si están correlacionadas entre ellas Es el modelo contiene algunas variables explicativas no es necesario eliminarlos .</a:t>
            </a:r>
            <a:endParaRPr/>
          </a:p>
          <a:p>
            <a:pPr>
              <a:lnSpc>
                <a:spcPct val="100000"/>
              </a:lnSpc>
            </a:pPr>
            <a:endParaRPr/>
          </a:p>
          <a:p>
            <a:pPr>
              <a:lnSpc>
                <a:spcPct val="100000"/>
              </a:lnSpc>
            </a:pPr>
            <a:endParaRPr/>
          </a:p>
          <a:p>
            <a:pPr>
              <a:lnSpc>
                <a:spcPct val="100000"/>
              </a:lnSpc>
            </a:pPr>
            <a:endParaRPr/>
          </a:p>
        </p:txBody>
      </p:sp>
      <p:sp>
        <p:nvSpPr>
          <p:cNvPr id="455"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BEB90CD8-F4FC-49FB-8D38-2E8C92C7CA25}" type="slidenum">
              <a:rPr lang="en-US" sz="1300">
                <a:solidFill>
                  <a:srgbClr val="000000"/>
                </a:solidFill>
              </a:rPr>
              <a:t>15</a:t>
            </a:fld>
            <a:endParaRPr/>
          </a:p>
        </p:txBody>
      </p:sp>
    </p:spTree>
    <p:extLst>
      <p:ext uri="{BB962C8B-B14F-4D97-AF65-F5344CB8AC3E}">
        <p14:creationId xmlns:p14="http://schemas.microsoft.com/office/powerpoint/2010/main" val="91702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57275" y="1279525"/>
            <a:ext cx="4991100" cy="34544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idx="10"/>
          </p:nvPr>
        </p:nvSpPr>
        <p:spPr/>
        <p:txBody>
          <a:bodyPr/>
          <a:lstStyle/>
          <a:p>
            <a:pPr algn="r"/>
            <a:fld id="{5A374C28-A96A-4753-A6D3-F74E2A09CF9F}" type="slidenum">
              <a:rPr lang="en-US" sz="1400" smtClean="0">
                <a:latin typeface="Times New Roman"/>
              </a:rPr>
              <a:t>17</a:t>
            </a:fld>
            <a:endParaRPr lang="en-US"/>
          </a:p>
        </p:txBody>
      </p:sp>
    </p:spTree>
    <p:extLst>
      <p:ext uri="{BB962C8B-B14F-4D97-AF65-F5344CB8AC3E}">
        <p14:creationId xmlns:p14="http://schemas.microsoft.com/office/powerpoint/2010/main" val="100447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p:cNvSpPr>
          <p:nvPr>
            <p:ph type="body"/>
          </p:nvPr>
        </p:nvSpPr>
        <p:spPr>
          <a:xfrm>
            <a:off x="710439" y="4861508"/>
            <a:ext cx="5682430" cy="4604748"/>
          </a:xfrm>
          <a:prstGeom prst="rect">
            <a:avLst/>
          </a:prstGeom>
        </p:spPr>
        <p:txBody>
          <a:bodyPr lIns="99020" tIns="49690" rIns="99020" bIns="4969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459"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3206E133-AD3B-4C47-9496-566A72BC3C03}" type="slidenum">
              <a:rPr lang="en-US" sz="1300">
                <a:solidFill>
                  <a:srgbClr val="000000"/>
                </a:solidFill>
              </a:rPr>
              <a:t>18</a:t>
            </a:fld>
            <a:endParaRPr/>
          </a:p>
        </p:txBody>
      </p:sp>
    </p:spTree>
    <p:extLst>
      <p:ext uri="{BB962C8B-B14F-4D97-AF65-F5344CB8AC3E}">
        <p14:creationId xmlns:p14="http://schemas.microsoft.com/office/powerpoint/2010/main" val="3903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200" dirty="0">
                <a:latin typeface="Arial"/>
              </a:rPr>
              <a:t>Una </a:t>
            </a:r>
            <a:r>
              <a:rPr lang="en-US" sz="1200" dirty="0" err="1">
                <a:latin typeface="Arial"/>
              </a:rPr>
              <a:t>vez</a:t>
            </a:r>
            <a:r>
              <a:rPr lang="en-US" sz="1200" dirty="0">
                <a:latin typeface="Arial"/>
              </a:rPr>
              <a:t> </a:t>
            </a:r>
            <a:r>
              <a:rPr lang="en-US" sz="1200" dirty="0" err="1">
                <a:latin typeface="Arial"/>
              </a:rPr>
              <a:t>hayamos</a:t>
            </a:r>
            <a:r>
              <a:rPr lang="en-US" sz="1200" dirty="0">
                <a:latin typeface="Arial"/>
              </a:rPr>
              <a:t> </a:t>
            </a:r>
            <a:r>
              <a:rPr lang="en-US" sz="1200" dirty="0" err="1">
                <a:latin typeface="Arial"/>
              </a:rPr>
              <a:t>comprobado</a:t>
            </a:r>
            <a:r>
              <a:rPr lang="en-US" sz="1200" dirty="0">
                <a:latin typeface="Arial"/>
              </a:rPr>
              <a:t> que se </a:t>
            </a:r>
            <a:r>
              <a:rPr lang="en-US" sz="1200" dirty="0" err="1">
                <a:latin typeface="Arial"/>
              </a:rPr>
              <a:t>cumplen</a:t>
            </a:r>
            <a:r>
              <a:rPr lang="en-US" sz="1200" dirty="0">
                <a:latin typeface="Arial"/>
              </a:rPr>
              <a:t> las </a:t>
            </a:r>
            <a:r>
              <a:rPr lang="en-US" sz="1200" dirty="0" err="1">
                <a:latin typeface="Arial"/>
              </a:rPr>
              <a:t>asumciones</a:t>
            </a:r>
            <a:r>
              <a:rPr lang="en-US" sz="1200" dirty="0">
                <a:latin typeface="Arial"/>
              </a:rPr>
              <a:t> </a:t>
            </a:r>
            <a:r>
              <a:rPr lang="en-US" sz="1200" dirty="0" err="1">
                <a:latin typeface="Arial"/>
              </a:rPr>
              <a:t>necesarias</a:t>
            </a:r>
            <a:r>
              <a:rPr lang="en-US" sz="1200" dirty="0">
                <a:latin typeface="Arial"/>
              </a:rPr>
              <a:t> para </a:t>
            </a:r>
            <a:r>
              <a:rPr lang="en-US" sz="1200" dirty="0" err="1">
                <a:latin typeface="Arial"/>
              </a:rPr>
              <a:t>considerar</a:t>
            </a:r>
            <a:r>
              <a:rPr lang="en-US" sz="1200" dirty="0">
                <a:latin typeface="Arial"/>
              </a:rPr>
              <a:t> </a:t>
            </a:r>
            <a:r>
              <a:rPr lang="en-US" sz="1200" dirty="0" err="1">
                <a:latin typeface="Arial"/>
              </a:rPr>
              <a:t>nuestro</a:t>
            </a:r>
            <a:r>
              <a:rPr lang="en-US" sz="1200" dirty="0">
                <a:latin typeface="Arial"/>
              </a:rPr>
              <a:t> </a:t>
            </a:r>
            <a:r>
              <a:rPr lang="en-US" sz="1200" dirty="0" err="1">
                <a:latin typeface="Arial"/>
              </a:rPr>
              <a:t>modelo</a:t>
            </a:r>
            <a:r>
              <a:rPr lang="en-US" sz="1200" dirty="0">
                <a:latin typeface="Arial"/>
              </a:rPr>
              <a:t> un </a:t>
            </a:r>
            <a:r>
              <a:rPr lang="en-US" sz="1200" dirty="0" err="1">
                <a:latin typeface="Arial"/>
              </a:rPr>
              <a:t>buen</a:t>
            </a:r>
            <a:r>
              <a:rPr lang="en-US" sz="1200" dirty="0">
                <a:latin typeface="Arial"/>
              </a:rPr>
              <a:t> </a:t>
            </a:r>
            <a:r>
              <a:rPr lang="en-US" sz="1200" dirty="0" err="1">
                <a:latin typeface="Arial"/>
              </a:rPr>
              <a:t>modelo</a:t>
            </a:r>
            <a:r>
              <a:rPr lang="en-US" sz="1200" dirty="0">
                <a:latin typeface="Arial"/>
              </a:rPr>
              <a:t>..</a:t>
            </a:r>
            <a:endParaRPr sz="900" dirty="0"/>
          </a:p>
          <a:p>
            <a:endParaRPr sz="900" dirty="0"/>
          </a:p>
          <a:p>
            <a:r>
              <a:rPr lang="en-US" sz="1200" dirty="0" err="1">
                <a:latin typeface="Arial"/>
              </a:rPr>
              <a:t>Podríamos</a:t>
            </a:r>
            <a:r>
              <a:rPr lang="en-US" sz="1200" dirty="0">
                <a:latin typeface="Arial"/>
              </a:rPr>
              <a:t> </a:t>
            </a:r>
            <a:r>
              <a:rPr lang="en-US" sz="1200" dirty="0" err="1">
                <a:latin typeface="Arial"/>
              </a:rPr>
              <a:t>estimar</a:t>
            </a:r>
            <a:r>
              <a:rPr lang="en-US" sz="1200" dirty="0">
                <a:latin typeface="Arial"/>
              </a:rPr>
              <a:t> </a:t>
            </a:r>
            <a:r>
              <a:rPr lang="en-US" sz="1200" dirty="0" err="1">
                <a:latin typeface="Arial"/>
              </a:rPr>
              <a:t>los</a:t>
            </a:r>
            <a:r>
              <a:rPr lang="en-US" sz="1200" dirty="0">
                <a:latin typeface="Arial"/>
              </a:rPr>
              <a:t> </a:t>
            </a:r>
            <a:r>
              <a:rPr lang="en-US" sz="1200" dirty="0" err="1">
                <a:latin typeface="Arial"/>
              </a:rPr>
              <a:t>coeficientes</a:t>
            </a:r>
            <a:r>
              <a:rPr lang="en-US" sz="1200" dirty="0">
                <a:latin typeface="Arial"/>
              </a:rPr>
              <a:t> con </a:t>
            </a:r>
            <a:r>
              <a:rPr lang="en-US" sz="1200" dirty="0" err="1">
                <a:latin typeface="Arial"/>
              </a:rPr>
              <a:t>intervalos</a:t>
            </a:r>
            <a:r>
              <a:rPr lang="en-US" sz="1200" dirty="0">
                <a:latin typeface="Arial"/>
              </a:rPr>
              <a:t> de </a:t>
            </a:r>
            <a:r>
              <a:rPr lang="en-US" sz="1200" dirty="0" err="1">
                <a:latin typeface="Arial"/>
              </a:rPr>
              <a:t>confianza</a:t>
            </a:r>
            <a:r>
              <a:rPr lang="en-US" sz="1200" dirty="0">
                <a:latin typeface="Arial"/>
              </a:rPr>
              <a:t> La </a:t>
            </a:r>
            <a:r>
              <a:rPr lang="en-US" sz="1200" dirty="0" err="1">
                <a:latin typeface="Arial"/>
              </a:rPr>
              <a:t>hipótesis</a:t>
            </a:r>
            <a:r>
              <a:rPr lang="en-US" sz="1200" dirty="0">
                <a:latin typeface="Arial"/>
              </a:rPr>
              <a:t> </a:t>
            </a:r>
            <a:r>
              <a:rPr lang="en-US" sz="1200" dirty="0" err="1">
                <a:latin typeface="Arial"/>
              </a:rPr>
              <a:t>probado</a:t>
            </a:r>
            <a:r>
              <a:rPr lang="en-US" sz="1200" dirty="0">
                <a:latin typeface="Arial"/>
              </a:rPr>
              <a:t> </a:t>
            </a:r>
            <a:r>
              <a:rPr lang="en-US" sz="1200" dirty="0" err="1">
                <a:latin typeface="Arial"/>
              </a:rPr>
              <a:t>sería</a:t>
            </a:r>
            <a:r>
              <a:rPr lang="en-US" sz="1200" dirty="0">
                <a:latin typeface="Arial"/>
              </a:rPr>
              <a:t> ( para </a:t>
            </a:r>
            <a:r>
              <a:rPr lang="en-US" sz="1200" dirty="0" err="1">
                <a:latin typeface="Arial"/>
              </a:rPr>
              <a:t>cada</a:t>
            </a:r>
            <a:r>
              <a:rPr lang="en-US" sz="1200" dirty="0">
                <a:latin typeface="Arial"/>
              </a:rPr>
              <a:t> </a:t>
            </a:r>
            <a:r>
              <a:rPr lang="en-US" sz="1200" dirty="0" err="1">
                <a:latin typeface="Arial"/>
              </a:rPr>
              <a:t>parámetro</a:t>
            </a:r>
            <a:r>
              <a:rPr lang="en-US" sz="1200" dirty="0">
                <a:latin typeface="Arial"/>
              </a:rPr>
              <a:t> ) : </a:t>
            </a:r>
            <a:r>
              <a:rPr lang="en-US" sz="1200" dirty="0" err="1">
                <a:latin typeface="Arial"/>
              </a:rPr>
              <a:t>Realice</a:t>
            </a:r>
            <a:r>
              <a:rPr lang="en-US" sz="1200" dirty="0">
                <a:latin typeface="Arial"/>
              </a:rPr>
              <a:t> </a:t>
            </a:r>
            <a:r>
              <a:rPr lang="en-US" sz="1200" dirty="0" err="1">
                <a:latin typeface="Arial"/>
              </a:rPr>
              <a:t>alguna</a:t>
            </a:r>
            <a:r>
              <a:rPr lang="en-US" sz="1200" dirty="0">
                <a:latin typeface="Arial"/>
              </a:rPr>
              <a:t> </a:t>
            </a:r>
            <a:r>
              <a:rPr lang="en-US" sz="1200" dirty="0" err="1">
                <a:latin typeface="Arial"/>
              </a:rPr>
              <a:t>prueba</a:t>
            </a:r>
            <a:r>
              <a:rPr lang="en-US" sz="1200" dirty="0">
                <a:latin typeface="Arial"/>
              </a:rPr>
              <a:t> </a:t>
            </a:r>
            <a:r>
              <a:rPr lang="en-US" sz="1200" dirty="0" err="1">
                <a:latin typeface="Arial"/>
              </a:rPr>
              <a:t>estadística</a:t>
            </a:r>
            <a:r>
              <a:rPr lang="en-US" sz="1200" dirty="0">
                <a:latin typeface="Arial"/>
              </a:rPr>
              <a:t> </a:t>
            </a:r>
            <a:r>
              <a:rPr lang="en-US" sz="1200" dirty="0" err="1">
                <a:latin typeface="Arial"/>
              </a:rPr>
              <a:t>sobre</a:t>
            </a:r>
            <a:r>
              <a:rPr lang="en-US" sz="1200" dirty="0">
                <a:latin typeface="Arial"/>
              </a:rPr>
              <a:t> el </a:t>
            </a:r>
            <a:r>
              <a:rPr lang="en-US" sz="1200" dirty="0" err="1">
                <a:latin typeface="Arial"/>
              </a:rPr>
              <a:t>modelo</a:t>
            </a:r>
            <a:r>
              <a:rPr lang="en-US" sz="1200" dirty="0">
                <a:latin typeface="Arial"/>
              </a:rPr>
              <a:t> y </a:t>
            </a:r>
            <a:r>
              <a:rPr lang="en-US" sz="1200" dirty="0" err="1">
                <a:latin typeface="Arial"/>
              </a:rPr>
              <a:t>sobre</a:t>
            </a:r>
            <a:r>
              <a:rPr lang="en-US" sz="1200" dirty="0">
                <a:latin typeface="Arial"/>
              </a:rPr>
              <a:t> </a:t>
            </a:r>
            <a:r>
              <a:rPr lang="en-US" sz="1200" dirty="0" err="1">
                <a:latin typeface="Arial"/>
              </a:rPr>
              <a:t>los</a:t>
            </a:r>
            <a:r>
              <a:rPr lang="en-US" sz="1200" dirty="0">
                <a:latin typeface="Arial"/>
              </a:rPr>
              <a:t> </a:t>
            </a:r>
            <a:r>
              <a:rPr lang="en-US" sz="1200" dirty="0" err="1">
                <a:latin typeface="Arial"/>
              </a:rPr>
              <a:t>parámetros</a:t>
            </a:r>
            <a:r>
              <a:rPr lang="en-US" sz="1200" dirty="0">
                <a:latin typeface="Arial"/>
              </a:rPr>
              <a:t>  </a:t>
            </a:r>
            <a:r>
              <a:rPr lang="en-US" sz="1200" dirty="0" err="1">
                <a:latin typeface="Arial"/>
              </a:rPr>
              <a:t>Realizar</a:t>
            </a:r>
            <a:r>
              <a:rPr lang="en-US" sz="1200" dirty="0">
                <a:latin typeface="Arial"/>
              </a:rPr>
              <a:t> </a:t>
            </a:r>
            <a:r>
              <a:rPr lang="en-US" sz="1200" dirty="0" err="1">
                <a:latin typeface="Arial"/>
              </a:rPr>
              <a:t>predicciones</a:t>
            </a:r>
            <a:r>
              <a:rPr lang="en-US" sz="1200" dirty="0">
                <a:latin typeface="Arial"/>
              </a:rPr>
              <a:t> de la variable de </a:t>
            </a:r>
            <a:r>
              <a:rPr lang="en-US" sz="1200" dirty="0" err="1">
                <a:latin typeface="Arial"/>
              </a:rPr>
              <a:t>respuesta</a:t>
            </a:r>
            <a:r>
              <a:rPr lang="en-US" sz="1200" dirty="0">
                <a:latin typeface="Arial"/>
              </a:rPr>
              <a:t>  El </a:t>
            </a:r>
            <a:r>
              <a:rPr lang="en-US" sz="1200" dirty="0" err="1">
                <a:latin typeface="Arial"/>
              </a:rPr>
              <a:t>proceso</a:t>
            </a:r>
            <a:r>
              <a:rPr lang="en-US" sz="1200" dirty="0">
                <a:latin typeface="Arial"/>
              </a:rPr>
              <a:t> </a:t>
            </a:r>
            <a:r>
              <a:rPr lang="en-US" sz="1200" dirty="0" err="1">
                <a:latin typeface="Arial"/>
              </a:rPr>
              <a:t>es</a:t>
            </a:r>
            <a:r>
              <a:rPr lang="en-US" sz="1200" dirty="0">
                <a:latin typeface="Arial"/>
              </a:rPr>
              <a:t> similar a la </a:t>
            </a:r>
            <a:r>
              <a:rPr lang="en-US" sz="1200" dirty="0" err="1">
                <a:latin typeface="Arial"/>
              </a:rPr>
              <a:t>regresión</a:t>
            </a:r>
            <a:r>
              <a:rPr lang="en-US" sz="1200" dirty="0">
                <a:latin typeface="Arial"/>
              </a:rPr>
              <a:t> lineal simple El </a:t>
            </a:r>
            <a:r>
              <a:rPr lang="en-US" sz="1200" dirty="0" err="1">
                <a:latin typeface="Arial"/>
              </a:rPr>
              <a:t>problema</a:t>
            </a:r>
            <a:r>
              <a:rPr lang="en-US" sz="1200" dirty="0">
                <a:latin typeface="Arial"/>
              </a:rPr>
              <a:t> </a:t>
            </a:r>
            <a:r>
              <a:rPr lang="en-US" sz="1200" dirty="0" err="1">
                <a:latin typeface="Arial"/>
              </a:rPr>
              <a:t>es</a:t>
            </a:r>
            <a:r>
              <a:rPr lang="en-US" sz="1200" dirty="0">
                <a:latin typeface="Arial"/>
              </a:rPr>
              <a:t> </a:t>
            </a:r>
            <a:r>
              <a:rPr lang="en-US" sz="1200" dirty="0" err="1">
                <a:latin typeface="Arial"/>
              </a:rPr>
              <a:t>tener</a:t>
            </a:r>
            <a:r>
              <a:rPr lang="en-US" sz="1200" dirty="0">
                <a:latin typeface="Arial"/>
              </a:rPr>
              <a:t> un </a:t>
            </a:r>
            <a:r>
              <a:rPr lang="en-US" sz="1200" dirty="0" err="1">
                <a:latin typeface="Arial"/>
              </a:rPr>
              <a:t>buen</a:t>
            </a:r>
            <a:r>
              <a:rPr lang="en-US" sz="1200" dirty="0">
                <a:latin typeface="Arial"/>
              </a:rPr>
              <a:t> </a:t>
            </a:r>
            <a:r>
              <a:rPr lang="en-US" sz="1200" dirty="0" err="1">
                <a:latin typeface="Arial"/>
              </a:rPr>
              <a:t>modelo</a:t>
            </a:r>
            <a:endParaRPr sz="900" dirty="0"/>
          </a:p>
        </p:txBody>
      </p:sp>
      <p:sp>
        <p:nvSpPr>
          <p:cNvPr id="461"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C03B2114-B9A1-4539-8BD9-1CEEAD167D5B}" type="slidenum">
              <a:rPr lang="en-US" sz="1300">
                <a:solidFill>
                  <a:srgbClr val="000000"/>
                </a:solidFill>
              </a:rPr>
              <a:t>19</a:t>
            </a:fld>
            <a:endParaRPr/>
          </a:p>
        </p:txBody>
      </p:sp>
    </p:spTree>
    <p:extLst>
      <p:ext uri="{BB962C8B-B14F-4D97-AF65-F5344CB8AC3E}">
        <p14:creationId xmlns:p14="http://schemas.microsoft.com/office/powerpoint/2010/main" val="247941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100" dirty="0">
                <a:latin typeface="Arial"/>
              </a:rPr>
              <a:t>El </a:t>
            </a:r>
            <a:r>
              <a:rPr lang="en-US" sz="1100" dirty="0" err="1">
                <a:latin typeface="Arial"/>
              </a:rPr>
              <a:t>contraste</a:t>
            </a:r>
            <a:r>
              <a:rPr lang="en-US" sz="1100" dirty="0">
                <a:latin typeface="Arial"/>
              </a:rPr>
              <a:t> de </a:t>
            </a:r>
            <a:r>
              <a:rPr lang="en-US" sz="1100" dirty="0" err="1">
                <a:latin typeface="Arial"/>
              </a:rPr>
              <a:t>hipótesis</a:t>
            </a:r>
            <a:r>
              <a:rPr lang="en-US" sz="1100" dirty="0">
                <a:latin typeface="Arial"/>
              </a:rPr>
              <a:t>, </a:t>
            </a:r>
            <a:r>
              <a:rPr lang="en-US" sz="1100" dirty="0" err="1">
                <a:latin typeface="Arial"/>
              </a:rPr>
              <a:t>en</a:t>
            </a:r>
            <a:r>
              <a:rPr lang="en-US" sz="1100" dirty="0">
                <a:latin typeface="Arial"/>
              </a:rPr>
              <a:t> </a:t>
            </a:r>
            <a:r>
              <a:rPr lang="en-US" sz="1100" dirty="0" err="1">
                <a:latin typeface="Arial"/>
              </a:rPr>
              <a:t>estos</a:t>
            </a:r>
            <a:r>
              <a:rPr lang="en-US" sz="1100" dirty="0">
                <a:latin typeface="Arial"/>
              </a:rPr>
              <a:t> dos </a:t>
            </a:r>
            <a:r>
              <a:rPr lang="en-US" sz="1100" dirty="0" err="1">
                <a:latin typeface="Arial"/>
              </a:rPr>
              <a:t>casos</a:t>
            </a:r>
            <a:r>
              <a:rPr lang="en-US" sz="1100" dirty="0">
                <a:latin typeface="Arial"/>
              </a:rPr>
              <a:t>:</a:t>
            </a:r>
            <a:endParaRPr sz="800" dirty="0"/>
          </a:p>
          <a:p>
            <a:r>
              <a:rPr lang="en-US" sz="1100" dirty="0">
                <a:latin typeface="Arial"/>
              </a:rPr>
              <a:t>H</a:t>
            </a:r>
            <a:r>
              <a:rPr lang="en-US" sz="1100" baseline="-25000" dirty="0">
                <a:latin typeface="Arial"/>
              </a:rPr>
              <a:t>0</a:t>
            </a:r>
            <a:r>
              <a:rPr lang="en-US" sz="1100" dirty="0">
                <a:latin typeface="Arial"/>
              </a:rPr>
              <a:t>: b1=0</a:t>
            </a:r>
            <a:endParaRPr sz="800" dirty="0"/>
          </a:p>
          <a:p>
            <a:r>
              <a:rPr lang="en-US" sz="1100" dirty="0">
                <a:latin typeface="Arial"/>
              </a:rPr>
              <a:t>H</a:t>
            </a:r>
            <a:r>
              <a:rPr lang="en-US" sz="1100" baseline="-25000" dirty="0">
                <a:latin typeface="Arial"/>
              </a:rPr>
              <a:t>1</a:t>
            </a:r>
            <a:r>
              <a:rPr lang="en-US" sz="1100" dirty="0">
                <a:latin typeface="Arial"/>
              </a:rPr>
              <a:t>: b1!=0</a:t>
            </a:r>
            <a:endParaRPr sz="800" dirty="0"/>
          </a:p>
          <a:p>
            <a:endParaRPr sz="800" dirty="0"/>
          </a:p>
          <a:p>
            <a:r>
              <a:rPr lang="en-US" sz="1100" dirty="0" err="1">
                <a:latin typeface="Arial"/>
              </a:rPr>
              <a:t>En</a:t>
            </a:r>
            <a:r>
              <a:rPr lang="en-US" sz="1100" dirty="0">
                <a:latin typeface="Arial"/>
              </a:rPr>
              <a:t> la </a:t>
            </a:r>
            <a:r>
              <a:rPr lang="en-US" sz="1100" dirty="0" err="1">
                <a:latin typeface="Arial"/>
              </a:rPr>
              <a:t>hipótesis</a:t>
            </a:r>
            <a:r>
              <a:rPr lang="en-US" sz="1100" dirty="0">
                <a:latin typeface="Arial"/>
              </a:rPr>
              <a:t> </a:t>
            </a:r>
            <a:r>
              <a:rPr lang="en-US" sz="1100" dirty="0" err="1">
                <a:latin typeface="Arial"/>
              </a:rPr>
              <a:t>nula</a:t>
            </a:r>
            <a:r>
              <a:rPr lang="en-US" sz="1100" dirty="0">
                <a:latin typeface="Arial"/>
              </a:rPr>
              <a:t>, </a:t>
            </a:r>
            <a:r>
              <a:rPr lang="en-US" sz="1100" dirty="0" err="1">
                <a:latin typeface="Arial"/>
              </a:rPr>
              <a:t>como</a:t>
            </a:r>
            <a:r>
              <a:rPr lang="en-US" sz="1100" dirty="0">
                <a:latin typeface="Arial"/>
              </a:rPr>
              <a:t> </a:t>
            </a:r>
            <a:r>
              <a:rPr lang="en-US" sz="1100" dirty="0" err="1">
                <a:latin typeface="Arial"/>
              </a:rPr>
              <a:t>siempre</a:t>
            </a:r>
            <a:r>
              <a:rPr lang="en-US" sz="1100" dirty="0">
                <a:latin typeface="Arial"/>
              </a:rPr>
              <a:t> </a:t>
            </a:r>
            <a:r>
              <a:rPr lang="en-US" sz="1100" dirty="0" err="1">
                <a:latin typeface="Arial"/>
              </a:rPr>
              <a:t>en</a:t>
            </a:r>
            <a:r>
              <a:rPr lang="en-US" sz="1100" dirty="0">
                <a:latin typeface="Arial"/>
              </a:rPr>
              <a:t> </a:t>
            </a:r>
            <a:r>
              <a:rPr lang="en-US" sz="1100" dirty="0" err="1">
                <a:latin typeface="Arial"/>
              </a:rPr>
              <a:t>Estadística</a:t>
            </a:r>
            <a:r>
              <a:rPr lang="en-US" sz="1100" dirty="0">
                <a:latin typeface="Arial"/>
              </a:rPr>
              <a:t>, </a:t>
            </a:r>
            <a:r>
              <a:rPr lang="en-US" sz="1100" dirty="0" err="1">
                <a:latin typeface="Arial"/>
              </a:rPr>
              <a:t>tenemos</a:t>
            </a:r>
            <a:r>
              <a:rPr lang="en-US" sz="1100" dirty="0">
                <a:latin typeface="Arial"/>
              </a:rPr>
              <a:t> lo que </a:t>
            </a:r>
            <a:r>
              <a:rPr lang="en-US" sz="1100" dirty="0" err="1">
                <a:latin typeface="Arial"/>
              </a:rPr>
              <a:t>podemos</a:t>
            </a:r>
            <a:r>
              <a:rPr lang="en-US" sz="1100" dirty="0">
                <a:latin typeface="Arial"/>
              </a:rPr>
              <a:t> </a:t>
            </a:r>
            <a:r>
              <a:rPr lang="en-US" sz="1100" dirty="0" err="1">
                <a:latin typeface="Arial"/>
              </a:rPr>
              <a:t>decir</a:t>
            </a:r>
            <a:r>
              <a:rPr lang="en-US" sz="1100" dirty="0">
                <a:latin typeface="Arial"/>
              </a:rPr>
              <a:t> antes de </a:t>
            </a:r>
            <a:r>
              <a:rPr lang="en-US" sz="1100" dirty="0" err="1">
                <a:latin typeface="Arial"/>
              </a:rPr>
              <a:t>hacer</a:t>
            </a:r>
            <a:r>
              <a:rPr lang="en-US" sz="1100" dirty="0">
                <a:latin typeface="Arial"/>
              </a:rPr>
              <a:t> </a:t>
            </a:r>
            <a:r>
              <a:rPr lang="en-US" sz="1100" dirty="0" err="1">
                <a:latin typeface="Arial"/>
              </a:rPr>
              <a:t>cualquier</a:t>
            </a:r>
            <a:r>
              <a:rPr lang="en-US" sz="1100" dirty="0">
                <a:latin typeface="Arial"/>
              </a:rPr>
              <a:t> </a:t>
            </a:r>
            <a:r>
              <a:rPr lang="en-US" sz="1100" dirty="0" err="1">
                <a:latin typeface="Arial"/>
              </a:rPr>
              <a:t>cosa</a:t>
            </a:r>
            <a:r>
              <a:rPr lang="en-US" sz="1100" dirty="0">
                <a:latin typeface="Arial"/>
              </a:rPr>
              <a:t> (lo que </a:t>
            </a:r>
            <a:r>
              <a:rPr lang="en-US" sz="1100" dirty="0" err="1">
                <a:latin typeface="Arial"/>
              </a:rPr>
              <a:t>podemos</a:t>
            </a:r>
            <a:r>
              <a:rPr lang="en-US" sz="1100" dirty="0">
                <a:latin typeface="Arial"/>
              </a:rPr>
              <a:t> </a:t>
            </a:r>
            <a:r>
              <a:rPr lang="en-US" sz="1100" dirty="0" err="1">
                <a:latin typeface="Arial"/>
              </a:rPr>
              <a:t>presuponer</a:t>
            </a:r>
            <a:r>
              <a:rPr lang="en-US" sz="1100" dirty="0">
                <a:latin typeface="Arial"/>
              </a:rPr>
              <a:t>): que no hay </a:t>
            </a:r>
            <a:r>
              <a:rPr lang="en-US" sz="1100" dirty="0" err="1">
                <a:latin typeface="Arial"/>
              </a:rPr>
              <a:t>relación</a:t>
            </a:r>
            <a:r>
              <a:rPr lang="en-US" sz="1100" dirty="0">
                <a:latin typeface="Arial"/>
              </a:rPr>
              <a:t>.</a:t>
            </a:r>
            <a:endParaRPr sz="800" dirty="0"/>
          </a:p>
          <a:p>
            <a:endParaRPr sz="800" dirty="0"/>
          </a:p>
          <a:p>
            <a:r>
              <a:rPr lang="en-US" sz="1100" dirty="0" err="1">
                <a:latin typeface="Arial"/>
              </a:rPr>
              <a:t>Únicamente</a:t>
            </a:r>
            <a:r>
              <a:rPr lang="en-US" sz="1100" dirty="0">
                <a:latin typeface="Arial"/>
              </a:rPr>
              <a:t> </a:t>
            </a:r>
            <a:r>
              <a:rPr lang="en-US" sz="1100" dirty="0" err="1">
                <a:latin typeface="Arial"/>
              </a:rPr>
              <a:t>si</a:t>
            </a:r>
            <a:r>
              <a:rPr lang="en-US" sz="1100" dirty="0">
                <a:latin typeface="Arial"/>
              </a:rPr>
              <a:t> </a:t>
            </a:r>
            <a:r>
              <a:rPr lang="en-US" sz="1100" dirty="0" err="1">
                <a:latin typeface="Arial"/>
              </a:rPr>
              <a:t>es</a:t>
            </a:r>
            <a:r>
              <a:rPr lang="en-US" sz="1100" dirty="0">
                <a:latin typeface="Arial"/>
              </a:rPr>
              <a:t> </a:t>
            </a:r>
            <a:r>
              <a:rPr lang="en-US" sz="1100" dirty="0" err="1">
                <a:latin typeface="Arial"/>
              </a:rPr>
              <a:t>incoherente</a:t>
            </a:r>
            <a:r>
              <a:rPr lang="en-US" sz="1100" dirty="0">
                <a:latin typeface="Arial"/>
              </a:rPr>
              <a:t> </a:t>
            </a:r>
            <a:r>
              <a:rPr lang="en-US" sz="1100" dirty="0" err="1">
                <a:latin typeface="Arial"/>
              </a:rPr>
              <a:t>mantener</a:t>
            </a:r>
            <a:r>
              <a:rPr lang="en-US" sz="1100" dirty="0">
                <a:latin typeface="Arial"/>
              </a:rPr>
              <a:t> </a:t>
            </a:r>
            <a:r>
              <a:rPr lang="en-US" sz="1100" dirty="0" err="1">
                <a:latin typeface="Arial"/>
              </a:rPr>
              <a:t>esas</a:t>
            </a:r>
            <a:r>
              <a:rPr lang="en-US" sz="1100" dirty="0">
                <a:latin typeface="Arial"/>
              </a:rPr>
              <a:t> </a:t>
            </a:r>
            <a:r>
              <a:rPr lang="en-US" sz="1100" dirty="0" err="1">
                <a:latin typeface="Arial"/>
              </a:rPr>
              <a:t>presunciones</a:t>
            </a:r>
            <a:r>
              <a:rPr lang="en-US" sz="1100" dirty="0">
                <a:latin typeface="Arial"/>
              </a:rPr>
              <a:t> (no </a:t>
            </a:r>
            <a:r>
              <a:rPr lang="en-US" sz="1100" dirty="0" err="1">
                <a:latin typeface="Arial"/>
              </a:rPr>
              <a:t>relación</a:t>
            </a:r>
            <a:r>
              <a:rPr lang="en-US" sz="1100" dirty="0">
                <a:latin typeface="Arial"/>
              </a:rPr>
              <a:t> entre variables e </a:t>
            </a:r>
            <a:r>
              <a:rPr lang="en-US" sz="1100" dirty="0" err="1">
                <a:latin typeface="Arial"/>
              </a:rPr>
              <a:t>igualdad</a:t>
            </a:r>
            <a:r>
              <a:rPr lang="en-US" sz="1100" dirty="0">
                <a:latin typeface="Arial"/>
              </a:rPr>
              <a:t> entre </a:t>
            </a:r>
            <a:r>
              <a:rPr lang="en-US" sz="1100" dirty="0" err="1">
                <a:latin typeface="Arial"/>
              </a:rPr>
              <a:t>grupos</a:t>
            </a:r>
            <a:r>
              <a:rPr lang="en-US" sz="1100" dirty="0">
                <a:latin typeface="Arial"/>
              </a:rPr>
              <a:t> </a:t>
            </a:r>
            <a:r>
              <a:rPr lang="en-US" sz="1100" dirty="0" err="1">
                <a:latin typeface="Arial"/>
              </a:rPr>
              <a:t>comparados</a:t>
            </a:r>
            <a:r>
              <a:rPr lang="en-US" sz="1100" dirty="0">
                <a:latin typeface="Arial"/>
              </a:rPr>
              <a:t>), a la luz de la </a:t>
            </a:r>
            <a:r>
              <a:rPr lang="en-US" sz="1100" dirty="0" err="1">
                <a:latin typeface="Arial"/>
              </a:rPr>
              <a:t>muestra</a:t>
            </a:r>
            <a:r>
              <a:rPr lang="en-US" sz="1100" dirty="0">
                <a:latin typeface="Arial"/>
              </a:rPr>
              <a:t> (que son </a:t>
            </a:r>
            <a:r>
              <a:rPr lang="en-US" sz="1100" dirty="0" err="1">
                <a:latin typeface="Arial"/>
              </a:rPr>
              <a:t>nuestras</a:t>
            </a:r>
            <a:r>
              <a:rPr lang="en-US" sz="1100" dirty="0">
                <a:latin typeface="Arial"/>
              </a:rPr>
              <a:t> </a:t>
            </a:r>
            <a:r>
              <a:rPr lang="en-US" sz="1100" dirty="0" err="1">
                <a:latin typeface="Arial"/>
              </a:rPr>
              <a:t>pruebas</a:t>
            </a:r>
            <a:r>
              <a:rPr lang="en-US" sz="1100" dirty="0">
                <a:latin typeface="Arial"/>
              </a:rPr>
              <a:t> y </a:t>
            </a:r>
            <a:r>
              <a:rPr lang="en-US" sz="1100" dirty="0" err="1">
                <a:latin typeface="Arial"/>
              </a:rPr>
              <a:t>nuestros</a:t>
            </a:r>
            <a:r>
              <a:rPr lang="en-US" sz="1100" dirty="0">
                <a:latin typeface="Arial"/>
              </a:rPr>
              <a:t> </a:t>
            </a:r>
            <a:r>
              <a:rPr lang="en-US" sz="1100" dirty="0" err="1">
                <a:latin typeface="Arial"/>
              </a:rPr>
              <a:t>testigos</a:t>
            </a:r>
            <a:r>
              <a:rPr lang="en-US" sz="1100" dirty="0">
                <a:latin typeface="Arial"/>
              </a:rPr>
              <a:t>), </a:t>
            </a:r>
            <a:r>
              <a:rPr lang="en-US" sz="1100" dirty="0" err="1">
                <a:latin typeface="Arial"/>
              </a:rPr>
              <a:t>diremos</a:t>
            </a:r>
            <a:r>
              <a:rPr lang="en-US" sz="1100" dirty="0">
                <a:latin typeface="Arial"/>
              </a:rPr>
              <a:t> que hay </a:t>
            </a:r>
            <a:r>
              <a:rPr lang="en-US" sz="1100" dirty="0" err="1">
                <a:latin typeface="Arial"/>
              </a:rPr>
              <a:t>relación</a:t>
            </a:r>
            <a:r>
              <a:rPr lang="en-US" sz="1100" dirty="0">
                <a:latin typeface="Arial"/>
              </a:rPr>
              <a:t>.</a:t>
            </a:r>
            <a:endParaRPr sz="800" dirty="0"/>
          </a:p>
          <a:p>
            <a:endParaRPr sz="800" dirty="0"/>
          </a:p>
          <a:p>
            <a:r>
              <a:rPr lang="en-US" sz="1100" dirty="0">
                <a:latin typeface="Arial"/>
              </a:rPr>
              <a:t>Y </a:t>
            </a:r>
            <a:r>
              <a:rPr lang="en-US" sz="1100" dirty="0" err="1">
                <a:latin typeface="Arial"/>
              </a:rPr>
              <a:t>cuando</a:t>
            </a:r>
            <a:r>
              <a:rPr lang="en-US" sz="1100" dirty="0">
                <a:latin typeface="Arial"/>
              </a:rPr>
              <a:t> lo </a:t>
            </a:r>
            <a:r>
              <a:rPr lang="en-US" sz="1100" dirty="0" err="1">
                <a:latin typeface="Arial"/>
              </a:rPr>
              <a:t>hagamos</a:t>
            </a:r>
            <a:r>
              <a:rPr lang="en-US" sz="1100" dirty="0">
                <a:latin typeface="Arial"/>
              </a:rPr>
              <a:t>, </a:t>
            </a:r>
            <a:r>
              <a:rPr lang="en-US" sz="1100" dirty="0" err="1">
                <a:latin typeface="Arial"/>
              </a:rPr>
              <a:t>cuando</a:t>
            </a:r>
            <a:r>
              <a:rPr lang="en-US" sz="1100" dirty="0">
                <a:latin typeface="Arial"/>
              </a:rPr>
              <a:t> </a:t>
            </a:r>
            <a:r>
              <a:rPr lang="en-US" sz="1100" dirty="0" err="1">
                <a:latin typeface="Arial"/>
              </a:rPr>
              <a:t>digamos</a:t>
            </a:r>
            <a:r>
              <a:rPr lang="en-US" sz="1100" dirty="0">
                <a:latin typeface="Arial"/>
              </a:rPr>
              <a:t> que hay </a:t>
            </a:r>
            <a:r>
              <a:rPr lang="en-US" sz="1100" dirty="0" err="1">
                <a:latin typeface="Arial"/>
              </a:rPr>
              <a:t>relación</a:t>
            </a:r>
            <a:r>
              <a:rPr lang="en-US" sz="1100" dirty="0">
                <a:latin typeface="Arial"/>
              </a:rPr>
              <a:t> o que hay </a:t>
            </a:r>
            <a:r>
              <a:rPr lang="en-US" sz="1100" dirty="0" err="1">
                <a:latin typeface="Arial"/>
              </a:rPr>
              <a:t>diferencia</a:t>
            </a:r>
            <a:r>
              <a:rPr lang="en-US" sz="1100" dirty="0">
                <a:latin typeface="Arial"/>
              </a:rPr>
              <a:t>, lo </a:t>
            </a:r>
            <a:r>
              <a:rPr lang="en-US" sz="1100" dirty="0" err="1">
                <a:latin typeface="Arial"/>
              </a:rPr>
              <a:t>habremos</a:t>
            </a:r>
            <a:r>
              <a:rPr lang="en-US" sz="1100" dirty="0">
                <a:latin typeface="Arial"/>
              </a:rPr>
              <a:t> </a:t>
            </a:r>
            <a:r>
              <a:rPr lang="en-US" sz="1100" dirty="0" err="1">
                <a:latin typeface="Arial"/>
              </a:rPr>
              <a:t>hecho</a:t>
            </a:r>
            <a:r>
              <a:rPr lang="en-US" sz="1100" dirty="0">
                <a:latin typeface="Arial"/>
              </a:rPr>
              <a:t> </a:t>
            </a:r>
            <a:r>
              <a:rPr lang="en-US" sz="1100" dirty="0" err="1">
                <a:latin typeface="Arial"/>
              </a:rPr>
              <a:t>tras</a:t>
            </a:r>
            <a:r>
              <a:rPr lang="en-US" sz="1100" dirty="0">
                <a:latin typeface="Arial"/>
              </a:rPr>
              <a:t> </a:t>
            </a:r>
            <a:r>
              <a:rPr lang="en-US" sz="1100" dirty="0" err="1">
                <a:latin typeface="Arial"/>
              </a:rPr>
              <a:t>darle</a:t>
            </a:r>
            <a:r>
              <a:rPr lang="en-US" sz="1100" dirty="0">
                <a:latin typeface="Arial"/>
              </a:rPr>
              <a:t> mucho </a:t>
            </a:r>
            <a:r>
              <a:rPr lang="en-US" sz="1100" dirty="0" err="1">
                <a:latin typeface="Arial"/>
              </a:rPr>
              <a:t>margen</a:t>
            </a:r>
            <a:r>
              <a:rPr lang="en-US" sz="1100" dirty="0">
                <a:latin typeface="Arial"/>
              </a:rPr>
              <a:t> de </a:t>
            </a:r>
            <a:r>
              <a:rPr lang="en-US" sz="1100" dirty="0" err="1">
                <a:latin typeface="Arial"/>
              </a:rPr>
              <a:t>confianza</a:t>
            </a:r>
            <a:r>
              <a:rPr lang="en-US" sz="1100" dirty="0">
                <a:latin typeface="Arial"/>
              </a:rPr>
              <a:t> a la </a:t>
            </a:r>
            <a:r>
              <a:rPr lang="en-US" sz="1100" dirty="0" err="1">
                <a:latin typeface="Arial"/>
              </a:rPr>
              <a:t>presunción</a:t>
            </a:r>
            <a:r>
              <a:rPr lang="en-US" sz="1100" dirty="0">
                <a:latin typeface="Arial"/>
              </a:rPr>
              <a:t> de no </a:t>
            </a:r>
            <a:r>
              <a:rPr lang="en-US" sz="1100" dirty="0" err="1">
                <a:latin typeface="Arial"/>
              </a:rPr>
              <a:t>relación</a:t>
            </a:r>
            <a:r>
              <a:rPr lang="en-US" sz="1100" dirty="0">
                <a:latin typeface="Arial"/>
              </a:rPr>
              <a:t> o a la de </a:t>
            </a:r>
            <a:r>
              <a:rPr lang="en-US" sz="1100" dirty="0" err="1">
                <a:latin typeface="Arial"/>
              </a:rPr>
              <a:t>igualdad</a:t>
            </a:r>
            <a:r>
              <a:rPr lang="en-US" sz="1100" dirty="0">
                <a:latin typeface="Arial"/>
              </a:rPr>
              <a:t>.</a:t>
            </a:r>
            <a:endParaRPr sz="800" dirty="0"/>
          </a:p>
          <a:p>
            <a:r>
              <a:rPr lang="en-US" sz="1100" dirty="0">
                <a:latin typeface="Arial"/>
              </a:rPr>
              <a:t>39. </a:t>
            </a:r>
            <a:r>
              <a:rPr lang="en-US" sz="1100" dirty="0" err="1">
                <a:latin typeface="Arial"/>
              </a:rPr>
              <a:t>Por</a:t>
            </a:r>
            <a:r>
              <a:rPr lang="en-US" sz="1100" dirty="0">
                <a:latin typeface="Arial"/>
              </a:rPr>
              <a:t> </a:t>
            </a:r>
            <a:r>
              <a:rPr lang="en-US" sz="1100" dirty="0" err="1">
                <a:latin typeface="Arial"/>
              </a:rPr>
              <a:t>esto</a:t>
            </a:r>
            <a:r>
              <a:rPr lang="en-US" sz="1100" dirty="0">
                <a:latin typeface="Arial"/>
              </a:rPr>
              <a:t> </a:t>
            </a:r>
            <a:r>
              <a:rPr lang="en-US" sz="1100" dirty="0" err="1">
                <a:latin typeface="Arial"/>
              </a:rPr>
              <a:t>entonces</a:t>
            </a:r>
            <a:r>
              <a:rPr lang="en-US" sz="1100" dirty="0">
                <a:latin typeface="Arial"/>
              </a:rPr>
              <a:t> </a:t>
            </a:r>
            <a:r>
              <a:rPr lang="en-US" sz="1100" dirty="0" err="1">
                <a:latin typeface="Arial"/>
              </a:rPr>
              <a:t>diremos</a:t>
            </a:r>
            <a:r>
              <a:rPr lang="en-US" sz="1100" dirty="0">
                <a:latin typeface="Arial"/>
              </a:rPr>
              <a:t> que </a:t>
            </a:r>
            <a:r>
              <a:rPr lang="en-US" sz="1100" dirty="0" err="1">
                <a:latin typeface="Arial"/>
              </a:rPr>
              <a:t>aquella</a:t>
            </a:r>
            <a:r>
              <a:rPr lang="en-US" sz="1100" dirty="0">
                <a:latin typeface="Arial"/>
              </a:rPr>
              <a:t> </a:t>
            </a:r>
            <a:r>
              <a:rPr lang="en-US" sz="1100" dirty="0" err="1">
                <a:latin typeface="Arial"/>
              </a:rPr>
              <a:t>relación</a:t>
            </a:r>
            <a:r>
              <a:rPr lang="en-US" sz="1100" dirty="0">
                <a:latin typeface="Arial"/>
              </a:rPr>
              <a:t> </a:t>
            </a:r>
            <a:r>
              <a:rPr lang="en-US" sz="1100" dirty="0" err="1">
                <a:latin typeface="Arial"/>
              </a:rPr>
              <a:t>es</a:t>
            </a:r>
            <a:r>
              <a:rPr lang="en-US" sz="1100" dirty="0">
                <a:latin typeface="Arial"/>
              </a:rPr>
              <a:t> </a:t>
            </a:r>
            <a:r>
              <a:rPr lang="en-US" sz="1100" dirty="0" err="1">
                <a:latin typeface="Arial"/>
              </a:rPr>
              <a:t>significativa</a:t>
            </a:r>
            <a:r>
              <a:rPr lang="en-US" sz="1100" dirty="0">
                <a:latin typeface="Arial"/>
              </a:rPr>
              <a:t>, que </a:t>
            </a:r>
            <a:r>
              <a:rPr lang="en-US" sz="1100" dirty="0" err="1">
                <a:latin typeface="Arial"/>
              </a:rPr>
              <a:t>es</a:t>
            </a:r>
            <a:r>
              <a:rPr lang="en-US" sz="1100" dirty="0">
                <a:latin typeface="Arial"/>
              </a:rPr>
              <a:t> </a:t>
            </a:r>
            <a:r>
              <a:rPr lang="en-US" sz="1100" dirty="0" err="1">
                <a:latin typeface="Arial"/>
              </a:rPr>
              <a:t>fiable</a:t>
            </a:r>
            <a:r>
              <a:rPr lang="en-US" sz="1100" dirty="0">
                <a:latin typeface="Arial"/>
              </a:rPr>
              <a:t>, que </a:t>
            </a:r>
            <a:r>
              <a:rPr lang="en-US" sz="1100" dirty="0" err="1">
                <a:latin typeface="Arial"/>
              </a:rPr>
              <a:t>existen</a:t>
            </a:r>
            <a:r>
              <a:rPr lang="en-US" sz="1100" dirty="0">
                <a:latin typeface="Arial"/>
              </a:rPr>
              <a:t> </a:t>
            </a:r>
            <a:r>
              <a:rPr lang="en-US" sz="1100" dirty="0" err="1">
                <a:latin typeface="Arial"/>
              </a:rPr>
              <a:t>pocas</a:t>
            </a:r>
            <a:r>
              <a:rPr lang="en-US" sz="1100" dirty="0">
                <a:latin typeface="Arial"/>
              </a:rPr>
              <a:t> </a:t>
            </a:r>
            <a:r>
              <a:rPr lang="en-US" sz="1100" dirty="0" err="1">
                <a:latin typeface="Arial"/>
              </a:rPr>
              <a:t>posibilidades</a:t>
            </a:r>
            <a:r>
              <a:rPr lang="en-US" sz="1100" dirty="0">
                <a:latin typeface="Arial"/>
              </a:rPr>
              <a:t> de que, a </a:t>
            </a:r>
            <a:r>
              <a:rPr lang="en-US" sz="1100" dirty="0" err="1">
                <a:latin typeface="Arial"/>
              </a:rPr>
              <a:t>nivel</a:t>
            </a:r>
            <a:r>
              <a:rPr lang="en-US" sz="1100" dirty="0">
                <a:latin typeface="Arial"/>
              </a:rPr>
              <a:t> </a:t>
            </a:r>
            <a:r>
              <a:rPr lang="en-US" sz="1100" dirty="0" err="1">
                <a:latin typeface="Arial"/>
              </a:rPr>
              <a:t>poblacional</a:t>
            </a:r>
            <a:r>
              <a:rPr lang="en-US" sz="1100" dirty="0">
                <a:latin typeface="Arial"/>
              </a:rPr>
              <a:t>, no sea </a:t>
            </a:r>
            <a:r>
              <a:rPr lang="en-US" sz="1100" dirty="0" err="1">
                <a:latin typeface="Arial"/>
              </a:rPr>
              <a:t>así</a:t>
            </a:r>
            <a:r>
              <a:rPr lang="en-US" sz="1100" dirty="0">
                <a:latin typeface="Arial"/>
              </a:rPr>
              <a:t>.</a:t>
            </a:r>
            <a:endParaRPr sz="800" dirty="0"/>
          </a:p>
          <a:p>
            <a:endParaRPr sz="800" dirty="0"/>
          </a:p>
          <a:p>
            <a:endParaRPr sz="800" dirty="0"/>
          </a:p>
          <a:p>
            <a:r>
              <a:rPr lang="en-US" sz="1100" dirty="0">
                <a:latin typeface="Arial"/>
              </a:rPr>
              <a:t>Para </a:t>
            </a:r>
            <a:r>
              <a:rPr lang="en-US" sz="1100" dirty="0" err="1">
                <a:latin typeface="Arial"/>
              </a:rPr>
              <a:t>acabar</a:t>
            </a:r>
            <a:r>
              <a:rPr lang="en-US" sz="1100" dirty="0">
                <a:latin typeface="Arial"/>
              </a:rPr>
              <a:t>, </a:t>
            </a:r>
            <a:r>
              <a:rPr lang="en-US" sz="1100" dirty="0" err="1">
                <a:latin typeface="Arial"/>
              </a:rPr>
              <a:t>existe</a:t>
            </a:r>
            <a:r>
              <a:rPr lang="en-US" sz="1100" dirty="0">
                <a:latin typeface="Arial"/>
              </a:rPr>
              <a:t> un </a:t>
            </a:r>
            <a:r>
              <a:rPr lang="en-US" sz="1100" dirty="0" err="1">
                <a:latin typeface="Arial"/>
              </a:rPr>
              <a:t>importante</a:t>
            </a:r>
            <a:r>
              <a:rPr lang="en-US" sz="1100" dirty="0">
                <a:latin typeface="Arial"/>
              </a:rPr>
              <a:t> y </a:t>
            </a:r>
            <a:r>
              <a:rPr lang="en-US" sz="1100" dirty="0" err="1">
                <a:latin typeface="Arial"/>
              </a:rPr>
              <a:t>muy</a:t>
            </a:r>
            <a:r>
              <a:rPr lang="en-US" sz="1100" dirty="0">
                <a:latin typeface="Arial"/>
              </a:rPr>
              <a:t> </a:t>
            </a:r>
            <a:r>
              <a:rPr lang="en-US" sz="1100" dirty="0" err="1">
                <a:latin typeface="Arial"/>
              </a:rPr>
              <a:t>usado</a:t>
            </a:r>
            <a:r>
              <a:rPr lang="en-US" sz="1100" dirty="0">
                <a:latin typeface="Arial"/>
              </a:rPr>
              <a:t> </a:t>
            </a:r>
            <a:r>
              <a:rPr lang="en-US" sz="1100" dirty="0" err="1">
                <a:latin typeface="Arial"/>
              </a:rPr>
              <a:t>criterio</a:t>
            </a:r>
            <a:r>
              <a:rPr lang="en-US" sz="1100" dirty="0">
                <a:latin typeface="Arial"/>
              </a:rPr>
              <a:t> de </a:t>
            </a:r>
            <a:r>
              <a:rPr lang="en-US" sz="1100" dirty="0" err="1">
                <a:latin typeface="Arial"/>
              </a:rPr>
              <a:t>calidad</a:t>
            </a:r>
            <a:r>
              <a:rPr lang="en-US" sz="1100" dirty="0">
                <a:latin typeface="Arial"/>
              </a:rPr>
              <a:t> de </a:t>
            </a:r>
            <a:r>
              <a:rPr lang="en-US" sz="1100" dirty="0" err="1">
                <a:latin typeface="Arial"/>
              </a:rPr>
              <a:t>una</a:t>
            </a:r>
            <a:r>
              <a:rPr lang="en-US" sz="1100" dirty="0">
                <a:latin typeface="Arial"/>
              </a:rPr>
              <a:t> </a:t>
            </a:r>
            <a:r>
              <a:rPr lang="en-US" sz="1100" dirty="0" err="1">
                <a:latin typeface="Arial"/>
              </a:rPr>
              <a:t>Regresión</a:t>
            </a:r>
            <a:r>
              <a:rPr lang="en-US" sz="1100" dirty="0">
                <a:latin typeface="Arial"/>
              </a:rPr>
              <a:t> lineal simple: el </a:t>
            </a:r>
            <a:r>
              <a:rPr lang="en-US" sz="1100" u="sng" dirty="0" err="1">
                <a:solidFill>
                  <a:srgbClr val="000000"/>
                </a:solidFill>
                <a:latin typeface="Arial"/>
              </a:rPr>
              <a:t>Coeficiente</a:t>
            </a:r>
            <a:r>
              <a:rPr lang="en-US" sz="1100" u="sng" dirty="0">
                <a:solidFill>
                  <a:srgbClr val="000000"/>
                </a:solidFill>
                <a:latin typeface="Arial"/>
              </a:rPr>
              <a:t> de </a:t>
            </a:r>
            <a:r>
              <a:rPr lang="en-US" sz="1100" u="sng" dirty="0" err="1">
                <a:solidFill>
                  <a:srgbClr val="000000"/>
                </a:solidFill>
                <a:latin typeface="Arial"/>
              </a:rPr>
              <a:t>determinación</a:t>
            </a:r>
            <a:r>
              <a:rPr lang="en-US" sz="1100" dirty="0">
                <a:solidFill>
                  <a:srgbClr val="000000"/>
                </a:solidFill>
                <a:latin typeface="Arial"/>
              </a:rPr>
              <a:t> , la </a:t>
            </a:r>
            <a:r>
              <a:rPr lang="en-US" sz="1100" dirty="0" err="1">
                <a:solidFill>
                  <a:srgbClr val="000000"/>
                </a:solidFill>
                <a:latin typeface="Arial"/>
              </a:rPr>
              <a:t>denominada</a:t>
            </a:r>
            <a:r>
              <a:rPr lang="en-US" sz="1100" dirty="0">
                <a:solidFill>
                  <a:srgbClr val="000000"/>
                </a:solidFill>
                <a:latin typeface="Arial"/>
              </a:rPr>
              <a:t> R</a:t>
            </a:r>
            <a:r>
              <a:rPr lang="en-US" sz="1100" baseline="30000" dirty="0">
                <a:solidFill>
                  <a:srgbClr val="000000"/>
                </a:solidFill>
                <a:latin typeface="Arial"/>
              </a:rPr>
              <a:t>2</a:t>
            </a:r>
            <a:r>
              <a:rPr lang="en-US" sz="1100" dirty="0">
                <a:solidFill>
                  <a:srgbClr val="000000"/>
                </a:solidFill>
                <a:latin typeface="Arial"/>
              </a:rPr>
              <a:t>. Se </a:t>
            </a:r>
            <a:r>
              <a:rPr lang="en-US" sz="1100" dirty="0" err="1">
                <a:solidFill>
                  <a:srgbClr val="000000"/>
                </a:solidFill>
                <a:latin typeface="Arial"/>
              </a:rPr>
              <a:t>trata</a:t>
            </a:r>
            <a:r>
              <a:rPr lang="en-US" sz="1100" dirty="0">
                <a:solidFill>
                  <a:srgbClr val="000000"/>
                </a:solidFill>
                <a:latin typeface="Arial"/>
              </a:rPr>
              <a:t> de un valor que </a:t>
            </a:r>
            <a:r>
              <a:rPr lang="en-US" sz="1100" dirty="0" err="1">
                <a:solidFill>
                  <a:srgbClr val="000000"/>
                </a:solidFill>
                <a:latin typeface="Arial"/>
              </a:rPr>
              <a:t>va</a:t>
            </a:r>
            <a:r>
              <a:rPr lang="en-US" sz="1100" dirty="0">
                <a:solidFill>
                  <a:srgbClr val="000000"/>
                </a:solidFill>
                <a:latin typeface="Arial"/>
              </a:rPr>
              <a:t> del 0 al 1, </a:t>
            </a:r>
            <a:r>
              <a:rPr lang="en-US" sz="1100" dirty="0" err="1">
                <a:solidFill>
                  <a:srgbClr val="000000"/>
                </a:solidFill>
                <a:latin typeface="Arial"/>
              </a:rPr>
              <a:t>cuanto</a:t>
            </a:r>
            <a:r>
              <a:rPr lang="en-US" sz="1100" dirty="0">
                <a:solidFill>
                  <a:srgbClr val="000000"/>
                </a:solidFill>
                <a:latin typeface="Arial"/>
              </a:rPr>
              <a:t> mayor </a:t>
            </a:r>
            <a:r>
              <a:rPr lang="en-US" sz="1100" dirty="0" err="1">
                <a:solidFill>
                  <a:srgbClr val="000000"/>
                </a:solidFill>
                <a:latin typeface="Arial"/>
              </a:rPr>
              <a:t>mejor</a:t>
            </a:r>
            <a:r>
              <a:rPr lang="en-US" sz="1100" dirty="0">
                <a:solidFill>
                  <a:srgbClr val="000000"/>
                </a:solidFill>
                <a:latin typeface="Arial"/>
              </a:rPr>
              <a:t>, </a:t>
            </a:r>
            <a:r>
              <a:rPr lang="en-US" sz="1100" dirty="0" err="1">
                <a:solidFill>
                  <a:srgbClr val="000000"/>
                </a:solidFill>
                <a:latin typeface="Arial"/>
              </a:rPr>
              <a:t>más</a:t>
            </a:r>
            <a:r>
              <a:rPr lang="en-US" sz="1100" dirty="0">
                <a:solidFill>
                  <a:srgbClr val="000000"/>
                </a:solidFill>
                <a:latin typeface="Arial"/>
              </a:rPr>
              <a:t> </a:t>
            </a:r>
            <a:r>
              <a:rPr lang="en-US" sz="1100" dirty="0" err="1">
                <a:solidFill>
                  <a:srgbClr val="000000"/>
                </a:solidFill>
                <a:latin typeface="Arial"/>
              </a:rPr>
              <a:t>relación</a:t>
            </a:r>
            <a:r>
              <a:rPr lang="en-US" sz="1100" dirty="0">
                <a:solidFill>
                  <a:srgbClr val="000000"/>
                </a:solidFill>
                <a:latin typeface="Arial"/>
              </a:rPr>
              <a:t> hay entre la variable </a:t>
            </a:r>
            <a:r>
              <a:rPr lang="en-US" sz="1100" dirty="0" err="1">
                <a:solidFill>
                  <a:srgbClr val="000000"/>
                </a:solidFill>
                <a:latin typeface="Arial"/>
              </a:rPr>
              <a:t>dependiente</a:t>
            </a:r>
            <a:r>
              <a:rPr lang="en-US" sz="1100" dirty="0">
                <a:solidFill>
                  <a:srgbClr val="000000"/>
                </a:solidFill>
                <a:latin typeface="Arial"/>
              </a:rPr>
              <a:t> y la </a:t>
            </a:r>
            <a:r>
              <a:rPr lang="en-US" sz="1100" dirty="0" err="1">
                <a:solidFill>
                  <a:srgbClr val="000000"/>
                </a:solidFill>
                <a:latin typeface="Arial"/>
              </a:rPr>
              <a:t>independiente</a:t>
            </a:r>
            <a:r>
              <a:rPr lang="en-US" sz="1100" dirty="0">
                <a:solidFill>
                  <a:srgbClr val="000000"/>
                </a:solidFill>
                <a:latin typeface="Arial"/>
              </a:rPr>
              <a:t>, </a:t>
            </a:r>
            <a:r>
              <a:rPr lang="en-US" sz="1100" dirty="0" err="1">
                <a:solidFill>
                  <a:srgbClr val="000000"/>
                </a:solidFill>
                <a:latin typeface="Arial"/>
              </a:rPr>
              <a:t>más</a:t>
            </a:r>
            <a:r>
              <a:rPr lang="en-US" sz="1100" dirty="0">
                <a:solidFill>
                  <a:srgbClr val="000000"/>
                </a:solidFill>
                <a:latin typeface="Arial"/>
              </a:rPr>
              <a:t> </a:t>
            </a:r>
            <a:r>
              <a:rPr lang="en-US" sz="1100" dirty="0" err="1">
                <a:solidFill>
                  <a:srgbClr val="000000"/>
                </a:solidFill>
                <a:latin typeface="Arial"/>
              </a:rPr>
              <a:t>determina</a:t>
            </a:r>
            <a:r>
              <a:rPr lang="en-US" sz="1100" dirty="0">
                <a:solidFill>
                  <a:srgbClr val="000000"/>
                </a:solidFill>
                <a:latin typeface="Arial"/>
              </a:rPr>
              <a:t> la </a:t>
            </a:r>
            <a:r>
              <a:rPr lang="en-US" sz="1100" dirty="0" err="1">
                <a:solidFill>
                  <a:srgbClr val="000000"/>
                </a:solidFill>
                <a:latin typeface="Arial"/>
              </a:rPr>
              <a:t>independiente</a:t>
            </a:r>
            <a:r>
              <a:rPr lang="en-US" sz="1100" dirty="0">
                <a:solidFill>
                  <a:srgbClr val="000000"/>
                </a:solidFill>
                <a:latin typeface="Arial"/>
              </a:rPr>
              <a:t> a la </a:t>
            </a:r>
            <a:r>
              <a:rPr lang="en-US" sz="1100" dirty="0" err="1">
                <a:solidFill>
                  <a:srgbClr val="000000"/>
                </a:solidFill>
                <a:latin typeface="Arial"/>
              </a:rPr>
              <a:t>dependiente</a:t>
            </a:r>
            <a:r>
              <a:rPr lang="en-US" sz="1100" dirty="0">
                <a:solidFill>
                  <a:srgbClr val="000000"/>
                </a:solidFill>
                <a:latin typeface="Arial"/>
              </a:rPr>
              <a:t>. </a:t>
            </a:r>
            <a:r>
              <a:rPr lang="en-US" sz="1100" dirty="0" err="1">
                <a:solidFill>
                  <a:srgbClr val="000000"/>
                </a:solidFill>
                <a:latin typeface="Arial"/>
              </a:rPr>
              <a:t>Muchas</a:t>
            </a:r>
            <a:r>
              <a:rPr lang="en-US" sz="1100" dirty="0">
                <a:solidFill>
                  <a:srgbClr val="000000"/>
                </a:solidFill>
                <a:latin typeface="Arial"/>
              </a:rPr>
              <a:t> </a:t>
            </a:r>
            <a:r>
              <a:rPr lang="en-US" sz="1100" dirty="0" err="1">
                <a:solidFill>
                  <a:srgbClr val="000000"/>
                </a:solidFill>
                <a:latin typeface="Arial"/>
              </a:rPr>
              <a:t>veces</a:t>
            </a:r>
            <a:r>
              <a:rPr lang="en-US" sz="1100" dirty="0">
                <a:solidFill>
                  <a:srgbClr val="000000"/>
                </a:solidFill>
                <a:latin typeface="Arial"/>
              </a:rPr>
              <a:t> el valor de R</a:t>
            </a:r>
            <a:r>
              <a:rPr lang="en-US" sz="1100" baseline="30000" dirty="0">
                <a:solidFill>
                  <a:srgbClr val="000000"/>
                </a:solidFill>
                <a:latin typeface="Arial"/>
              </a:rPr>
              <a:t>2</a:t>
            </a:r>
            <a:r>
              <a:rPr lang="en-US" sz="1100" dirty="0">
                <a:solidFill>
                  <a:srgbClr val="000000"/>
                </a:solidFill>
                <a:latin typeface="Arial"/>
              </a:rPr>
              <a:t> se da </a:t>
            </a:r>
            <a:r>
              <a:rPr lang="en-US" sz="1100" dirty="0" err="1">
                <a:solidFill>
                  <a:srgbClr val="000000"/>
                </a:solidFill>
                <a:latin typeface="Arial"/>
              </a:rPr>
              <a:t>en</a:t>
            </a:r>
            <a:r>
              <a:rPr lang="en-US" sz="1100" dirty="0">
                <a:solidFill>
                  <a:srgbClr val="000000"/>
                </a:solidFill>
                <a:latin typeface="Arial"/>
              </a:rPr>
              <a:t> </a:t>
            </a:r>
            <a:r>
              <a:rPr lang="en-US" sz="1100" dirty="0" err="1">
                <a:solidFill>
                  <a:srgbClr val="000000"/>
                </a:solidFill>
                <a:latin typeface="Arial"/>
              </a:rPr>
              <a:t>porcentaje</a:t>
            </a:r>
            <a:r>
              <a:rPr lang="en-US" sz="1100" dirty="0">
                <a:solidFill>
                  <a:srgbClr val="000000"/>
                </a:solidFill>
                <a:latin typeface="Arial"/>
              </a:rPr>
              <a:t>, para </a:t>
            </a:r>
            <a:r>
              <a:rPr lang="en-US" sz="1100" dirty="0" err="1">
                <a:solidFill>
                  <a:srgbClr val="000000"/>
                </a:solidFill>
                <a:latin typeface="Arial"/>
              </a:rPr>
              <a:t>expresar</a:t>
            </a:r>
            <a:r>
              <a:rPr lang="en-US" sz="1100" dirty="0">
                <a:solidFill>
                  <a:srgbClr val="000000"/>
                </a:solidFill>
                <a:latin typeface="Arial"/>
              </a:rPr>
              <a:t> el </a:t>
            </a:r>
            <a:r>
              <a:rPr lang="en-US" sz="1100" dirty="0" err="1">
                <a:solidFill>
                  <a:srgbClr val="000000"/>
                </a:solidFill>
                <a:latin typeface="Arial"/>
              </a:rPr>
              <a:t>porcentaje</a:t>
            </a:r>
            <a:r>
              <a:rPr lang="en-US" sz="1100" dirty="0">
                <a:solidFill>
                  <a:srgbClr val="000000"/>
                </a:solidFill>
                <a:latin typeface="Arial"/>
              </a:rPr>
              <a:t> de </a:t>
            </a:r>
            <a:r>
              <a:rPr lang="en-US" sz="1100" dirty="0" err="1">
                <a:solidFill>
                  <a:srgbClr val="000000"/>
                </a:solidFill>
                <a:latin typeface="Arial"/>
              </a:rPr>
              <a:t>determinación</a:t>
            </a:r>
            <a:r>
              <a:rPr lang="en-US" sz="1100" dirty="0">
                <a:solidFill>
                  <a:srgbClr val="000000"/>
                </a:solidFill>
                <a:latin typeface="Arial"/>
              </a:rPr>
              <a:t> que </a:t>
            </a:r>
            <a:r>
              <a:rPr lang="en-US" sz="1100" dirty="0" err="1">
                <a:solidFill>
                  <a:srgbClr val="000000"/>
                </a:solidFill>
                <a:latin typeface="Arial"/>
              </a:rPr>
              <a:t>existe</a:t>
            </a:r>
            <a:r>
              <a:rPr lang="en-US" sz="1100" dirty="0">
                <a:solidFill>
                  <a:srgbClr val="000000"/>
                </a:solidFill>
                <a:latin typeface="Arial"/>
              </a:rPr>
              <a:t> </a:t>
            </a:r>
            <a:r>
              <a:rPr lang="en-US" sz="1100" dirty="0" err="1">
                <a:solidFill>
                  <a:srgbClr val="000000"/>
                </a:solidFill>
                <a:latin typeface="Arial"/>
              </a:rPr>
              <a:t>en</a:t>
            </a:r>
            <a:r>
              <a:rPr lang="en-US" sz="1100" dirty="0">
                <a:solidFill>
                  <a:srgbClr val="000000"/>
                </a:solidFill>
                <a:latin typeface="Arial"/>
              </a:rPr>
              <a:t> </a:t>
            </a:r>
            <a:r>
              <a:rPr lang="en-US" sz="1100" dirty="0" err="1">
                <a:solidFill>
                  <a:srgbClr val="000000"/>
                </a:solidFill>
                <a:latin typeface="Arial"/>
              </a:rPr>
              <a:t>esa</a:t>
            </a:r>
            <a:r>
              <a:rPr lang="en-US" sz="1100" dirty="0">
                <a:solidFill>
                  <a:srgbClr val="000000"/>
                </a:solidFill>
                <a:latin typeface="Arial"/>
              </a:rPr>
              <a:t> </a:t>
            </a:r>
            <a:r>
              <a:rPr lang="en-US" sz="1100" dirty="0" err="1">
                <a:solidFill>
                  <a:srgbClr val="000000"/>
                </a:solidFill>
                <a:latin typeface="Arial"/>
              </a:rPr>
              <a:t>Regresión</a:t>
            </a:r>
            <a:r>
              <a:rPr lang="en-US" sz="1100" dirty="0">
                <a:solidFill>
                  <a:srgbClr val="000000"/>
                </a:solidFill>
                <a:latin typeface="Arial"/>
              </a:rPr>
              <a:t>, el </a:t>
            </a:r>
            <a:r>
              <a:rPr lang="en-US" sz="1100" dirty="0" err="1">
                <a:solidFill>
                  <a:srgbClr val="000000"/>
                </a:solidFill>
                <a:latin typeface="Arial"/>
              </a:rPr>
              <a:t>porcentaje</a:t>
            </a:r>
            <a:r>
              <a:rPr lang="en-US" sz="1100" dirty="0">
                <a:solidFill>
                  <a:srgbClr val="000000"/>
                </a:solidFill>
                <a:latin typeface="Arial"/>
              </a:rPr>
              <a:t> de </a:t>
            </a:r>
            <a:r>
              <a:rPr lang="en-US" sz="1100" dirty="0" err="1">
                <a:solidFill>
                  <a:srgbClr val="000000"/>
                </a:solidFill>
                <a:latin typeface="Arial"/>
              </a:rPr>
              <a:t>determinación</a:t>
            </a:r>
            <a:r>
              <a:rPr lang="en-US" sz="1100" dirty="0">
                <a:solidFill>
                  <a:srgbClr val="000000"/>
                </a:solidFill>
                <a:latin typeface="Arial"/>
              </a:rPr>
              <a:t> que la variable </a:t>
            </a:r>
            <a:r>
              <a:rPr lang="en-US" sz="1100" dirty="0" err="1">
                <a:solidFill>
                  <a:srgbClr val="000000"/>
                </a:solidFill>
                <a:latin typeface="Arial"/>
              </a:rPr>
              <a:t>independiente</a:t>
            </a:r>
            <a:r>
              <a:rPr lang="en-US" sz="1100" dirty="0">
                <a:solidFill>
                  <a:srgbClr val="000000"/>
                </a:solidFill>
                <a:latin typeface="Arial"/>
              </a:rPr>
              <a:t> </a:t>
            </a:r>
            <a:r>
              <a:rPr lang="en-US" sz="1100" dirty="0" err="1">
                <a:solidFill>
                  <a:srgbClr val="000000"/>
                </a:solidFill>
                <a:latin typeface="Arial"/>
              </a:rPr>
              <a:t>ejerce</a:t>
            </a:r>
            <a:r>
              <a:rPr lang="en-US" sz="1100" dirty="0">
                <a:solidFill>
                  <a:srgbClr val="000000"/>
                </a:solidFill>
                <a:latin typeface="Arial"/>
              </a:rPr>
              <a:t> </a:t>
            </a:r>
            <a:r>
              <a:rPr lang="en-US" sz="1100" dirty="0" err="1">
                <a:solidFill>
                  <a:srgbClr val="000000"/>
                </a:solidFill>
                <a:latin typeface="Arial"/>
              </a:rPr>
              <a:t>sobre</a:t>
            </a:r>
            <a:r>
              <a:rPr lang="en-US" sz="1100" dirty="0">
                <a:solidFill>
                  <a:srgbClr val="000000"/>
                </a:solidFill>
                <a:latin typeface="Arial"/>
              </a:rPr>
              <a:t> la </a:t>
            </a:r>
            <a:r>
              <a:rPr lang="en-US" sz="1100" dirty="0" err="1">
                <a:solidFill>
                  <a:srgbClr val="000000"/>
                </a:solidFill>
                <a:latin typeface="Arial"/>
              </a:rPr>
              <a:t>dependiente</a:t>
            </a:r>
            <a:r>
              <a:rPr lang="en-US" sz="1100" dirty="0">
                <a:solidFill>
                  <a:srgbClr val="000000"/>
                </a:solidFill>
                <a:latin typeface="Arial"/>
              </a:rPr>
              <a:t>.</a:t>
            </a:r>
            <a:endParaRPr sz="800" dirty="0"/>
          </a:p>
          <a:p>
            <a:endParaRPr sz="800" dirty="0"/>
          </a:p>
          <a:p>
            <a:r>
              <a:rPr lang="en-US" sz="1100" dirty="0">
                <a:solidFill>
                  <a:srgbClr val="000000"/>
                </a:solidFill>
                <a:latin typeface="Arial"/>
              </a:rPr>
              <a:t>Con la </a:t>
            </a:r>
            <a:r>
              <a:rPr lang="en-US" sz="1100" dirty="0" err="1">
                <a:solidFill>
                  <a:srgbClr val="000000"/>
                </a:solidFill>
                <a:latin typeface="Arial"/>
              </a:rPr>
              <a:t>Estadística</a:t>
            </a:r>
            <a:r>
              <a:rPr lang="en-US" sz="1100" dirty="0">
                <a:solidFill>
                  <a:srgbClr val="000000"/>
                </a:solidFill>
                <a:latin typeface="Arial"/>
              </a:rPr>
              <a:t> </a:t>
            </a:r>
            <a:r>
              <a:rPr lang="en-US" sz="1100" dirty="0" err="1">
                <a:solidFill>
                  <a:srgbClr val="000000"/>
                </a:solidFill>
                <a:latin typeface="Arial"/>
              </a:rPr>
              <a:t>sucede</a:t>
            </a:r>
            <a:r>
              <a:rPr lang="en-US" sz="1100" dirty="0">
                <a:solidFill>
                  <a:srgbClr val="000000"/>
                </a:solidFill>
                <a:latin typeface="Arial"/>
              </a:rPr>
              <a:t> un </a:t>
            </a:r>
            <a:r>
              <a:rPr lang="en-US" sz="1100" dirty="0" err="1">
                <a:solidFill>
                  <a:srgbClr val="000000"/>
                </a:solidFill>
                <a:latin typeface="Arial"/>
              </a:rPr>
              <a:t>poco</a:t>
            </a:r>
            <a:r>
              <a:rPr lang="en-US" sz="1100" dirty="0">
                <a:solidFill>
                  <a:srgbClr val="000000"/>
                </a:solidFill>
                <a:latin typeface="Arial"/>
              </a:rPr>
              <a:t> lo </a:t>
            </a:r>
            <a:r>
              <a:rPr lang="en-US" sz="1100" dirty="0" err="1">
                <a:solidFill>
                  <a:srgbClr val="000000"/>
                </a:solidFill>
                <a:latin typeface="Arial"/>
              </a:rPr>
              <a:t>mismo</a:t>
            </a:r>
            <a:r>
              <a:rPr lang="en-US" sz="1100" dirty="0">
                <a:solidFill>
                  <a:srgbClr val="000000"/>
                </a:solidFill>
                <a:latin typeface="Arial"/>
              </a:rPr>
              <a:t>. </a:t>
            </a:r>
            <a:r>
              <a:rPr lang="en-US" sz="1100" dirty="0" err="1">
                <a:solidFill>
                  <a:srgbClr val="000000"/>
                </a:solidFill>
                <a:latin typeface="Arial"/>
              </a:rPr>
              <a:t>Analiza</a:t>
            </a:r>
            <a:r>
              <a:rPr lang="en-US" sz="1100" dirty="0">
                <a:solidFill>
                  <a:srgbClr val="000000"/>
                </a:solidFill>
                <a:latin typeface="Arial"/>
              </a:rPr>
              <a:t> </a:t>
            </a:r>
            <a:r>
              <a:rPr lang="en-US" sz="1100" dirty="0" err="1">
                <a:solidFill>
                  <a:srgbClr val="000000"/>
                </a:solidFill>
                <a:latin typeface="Arial"/>
              </a:rPr>
              <a:t>unos</a:t>
            </a:r>
            <a:r>
              <a:rPr lang="en-US" sz="1100" dirty="0">
                <a:solidFill>
                  <a:srgbClr val="000000"/>
                </a:solidFill>
                <a:latin typeface="Arial"/>
              </a:rPr>
              <a:t> </a:t>
            </a:r>
            <a:r>
              <a:rPr lang="en-US" sz="1100" dirty="0" err="1">
                <a:solidFill>
                  <a:srgbClr val="000000"/>
                </a:solidFill>
                <a:latin typeface="Arial"/>
              </a:rPr>
              <a:t>datos</a:t>
            </a:r>
            <a:r>
              <a:rPr lang="en-US" sz="1100" dirty="0">
                <a:solidFill>
                  <a:srgbClr val="000000"/>
                </a:solidFill>
                <a:latin typeface="Arial"/>
              </a:rPr>
              <a:t> y </a:t>
            </a:r>
            <a:r>
              <a:rPr lang="en-US" sz="1100" dirty="0" err="1">
                <a:solidFill>
                  <a:srgbClr val="000000"/>
                </a:solidFill>
                <a:latin typeface="Arial"/>
              </a:rPr>
              <a:t>acaba</a:t>
            </a:r>
            <a:r>
              <a:rPr lang="en-US" sz="1100" dirty="0">
                <a:solidFill>
                  <a:srgbClr val="000000"/>
                </a:solidFill>
                <a:latin typeface="Arial"/>
              </a:rPr>
              <a:t> </a:t>
            </a:r>
            <a:r>
              <a:rPr lang="en-US" sz="1100" dirty="0" err="1">
                <a:solidFill>
                  <a:srgbClr val="000000"/>
                </a:solidFill>
                <a:latin typeface="Arial"/>
              </a:rPr>
              <a:t>dando</a:t>
            </a:r>
            <a:r>
              <a:rPr lang="en-US" sz="1100" dirty="0">
                <a:solidFill>
                  <a:srgbClr val="000000"/>
                </a:solidFill>
                <a:latin typeface="Arial"/>
              </a:rPr>
              <a:t> un </a:t>
            </a:r>
            <a:r>
              <a:rPr lang="en-US" sz="1100" dirty="0" err="1">
                <a:solidFill>
                  <a:srgbClr val="000000"/>
                </a:solidFill>
                <a:latin typeface="Arial"/>
              </a:rPr>
              <a:t>veredicto</a:t>
            </a:r>
            <a:r>
              <a:rPr lang="en-US" sz="1100" dirty="0">
                <a:solidFill>
                  <a:srgbClr val="000000"/>
                </a:solidFill>
                <a:latin typeface="Arial"/>
              </a:rPr>
              <a:t>: “</a:t>
            </a:r>
            <a:r>
              <a:rPr lang="en-US" sz="1100" dirty="0" err="1">
                <a:solidFill>
                  <a:srgbClr val="000000"/>
                </a:solidFill>
                <a:latin typeface="Arial"/>
              </a:rPr>
              <a:t>significativo</a:t>
            </a:r>
            <a:r>
              <a:rPr lang="en-US" sz="1100" dirty="0">
                <a:solidFill>
                  <a:srgbClr val="000000"/>
                </a:solidFill>
                <a:latin typeface="Arial"/>
              </a:rPr>
              <a:t>” o “no </a:t>
            </a:r>
            <a:r>
              <a:rPr lang="en-US" sz="1100" dirty="0" err="1">
                <a:solidFill>
                  <a:srgbClr val="000000"/>
                </a:solidFill>
                <a:latin typeface="Arial"/>
              </a:rPr>
              <a:t>significativo</a:t>
            </a:r>
            <a:r>
              <a:rPr lang="en-US" sz="1100" dirty="0">
                <a:solidFill>
                  <a:srgbClr val="000000"/>
                </a:solidFill>
                <a:latin typeface="Arial"/>
              </a:rPr>
              <a:t>”.</a:t>
            </a:r>
            <a:endParaRPr sz="800" dirty="0"/>
          </a:p>
        </p:txBody>
      </p:sp>
      <p:sp>
        <p:nvSpPr>
          <p:cNvPr id="463"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EE8B6A34-F2EA-4847-94CB-C47485C2BC84}" type="slidenum">
              <a:rPr lang="en-US" sz="1300">
                <a:solidFill>
                  <a:srgbClr val="000000"/>
                </a:solidFill>
              </a:rPr>
              <a:t>20</a:t>
            </a:fld>
            <a:endParaRPr/>
          </a:p>
        </p:txBody>
      </p:sp>
    </p:spTree>
    <p:extLst>
      <p:ext uri="{BB962C8B-B14F-4D97-AF65-F5344CB8AC3E}">
        <p14:creationId xmlns:p14="http://schemas.microsoft.com/office/powerpoint/2010/main" val="705123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PlaceHolder 1"/>
          <p:cNvSpPr>
            <a:spLocks noGrp="1"/>
          </p:cNvSpPr>
          <p:nvPr>
            <p:ph type="body"/>
          </p:nvPr>
        </p:nvSpPr>
        <p:spPr>
          <a:xfrm>
            <a:off x="710439" y="4861508"/>
            <a:ext cx="5682430" cy="4604748"/>
          </a:xfrm>
          <a:prstGeom prst="rect">
            <a:avLst/>
          </a:prstGeom>
        </p:spPr>
        <p:txBody>
          <a:bodyPr lIns="99020" tIns="49690" rIns="99020" bIns="4969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465"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2D352C37-41EA-45F5-BADB-81B04AB2B1CC}" type="slidenum">
              <a:rPr lang="en-US" sz="1300">
                <a:solidFill>
                  <a:srgbClr val="000000"/>
                </a:solidFill>
              </a:rPr>
              <a:t>24</a:t>
            </a:fld>
            <a:endParaRPr/>
          </a:p>
        </p:txBody>
      </p:sp>
    </p:spTree>
    <p:extLst>
      <p:ext uri="{BB962C8B-B14F-4D97-AF65-F5344CB8AC3E}">
        <p14:creationId xmlns:p14="http://schemas.microsoft.com/office/powerpoint/2010/main" val="170635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100" dirty="0">
                <a:latin typeface="Arial"/>
              </a:rPr>
              <a:t>Antes de la </a:t>
            </a:r>
            <a:r>
              <a:rPr lang="en-US" sz="1100" dirty="0" err="1">
                <a:latin typeface="Arial"/>
              </a:rPr>
              <a:t>selección</a:t>
            </a:r>
            <a:r>
              <a:rPr lang="en-US" sz="1100" dirty="0">
                <a:latin typeface="Arial"/>
              </a:rPr>
              <a:t> de variables , </a:t>
            </a:r>
            <a:r>
              <a:rPr lang="en-US" sz="1100" dirty="0" err="1">
                <a:latin typeface="Arial"/>
              </a:rPr>
              <a:t>es</a:t>
            </a:r>
            <a:r>
              <a:rPr lang="en-US" sz="1100" dirty="0">
                <a:latin typeface="Arial"/>
              </a:rPr>
              <a:t> </a:t>
            </a:r>
            <a:r>
              <a:rPr lang="en-US" sz="1100" dirty="0" err="1">
                <a:latin typeface="Arial"/>
              </a:rPr>
              <a:t>importante</a:t>
            </a:r>
            <a:r>
              <a:rPr lang="en-US" sz="1100" dirty="0">
                <a:latin typeface="Arial"/>
              </a:rPr>
              <a:t> </a:t>
            </a:r>
            <a:r>
              <a:rPr lang="en-US" sz="1100" dirty="0" err="1">
                <a:latin typeface="Arial"/>
              </a:rPr>
              <a:t>pensar</a:t>
            </a:r>
            <a:r>
              <a:rPr lang="en-US" sz="1100" dirty="0">
                <a:latin typeface="Arial"/>
              </a:rPr>
              <a:t> </a:t>
            </a:r>
            <a:r>
              <a:rPr lang="en-US" sz="1100" dirty="0" err="1">
                <a:latin typeface="Arial"/>
              </a:rPr>
              <a:t>en</a:t>
            </a:r>
            <a:r>
              <a:rPr lang="en-US" sz="1100" dirty="0">
                <a:latin typeface="Arial"/>
              </a:rPr>
              <a:t> : ¿</a:t>
            </a:r>
            <a:r>
              <a:rPr lang="en-US" sz="1100" dirty="0" err="1">
                <a:latin typeface="Arial"/>
              </a:rPr>
              <a:t>Es</a:t>
            </a:r>
            <a:r>
              <a:rPr lang="en-US" sz="1100" dirty="0">
                <a:latin typeface="Arial"/>
              </a:rPr>
              <a:t> </a:t>
            </a:r>
            <a:r>
              <a:rPr lang="en-US" sz="1100" dirty="0" err="1">
                <a:latin typeface="Arial"/>
              </a:rPr>
              <a:t>posible</a:t>
            </a:r>
            <a:r>
              <a:rPr lang="en-US" sz="1100" dirty="0">
                <a:latin typeface="Arial"/>
              </a:rPr>
              <a:t> </a:t>
            </a:r>
            <a:r>
              <a:rPr lang="en-US" sz="1100" dirty="0" err="1">
                <a:latin typeface="Arial"/>
              </a:rPr>
              <a:t>identificar</a:t>
            </a:r>
            <a:r>
              <a:rPr lang="en-US" sz="1100" dirty="0">
                <a:latin typeface="Arial"/>
              </a:rPr>
              <a:t> el </a:t>
            </a:r>
            <a:r>
              <a:rPr lang="en-US" sz="1100" dirty="0" err="1">
                <a:latin typeface="Arial"/>
              </a:rPr>
              <a:t>modelo</a:t>
            </a:r>
            <a:r>
              <a:rPr lang="en-US" sz="1100" dirty="0">
                <a:latin typeface="Arial"/>
              </a:rPr>
              <a:t> </a:t>
            </a:r>
            <a:r>
              <a:rPr lang="en-US" sz="1100" dirty="0" err="1">
                <a:latin typeface="Arial"/>
              </a:rPr>
              <a:t>correcto</a:t>
            </a:r>
            <a:r>
              <a:rPr lang="en-US" sz="1100" dirty="0">
                <a:latin typeface="Arial"/>
              </a:rPr>
              <a:t> / perfecto? ¿</a:t>
            </a:r>
            <a:r>
              <a:rPr lang="en-US" sz="1100" dirty="0" err="1">
                <a:latin typeface="Arial"/>
              </a:rPr>
              <a:t>Cuál</a:t>
            </a:r>
            <a:r>
              <a:rPr lang="en-US" sz="1100" dirty="0">
                <a:latin typeface="Arial"/>
              </a:rPr>
              <a:t> </a:t>
            </a:r>
            <a:r>
              <a:rPr lang="en-US" sz="1100" dirty="0" err="1">
                <a:latin typeface="Arial"/>
              </a:rPr>
              <a:t>es</a:t>
            </a:r>
            <a:r>
              <a:rPr lang="en-US" sz="1100" dirty="0">
                <a:latin typeface="Arial"/>
              </a:rPr>
              <a:t> el </a:t>
            </a:r>
            <a:r>
              <a:rPr lang="en-US" sz="1100" dirty="0" err="1">
                <a:latin typeface="Arial"/>
              </a:rPr>
              <a:t>mejor</a:t>
            </a:r>
            <a:r>
              <a:rPr lang="en-US" sz="1100" dirty="0">
                <a:latin typeface="Arial"/>
              </a:rPr>
              <a:t> </a:t>
            </a:r>
            <a:r>
              <a:rPr lang="en-US" sz="1100" dirty="0" err="1">
                <a:latin typeface="Arial"/>
              </a:rPr>
              <a:t>modelo</a:t>
            </a:r>
            <a:r>
              <a:rPr lang="en-US" sz="1100" dirty="0">
                <a:latin typeface="Arial"/>
              </a:rPr>
              <a:t> </a:t>
            </a:r>
            <a:r>
              <a:rPr lang="en-US" sz="1100" dirty="0" err="1">
                <a:latin typeface="Arial"/>
              </a:rPr>
              <a:t>posible</a:t>
            </a:r>
            <a:r>
              <a:rPr lang="en-US" sz="1100" dirty="0">
                <a:latin typeface="Arial"/>
              </a:rPr>
              <a:t> con las variables que </a:t>
            </a:r>
            <a:r>
              <a:rPr lang="en-US" sz="1100" dirty="0" err="1">
                <a:latin typeface="Arial"/>
              </a:rPr>
              <a:t>tenemos</a:t>
            </a:r>
            <a:r>
              <a:rPr lang="en-US" sz="1100" dirty="0">
                <a:latin typeface="Arial"/>
              </a:rPr>
              <a:t> ? </a:t>
            </a:r>
            <a:r>
              <a:rPr lang="en-US" sz="1100" dirty="0" err="1">
                <a:latin typeface="Arial"/>
              </a:rPr>
              <a:t>Queremos</a:t>
            </a:r>
            <a:r>
              <a:rPr lang="en-US" sz="1100" dirty="0">
                <a:latin typeface="Arial"/>
              </a:rPr>
              <a:t> </a:t>
            </a:r>
            <a:r>
              <a:rPr lang="en-US" sz="1100" dirty="0" err="1">
                <a:latin typeface="Arial"/>
              </a:rPr>
              <a:t>encontrar</a:t>
            </a:r>
            <a:r>
              <a:rPr lang="en-US" sz="1100" dirty="0">
                <a:latin typeface="Arial"/>
              </a:rPr>
              <a:t> </a:t>
            </a:r>
            <a:r>
              <a:rPr lang="en-US" sz="1100" dirty="0" err="1">
                <a:latin typeface="Arial"/>
              </a:rPr>
              <a:t>una</a:t>
            </a:r>
            <a:r>
              <a:rPr lang="en-US" sz="1100" dirty="0">
                <a:latin typeface="Arial"/>
              </a:rPr>
              <a:t> </a:t>
            </a:r>
            <a:r>
              <a:rPr lang="en-US" sz="1100" dirty="0" err="1">
                <a:latin typeface="Arial"/>
              </a:rPr>
              <a:t>combinación</a:t>
            </a:r>
            <a:r>
              <a:rPr lang="en-US" sz="1100" dirty="0">
                <a:latin typeface="Arial"/>
              </a:rPr>
              <a:t> de variables que: </a:t>
            </a:r>
            <a:r>
              <a:rPr lang="en-US" sz="1100" dirty="0" err="1">
                <a:latin typeface="Arial"/>
              </a:rPr>
              <a:t>Explicar</a:t>
            </a:r>
            <a:r>
              <a:rPr lang="en-US" sz="1100" dirty="0">
                <a:latin typeface="Arial"/>
              </a:rPr>
              <a:t> </a:t>
            </a:r>
            <a:r>
              <a:rPr lang="en-US" sz="1100" dirty="0" err="1">
                <a:latin typeface="Arial"/>
              </a:rPr>
              <a:t>toda</a:t>
            </a:r>
            <a:r>
              <a:rPr lang="en-US" sz="1100" dirty="0">
                <a:latin typeface="Arial"/>
              </a:rPr>
              <a:t> la </a:t>
            </a:r>
            <a:r>
              <a:rPr lang="en-US" sz="1100" dirty="0" err="1">
                <a:latin typeface="Arial"/>
              </a:rPr>
              <a:t>variabilidad</a:t>
            </a:r>
            <a:r>
              <a:rPr lang="en-US" sz="1100" dirty="0">
                <a:latin typeface="Arial"/>
              </a:rPr>
              <a:t> de la variable de </a:t>
            </a:r>
            <a:r>
              <a:rPr lang="en-US" sz="1100" dirty="0" err="1">
                <a:latin typeface="Arial"/>
              </a:rPr>
              <a:t>respuesta</a:t>
            </a:r>
            <a:r>
              <a:rPr lang="en-US" sz="1100" dirty="0">
                <a:latin typeface="Arial"/>
              </a:rPr>
              <a:t> ( </a:t>
            </a:r>
            <a:r>
              <a:rPr lang="en-US" sz="1100" dirty="0" err="1">
                <a:latin typeface="Arial"/>
              </a:rPr>
              <a:t>coeficiente</a:t>
            </a:r>
            <a:r>
              <a:rPr lang="en-US" sz="1100" dirty="0">
                <a:latin typeface="Arial"/>
              </a:rPr>
              <a:t> de </a:t>
            </a:r>
            <a:r>
              <a:rPr lang="en-US" sz="1100" dirty="0" err="1">
                <a:latin typeface="Arial"/>
              </a:rPr>
              <a:t>determinación</a:t>
            </a:r>
            <a:r>
              <a:rPr lang="en-US" sz="1100" dirty="0">
                <a:latin typeface="Arial"/>
              </a:rPr>
              <a:t> max) No </a:t>
            </a:r>
            <a:r>
              <a:rPr lang="en-US" sz="1100" dirty="0" err="1">
                <a:latin typeface="Arial"/>
              </a:rPr>
              <a:t>es</a:t>
            </a:r>
            <a:r>
              <a:rPr lang="en-US" sz="1100" dirty="0">
                <a:latin typeface="Arial"/>
              </a:rPr>
              <a:t> </a:t>
            </a:r>
            <a:r>
              <a:rPr lang="en-US" sz="1100" dirty="0" err="1">
                <a:latin typeface="Arial"/>
              </a:rPr>
              <a:t>muy</a:t>
            </a:r>
            <a:r>
              <a:rPr lang="en-US" sz="1100" dirty="0">
                <a:latin typeface="Arial"/>
              </a:rPr>
              <a:t> </a:t>
            </a:r>
            <a:r>
              <a:rPr lang="en-US" sz="1100" dirty="0" err="1">
                <a:latin typeface="Arial"/>
              </a:rPr>
              <a:t>compleja</a:t>
            </a:r>
            <a:r>
              <a:rPr lang="en-US" sz="1100" dirty="0">
                <a:latin typeface="Arial"/>
              </a:rPr>
              <a:t> (</a:t>
            </a:r>
            <a:r>
              <a:rPr lang="en-US" sz="1100" dirty="0" err="1">
                <a:latin typeface="Arial"/>
              </a:rPr>
              <a:t>número</a:t>
            </a:r>
            <a:r>
              <a:rPr lang="en-US" sz="1100" dirty="0">
                <a:latin typeface="Arial"/>
              </a:rPr>
              <a:t> </a:t>
            </a:r>
            <a:r>
              <a:rPr lang="en-US" sz="1100" dirty="0" err="1">
                <a:latin typeface="Arial"/>
              </a:rPr>
              <a:t>mínimo</a:t>
            </a:r>
            <a:r>
              <a:rPr lang="en-US" sz="1100" dirty="0">
                <a:latin typeface="Arial"/>
              </a:rPr>
              <a:t> las variables )</a:t>
            </a:r>
            <a:endParaRPr sz="800" dirty="0"/>
          </a:p>
        </p:txBody>
      </p:sp>
      <p:sp>
        <p:nvSpPr>
          <p:cNvPr id="467"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909930FF-2693-43AA-AC6F-FB3979A114A8}" type="slidenum">
              <a:rPr lang="en-US" sz="1300">
                <a:solidFill>
                  <a:srgbClr val="000000"/>
                </a:solidFill>
              </a:rPr>
              <a:t>26</a:t>
            </a:fld>
            <a:endParaRPr/>
          </a:p>
        </p:txBody>
      </p:sp>
    </p:spTree>
    <p:extLst>
      <p:ext uri="{BB962C8B-B14F-4D97-AF65-F5344CB8AC3E}">
        <p14:creationId xmlns:p14="http://schemas.microsoft.com/office/powerpoint/2010/main" val="2682596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300">
                <a:latin typeface="Arial"/>
              </a:rPr>
              <a:t>Los procedimientos para seleccionar las variables regresoras son los siguientes: </a:t>
            </a:r>
            <a:endParaRPr/>
          </a:p>
          <a:p>
            <a:r>
              <a:rPr lang="en-US" sz="1300">
                <a:latin typeface="Arial"/>
              </a:rPr>
              <a:t>•Eliminación progresiva.</a:t>
            </a:r>
            <a:endParaRPr/>
          </a:p>
          <a:p>
            <a:r>
              <a:rPr lang="en-US" sz="1300">
                <a:latin typeface="Arial"/>
              </a:rPr>
              <a:t> •Introducción progresiva.</a:t>
            </a:r>
            <a:endParaRPr/>
          </a:p>
          <a:p>
            <a:r>
              <a:rPr lang="en-US" sz="1300">
                <a:latin typeface="Arial"/>
              </a:rPr>
              <a:t>•Regresión paso a paso (Stepwise Regression). </a:t>
            </a:r>
            <a:endParaRPr/>
          </a:p>
          <a:p>
            <a:endParaRPr/>
          </a:p>
          <a:p>
            <a:r>
              <a:rPr lang="en-US" sz="1300">
                <a:latin typeface="Arial"/>
              </a:rPr>
              <a:t>Este último método es una combinación de los procedimientos anteriores. Parte del modelo sin ninguna variable regresora y en cada etapa se introduce la más significativa, pero en cada etapa examina sitodas las variables introducidas en el modelo deben de permanecer. Termina el algoritmo cuando ninguna variable entra o sale del modelo</a:t>
            </a:r>
            <a:endParaRPr/>
          </a:p>
        </p:txBody>
      </p:sp>
      <p:sp>
        <p:nvSpPr>
          <p:cNvPr id="469"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9280EC21-73DC-4A2D-A40B-5C9014A16BCF}" type="slidenum">
              <a:rPr lang="en-US" sz="1300">
                <a:solidFill>
                  <a:srgbClr val="000000"/>
                </a:solidFill>
              </a:rPr>
              <a:t>27</a:t>
            </a:fld>
            <a:endParaRPr/>
          </a:p>
        </p:txBody>
      </p:sp>
    </p:spTree>
    <p:extLst>
      <p:ext uri="{BB962C8B-B14F-4D97-AF65-F5344CB8AC3E}">
        <p14:creationId xmlns:p14="http://schemas.microsoft.com/office/powerpoint/2010/main" val="31888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pPr>
              <a:tabLst>
                <a:tab pos="0" algn="l"/>
                <a:tab pos="946339" algn="l"/>
                <a:tab pos="1892678" algn="l"/>
                <a:tab pos="2839018" algn="l"/>
                <a:tab pos="3786945" algn="l"/>
                <a:tab pos="4733284" algn="l"/>
                <a:tab pos="5679624" algn="l"/>
                <a:tab pos="6625963" algn="l"/>
                <a:tab pos="7573889" algn="l"/>
                <a:tab pos="8520229" algn="l"/>
                <a:tab pos="9466568" algn="l"/>
                <a:tab pos="10414495" algn="l"/>
              </a:tabLst>
            </a:pPr>
            <a:fld id="{EB0BB8FB-4F9D-4DAD-AA4C-EC4DC9CD780C}" type="slidenum">
              <a:rPr lang="ca-ES" altLang="ca-ES" smtClean="0">
                <a:latin typeface="Arial" pitchFamily="34" charset="0"/>
                <a:cs typeface="DejaVu Sans" pitchFamily="34" charset="0"/>
              </a:rPr>
              <a:pPr>
                <a:tabLst>
                  <a:tab pos="0" algn="l"/>
                  <a:tab pos="946339" algn="l"/>
                  <a:tab pos="1892678" algn="l"/>
                  <a:tab pos="2839018" algn="l"/>
                  <a:tab pos="3786945" algn="l"/>
                  <a:tab pos="4733284" algn="l"/>
                  <a:tab pos="5679624" algn="l"/>
                  <a:tab pos="6625963" algn="l"/>
                  <a:tab pos="7573889" algn="l"/>
                  <a:tab pos="8520229" algn="l"/>
                  <a:tab pos="9466568" algn="l"/>
                  <a:tab pos="10414495" algn="l"/>
                </a:tabLst>
              </a:pPr>
              <a:t>3</a:t>
            </a:fld>
            <a:endParaRPr lang="ca-ES" altLang="ca-ES">
              <a:latin typeface="Arial" pitchFamily="34" charset="0"/>
              <a:cs typeface="DejaVu Sans" pitchFamily="34" charset="0"/>
            </a:endParaRPr>
          </a:p>
        </p:txBody>
      </p:sp>
      <p:sp>
        <p:nvSpPr>
          <p:cNvPr id="35843" name="Rectangle 2"/>
          <p:cNvSpPr>
            <a:spLocks noGrp="1" noRot="1" noChangeAspect="1" noChangeArrowheads="1" noTextEdit="1"/>
          </p:cNvSpPr>
          <p:nvPr>
            <p:ph type="sldImg"/>
          </p:nvPr>
        </p:nvSpPr>
        <p:spPr>
          <a:xfrm>
            <a:off x="781050" y="768350"/>
            <a:ext cx="5545138" cy="3840163"/>
          </a:xfrm>
          <a:prstGeom prst="rect">
            <a:avLst/>
          </a:prstGeom>
          <a:solidFill>
            <a:srgbClr val="FFFFFF"/>
          </a:solidFill>
          <a:ln>
            <a:solidFill>
              <a:srgbClr val="000000"/>
            </a:solidFill>
          </a:ln>
        </p:spPr>
      </p:sp>
      <p:sp>
        <p:nvSpPr>
          <p:cNvPr id="35844" name="Rectangle 3"/>
          <p:cNvSpPr>
            <a:spLocks noGrp="1" noChangeArrowheads="1"/>
          </p:cNvSpPr>
          <p:nvPr>
            <p:ph type="body" idx="1"/>
          </p:nvPr>
        </p:nvSpPr>
        <p:spPr>
          <a:xfrm>
            <a:off x="948375" y="4862513"/>
            <a:ext cx="5207316" cy="4603750"/>
          </a:xfrm>
          <a:solidFill>
            <a:srgbClr val="FFFFFF"/>
          </a:solidFill>
          <a:ln>
            <a:solidFill>
              <a:srgbClr val="000000"/>
            </a:solidFill>
            <a:miter lim="800000"/>
          </a:ln>
        </p:spPr>
        <p:txBody>
          <a:bodyPr lIns="98266" tIns="49133" rIns="98266" bIns="49133"/>
          <a:lstStyle/>
          <a:p>
            <a:endParaRPr lang="es-ES" altLang="ca-ES" dirty="0">
              <a:latin typeface="Times New Roman" pitchFamily="18" charset="0"/>
            </a:endParaRPr>
          </a:p>
        </p:txBody>
      </p:sp>
    </p:spTree>
    <p:extLst>
      <p:ext uri="{BB962C8B-B14F-4D97-AF65-F5344CB8AC3E}">
        <p14:creationId xmlns:p14="http://schemas.microsoft.com/office/powerpoint/2010/main" val="3059622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pPr>
              <a:tabLst>
                <a:tab pos="0" algn="l"/>
                <a:tab pos="946339" algn="l"/>
                <a:tab pos="1892678" algn="l"/>
                <a:tab pos="2839018" algn="l"/>
                <a:tab pos="3786945" algn="l"/>
                <a:tab pos="4733284" algn="l"/>
                <a:tab pos="5679624" algn="l"/>
                <a:tab pos="6625963" algn="l"/>
                <a:tab pos="7573889" algn="l"/>
                <a:tab pos="8520229" algn="l"/>
                <a:tab pos="9466568" algn="l"/>
                <a:tab pos="10414495" algn="l"/>
              </a:tabLst>
            </a:pPr>
            <a:fld id="{7801E058-F955-41A1-9173-E2CEC6351B1F}" type="slidenum">
              <a:rPr lang="es-ES" altLang="es-ES" smtClean="0">
                <a:latin typeface="Arial" pitchFamily="34" charset="0"/>
                <a:cs typeface="DejaVu Sans" pitchFamily="34" charset="0"/>
              </a:rPr>
              <a:pPr>
                <a:tabLst>
                  <a:tab pos="0" algn="l"/>
                  <a:tab pos="946339" algn="l"/>
                  <a:tab pos="1892678" algn="l"/>
                  <a:tab pos="2839018" algn="l"/>
                  <a:tab pos="3786945" algn="l"/>
                  <a:tab pos="4733284" algn="l"/>
                  <a:tab pos="5679624" algn="l"/>
                  <a:tab pos="6625963" algn="l"/>
                  <a:tab pos="7573889" algn="l"/>
                  <a:tab pos="8520229" algn="l"/>
                  <a:tab pos="9466568" algn="l"/>
                  <a:tab pos="10414495" algn="l"/>
                </a:tabLst>
              </a:pPr>
              <a:t>33</a:t>
            </a:fld>
            <a:endParaRPr lang="es-ES" altLang="es-ES">
              <a:latin typeface="Arial" pitchFamily="34" charset="0"/>
              <a:cs typeface="DejaVu Sans" pitchFamily="34" charset="0"/>
            </a:endParaRPr>
          </a:p>
        </p:txBody>
      </p:sp>
      <p:sp>
        <p:nvSpPr>
          <p:cNvPr id="36867" name="Rectangle 1"/>
          <p:cNvSpPr txBox="1">
            <a:spLocks noGrp="1" noRot="1" noChangeAspect="1" noChangeArrowheads="1" noTextEdit="1"/>
          </p:cNvSpPr>
          <p:nvPr>
            <p:ph type="sldImg"/>
          </p:nvPr>
        </p:nvSpPr>
        <p:spPr>
          <a:xfrm>
            <a:off x="781050" y="777875"/>
            <a:ext cx="5541963" cy="3836988"/>
          </a:xfrm>
          <a:prstGeom prst="rect">
            <a:avLst/>
          </a:prstGeom>
          <a:solidFill>
            <a:srgbClr val="FFFFFF"/>
          </a:solidFill>
          <a:ln>
            <a:solidFill>
              <a:srgbClr val="000000"/>
            </a:solidFill>
          </a:ln>
        </p:spPr>
      </p:sp>
      <p:sp>
        <p:nvSpPr>
          <p:cNvPr id="36868" name="Rectangle 2"/>
          <p:cNvSpPr txBox="1">
            <a:spLocks noGrp="1" noChangeArrowheads="1"/>
          </p:cNvSpPr>
          <p:nvPr>
            <p:ph type="body" idx="1"/>
          </p:nvPr>
        </p:nvSpPr>
        <p:spPr>
          <a:xfrm>
            <a:off x="710090" y="4860925"/>
            <a:ext cx="5683886" cy="4606925"/>
          </a:xfrm>
          <a:noFill/>
          <a:ln/>
        </p:spPr>
        <p:txBody>
          <a:bodyPr wrap="none" anchor="ctr"/>
          <a:lstStyle/>
          <a:p>
            <a:endParaRPr lang="es-ES" altLang="es-ES">
              <a:latin typeface="Times New Roman" pitchFamily="18" charset="0"/>
            </a:endParaRPr>
          </a:p>
        </p:txBody>
      </p:sp>
    </p:spTree>
    <p:extLst>
      <p:ext uri="{BB962C8B-B14F-4D97-AF65-F5344CB8AC3E}">
        <p14:creationId xmlns:p14="http://schemas.microsoft.com/office/powerpoint/2010/main" val="1579795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4"/>
          <p:cNvSpPr>
            <a:spLocks noGrp="1" noChangeArrowheads="1"/>
          </p:cNvSpPr>
          <p:nvPr>
            <p:ph type="sldNum" sz="quarter" idx="5"/>
          </p:nvPr>
        </p:nvSpPr>
        <p:spPr bwMode="auto">
          <a:noFill/>
          <a:ln>
            <a:round/>
            <a:headEnd/>
            <a:tailEnd/>
          </a:ln>
        </p:spPr>
        <p:txBody>
          <a:bodyPr/>
          <a:lstStyle/>
          <a:p>
            <a:pPr>
              <a:tabLst>
                <a:tab pos="423948" algn="l"/>
                <a:tab pos="851070" algn="l"/>
                <a:tab pos="1278194" algn="l"/>
                <a:tab pos="1705316" algn="l"/>
                <a:tab pos="2130851" algn="l"/>
                <a:tab pos="2557974" algn="l"/>
                <a:tab pos="2985097" algn="l"/>
              </a:tabLst>
            </a:pPr>
            <a:fld id="{74F34E45-145D-4E0B-A533-3AB09956B5B0}" type="slidenum">
              <a:rPr lang="es-ES" altLang="ca-ES">
                <a:solidFill>
                  <a:srgbClr val="000000"/>
                </a:solidFill>
                <a:latin typeface="Times New Roman" pitchFamily="18" charset="0"/>
                <a:ea typeface="MS PGothic" pitchFamily="34" charset="-128"/>
                <a:cs typeface="DejaVu Sans" pitchFamily="34" charset="0"/>
              </a:rPr>
              <a:pPr>
                <a:tabLst>
                  <a:tab pos="423948" algn="l"/>
                  <a:tab pos="851070" algn="l"/>
                  <a:tab pos="1278194" algn="l"/>
                  <a:tab pos="1705316" algn="l"/>
                  <a:tab pos="2130851" algn="l"/>
                  <a:tab pos="2557974" algn="l"/>
                  <a:tab pos="2985097" algn="l"/>
                </a:tabLst>
              </a:pPr>
              <a:t>34</a:t>
            </a:fld>
            <a:endParaRPr lang="es-ES" altLang="ca-ES">
              <a:solidFill>
                <a:srgbClr val="000000"/>
              </a:solidFill>
              <a:latin typeface="Times New Roman" pitchFamily="18" charset="0"/>
              <a:ea typeface="MS PGothic" pitchFamily="34" charset="-128"/>
              <a:cs typeface="DejaVu Sans" pitchFamily="34" charset="0"/>
            </a:endParaRPr>
          </a:p>
        </p:txBody>
      </p:sp>
      <p:sp>
        <p:nvSpPr>
          <p:cNvPr id="14339" name="Rectangle 1"/>
          <p:cNvSpPr>
            <a:spLocks noGrp="1" noRot="1" noChangeAspect="1" noChangeArrowheads="1" noTextEdit="1"/>
          </p:cNvSpPr>
          <p:nvPr>
            <p:ph type="sldImg"/>
          </p:nvPr>
        </p:nvSpPr>
        <p:spPr bwMode="auto">
          <a:xfrm>
            <a:off x="781050" y="777875"/>
            <a:ext cx="5541963" cy="3836988"/>
          </a:xfrm>
          <a:prstGeom prst="rect">
            <a:avLst/>
          </a:prstGeom>
          <a:solidFill>
            <a:srgbClr val="FFFFFF"/>
          </a:solidFill>
          <a:ln>
            <a:solidFill>
              <a:srgbClr val="000000"/>
            </a:solidFill>
            <a:miter lim="800000"/>
            <a:headEnd/>
            <a:tailEnd/>
          </a:ln>
        </p:spPr>
      </p:sp>
      <p:sp>
        <p:nvSpPr>
          <p:cNvPr id="14340" name="Text Box 2"/>
          <p:cNvSpPr txBox="1">
            <a:spLocks noChangeArrowheads="1"/>
          </p:cNvSpPr>
          <p:nvPr/>
        </p:nvSpPr>
        <p:spPr bwMode="auto">
          <a:xfrm>
            <a:off x="710090" y="4860925"/>
            <a:ext cx="5683886" cy="4605338"/>
          </a:xfrm>
          <a:prstGeom prst="rect">
            <a:avLst/>
          </a:prstGeom>
          <a:noFill/>
          <a:ln w="9525">
            <a:noFill/>
            <a:round/>
            <a:headEnd/>
            <a:tailEnd/>
          </a:ln>
        </p:spPr>
        <p:txBody>
          <a:bodyPr wrap="none" lIns="86850" tIns="43425" rIns="86850" bIns="43425" anchor="ctr"/>
          <a:lstStyle/>
          <a:p>
            <a:pPr eaLnBrk="1" hangingPunct="1"/>
            <a:endParaRPr lang="ca-ES" altLang="ca-ES" sz="1900"/>
          </a:p>
        </p:txBody>
      </p:sp>
    </p:spTree>
    <p:extLst>
      <p:ext uri="{BB962C8B-B14F-4D97-AF65-F5344CB8AC3E}">
        <p14:creationId xmlns:p14="http://schemas.microsoft.com/office/powerpoint/2010/main" val="157416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710439" y="4861508"/>
            <a:ext cx="5682430" cy="4604748"/>
          </a:xfrm>
          <a:prstGeom prst="rect">
            <a:avLst/>
          </a:prstGeom>
        </p:spPr>
        <p:txBody>
          <a:bodyPr lIns="99020" tIns="49690" rIns="99020" bIns="49690"/>
          <a:lstStyle/>
          <a:p>
            <a:pPr>
              <a:lnSpc>
                <a:spcPct val="100000"/>
              </a:lnSpc>
            </a:pPr>
            <a:r>
              <a:rPr lang="en-US" sz="1200" dirty="0">
                <a:latin typeface="Arial"/>
              </a:rPr>
              <a:t>Hasta el </a:t>
            </a:r>
            <a:r>
              <a:rPr lang="en-US" sz="1200" dirty="0" err="1">
                <a:latin typeface="Arial"/>
              </a:rPr>
              <a:t>momento</a:t>
            </a:r>
            <a:r>
              <a:rPr lang="en-US" sz="1200" dirty="0">
                <a:latin typeface="Arial"/>
              </a:rPr>
              <a:t>  </a:t>
            </a:r>
            <a:r>
              <a:rPr lang="en-US" sz="1200" dirty="0" err="1">
                <a:latin typeface="Arial"/>
              </a:rPr>
              <a:t>hemos</a:t>
            </a:r>
            <a:r>
              <a:rPr lang="en-US" sz="1200" dirty="0">
                <a:latin typeface="Arial"/>
              </a:rPr>
              <a:t> </a:t>
            </a:r>
            <a:r>
              <a:rPr lang="en-US" sz="1200" dirty="0" err="1">
                <a:latin typeface="Arial"/>
              </a:rPr>
              <a:t>relacionado</a:t>
            </a:r>
            <a:r>
              <a:rPr lang="en-US" sz="1200" dirty="0">
                <a:latin typeface="Arial"/>
              </a:rPr>
              <a:t> </a:t>
            </a:r>
            <a:r>
              <a:rPr lang="en-US" sz="1200" dirty="0" err="1">
                <a:latin typeface="Arial"/>
              </a:rPr>
              <a:t>una</a:t>
            </a:r>
            <a:r>
              <a:rPr lang="en-US" sz="1200" dirty="0">
                <a:latin typeface="Arial"/>
              </a:rPr>
              <a:t> variable </a:t>
            </a:r>
            <a:r>
              <a:rPr lang="en-US" sz="1200" dirty="0" err="1">
                <a:latin typeface="Arial"/>
              </a:rPr>
              <a:t>respuesta</a:t>
            </a:r>
            <a:r>
              <a:rPr lang="en-US" sz="1200" dirty="0">
                <a:latin typeface="Arial"/>
              </a:rPr>
              <a:t> con </a:t>
            </a:r>
            <a:r>
              <a:rPr lang="en-US" sz="1200" dirty="0" err="1">
                <a:latin typeface="Arial"/>
              </a:rPr>
              <a:t>una</a:t>
            </a:r>
            <a:r>
              <a:rPr lang="en-US" sz="1200" dirty="0">
                <a:latin typeface="Arial"/>
              </a:rPr>
              <a:t> sola variable  </a:t>
            </a:r>
            <a:r>
              <a:rPr lang="en-US" sz="1200" dirty="0" err="1">
                <a:latin typeface="Arial"/>
              </a:rPr>
              <a:t>dependiente</a:t>
            </a:r>
            <a:r>
              <a:rPr lang="en-US" sz="1200" dirty="0">
                <a:latin typeface="Arial"/>
              </a:rPr>
              <a:t> o </a:t>
            </a:r>
            <a:r>
              <a:rPr lang="en-US" sz="1200" dirty="0" err="1">
                <a:latin typeface="Arial"/>
              </a:rPr>
              <a:t>explicativa</a:t>
            </a:r>
            <a:r>
              <a:rPr lang="en-US" sz="1200" dirty="0">
                <a:latin typeface="Arial"/>
              </a:rPr>
              <a:t>.</a:t>
            </a:r>
            <a:endParaRPr sz="900" dirty="0"/>
          </a:p>
          <a:p>
            <a:pPr>
              <a:lnSpc>
                <a:spcPct val="100000"/>
              </a:lnSpc>
            </a:pPr>
            <a:endParaRPr sz="900" dirty="0"/>
          </a:p>
          <a:p>
            <a:pPr>
              <a:lnSpc>
                <a:spcPct val="100000"/>
              </a:lnSpc>
            </a:pPr>
            <a:r>
              <a:rPr lang="en-US" sz="1000" dirty="0">
                <a:latin typeface="Arial"/>
              </a:rPr>
              <a:t>El </a:t>
            </a:r>
            <a:r>
              <a:rPr lang="en-US" sz="1000" dirty="0" err="1">
                <a:latin typeface="Arial"/>
              </a:rPr>
              <a:t>modelo</a:t>
            </a:r>
            <a:r>
              <a:rPr lang="en-US" sz="1000" dirty="0">
                <a:latin typeface="Arial"/>
              </a:rPr>
              <a:t> de </a:t>
            </a:r>
            <a:r>
              <a:rPr lang="en-US" sz="1000" dirty="0" err="1">
                <a:latin typeface="Arial"/>
              </a:rPr>
              <a:t>regresión</a:t>
            </a:r>
            <a:r>
              <a:rPr lang="en-US" sz="1000" dirty="0">
                <a:latin typeface="Arial"/>
              </a:rPr>
              <a:t> lineal </a:t>
            </a:r>
            <a:r>
              <a:rPr lang="en-US" sz="1000" dirty="0" err="1">
                <a:latin typeface="Arial"/>
              </a:rPr>
              <a:t>múltiple</a:t>
            </a:r>
            <a:r>
              <a:rPr lang="en-US" sz="1000" dirty="0">
                <a:latin typeface="Arial"/>
              </a:rPr>
              <a:t> </a:t>
            </a:r>
            <a:r>
              <a:rPr lang="en-US" sz="1000" dirty="0" err="1">
                <a:latin typeface="Arial"/>
              </a:rPr>
              <a:t>es</a:t>
            </a:r>
            <a:r>
              <a:rPr lang="en-US" sz="1000" dirty="0">
                <a:latin typeface="Arial"/>
              </a:rPr>
              <a:t> </a:t>
            </a:r>
            <a:r>
              <a:rPr lang="en-US" sz="1000" dirty="0" err="1">
                <a:latin typeface="Arial"/>
              </a:rPr>
              <a:t>idéntico</a:t>
            </a:r>
            <a:r>
              <a:rPr lang="en-US" sz="1000" dirty="0">
                <a:latin typeface="Arial"/>
              </a:rPr>
              <a:t> al </a:t>
            </a:r>
            <a:r>
              <a:rPr lang="en-US" sz="1000" dirty="0" err="1">
                <a:latin typeface="Arial"/>
              </a:rPr>
              <a:t>modelo</a:t>
            </a:r>
            <a:r>
              <a:rPr lang="en-US" sz="1000" dirty="0">
                <a:latin typeface="Arial"/>
              </a:rPr>
              <a:t> de </a:t>
            </a:r>
            <a:r>
              <a:rPr lang="en-US" sz="1000" dirty="0" err="1">
                <a:latin typeface="Arial"/>
              </a:rPr>
              <a:t>regresión</a:t>
            </a:r>
            <a:r>
              <a:rPr lang="en-US" sz="1000" dirty="0">
                <a:latin typeface="Arial"/>
              </a:rPr>
              <a:t> lineal simple, con la </a:t>
            </a:r>
            <a:r>
              <a:rPr lang="en-US" sz="1000" dirty="0" err="1">
                <a:latin typeface="Arial"/>
              </a:rPr>
              <a:t>única</a:t>
            </a:r>
            <a:r>
              <a:rPr lang="en-US" sz="1000" dirty="0">
                <a:latin typeface="Arial"/>
              </a:rPr>
              <a:t> </a:t>
            </a:r>
            <a:r>
              <a:rPr lang="en-US" sz="1000" dirty="0" err="1">
                <a:latin typeface="Arial"/>
              </a:rPr>
              <a:t>diferencia</a:t>
            </a:r>
            <a:r>
              <a:rPr lang="en-US" sz="1000" dirty="0">
                <a:latin typeface="Arial"/>
              </a:rPr>
              <a:t> de que </a:t>
            </a:r>
            <a:r>
              <a:rPr lang="en-US" sz="1000" dirty="0" err="1">
                <a:latin typeface="Arial"/>
              </a:rPr>
              <a:t>aparecen</a:t>
            </a:r>
            <a:r>
              <a:rPr lang="en-US" sz="1000" dirty="0">
                <a:latin typeface="Arial"/>
              </a:rPr>
              <a:t> </a:t>
            </a:r>
            <a:r>
              <a:rPr lang="en-US" sz="1000" dirty="0" err="1">
                <a:latin typeface="Arial"/>
              </a:rPr>
              <a:t>más</a:t>
            </a:r>
            <a:r>
              <a:rPr lang="en-US" sz="1000" dirty="0">
                <a:latin typeface="Arial"/>
              </a:rPr>
              <a:t> variables </a:t>
            </a:r>
            <a:r>
              <a:rPr lang="en-US" sz="1000" dirty="0" err="1">
                <a:latin typeface="Arial"/>
              </a:rPr>
              <a:t>explicativas</a:t>
            </a:r>
            <a:r>
              <a:rPr lang="en-US" sz="1000" dirty="0">
                <a:latin typeface="Arial"/>
              </a:rPr>
              <a:t>: </a:t>
            </a:r>
            <a:endParaRPr sz="900" dirty="0"/>
          </a:p>
          <a:p>
            <a:pPr>
              <a:lnSpc>
                <a:spcPct val="100000"/>
              </a:lnSpc>
            </a:pPr>
            <a:endParaRPr sz="900" dirty="0"/>
          </a:p>
          <a:p>
            <a:pPr>
              <a:lnSpc>
                <a:spcPct val="100000"/>
              </a:lnSpc>
            </a:pPr>
            <a:r>
              <a:rPr lang="en-US" sz="1000" dirty="0" err="1">
                <a:latin typeface="Arial"/>
              </a:rPr>
              <a:t>Por</a:t>
            </a:r>
            <a:r>
              <a:rPr lang="en-US" sz="1000" dirty="0">
                <a:latin typeface="Arial"/>
              </a:rPr>
              <a:t> lo general no </a:t>
            </a:r>
            <a:r>
              <a:rPr lang="en-US" sz="1000" dirty="0" err="1">
                <a:latin typeface="Arial"/>
              </a:rPr>
              <a:t>tenemos</a:t>
            </a:r>
            <a:r>
              <a:rPr lang="en-US" sz="1000" dirty="0">
                <a:latin typeface="Arial"/>
              </a:rPr>
              <a:t> </a:t>
            </a:r>
            <a:r>
              <a:rPr lang="en-US" sz="1000" dirty="0" err="1">
                <a:latin typeface="Arial"/>
              </a:rPr>
              <a:t>una</a:t>
            </a:r>
            <a:r>
              <a:rPr lang="en-US" sz="1000" dirty="0">
                <a:latin typeface="Arial"/>
              </a:rPr>
              <a:t> sola variable que </a:t>
            </a:r>
            <a:r>
              <a:rPr lang="en-US" sz="1000" dirty="0" err="1">
                <a:latin typeface="Arial"/>
              </a:rPr>
              <a:t>explique</a:t>
            </a:r>
            <a:r>
              <a:rPr lang="en-US" sz="1000" dirty="0">
                <a:latin typeface="Arial"/>
              </a:rPr>
              <a:t> </a:t>
            </a:r>
            <a:r>
              <a:rPr lang="en-US" sz="1000" dirty="0" err="1">
                <a:latin typeface="Arial"/>
              </a:rPr>
              <a:t>nuestra</a:t>
            </a:r>
            <a:r>
              <a:rPr lang="en-US" sz="1000" dirty="0">
                <a:latin typeface="Arial"/>
              </a:rPr>
              <a:t> variable </a:t>
            </a:r>
            <a:r>
              <a:rPr lang="en-US" sz="1000" dirty="0" err="1">
                <a:latin typeface="Arial"/>
              </a:rPr>
              <a:t>respuesta</a:t>
            </a:r>
            <a:r>
              <a:rPr lang="en-US" sz="1000" dirty="0">
                <a:latin typeface="Arial"/>
              </a:rPr>
              <a:t>. Si </a:t>
            </a:r>
            <a:r>
              <a:rPr lang="en-US" sz="1000" dirty="0" err="1">
                <a:latin typeface="Arial"/>
              </a:rPr>
              <a:t>nosotros</a:t>
            </a:r>
            <a:r>
              <a:rPr lang="en-US" sz="1000" dirty="0">
                <a:latin typeface="Arial"/>
              </a:rPr>
              <a:t> </a:t>
            </a:r>
            <a:r>
              <a:rPr lang="en-US" sz="1000" dirty="0" err="1">
                <a:latin typeface="Arial"/>
              </a:rPr>
              <a:t>queremos</a:t>
            </a:r>
            <a:r>
              <a:rPr lang="en-US" sz="1000" dirty="0">
                <a:latin typeface="Arial"/>
              </a:rPr>
              <a:t> </a:t>
            </a:r>
            <a:r>
              <a:rPr lang="en-US" sz="1000" dirty="0" err="1">
                <a:latin typeface="Arial"/>
              </a:rPr>
              <a:t>estimar</a:t>
            </a:r>
            <a:r>
              <a:rPr lang="en-US" sz="1000" dirty="0">
                <a:latin typeface="Arial"/>
              </a:rPr>
              <a:t> el valor de </a:t>
            </a:r>
            <a:r>
              <a:rPr lang="en-US" sz="1000" dirty="0" err="1">
                <a:latin typeface="Arial"/>
              </a:rPr>
              <a:t>colesterol</a:t>
            </a:r>
            <a:r>
              <a:rPr lang="en-US" sz="1000" dirty="0">
                <a:latin typeface="Arial"/>
              </a:rPr>
              <a:t> </a:t>
            </a:r>
            <a:r>
              <a:rPr lang="en-US" sz="1000" dirty="0" err="1">
                <a:latin typeface="Arial"/>
              </a:rPr>
              <a:t>en</a:t>
            </a:r>
            <a:r>
              <a:rPr lang="en-US" sz="1000" dirty="0">
                <a:latin typeface="Arial"/>
              </a:rPr>
              <a:t> </a:t>
            </a:r>
            <a:r>
              <a:rPr lang="en-US" sz="1000" dirty="0" err="1">
                <a:latin typeface="Arial"/>
              </a:rPr>
              <a:t>una</a:t>
            </a:r>
            <a:r>
              <a:rPr lang="en-US" sz="1000" dirty="0">
                <a:latin typeface="Arial"/>
              </a:rPr>
              <a:t> persona no </a:t>
            </a:r>
            <a:r>
              <a:rPr lang="en-US" sz="1000" dirty="0" err="1">
                <a:latin typeface="Arial"/>
              </a:rPr>
              <a:t>nos</a:t>
            </a:r>
            <a:r>
              <a:rPr lang="en-US" sz="1000" dirty="0">
                <a:latin typeface="Arial"/>
              </a:rPr>
              <a:t> </a:t>
            </a:r>
            <a:r>
              <a:rPr lang="en-US" sz="1000" dirty="0" err="1">
                <a:latin typeface="Arial"/>
              </a:rPr>
              <a:t>valdra</a:t>
            </a:r>
            <a:r>
              <a:rPr lang="en-US" sz="1000" dirty="0">
                <a:latin typeface="Arial"/>
              </a:rPr>
              <a:t> solo con el peso </a:t>
            </a:r>
            <a:r>
              <a:rPr lang="en-US" sz="1000" dirty="0" err="1">
                <a:latin typeface="Arial"/>
              </a:rPr>
              <a:t>por</a:t>
            </a:r>
            <a:r>
              <a:rPr lang="en-US" sz="1000" dirty="0">
                <a:latin typeface="Arial"/>
              </a:rPr>
              <a:t> </a:t>
            </a:r>
            <a:r>
              <a:rPr lang="en-US" sz="1000" dirty="0" err="1">
                <a:latin typeface="Arial"/>
              </a:rPr>
              <a:t>ejemplo</a:t>
            </a:r>
            <a:r>
              <a:rPr lang="en-US" sz="1000" dirty="0">
                <a:latin typeface="Arial"/>
              </a:rPr>
              <a:t>, </a:t>
            </a:r>
            <a:r>
              <a:rPr lang="en-US" sz="1000" dirty="0" err="1">
                <a:latin typeface="Arial"/>
              </a:rPr>
              <a:t>necesitaremos</a:t>
            </a:r>
            <a:r>
              <a:rPr lang="en-US" sz="1000" dirty="0">
                <a:latin typeface="Arial"/>
              </a:rPr>
              <a:t> </a:t>
            </a:r>
            <a:r>
              <a:rPr lang="en-US" sz="1000" dirty="0" err="1">
                <a:latin typeface="Arial"/>
              </a:rPr>
              <a:t>otras</a:t>
            </a:r>
            <a:r>
              <a:rPr lang="en-US" sz="1000" dirty="0">
                <a:latin typeface="Arial"/>
              </a:rPr>
              <a:t> </a:t>
            </a:r>
            <a:r>
              <a:rPr lang="en-US" sz="1000" dirty="0" err="1">
                <a:latin typeface="Arial"/>
              </a:rPr>
              <a:t>informaciones</a:t>
            </a:r>
            <a:r>
              <a:rPr lang="en-US" sz="1000" dirty="0">
                <a:latin typeface="Arial"/>
              </a:rPr>
              <a:t> </a:t>
            </a:r>
            <a:r>
              <a:rPr lang="en-US" sz="1000" dirty="0" err="1">
                <a:latin typeface="Arial"/>
              </a:rPr>
              <a:t>como</a:t>
            </a:r>
            <a:r>
              <a:rPr lang="en-US" sz="1000" dirty="0">
                <a:latin typeface="Arial"/>
              </a:rPr>
              <a:t> </a:t>
            </a:r>
            <a:r>
              <a:rPr lang="en-US" sz="1000" dirty="0" err="1">
                <a:latin typeface="Arial"/>
              </a:rPr>
              <a:t>puede</a:t>
            </a:r>
            <a:r>
              <a:rPr lang="en-US" sz="1000" dirty="0">
                <a:latin typeface="Arial"/>
              </a:rPr>
              <a:t> </a:t>
            </a:r>
            <a:r>
              <a:rPr lang="en-US" sz="1000" dirty="0" err="1">
                <a:latin typeface="Arial"/>
              </a:rPr>
              <a:t>ser</a:t>
            </a:r>
            <a:r>
              <a:rPr lang="en-US" sz="1000" dirty="0">
                <a:latin typeface="Arial"/>
              </a:rPr>
              <a:t> la </a:t>
            </a:r>
            <a:r>
              <a:rPr lang="en-US" sz="1000" dirty="0" err="1">
                <a:latin typeface="Arial"/>
              </a:rPr>
              <a:t>edad</a:t>
            </a:r>
            <a:r>
              <a:rPr lang="en-US" sz="1000" dirty="0">
                <a:latin typeface="Arial"/>
              </a:rPr>
              <a:t>, el </a:t>
            </a:r>
            <a:r>
              <a:rPr lang="en-US" sz="1000" dirty="0" err="1">
                <a:latin typeface="Arial"/>
              </a:rPr>
              <a:t>sexo</a:t>
            </a:r>
            <a:r>
              <a:rPr lang="en-US" sz="1000" dirty="0">
                <a:latin typeface="Arial"/>
              </a:rPr>
              <a:t> etc.  </a:t>
            </a:r>
            <a:r>
              <a:rPr lang="en-US" sz="1000" dirty="0" err="1">
                <a:latin typeface="Arial"/>
              </a:rPr>
              <a:t>Por</a:t>
            </a:r>
            <a:r>
              <a:rPr lang="en-US" sz="1000" dirty="0">
                <a:latin typeface="Arial"/>
              </a:rPr>
              <a:t> lo que </a:t>
            </a:r>
            <a:r>
              <a:rPr lang="en-US" sz="1000" dirty="0" err="1">
                <a:latin typeface="Arial"/>
              </a:rPr>
              <a:t>si</a:t>
            </a:r>
            <a:r>
              <a:rPr lang="en-US" sz="1000" dirty="0">
                <a:latin typeface="Arial"/>
              </a:rPr>
              <a:t> </a:t>
            </a:r>
            <a:r>
              <a:rPr lang="en-US" sz="1000" dirty="0" err="1">
                <a:latin typeface="Arial"/>
              </a:rPr>
              <a:t>incluimos</a:t>
            </a:r>
            <a:r>
              <a:rPr lang="en-US" sz="1000" dirty="0">
                <a:latin typeface="Arial"/>
              </a:rPr>
              <a:t> </a:t>
            </a:r>
            <a:r>
              <a:rPr lang="en-US" sz="1000" dirty="0" err="1">
                <a:latin typeface="Arial"/>
              </a:rPr>
              <a:t>estas</a:t>
            </a:r>
            <a:r>
              <a:rPr lang="en-US" sz="1000" dirty="0">
                <a:latin typeface="Arial"/>
              </a:rPr>
              <a:t> variables </a:t>
            </a:r>
            <a:r>
              <a:rPr lang="en-US" sz="1000" dirty="0" err="1">
                <a:latin typeface="Arial"/>
              </a:rPr>
              <a:t>en</a:t>
            </a:r>
            <a:r>
              <a:rPr lang="en-US" sz="1000" dirty="0">
                <a:latin typeface="Arial"/>
              </a:rPr>
              <a:t> </a:t>
            </a:r>
            <a:r>
              <a:rPr lang="en-US" sz="1000" dirty="0" err="1">
                <a:latin typeface="Arial"/>
              </a:rPr>
              <a:t>nuestro</a:t>
            </a:r>
            <a:r>
              <a:rPr lang="en-US" sz="1000" dirty="0">
                <a:latin typeface="Arial"/>
              </a:rPr>
              <a:t> </a:t>
            </a:r>
            <a:r>
              <a:rPr lang="en-US" sz="1000" dirty="0" err="1">
                <a:latin typeface="Arial"/>
              </a:rPr>
              <a:t>modelo</a:t>
            </a:r>
            <a:r>
              <a:rPr lang="en-US" sz="1000" dirty="0">
                <a:latin typeface="Arial"/>
              </a:rPr>
              <a:t>, </a:t>
            </a:r>
            <a:r>
              <a:rPr lang="en-US" sz="1000" dirty="0" err="1">
                <a:latin typeface="Arial"/>
              </a:rPr>
              <a:t>nuestra</a:t>
            </a:r>
            <a:r>
              <a:rPr lang="en-US" sz="1000" dirty="0">
                <a:latin typeface="Arial"/>
              </a:rPr>
              <a:t> </a:t>
            </a:r>
            <a:r>
              <a:rPr lang="en-US" sz="1000" dirty="0" err="1">
                <a:latin typeface="Arial"/>
              </a:rPr>
              <a:t>predicción</a:t>
            </a:r>
            <a:r>
              <a:rPr lang="en-US" sz="1000" dirty="0">
                <a:latin typeface="Arial"/>
              </a:rPr>
              <a:t> se </a:t>
            </a:r>
            <a:r>
              <a:rPr lang="en-US" sz="1000" dirty="0" err="1">
                <a:latin typeface="Arial"/>
              </a:rPr>
              <a:t>acercara</a:t>
            </a:r>
            <a:r>
              <a:rPr lang="en-US" sz="1000" dirty="0">
                <a:latin typeface="Arial"/>
              </a:rPr>
              <a:t> </a:t>
            </a:r>
            <a:r>
              <a:rPr lang="en-US" sz="1000" dirty="0" err="1">
                <a:latin typeface="Arial"/>
              </a:rPr>
              <a:t>más</a:t>
            </a:r>
            <a:r>
              <a:rPr lang="en-US" sz="1000" dirty="0">
                <a:latin typeface="Arial"/>
              </a:rPr>
              <a:t> a la </a:t>
            </a:r>
            <a:r>
              <a:rPr lang="en-US" sz="1000" dirty="0" err="1">
                <a:latin typeface="Arial"/>
              </a:rPr>
              <a:t>realidad</a:t>
            </a:r>
            <a:r>
              <a:rPr lang="en-US" sz="1000" dirty="0">
                <a:latin typeface="Arial"/>
              </a:rPr>
              <a:t> </a:t>
            </a:r>
            <a:r>
              <a:rPr lang="en-US" sz="1000" dirty="0" err="1">
                <a:latin typeface="Arial"/>
              </a:rPr>
              <a:t>ya</a:t>
            </a:r>
            <a:r>
              <a:rPr lang="en-US" sz="1000" dirty="0">
                <a:latin typeface="Arial"/>
              </a:rPr>
              <a:t> que </a:t>
            </a:r>
            <a:r>
              <a:rPr lang="en-US" sz="1000" dirty="0" err="1">
                <a:latin typeface="Arial"/>
              </a:rPr>
              <a:t>estamos</a:t>
            </a:r>
            <a:r>
              <a:rPr lang="en-US" sz="1000" dirty="0">
                <a:latin typeface="Arial"/>
              </a:rPr>
              <a:t> </a:t>
            </a:r>
            <a:r>
              <a:rPr lang="en-US" sz="1000" dirty="0" err="1">
                <a:latin typeface="Arial"/>
              </a:rPr>
              <a:t>aportando</a:t>
            </a:r>
            <a:r>
              <a:rPr lang="en-US" sz="1000" dirty="0">
                <a:latin typeface="Arial"/>
              </a:rPr>
              <a:t> </a:t>
            </a:r>
            <a:r>
              <a:rPr lang="en-US" sz="1000" dirty="0" err="1">
                <a:latin typeface="Arial"/>
              </a:rPr>
              <a:t>nueva</a:t>
            </a:r>
            <a:r>
              <a:rPr lang="en-US" sz="1000" dirty="0">
                <a:latin typeface="Arial"/>
              </a:rPr>
              <a:t> </a:t>
            </a:r>
            <a:r>
              <a:rPr lang="en-US" sz="1000" dirty="0" err="1">
                <a:latin typeface="Arial"/>
              </a:rPr>
              <a:t>información</a:t>
            </a:r>
            <a:r>
              <a:rPr lang="en-US" sz="1000" dirty="0">
                <a:latin typeface="Arial"/>
              </a:rPr>
              <a:t>. </a:t>
            </a:r>
            <a:r>
              <a:rPr lang="en-US" sz="1000" dirty="0" err="1">
                <a:latin typeface="Arial"/>
              </a:rPr>
              <a:t>Más</a:t>
            </a:r>
            <a:r>
              <a:rPr lang="en-US" sz="1000" dirty="0">
                <a:latin typeface="Arial"/>
              </a:rPr>
              <a:t> </a:t>
            </a:r>
            <a:r>
              <a:rPr lang="en-US" sz="1000" dirty="0" err="1">
                <a:latin typeface="Arial"/>
              </a:rPr>
              <a:t>adelante</a:t>
            </a:r>
            <a:r>
              <a:rPr lang="en-US" sz="1000" dirty="0">
                <a:latin typeface="Arial"/>
              </a:rPr>
              <a:t> </a:t>
            </a:r>
            <a:r>
              <a:rPr lang="en-US" sz="1000" dirty="0" err="1">
                <a:latin typeface="Arial"/>
              </a:rPr>
              <a:t>veremos</a:t>
            </a:r>
            <a:r>
              <a:rPr lang="en-US" sz="1000" dirty="0">
                <a:latin typeface="Arial"/>
              </a:rPr>
              <a:t> </a:t>
            </a:r>
            <a:r>
              <a:rPr lang="en-US" sz="1000" dirty="0" err="1">
                <a:latin typeface="Arial"/>
              </a:rPr>
              <a:t>problemas</a:t>
            </a:r>
            <a:r>
              <a:rPr lang="en-US" sz="1000" dirty="0">
                <a:latin typeface="Arial"/>
              </a:rPr>
              <a:t> de </a:t>
            </a:r>
            <a:r>
              <a:rPr lang="en-US" sz="1000" dirty="0" err="1">
                <a:latin typeface="Arial"/>
              </a:rPr>
              <a:t>añadir</a:t>
            </a:r>
            <a:r>
              <a:rPr lang="en-US" sz="1000" dirty="0">
                <a:latin typeface="Arial"/>
              </a:rPr>
              <a:t> </a:t>
            </a:r>
            <a:r>
              <a:rPr lang="en-US" sz="1000" dirty="0" err="1">
                <a:latin typeface="Arial"/>
              </a:rPr>
              <a:t>demasiada</a:t>
            </a:r>
            <a:r>
              <a:rPr lang="en-US" sz="1000" dirty="0">
                <a:latin typeface="Arial"/>
              </a:rPr>
              <a:t> </a:t>
            </a:r>
            <a:r>
              <a:rPr lang="en-US" sz="1000" dirty="0" err="1">
                <a:latin typeface="Arial"/>
              </a:rPr>
              <a:t>informacion</a:t>
            </a:r>
            <a:r>
              <a:rPr lang="en-US" sz="1000" dirty="0">
                <a:latin typeface="Arial"/>
              </a:rPr>
              <a:t>.</a:t>
            </a:r>
            <a:endParaRPr sz="900" dirty="0"/>
          </a:p>
          <a:p>
            <a:pPr>
              <a:lnSpc>
                <a:spcPct val="100000"/>
              </a:lnSpc>
            </a:pPr>
            <a:endParaRPr sz="900" dirty="0"/>
          </a:p>
          <a:p>
            <a:pPr>
              <a:lnSpc>
                <a:spcPct val="100000"/>
              </a:lnSpc>
            </a:pPr>
            <a:r>
              <a:rPr lang="en-US" sz="1000" dirty="0" err="1">
                <a:latin typeface="Arial"/>
              </a:rPr>
              <a:t>Además</a:t>
            </a:r>
            <a:r>
              <a:rPr lang="en-US" sz="1000" dirty="0">
                <a:latin typeface="Arial"/>
              </a:rPr>
              <a:t> hasta </a:t>
            </a:r>
            <a:r>
              <a:rPr lang="en-US" sz="1000" dirty="0" err="1">
                <a:latin typeface="Arial"/>
              </a:rPr>
              <a:t>ahora</a:t>
            </a:r>
            <a:r>
              <a:rPr lang="en-US" sz="1000" dirty="0">
                <a:latin typeface="Arial"/>
              </a:rPr>
              <a:t> </a:t>
            </a:r>
            <a:r>
              <a:rPr lang="en-US" sz="1000" dirty="0" err="1">
                <a:latin typeface="Arial"/>
              </a:rPr>
              <a:t>hemos</a:t>
            </a:r>
            <a:r>
              <a:rPr lang="en-US" sz="1000" dirty="0">
                <a:latin typeface="Arial"/>
              </a:rPr>
              <a:t> </a:t>
            </a:r>
            <a:r>
              <a:rPr lang="en-US" sz="1000" dirty="0" err="1">
                <a:latin typeface="Arial"/>
              </a:rPr>
              <a:t>visto</a:t>
            </a:r>
            <a:r>
              <a:rPr lang="en-US" sz="1000" dirty="0">
                <a:latin typeface="Arial"/>
              </a:rPr>
              <a:t> que </a:t>
            </a:r>
            <a:r>
              <a:rPr lang="en-US" sz="1000" dirty="0" err="1">
                <a:latin typeface="Arial"/>
              </a:rPr>
              <a:t>si</a:t>
            </a:r>
            <a:r>
              <a:rPr lang="en-US" sz="1000" dirty="0">
                <a:latin typeface="Arial"/>
              </a:rPr>
              <a:t> </a:t>
            </a:r>
            <a:r>
              <a:rPr lang="en-US" sz="1000" dirty="0" err="1">
                <a:latin typeface="Arial"/>
              </a:rPr>
              <a:t>tenemos</a:t>
            </a:r>
            <a:r>
              <a:rPr lang="en-US" sz="1000" dirty="0">
                <a:latin typeface="Arial"/>
              </a:rPr>
              <a:t> </a:t>
            </a:r>
            <a:r>
              <a:rPr lang="en-US" sz="1000" dirty="0" err="1">
                <a:latin typeface="Arial"/>
              </a:rPr>
              <a:t>una</a:t>
            </a:r>
            <a:r>
              <a:rPr lang="en-US" sz="1000" dirty="0">
                <a:latin typeface="Arial"/>
              </a:rPr>
              <a:t> variable </a:t>
            </a:r>
            <a:r>
              <a:rPr lang="en-US" sz="1000" dirty="0" err="1">
                <a:latin typeface="Arial"/>
              </a:rPr>
              <a:t>confusora</a:t>
            </a:r>
            <a:r>
              <a:rPr lang="en-US" sz="1000" dirty="0">
                <a:latin typeface="Arial"/>
              </a:rPr>
              <a:t> la </a:t>
            </a:r>
            <a:r>
              <a:rPr lang="en-US" sz="1000" dirty="0" err="1">
                <a:latin typeface="Arial"/>
              </a:rPr>
              <a:t>unica</a:t>
            </a:r>
            <a:r>
              <a:rPr lang="en-US" sz="1000" dirty="0">
                <a:latin typeface="Arial"/>
              </a:rPr>
              <a:t> </a:t>
            </a:r>
            <a:r>
              <a:rPr lang="en-US" sz="1000" dirty="0" err="1">
                <a:latin typeface="Arial"/>
              </a:rPr>
              <a:t>manera</a:t>
            </a:r>
            <a:r>
              <a:rPr lang="en-US" sz="1000" dirty="0">
                <a:latin typeface="Arial"/>
              </a:rPr>
              <a:t> de </a:t>
            </a:r>
            <a:r>
              <a:rPr lang="en-US" sz="1000" dirty="0" err="1">
                <a:latin typeface="Arial"/>
              </a:rPr>
              <a:t>ver</a:t>
            </a:r>
            <a:r>
              <a:rPr lang="en-US" sz="1000" dirty="0">
                <a:latin typeface="Arial"/>
              </a:rPr>
              <a:t> el </a:t>
            </a:r>
            <a:r>
              <a:rPr lang="en-US" sz="1000" dirty="0" err="1">
                <a:latin typeface="Arial"/>
              </a:rPr>
              <a:t>efecto</a:t>
            </a:r>
            <a:r>
              <a:rPr lang="en-US" sz="1000" dirty="0">
                <a:latin typeface="Arial"/>
              </a:rPr>
              <a:t> </a:t>
            </a:r>
            <a:r>
              <a:rPr lang="en-US" sz="1000" dirty="0" err="1">
                <a:latin typeface="Arial"/>
              </a:rPr>
              <a:t>en</a:t>
            </a:r>
            <a:r>
              <a:rPr lang="en-US" sz="1000" dirty="0">
                <a:latin typeface="Arial"/>
              </a:rPr>
              <a:t> </a:t>
            </a:r>
            <a:r>
              <a:rPr lang="en-US" sz="1000" dirty="0" err="1">
                <a:latin typeface="Arial"/>
              </a:rPr>
              <a:t>cada</a:t>
            </a:r>
            <a:r>
              <a:rPr lang="en-US" sz="1000" dirty="0">
                <a:latin typeface="Arial"/>
              </a:rPr>
              <a:t> </a:t>
            </a:r>
            <a:r>
              <a:rPr lang="en-US" sz="1000" dirty="0" err="1">
                <a:latin typeface="Arial"/>
              </a:rPr>
              <a:t>grupo</a:t>
            </a:r>
            <a:r>
              <a:rPr lang="en-US" sz="1000" dirty="0">
                <a:latin typeface="Arial"/>
              </a:rPr>
              <a:t> </a:t>
            </a:r>
            <a:r>
              <a:rPr lang="en-US" sz="1000" dirty="0" err="1">
                <a:latin typeface="Arial"/>
              </a:rPr>
              <a:t>es</a:t>
            </a:r>
            <a:r>
              <a:rPr lang="en-US" sz="1000" dirty="0">
                <a:latin typeface="Arial"/>
              </a:rPr>
              <a:t> </a:t>
            </a:r>
            <a:r>
              <a:rPr lang="en-US" sz="1000" dirty="0" err="1">
                <a:latin typeface="Arial"/>
              </a:rPr>
              <a:t>realizar</a:t>
            </a:r>
            <a:r>
              <a:rPr lang="en-US" sz="1000" dirty="0">
                <a:latin typeface="Arial"/>
              </a:rPr>
              <a:t> el </a:t>
            </a:r>
            <a:r>
              <a:rPr lang="en-US" sz="1000" dirty="0" err="1">
                <a:latin typeface="Arial"/>
              </a:rPr>
              <a:t>análisis</a:t>
            </a:r>
            <a:r>
              <a:rPr lang="en-US" sz="1000" dirty="0">
                <a:latin typeface="Arial"/>
              </a:rPr>
              <a:t> </a:t>
            </a:r>
            <a:r>
              <a:rPr lang="en-US" sz="1000" dirty="0" err="1">
                <a:latin typeface="Arial"/>
              </a:rPr>
              <a:t>por</a:t>
            </a:r>
            <a:r>
              <a:rPr lang="en-US" sz="1000" dirty="0">
                <a:latin typeface="Arial"/>
              </a:rPr>
              <a:t> </a:t>
            </a:r>
            <a:r>
              <a:rPr lang="en-US" sz="1000" dirty="0" err="1">
                <a:latin typeface="Arial"/>
              </a:rPr>
              <a:t>separado</a:t>
            </a:r>
            <a:r>
              <a:rPr lang="en-US" sz="1000" dirty="0">
                <a:latin typeface="Arial"/>
              </a:rPr>
              <a:t>. Los </a:t>
            </a:r>
            <a:r>
              <a:rPr lang="en-US" sz="1000" dirty="0" err="1">
                <a:latin typeface="Arial"/>
              </a:rPr>
              <a:t>modelos</a:t>
            </a:r>
            <a:r>
              <a:rPr lang="en-US" sz="1000" dirty="0">
                <a:latin typeface="Arial"/>
              </a:rPr>
              <a:t> de </a:t>
            </a:r>
            <a:r>
              <a:rPr lang="en-US" sz="1000" dirty="0" err="1">
                <a:latin typeface="Arial"/>
              </a:rPr>
              <a:t>regresión</a:t>
            </a:r>
            <a:r>
              <a:rPr lang="en-US" sz="1000" dirty="0">
                <a:latin typeface="Arial"/>
              </a:rPr>
              <a:t> </a:t>
            </a:r>
            <a:r>
              <a:rPr lang="en-US" sz="1000" dirty="0" err="1">
                <a:latin typeface="Arial"/>
              </a:rPr>
              <a:t>nos</a:t>
            </a:r>
            <a:r>
              <a:rPr lang="en-US" sz="1000" dirty="0">
                <a:latin typeface="Arial"/>
              </a:rPr>
              <a:t> </a:t>
            </a:r>
            <a:r>
              <a:rPr lang="en-US" sz="1000" dirty="0" err="1">
                <a:latin typeface="Arial"/>
              </a:rPr>
              <a:t>ayudaran</a:t>
            </a:r>
            <a:r>
              <a:rPr lang="en-US" sz="1000" dirty="0">
                <a:latin typeface="Arial"/>
              </a:rPr>
              <a:t> a </a:t>
            </a:r>
            <a:r>
              <a:rPr lang="en-US" sz="1000" dirty="0" err="1">
                <a:latin typeface="Arial"/>
              </a:rPr>
              <a:t>estudiar</a:t>
            </a:r>
            <a:r>
              <a:rPr lang="en-US" sz="1000" dirty="0">
                <a:latin typeface="Arial"/>
              </a:rPr>
              <a:t> el </a:t>
            </a:r>
            <a:r>
              <a:rPr lang="en-US" sz="1000" dirty="0" err="1">
                <a:latin typeface="Arial"/>
              </a:rPr>
              <a:t>efecto</a:t>
            </a:r>
            <a:r>
              <a:rPr lang="en-US" sz="1000" dirty="0">
                <a:latin typeface="Arial"/>
              </a:rPr>
              <a:t> de </a:t>
            </a:r>
            <a:r>
              <a:rPr lang="en-US" sz="1000" dirty="0" err="1">
                <a:latin typeface="Arial"/>
              </a:rPr>
              <a:t>estas</a:t>
            </a:r>
            <a:r>
              <a:rPr lang="en-US" sz="1000" dirty="0">
                <a:latin typeface="Arial"/>
              </a:rPr>
              <a:t> variables </a:t>
            </a:r>
            <a:r>
              <a:rPr lang="en-US" sz="1000" dirty="0" err="1">
                <a:latin typeface="Arial"/>
              </a:rPr>
              <a:t>en</a:t>
            </a:r>
            <a:r>
              <a:rPr lang="en-US" sz="1000" dirty="0">
                <a:latin typeface="Arial"/>
              </a:rPr>
              <a:t> </a:t>
            </a:r>
            <a:r>
              <a:rPr lang="en-US" sz="1000" dirty="0" err="1">
                <a:latin typeface="Arial"/>
              </a:rPr>
              <a:t>nuestra</a:t>
            </a:r>
            <a:r>
              <a:rPr lang="en-US" sz="1000" dirty="0">
                <a:latin typeface="Arial"/>
              </a:rPr>
              <a:t> variable de </a:t>
            </a:r>
            <a:r>
              <a:rPr lang="en-US" sz="1000" dirty="0" err="1">
                <a:latin typeface="Arial"/>
              </a:rPr>
              <a:t>interes</a:t>
            </a:r>
            <a:endParaRPr sz="900" dirty="0"/>
          </a:p>
        </p:txBody>
      </p:sp>
      <p:sp>
        <p:nvSpPr>
          <p:cNvPr id="433"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4827F290-3632-470C-AFC9-D1CAA9257E10}" type="slidenum">
              <a:rPr lang="en-US" sz="1300">
                <a:solidFill>
                  <a:srgbClr val="000000"/>
                </a:solidFill>
              </a:rPr>
              <a:t>4</a:t>
            </a:fld>
            <a:endParaRPr/>
          </a:p>
        </p:txBody>
      </p:sp>
    </p:spTree>
    <p:extLst>
      <p:ext uri="{BB962C8B-B14F-4D97-AF65-F5344CB8AC3E}">
        <p14:creationId xmlns:p14="http://schemas.microsoft.com/office/powerpoint/2010/main" val="259301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710439" y="4861508"/>
            <a:ext cx="5682430" cy="4604748"/>
          </a:xfrm>
          <a:prstGeom prst="rect">
            <a:avLst/>
          </a:prstGeom>
        </p:spPr>
        <p:txBody>
          <a:bodyPr lIns="99020" tIns="49690" rIns="99020" bIns="49690"/>
          <a:lstStyle/>
          <a:p>
            <a:r>
              <a:rPr lang="en-US" dirty="0">
                <a:latin typeface="Arial"/>
              </a:rPr>
              <a:t>Las betas </a:t>
            </a:r>
            <a:r>
              <a:rPr lang="en-US" dirty="0" err="1">
                <a:latin typeface="Arial"/>
              </a:rPr>
              <a:t>pueden</a:t>
            </a:r>
            <a:r>
              <a:rPr lang="en-US" dirty="0">
                <a:latin typeface="Arial"/>
              </a:rPr>
              <a:t> </a:t>
            </a:r>
            <a:r>
              <a:rPr lang="en-US" dirty="0" err="1">
                <a:latin typeface="Arial"/>
              </a:rPr>
              <a:t>ser</a:t>
            </a:r>
            <a:r>
              <a:rPr lang="en-US" dirty="0">
                <a:latin typeface="Arial"/>
              </a:rPr>
              <a:t> </a:t>
            </a:r>
            <a:r>
              <a:rPr lang="en-US" dirty="0" err="1">
                <a:latin typeface="Arial"/>
              </a:rPr>
              <a:t>cualquier</a:t>
            </a:r>
            <a:r>
              <a:rPr lang="en-US" dirty="0">
                <a:latin typeface="Arial"/>
              </a:rPr>
              <a:t> </a:t>
            </a:r>
            <a:r>
              <a:rPr lang="en-US" dirty="0" err="1">
                <a:latin typeface="Arial"/>
              </a:rPr>
              <a:t>número</a:t>
            </a:r>
            <a:r>
              <a:rPr lang="en-US" dirty="0">
                <a:latin typeface="Arial"/>
              </a:rPr>
              <a:t> real. </a:t>
            </a:r>
            <a:endParaRPr sz="900" dirty="0"/>
          </a:p>
          <a:p>
            <a:r>
              <a:rPr lang="en-US" dirty="0">
                <a:latin typeface="Arial"/>
              </a:rPr>
              <a:t>A la “b1” se le </a:t>
            </a:r>
            <a:r>
              <a:rPr lang="en-US" dirty="0" err="1">
                <a:latin typeface="Arial"/>
              </a:rPr>
              <a:t>denomina</a:t>
            </a:r>
            <a:r>
              <a:rPr lang="en-US" dirty="0">
                <a:latin typeface="Arial"/>
              </a:rPr>
              <a:t> “</a:t>
            </a:r>
            <a:r>
              <a:rPr lang="en-US" dirty="0" err="1">
                <a:latin typeface="Arial"/>
              </a:rPr>
              <a:t>Ordenada</a:t>
            </a:r>
            <a:r>
              <a:rPr lang="en-US" dirty="0">
                <a:latin typeface="Arial"/>
              </a:rPr>
              <a:t> </a:t>
            </a:r>
            <a:r>
              <a:rPr lang="en-US" dirty="0" err="1">
                <a:latin typeface="Arial"/>
              </a:rPr>
              <a:t>en</a:t>
            </a:r>
            <a:r>
              <a:rPr lang="en-US" dirty="0">
                <a:latin typeface="Arial"/>
              </a:rPr>
              <a:t> el </a:t>
            </a:r>
            <a:r>
              <a:rPr lang="en-US" dirty="0" err="1">
                <a:latin typeface="Arial"/>
              </a:rPr>
              <a:t>origen</a:t>
            </a:r>
            <a:r>
              <a:rPr lang="en-US" dirty="0">
                <a:latin typeface="Arial"/>
              </a:rPr>
              <a:t>”. Y </a:t>
            </a:r>
            <a:r>
              <a:rPr lang="en-US" dirty="0" err="1">
                <a:latin typeface="Arial"/>
              </a:rPr>
              <a:t>representa</a:t>
            </a:r>
            <a:r>
              <a:rPr lang="en-US" dirty="0">
                <a:latin typeface="Arial"/>
              </a:rPr>
              <a:t> el valor de la “y” </a:t>
            </a:r>
            <a:r>
              <a:rPr lang="en-US" dirty="0" err="1">
                <a:latin typeface="Arial"/>
              </a:rPr>
              <a:t>cuando</a:t>
            </a:r>
            <a:r>
              <a:rPr lang="en-US" dirty="0">
                <a:latin typeface="Arial"/>
              </a:rPr>
              <a:t> la “x” vale cero.</a:t>
            </a:r>
            <a:endParaRPr sz="900" dirty="0"/>
          </a:p>
          <a:p>
            <a:endParaRPr sz="900" dirty="0"/>
          </a:p>
          <a:p>
            <a:r>
              <a:rPr lang="en-US" dirty="0">
                <a:latin typeface="Arial"/>
              </a:rPr>
              <a:t>La recta de </a:t>
            </a:r>
            <a:r>
              <a:rPr lang="en-US" dirty="0" err="1">
                <a:latin typeface="Arial"/>
              </a:rPr>
              <a:t>los</a:t>
            </a:r>
            <a:r>
              <a:rPr lang="en-US" dirty="0">
                <a:latin typeface="Arial"/>
              </a:rPr>
              <a:t> </a:t>
            </a:r>
            <a:r>
              <a:rPr lang="en-US" dirty="0" err="1">
                <a:latin typeface="Arial"/>
              </a:rPr>
              <a:t>mínimos</a:t>
            </a:r>
            <a:r>
              <a:rPr lang="en-US" dirty="0">
                <a:latin typeface="Arial"/>
              </a:rPr>
              <a:t> </a:t>
            </a:r>
            <a:r>
              <a:rPr lang="en-US" dirty="0" err="1">
                <a:latin typeface="Arial"/>
              </a:rPr>
              <a:t>cuadrados</a:t>
            </a:r>
            <a:r>
              <a:rPr lang="en-US" dirty="0">
                <a:latin typeface="Arial"/>
              </a:rPr>
              <a:t> </a:t>
            </a:r>
            <a:r>
              <a:rPr lang="en-US" dirty="0" err="1">
                <a:latin typeface="Arial"/>
              </a:rPr>
              <a:t>es</a:t>
            </a:r>
            <a:r>
              <a:rPr lang="en-US" dirty="0">
                <a:latin typeface="Arial"/>
              </a:rPr>
              <a:t> la recta que </a:t>
            </a:r>
            <a:r>
              <a:rPr lang="en-US" dirty="0" err="1">
                <a:latin typeface="Arial"/>
              </a:rPr>
              <a:t>mejor</a:t>
            </a:r>
            <a:r>
              <a:rPr lang="en-US" dirty="0">
                <a:latin typeface="Arial"/>
              </a:rPr>
              <a:t> se </a:t>
            </a:r>
            <a:r>
              <a:rPr lang="en-US" dirty="0" err="1">
                <a:latin typeface="Arial"/>
              </a:rPr>
              <a:t>adapta</a:t>
            </a:r>
            <a:r>
              <a:rPr lang="en-US" dirty="0">
                <a:latin typeface="Arial"/>
              </a:rPr>
              <a:t> a </a:t>
            </a:r>
            <a:r>
              <a:rPr lang="en-US" dirty="0" err="1">
                <a:latin typeface="Arial"/>
              </a:rPr>
              <a:t>los</a:t>
            </a:r>
            <a:r>
              <a:rPr lang="en-US" dirty="0">
                <a:latin typeface="Arial"/>
              </a:rPr>
              <a:t> </a:t>
            </a:r>
            <a:r>
              <a:rPr lang="en-US" dirty="0" err="1">
                <a:latin typeface="Arial"/>
              </a:rPr>
              <a:t>valores</a:t>
            </a:r>
            <a:r>
              <a:rPr lang="en-US" dirty="0">
                <a:latin typeface="Arial"/>
              </a:rPr>
              <a:t> de dos variables que </a:t>
            </a:r>
            <a:r>
              <a:rPr lang="en-US" dirty="0" err="1">
                <a:latin typeface="Arial"/>
              </a:rPr>
              <a:t>dibujan</a:t>
            </a:r>
            <a:r>
              <a:rPr lang="en-US" dirty="0">
                <a:latin typeface="Arial"/>
              </a:rPr>
              <a:t> </a:t>
            </a:r>
            <a:r>
              <a:rPr lang="en-US" dirty="0" err="1">
                <a:latin typeface="Arial"/>
              </a:rPr>
              <a:t>sobre</a:t>
            </a:r>
            <a:r>
              <a:rPr lang="en-US" dirty="0">
                <a:latin typeface="Arial"/>
              </a:rPr>
              <a:t> el </a:t>
            </a:r>
            <a:r>
              <a:rPr lang="en-US" dirty="0" err="1">
                <a:latin typeface="Arial"/>
              </a:rPr>
              <a:t>plano</a:t>
            </a:r>
            <a:r>
              <a:rPr lang="en-US" dirty="0">
                <a:latin typeface="Arial"/>
              </a:rPr>
              <a:t> </a:t>
            </a:r>
            <a:r>
              <a:rPr lang="en-US" dirty="0" err="1">
                <a:latin typeface="Arial"/>
              </a:rPr>
              <a:t>una</a:t>
            </a:r>
            <a:r>
              <a:rPr lang="en-US" dirty="0">
                <a:latin typeface="Arial"/>
              </a:rPr>
              <a:t> </a:t>
            </a:r>
            <a:r>
              <a:rPr lang="en-US" dirty="0" err="1">
                <a:latin typeface="Arial"/>
              </a:rPr>
              <a:t>nube</a:t>
            </a:r>
            <a:r>
              <a:rPr lang="en-US" dirty="0">
                <a:latin typeface="Arial"/>
              </a:rPr>
              <a:t> de </a:t>
            </a:r>
            <a:r>
              <a:rPr lang="en-US" dirty="0" err="1">
                <a:latin typeface="Arial"/>
              </a:rPr>
              <a:t>puntos</a:t>
            </a:r>
            <a:r>
              <a:rPr lang="en-US" dirty="0">
                <a:latin typeface="Arial"/>
              </a:rPr>
              <a:t> para </a:t>
            </a:r>
            <a:r>
              <a:rPr lang="en-US" dirty="0" err="1">
                <a:latin typeface="Arial"/>
              </a:rPr>
              <a:t>los</a:t>
            </a:r>
            <a:r>
              <a:rPr lang="en-US" dirty="0">
                <a:latin typeface="Arial"/>
              </a:rPr>
              <a:t> </a:t>
            </a:r>
            <a:r>
              <a:rPr lang="en-US" dirty="0" err="1">
                <a:latin typeface="Arial"/>
              </a:rPr>
              <a:t>cuales</a:t>
            </a:r>
            <a:r>
              <a:rPr lang="en-US" dirty="0">
                <a:latin typeface="Arial"/>
              </a:rPr>
              <a:t> </a:t>
            </a:r>
            <a:r>
              <a:rPr lang="en-US" dirty="0" err="1">
                <a:latin typeface="Arial"/>
              </a:rPr>
              <a:t>una</a:t>
            </a:r>
            <a:r>
              <a:rPr lang="en-US" dirty="0">
                <a:latin typeface="Arial"/>
              </a:rPr>
              <a:t> recta </a:t>
            </a:r>
            <a:r>
              <a:rPr lang="en-US" dirty="0" err="1">
                <a:latin typeface="Arial"/>
              </a:rPr>
              <a:t>es</a:t>
            </a:r>
            <a:r>
              <a:rPr lang="en-US" dirty="0">
                <a:latin typeface="Arial"/>
              </a:rPr>
              <a:t> un </a:t>
            </a:r>
            <a:r>
              <a:rPr lang="en-US" dirty="0" err="1">
                <a:latin typeface="Arial"/>
              </a:rPr>
              <a:t>buen</a:t>
            </a:r>
            <a:r>
              <a:rPr lang="en-US" dirty="0">
                <a:latin typeface="Arial"/>
              </a:rPr>
              <a:t> </a:t>
            </a:r>
            <a:r>
              <a:rPr lang="en-US" dirty="0" err="1">
                <a:latin typeface="Arial"/>
              </a:rPr>
              <a:t>modelo</a:t>
            </a:r>
            <a:r>
              <a:rPr lang="en-US" dirty="0">
                <a:latin typeface="Arial"/>
              </a:rPr>
              <a:t>.</a:t>
            </a:r>
            <a:endParaRPr sz="900" dirty="0"/>
          </a:p>
          <a:p>
            <a:r>
              <a:rPr lang="en-US" dirty="0">
                <a:latin typeface="Arial"/>
              </a:rPr>
              <a:t>Los </a:t>
            </a:r>
            <a:r>
              <a:rPr lang="en-US" dirty="0" err="1">
                <a:latin typeface="Arial"/>
              </a:rPr>
              <a:t>residuos</a:t>
            </a:r>
            <a:r>
              <a:rPr lang="en-US" dirty="0">
                <a:latin typeface="Arial"/>
              </a:rPr>
              <a:t> </a:t>
            </a:r>
            <a:r>
              <a:rPr lang="en-US" dirty="0" err="1">
                <a:latin typeface="Arial"/>
              </a:rPr>
              <a:t>calculados</a:t>
            </a:r>
            <a:r>
              <a:rPr lang="en-US" dirty="0">
                <a:latin typeface="Arial"/>
              </a:rPr>
              <a:t> </a:t>
            </a:r>
            <a:r>
              <a:rPr lang="en-US" dirty="0" err="1">
                <a:latin typeface="Arial"/>
              </a:rPr>
              <a:t>punto</a:t>
            </a:r>
            <a:r>
              <a:rPr lang="en-US" dirty="0">
                <a:latin typeface="Arial"/>
              </a:rPr>
              <a:t> </a:t>
            </a:r>
            <a:r>
              <a:rPr lang="en-US" dirty="0" err="1">
                <a:latin typeface="Arial"/>
              </a:rPr>
              <a:t>por</a:t>
            </a:r>
            <a:r>
              <a:rPr lang="en-US" dirty="0">
                <a:latin typeface="Arial"/>
              </a:rPr>
              <a:t> </a:t>
            </a:r>
            <a:r>
              <a:rPr lang="en-US" dirty="0" err="1">
                <a:latin typeface="Arial"/>
              </a:rPr>
              <a:t>punto</a:t>
            </a:r>
            <a:r>
              <a:rPr lang="en-US" dirty="0">
                <a:latin typeface="Arial"/>
              </a:rPr>
              <a:t> </a:t>
            </a:r>
            <a:r>
              <a:rPr lang="en-US" dirty="0" err="1">
                <a:latin typeface="Arial"/>
              </a:rPr>
              <a:t>respecto</a:t>
            </a:r>
            <a:r>
              <a:rPr lang="en-US" dirty="0">
                <a:latin typeface="Arial"/>
              </a:rPr>
              <a:t> a la recta de </a:t>
            </a:r>
            <a:r>
              <a:rPr lang="en-US" dirty="0" err="1">
                <a:latin typeface="Arial"/>
              </a:rPr>
              <a:t>mínimos</a:t>
            </a:r>
            <a:r>
              <a:rPr lang="en-US" dirty="0">
                <a:latin typeface="Arial"/>
              </a:rPr>
              <a:t> </a:t>
            </a:r>
            <a:r>
              <a:rPr lang="en-US" dirty="0" err="1">
                <a:latin typeface="Arial"/>
              </a:rPr>
              <a:t>cuadrados</a:t>
            </a:r>
            <a:r>
              <a:rPr lang="en-US" dirty="0">
                <a:latin typeface="Arial"/>
              </a:rPr>
              <a:t> </a:t>
            </a:r>
            <a:r>
              <a:rPr lang="en-US" dirty="0" err="1">
                <a:latin typeface="Arial"/>
              </a:rPr>
              <a:t>permiten</a:t>
            </a:r>
            <a:r>
              <a:rPr lang="en-US" dirty="0">
                <a:latin typeface="Arial"/>
              </a:rPr>
              <a:t> </a:t>
            </a:r>
            <a:r>
              <a:rPr lang="en-US" dirty="0" err="1">
                <a:latin typeface="Arial"/>
              </a:rPr>
              <a:t>estimar</a:t>
            </a:r>
            <a:r>
              <a:rPr lang="en-US" dirty="0">
                <a:latin typeface="Arial"/>
              </a:rPr>
              <a:t> la DE </a:t>
            </a:r>
            <a:r>
              <a:rPr lang="en-US" dirty="0" err="1">
                <a:latin typeface="Arial"/>
              </a:rPr>
              <a:t>de</a:t>
            </a:r>
            <a:r>
              <a:rPr lang="en-US" dirty="0">
                <a:latin typeface="Arial"/>
              </a:rPr>
              <a:t> la </a:t>
            </a:r>
            <a:r>
              <a:rPr lang="en-US" dirty="0" err="1">
                <a:latin typeface="Arial"/>
              </a:rPr>
              <a:t>distribución</a:t>
            </a:r>
            <a:r>
              <a:rPr lang="en-US" dirty="0">
                <a:latin typeface="Arial"/>
              </a:rPr>
              <a:t> N(0, DE) de la “ɛ” del </a:t>
            </a:r>
            <a:r>
              <a:rPr lang="en-US" dirty="0" err="1">
                <a:latin typeface="Arial"/>
              </a:rPr>
              <a:t>modelo</a:t>
            </a:r>
            <a:r>
              <a:rPr lang="en-US" dirty="0">
                <a:latin typeface="Arial"/>
              </a:rPr>
              <a:t> de </a:t>
            </a:r>
            <a:r>
              <a:rPr lang="en-US" dirty="0" err="1">
                <a:latin typeface="Arial"/>
              </a:rPr>
              <a:t>Regresión</a:t>
            </a:r>
            <a:r>
              <a:rPr lang="en-US" dirty="0">
                <a:latin typeface="Arial"/>
              </a:rPr>
              <a:t>.</a:t>
            </a:r>
            <a:endParaRPr sz="900" dirty="0"/>
          </a:p>
          <a:p>
            <a:endParaRPr sz="900" dirty="0"/>
          </a:p>
        </p:txBody>
      </p:sp>
      <p:sp>
        <p:nvSpPr>
          <p:cNvPr id="435"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4313E080-92F2-419F-91D1-53AACC89125F}" type="slidenum">
              <a:rPr lang="en-US" sz="1300">
                <a:solidFill>
                  <a:srgbClr val="000000"/>
                </a:solidFill>
              </a:rPr>
              <a:t>5</a:t>
            </a:fld>
            <a:endParaRPr/>
          </a:p>
        </p:txBody>
      </p:sp>
    </p:spTree>
    <p:extLst>
      <p:ext uri="{BB962C8B-B14F-4D97-AF65-F5344CB8AC3E}">
        <p14:creationId xmlns:p14="http://schemas.microsoft.com/office/powerpoint/2010/main" val="249213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100" dirty="0" err="1">
                <a:latin typeface="Arial"/>
              </a:rPr>
              <a:t>Algunas</a:t>
            </a:r>
            <a:r>
              <a:rPr lang="en-US" sz="1100" dirty="0">
                <a:latin typeface="Arial"/>
              </a:rPr>
              <a:t> de las </a:t>
            </a:r>
            <a:r>
              <a:rPr lang="en-US" sz="1100" dirty="0" err="1">
                <a:latin typeface="Arial"/>
              </a:rPr>
              <a:t>aplicaciones</a:t>
            </a:r>
            <a:r>
              <a:rPr lang="en-US" sz="1100" dirty="0">
                <a:latin typeface="Arial"/>
              </a:rPr>
              <a:t> que </a:t>
            </a:r>
            <a:r>
              <a:rPr lang="en-US" sz="1100" dirty="0" err="1">
                <a:latin typeface="Arial"/>
              </a:rPr>
              <a:t>veremos</a:t>
            </a:r>
            <a:r>
              <a:rPr lang="en-US" sz="1100" dirty="0">
                <a:latin typeface="Arial"/>
              </a:rPr>
              <a:t> </a:t>
            </a:r>
            <a:r>
              <a:rPr lang="en-US" sz="1100" dirty="0" err="1">
                <a:latin typeface="Arial"/>
              </a:rPr>
              <a:t>en</a:t>
            </a:r>
            <a:r>
              <a:rPr lang="en-US" sz="1100" dirty="0">
                <a:latin typeface="Arial"/>
              </a:rPr>
              <a:t> </a:t>
            </a:r>
            <a:r>
              <a:rPr lang="en-US" sz="1100" dirty="0" err="1">
                <a:latin typeface="Arial"/>
              </a:rPr>
              <a:t>los</a:t>
            </a:r>
            <a:r>
              <a:rPr lang="en-US" sz="1100" dirty="0">
                <a:latin typeface="Arial"/>
              </a:rPr>
              <a:t> </a:t>
            </a:r>
            <a:r>
              <a:rPr lang="en-US" sz="1100" dirty="0" err="1">
                <a:latin typeface="Arial"/>
              </a:rPr>
              <a:t>modelos</a:t>
            </a:r>
            <a:r>
              <a:rPr lang="en-US" sz="1100" dirty="0">
                <a:latin typeface="Arial"/>
              </a:rPr>
              <a:t> </a:t>
            </a:r>
            <a:r>
              <a:rPr lang="en-US" sz="1100" dirty="0" err="1">
                <a:latin typeface="Arial"/>
              </a:rPr>
              <a:t>lineales</a:t>
            </a:r>
            <a:r>
              <a:rPr lang="en-US" sz="1100" dirty="0">
                <a:latin typeface="Arial"/>
              </a:rPr>
              <a:t> multiples </a:t>
            </a:r>
            <a:r>
              <a:rPr lang="en-US" sz="1100" dirty="0" err="1">
                <a:latin typeface="Arial"/>
              </a:rPr>
              <a:t>seran</a:t>
            </a:r>
            <a:r>
              <a:rPr lang="en-US" sz="1100" dirty="0">
                <a:latin typeface="Arial"/>
              </a:rPr>
              <a:t>: </a:t>
            </a:r>
            <a:endParaRPr sz="800" dirty="0"/>
          </a:p>
          <a:p>
            <a:endParaRPr sz="800" dirty="0"/>
          </a:p>
          <a:p>
            <a:pPr>
              <a:lnSpc>
                <a:spcPct val="100000"/>
              </a:lnSpc>
              <a:buFont typeface="StarSymbol"/>
              <a:buChar char="-"/>
            </a:pPr>
            <a:r>
              <a:rPr lang="en-US" sz="1100" dirty="0" err="1">
                <a:latin typeface="Arial"/>
              </a:rPr>
              <a:t>Detectar</a:t>
            </a:r>
            <a:r>
              <a:rPr lang="en-US" sz="1100" dirty="0">
                <a:latin typeface="Arial"/>
              </a:rPr>
              <a:t> variables </a:t>
            </a:r>
            <a:r>
              <a:rPr lang="en-US" sz="1100" dirty="0" err="1">
                <a:latin typeface="Arial"/>
              </a:rPr>
              <a:t>explicativas</a:t>
            </a:r>
            <a:r>
              <a:rPr lang="en-US" sz="1100" dirty="0">
                <a:latin typeface="Arial"/>
              </a:rPr>
              <a:t> </a:t>
            </a:r>
            <a:endParaRPr sz="800" dirty="0"/>
          </a:p>
          <a:p>
            <a:pPr>
              <a:lnSpc>
                <a:spcPct val="100000"/>
              </a:lnSpc>
              <a:buFont typeface="StarSymbol"/>
              <a:buChar char="-"/>
            </a:pPr>
            <a:r>
              <a:rPr lang="en-US" sz="1100" dirty="0">
                <a:latin typeface="Arial"/>
              </a:rPr>
              <a:t> </a:t>
            </a:r>
            <a:r>
              <a:rPr lang="en-US" sz="1100" dirty="0" err="1">
                <a:latin typeface="Arial"/>
              </a:rPr>
              <a:t>Encontrar</a:t>
            </a:r>
            <a:r>
              <a:rPr lang="en-US" sz="1100" dirty="0">
                <a:latin typeface="Arial"/>
              </a:rPr>
              <a:t> </a:t>
            </a:r>
            <a:r>
              <a:rPr lang="en-US" sz="1100" dirty="0" err="1">
                <a:latin typeface="Arial"/>
              </a:rPr>
              <a:t>posibles</a:t>
            </a:r>
            <a:r>
              <a:rPr lang="en-US" sz="1100" dirty="0">
                <a:latin typeface="Arial"/>
              </a:rPr>
              <a:t> </a:t>
            </a:r>
            <a:r>
              <a:rPr lang="en-US" sz="1100" dirty="0" err="1">
                <a:latin typeface="Arial"/>
              </a:rPr>
              <a:t>interaciones</a:t>
            </a:r>
            <a:r>
              <a:rPr lang="en-US" sz="1100" dirty="0">
                <a:latin typeface="Arial"/>
              </a:rPr>
              <a:t> o variables </a:t>
            </a:r>
            <a:r>
              <a:rPr lang="en-US" sz="1100" dirty="0" err="1">
                <a:latin typeface="Arial"/>
              </a:rPr>
              <a:t>confusoras</a:t>
            </a:r>
            <a:r>
              <a:rPr lang="en-US" sz="1100" dirty="0">
                <a:latin typeface="Arial"/>
              </a:rPr>
              <a:t>. </a:t>
            </a:r>
            <a:endParaRPr sz="800" dirty="0"/>
          </a:p>
          <a:p>
            <a:pPr>
              <a:lnSpc>
                <a:spcPct val="100000"/>
              </a:lnSpc>
            </a:pPr>
            <a:endParaRPr sz="800" dirty="0"/>
          </a:p>
          <a:p>
            <a:pPr>
              <a:lnSpc>
                <a:spcPct val="100000"/>
              </a:lnSpc>
            </a:pPr>
            <a:r>
              <a:rPr lang="en-US" sz="1100" dirty="0">
                <a:latin typeface="Arial"/>
              </a:rPr>
              <a:t>Hay que </a:t>
            </a:r>
            <a:r>
              <a:rPr lang="en-US" sz="1100" dirty="0" err="1">
                <a:latin typeface="Arial"/>
              </a:rPr>
              <a:t>diferenciar</a:t>
            </a:r>
            <a:r>
              <a:rPr lang="en-US" sz="1100" dirty="0">
                <a:latin typeface="Arial"/>
              </a:rPr>
              <a:t> </a:t>
            </a:r>
            <a:r>
              <a:rPr lang="en-US" sz="1100" dirty="0" err="1">
                <a:latin typeface="Arial"/>
              </a:rPr>
              <a:t>una</a:t>
            </a:r>
            <a:r>
              <a:rPr lang="en-US" sz="1100" dirty="0">
                <a:latin typeface="Arial"/>
              </a:rPr>
              <a:t> </a:t>
            </a:r>
            <a:r>
              <a:rPr lang="en-US" sz="1100" dirty="0" err="1">
                <a:latin typeface="Arial"/>
              </a:rPr>
              <a:t>interacción</a:t>
            </a:r>
            <a:r>
              <a:rPr lang="en-US" sz="1100" dirty="0">
                <a:latin typeface="Arial"/>
              </a:rPr>
              <a:t> de </a:t>
            </a:r>
            <a:r>
              <a:rPr lang="en-US" sz="1100" dirty="0" err="1">
                <a:latin typeface="Arial"/>
              </a:rPr>
              <a:t>una</a:t>
            </a:r>
            <a:r>
              <a:rPr lang="en-US" sz="1100" dirty="0">
                <a:latin typeface="Arial"/>
              </a:rPr>
              <a:t> confusion. </a:t>
            </a:r>
            <a:r>
              <a:rPr lang="en-US" sz="1100" dirty="0" err="1">
                <a:latin typeface="Arial"/>
              </a:rPr>
              <a:t>Estaremos</a:t>
            </a:r>
            <a:r>
              <a:rPr lang="en-US" sz="1100" dirty="0">
                <a:latin typeface="Arial"/>
              </a:rPr>
              <a:t> </a:t>
            </a:r>
            <a:r>
              <a:rPr lang="en-US" sz="1100" dirty="0" err="1">
                <a:latin typeface="Arial"/>
              </a:rPr>
              <a:t>hablando</a:t>
            </a:r>
            <a:r>
              <a:rPr lang="en-US" sz="1100" dirty="0">
                <a:latin typeface="Arial"/>
              </a:rPr>
              <a:t> de </a:t>
            </a:r>
            <a:r>
              <a:rPr lang="en-US" sz="1100" dirty="0" err="1">
                <a:latin typeface="Arial"/>
              </a:rPr>
              <a:t>interacción</a:t>
            </a:r>
            <a:r>
              <a:rPr lang="en-US" sz="1100" dirty="0">
                <a:latin typeface="Arial"/>
              </a:rPr>
              <a:t> </a:t>
            </a:r>
            <a:r>
              <a:rPr lang="en-US" sz="1100" dirty="0" err="1">
                <a:latin typeface="Arial"/>
              </a:rPr>
              <a:t>cuando</a:t>
            </a:r>
            <a:r>
              <a:rPr lang="en-US" sz="1100" dirty="0">
                <a:latin typeface="Arial"/>
              </a:rPr>
              <a:t> dos variables </a:t>
            </a:r>
            <a:r>
              <a:rPr lang="en-US" sz="1100" dirty="0" err="1">
                <a:latin typeface="Arial"/>
              </a:rPr>
              <a:t>por</a:t>
            </a:r>
            <a:r>
              <a:rPr lang="en-US" sz="1100" dirty="0">
                <a:latin typeface="Arial"/>
              </a:rPr>
              <a:t> </a:t>
            </a:r>
            <a:r>
              <a:rPr lang="en-US" sz="1100" dirty="0" err="1">
                <a:latin typeface="Arial"/>
              </a:rPr>
              <a:t>separado</a:t>
            </a:r>
            <a:r>
              <a:rPr lang="en-US" sz="1100" dirty="0">
                <a:latin typeface="Arial"/>
              </a:rPr>
              <a:t> no </a:t>
            </a:r>
            <a:r>
              <a:rPr lang="en-US" sz="1100" dirty="0" err="1">
                <a:latin typeface="Arial"/>
              </a:rPr>
              <a:t>nos</a:t>
            </a:r>
            <a:r>
              <a:rPr lang="en-US" sz="1100" dirty="0">
                <a:latin typeface="Arial"/>
              </a:rPr>
              <a:t> </a:t>
            </a:r>
            <a:r>
              <a:rPr lang="en-US" sz="1100" dirty="0" err="1">
                <a:latin typeface="Arial"/>
              </a:rPr>
              <a:t>esten</a:t>
            </a:r>
            <a:r>
              <a:rPr lang="en-US" sz="1100" dirty="0">
                <a:latin typeface="Arial"/>
              </a:rPr>
              <a:t> </a:t>
            </a:r>
            <a:r>
              <a:rPr lang="en-US" sz="1100" dirty="0" err="1">
                <a:latin typeface="Arial"/>
              </a:rPr>
              <a:t>ayudando</a:t>
            </a:r>
            <a:r>
              <a:rPr lang="en-US" sz="1100" dirty="0">
                <a:latin typeface="Arial"/>
              </a:rPr>
              <a:t> a </a:t>
            </a:r>
            <a:r>
              <a:rPr lang="en-US" sz="1100" dirty="0" err="1">
                <a:latin typeface="Arial"/>
              </a:rPr>
              <a:t>explicar</a:t>
            </a:r>
            <a:r>
              <a:rPr lang="en-US" sz="1100" dirty="0">
                <a:latin typeface="Arial"/>
              </a:rPr>
              <a:t> la variable </a:t>
            </a:r>
            <a:r>
              <a:rPr lang="en-US" sz="1100" dirty="0" err="1">
                <a:latin typeface="Arial"/>
              </a:rPr>
              <a:t>respuesta</a:t>
            </a:r>
            <a:r>
              <a:rPr lang="en-US" sz="1100" dirty="0">
                <a:latin typeface="Arial"/>
              </a:rPr>
              <a:t> </a:t>
            </a:r>
            <a:r>
              <a:rPr lang="en-US" sz="1100" dirty="0" err="1">
                <a:latin typeface="Arial"/>
              </a:rPr>
              <a:t>pero</a:t>
            </a:r>
            <a:r>
              <a:rPr lang="en-US" sz="1100" dirty="0">
                <a:latin typeface="Arial"/>
              </a:rPr>
              <a:t> </a:t>
            </a:r>
            <a:r>
              <a:rPr lang="en-US" sz="1100" dirty="0" err="1">
                <a:latin typeface="Arial"/>
              </a:rPr>
              <a:t>en</a:t>
            </a:r>
            <a:r>
              <a:rPr lang="en-US" sz="1100" dirty="0">
                <a:latin typeface="Arial"/>
              </a:rPr>
              <a:t> </a:t>
            </a:r>
            <a:r>
              <a:rPr lang="en-US" sz="1100" dirty="0" err="1">
                <a:latin typeface="Arial"/>
              </a:rPr>
              <a:t>cambio</a:t>
            </a:r>
            <a:r>
              <a:rPr lang="en-US" sz="1100" dirty="0">
                <a:latin typeface="Arial"/>
              </a:rPr>
              <a:t> </a:t>
            </a:r>
            <a:r>
              <a:rPr lang="en-US" sz="1100" dirty="0" err="1">
                <a:latin typeface="Arial"/>
              </a:rPr>
              <a:t>en</a:t>
            </a:r>
            <a:r>
              <a:rPr lang="en-US" sz="1100" dirty="0">
                <a:latin typeface="Arial"/>
              </a:rPr>
              <a:t> </a:t>
            </a:r>
            <a:r>
              <a:rPr lang="en-US" sz="1100" dirty="0" err="1">
                <a:latin typeface="Arial"/>
              </a:rPr>
              <a:t>conjunto</a:t>
            </a:r>
            <a:r>
              <a:rPr lang="en-US" sz="1100" dirty="0">
                <a:latin typeface="Arial"/>
              </a:rPr>
              <a:t> </a:t>
            </a:r>
            <a:r>
              <a:rPr lang="en-US" sz="1100" dirty="0" err="1">
                <a:latin typeface="Arial"/>
              </a:rPr>
              <a:t>si</a:t>
            </a:r>
            <a:r>
              <a:rPr lang="en-US" sz="1100" dirty="0">
                <a:latin typeface="Arial"/>
              </a:rPr>
              <a:t> que </a:t>
            </a:r>
            <a:r>
              <a:rPr lang="en-US" sz="1100" dirty="0" err="1">
                <a:latin typeface="Arial"/>
              </a:rPr>
              <a:t>nos</a:t>
            </a:r>
            <a:r>
              <a:rPr lang="en-US" sz="1100" dirty="0">
                <a:latin typeface="Arial"/>
              </a:rPr>
              <a:t> den </a:t>
            </a:r>
            <a:r>
              <a:rPr lang="en-US" sz="1100" dirty="0" err="1">
                <a:latin typeface="Arial"/>
              </a:rPr>
              <a:t>información</a:t>
            </a:r>
            <a:r>
              <a:rPr lang="en-US" sz="1100" dirty="0">
                <a:latin typeface="Arial"/>
              </a:rPr>
              <a:t>.  </a:t>
            </a:r>
            <a:r>
              <a:rPr lang="en-US" sz="1100" dirty="0" err="1">
                <a:latin typeface="Arial"/>
              </a:rPr>
              <a:t>Ejemplo</a:t>
            </a:r>
            <a:r>
              <a:rPr lang="en-US" sz="1100" dirty="0">
                <a:latin typeface="Arial"/>
              </a:rPr>
              <a:t> ¿?</a:t>
            </a:r>
            <a:endParaRPr sz="800" dirty="0"/>
          </a:p>
          <a:p>
            <a:pPr>
              <a:lnSpc>
                <a:spcPct val="100000"/>
              </a:lnSpc>
            </a:pPr>
            <a:endParaRPr sz="800" dirty="0"/>
          </a:p>
          <a:p>
            <a:pPr>
              <a:lnSpc>
                <a:spcPct val="100000"/>
              </a:lnSpc>
            </a:pPr>
            <a:r>
              <a:rPr lang="en-US" sz="1100" dirty="0">
                <a:latin typeface="Arial"/>
              </a:rPr>
              <a:t>Y </a:t>
            </a:r>
            <a:r>
              <a:rPr lang="en-US" sz="1100" dirty="0" err="1">
                <a:latin typeface="Arial"/>
              </a:rPr>
              <a:t>estaremos</a:t>
            </a:r>
            <a:r>
              <a:rPr lang="en-US" sz="1100" dirty="0">
                <a:latin typeface="Arial"/>
              </a:rPr>
              <a:t> </a:t>
            </a:r>
            <a:r>
              <a:rPr lang="en-US" sz="1100" dirty="0" err="1">
                <a:latin typeface="Arial"/>
              </a:rPr>
              <a:t>hablando</a:t>
            </a:r>
            <a:r>
              <a:rPr lang="en-US" sz="1100" dirty="0">
                <a:latin typeface="Arial"/>
              </a:rPr>
              <a:t> de variables </a:t>
            </a:r>
            <a:r>
              <a:rPr lang="en-US" sz="1100" dirty="0" err="1">
                <a:latin typeface="Arial"/>
              </a:rPr>
              <a:t>confusoras</a:t>
            </a:r>
            <a:r>
              <a:rPr lang="en-US" sz="1100" dirty="0">
                <a:latin typeface="Arial"/>
              </a:rPr>
              <a:t> </a:t>
            </a:r>
            <a:r>
              <a:rPr lang="en-US" sz="1100" dirty="0" err="1">
                <a:latin typeface="Arial"/>
              </a:rPr>
              <a:t>cuando</a:t>
            </a:r>
            <a:r>
              <a:rPr lang="en-US" sz="1100" dirty="0">
                <a:latin typeface="Arial"/>
              </a:rPr>
              <a:t> se </a:t>
            </a:r>
            <a:r>
              <a:rPr lang="en-US" sz="1100" dirty="0" err="1">
                <a:latin typeface="Arial"/>
              </a:rPr>
              <a:t>comporten</a:t>
            </a:r>
            <a:r>
              <a:rPr lang="en-US" sz="1100" dirty="0">
                <a:latin typeface="Arial"/>
              </a:rPr>
              <a:t> </a:t>
            </a:r>
            <a:r>
              <a:rPr lang="en-US" sz="1100" dirty="0" err="1">
                <a:latin typeface="Arial"/>
              </a:rPr>
              <a:t>diferente</a:t>
            </a:r>
            <a:r>
              <a:rPr lang="en-US" sz="1100" dirty="0">
                <a:latin typeface="Arial"/>
              </a:rPr>
              <a:t> </a:t>
            </a:r>
            <a:r>
              <a:rPr lang="en-US" sz="1100" dirty="0" err="1">
                <a:latin typeface="Arial"/>
              </a:rPr>
              <a:t>en</a:t>
            </a:r>
            <a:r>
              <a:rPr lang="en-US" sz="1100" dirty="0">
                <a:latin typeface="Arial"/>
              </a:rPr>
              <a:t> </a:t>
            </a:r>
            <a:r>
              <a:rPr lang="en-US" sz="1100" dirty="0" err="1">
                <a:latin typeface="Arial"/>
              </a:rPr>
              <a:t>frente</a:t>
            </a:r>
            <a:r>
              <a:rPr lang="en-US" sz="1100" dirty="0">
                <a:latin typeface="Arial"/>
              </a:rPr>
              <a:t> la variable </a:t>
            </a:r>
            <a:r>
              <a:rPr lang="en-US" sz="1100" dirty="0" err="1">
                <a:latin typeface="Arial"/>
              </a:rPr>
              <a:t>respuesta</a:t>
            </a:r>
            <a:r>
              <a:rPr lang="en-US" sz="1100" dirty="0">
                <a:latin typeface="Arial"/>
              </a:rPr>
              <a:t> </a:t>
            </a:r>
            <a:r>
              <a:rPr lang="en-US" sz="1100" dirty="0" err="1">
                <a:latin typeface="Arial"/>
              </a:rPr>
              <a:t>en</a:t>
            </a:r>
            <a:r>
              <a:rPr lang="en-US" sz="1100" dirty="0">
                <a:latin typeface="Arial"/>
              </a:rPr>
              <a:t> </a:t>
            </a:r>
            <a:r>
              <a:rPr lang="en-US" sz="1100" dirty="0" err="1">
                <a:latin typeface="Arial"/>
              </a:rPr>
              <a:t>sus</a:t>
            </a:r>
            <a:r>
              <a:rPr lang="en-US" sz="1100" dirty="0">
                <a:latin typeface="Arial"/>
              </a:rPr>
              <a:t> </a:t>
            </a:r>
            <a:r>
              <a:rPr lang="en-US" sz="1100" dirty="0" err="1">
                <a:latin typeface="Arial"/>
              </a:rPr>
              <a:t>diferentes</a:t>
            </a:r>
            <a:r>
              <a:rPr lang="en-US" sz="1100" dirty="0">
                <a:latin typeface="Arial"/>
              </a:rPr>
              <a:t> </a:t>
            </a:r>
            <a:r>
              <a:rPr lang="en-US" sz="1100" dirty="0" err="1">
                <a:latin typeface="Arial"/>
              </a:rPr>
              <a:t>categorias</a:t>
            </a:r>
            <a:r>
              <a:rPr lang="en-US" sz="1100" dirty="0">
                <a:latin typeface="Arial"/>
              </a:rPr>
              <a:t>.</a:t>
            </a:r>
            <a:endParaRPr sz="800" dirty="0"/>
          </a:p>
        </p:txBody>
      </p:sp>
      <p:sp>
        <p:nvSpPr>
          <p:cNvPr id="437"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81831D66-D739-445E-93F9-73389B73297E}" type="slidenum">
              <a:rPr lang="en-US" sz="1300">
                <a:solidFill>
                  <a:srgbClr val="000000"/>
                </a:solidFill>
              </a:rPr>
              <a:t>6</a:t>
            </a:fld>
            <a:endParaRPr/>
          </a:p>
        </p:txBody>
      </p:sp>
    </p:spTree>
    <p:extLst>
      <p:ext uri="{BB962C8B-B14F-4D97-AF65-F5344CB8AC3E}">
        <p14:creationId xmlns:p14="http://schemas.microsoft.com/office/powerpoint/2010/main" val="187177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300" dirty="0" err="1">
                <a:latin typeface="Arial"/>
              </a:rPr>
              <a:t>En</a:t>
            </a:r>
            <a:r>
              <a:rPr lang="en-US" sz="1300" dirty="0">
                <a:latin typeface="Arial"/>
              </a:rPr>
              <a:t> la </a:t>
            </a:r>
            <a:r>
              <a:rPr lang="en-US" sz="1300" dirty="0" err="1">
                <a:latin typeface="Arial"/>
              </a:rPr>
              <a:t>práctica</a:t>
            </a:r>
            <a:r>
              <a:rPr lang="en-US" sz="1300" dirty="0">
                <a:latin typeface="Arial"/>
              </a:rPr>
              <a:t> </a:t>
            </a:r>
            <a:r>
              <a:rPr lang="en-US" sz="1300" dirty="0" err="1">
                <a:latin typeface="Arial"/>
              </a:rPr>
              <a:t>deberemos</a:t>
            </a:r>
            <a:r>
              <a:rPr lang="en-US" sz="1300" dirty="0">
                <a:latin typeface="Arial"/>
              </a:rPr>
              <a:t> de </a:t>
            </a:r>
            <a:r>
              <a:rPr lang="en-US" sz="1300" dirty="0" err="1">
                <a:latin typeface="Arial"/>
              </a:rPr>
              <a:t>elegir</a:t>
            </a:r>
            <a:r>
              <a:rPr lang="en-US" sz="1300" dirty="0">
                <a:latin typeface="Arial"/>
              </a:rPr>
              <a:t> </a:t>
            </a:r>
            <a:r>
              <a:rPr lang="en-US" sz="1300" dirty="0" err="1">
                <a:latin typeface="Arial"/>
              </a:rPr>
              <a:t>cuidadosamente</a:t>
            </a:r>
            <a:r>
              <a:rPr lang="en-US" sz="1300" dirty="0">
                <a:latin typeface="Arial"/>
              </a:rPr>
              <a:t> </a:t>
            </a:r>
            <a:r>
              <a:rPr lang="en-US" sz="1300" dirty="0" err="1">
                <a:latin typeface="Arial"/>
              </a:rPr>
              <a:t>qué</a:t>
            </a:r>
            <a:r>
              <a:rPr lang="en-US" sz="1300" dirty="0">
                <a:latin typeface="Arial"/>
              </a:rPr>
              <a:t> variables </a:t>
            </a:r>
            <a:r>
              <a:rPr lang="en-US" sz="1300" dirty="0" err="1">
                <a:latin typeface="Arial"/>
              </a:rPr>
              <a:t>vamos</a:t>
            </a:r>
            <a:r>
              <a:rPr lang="en-US" sz="1300" dirty="0">
                <a:latin typeface="Arial"/>
              </a:rPr>
              <a:t> a </a:t>
            </a:r>
            <a:r>
              <a:rPr lang="en-US" sz="1300" dirty="0" err="1">
                <a:latin typeface="Arial"/>
              </a:rPr>
              <a:t>considerar</a:t>
            </a:r>
            <a:r>
              <a:rPr lang="en-US" sz="1300" dirty="0">
                <a:latin typeface="Arial"/>
              </a:rPr>
              <a:t> </a:t>
            </a:r>
            <a:r>
              <a:rPr lang="en-US" sz="1300" dirty="0" err="1">
                <a:latin typeface="Arial"/>
              </a:rPr>
              <a:t>como</a:t>
            </a:r>
            <a:r>
              <a:rPr lang="en-US" sz="1300" dirty="0">
                <a:latin typeface="Arial"/>
              </a:rPr>
              <a:t> </a:t>
            </a:r>
            <a:r>
              <a:rPr lang="en-US" sz="1300" dirty="0" err="1">
                <a:latin typeface="Arial"/>
              </a:rPr>
              <a:t>explicativas</a:t>
            </a:r>
            <a:r>
              <a:rPr lang="en-US" sz="1300" dirty="0">
                <a:latin typeface="Arial"/>
              </a:rPr>
              <a:t>. </a:t>
            </a:r>
            <a:endParaRPr dirty="0"/>
          </a:p>
          <a:p>
            <a:r>
              <a:rPr lang="en-US" sz="1300" dirty="0" err="1">
                <a:latin typeface="Arial"/>
              </a:rPr>
              <a:t>Algunos</a:t>
            </a:r>
            <a:r>
              <a:rPr lang="en-US" sz="1300" dirty="0">
                <a:latin typeface="Arial"/>
              </a:rPr>
              <a:t> </a:t>
            </a:r>
            <a:r>
              <a:rPr lang="en-US" sz="1300" dirty="0" err="1">
                <a:latin typeface="Arial"/>
              </a:rPr>
              <a:t>criterios</a:t>
            </a:r>
            <a:r>
              <a:rPr lang="en-US" sz="1300" dirty="0">
                <a:latin typeface="Arial"/>
              </a:rPr>
              <a:t> que </a:t>
            </a:r>
            <a:r>
              <a:rPr lang="en-US" sz="1300" dirty="0" err="1">
                <a:latin typeface="Arial"/>
              </a:rPr>
              <a:t>deben</a:t>
            </a:r>
            <a:r>
              <a:rPr lang="en-US" sz="1300" dirty="0">
                <a:latin typeface="Arial"/>
              </a:rPr>
              <a:t> de </a:t>
            </a:r>
            <a:r>
              <a:rPr lang="en-US" sz="1300" dirty="0" err="1">
                <a:latin typeface="Arial"/>
              </a:rPr>
              <a:t>cumplir</a:t>
            </a:r>
            <a:r>
              <a:rPr lang="en-US" sz="1300" dirty="0">
                <a:latin typeface="Arial"/>
              </a:rPr>
              <a:t> </a:t>
            </a:r>
            <a:r>
              <a:rPr lang="en-US" sz="1300" dirty="0" err="1">
                <a:latin typeface="Arial"/>
              </a:rPr>
              <a:t>serán</a:t>
            </a:r>
            <a:r>
              <a:rPr lang="en-US" sz="1300" dirty="0">
                <a:latin typeface="Arial"/>
              </a:rPr>
              <a:t> los </a:t>
            </a:r>
            <a:r>
              <a:rPr lang="en-US" sz="1300" dirty="0" err="1">
                <a:latin typeface="Arial"/>
              </a:rPr>
              <a:t>siguientes</a:t>
            </a:r>
            <a:r>
              <a:rPr lang="en-US" sz="1300" dirty="0">
                <a:latin typeface="Arial"/>
              </a:rPr>
              <a:t>: </a:t>
            </a:r>
            <a:endParaRPr dirty="0"/>
          </a:p>
          <a:p>
            <a:r>
              <a:rPr lang="en-US" sz="1300" dirty="0">
                <a:latin typeface="Arial"/>
              </a:rPr>
              <a:t>Tener </a:t>
            </a:r>
            <a:r>
              <a:rPr lang="en-US" sz="1300" dirty="0" err="1">
                <a:latin typeface="Arial"/>
              </a:rPr>
              <a:t>sentido</a:t>
            </a:r>
            <a:r>
              <a:rPr lang="en-US" sz="1300" dirty="0">
                <a:latin typeface="Arial"/>
              </a:rPr>
              <a:t> </a:t>
            </a:r>
            <a:r>
              <a:rPr lang="en-US" sz="1300" dirty="0" err="1">
                <a:latin typeface="Arial"/>
              </a:rPr>
              <a:t>numérico</a:t>
            </a:r>
            <a:r>
              <a:rPr lang="en-US" sz="1300" dirty="0">
                <a:latin typeface="Arial"/>
              </a:rPr>
              <a:t>.</a:t>
            </a:r>
            <a:endParaRPr dirty="0"/>
          </a:p>
          <a:p>
            <a:r>
              <a:rPr lang="en-US" sz="1300" dirty="0">
                <a:latin typeface="Arial"/>
              </a:rPr>
              <a:t>No </a:t>
            </a:r>
            <a:r>
              <a:rPr lang="en-US" sz="1300" dirty="0" err="1">
                <a:latin typeface="Arial"/>
              </a:rPr>
              <a:t>deberá</a:t>
            </a:r>
            <a:r>
              <a:rPr lang="en-US" sz="1300" dirty="0">
                <a:latin typeface="Arial"/>
              </a:rPr>
              <a:t> de </a:t>
            </a:r>
            <a:r>
              <a:rPr lang="en-US" sz="1300" dirty="0" err="1">
                <a:latin typeface="Arial"/>
              </a:rPr>
              <a:t>haber</a:t>
            </a:r>
            <a:r>
              <a:rPr lang="en-US" sz="1300" dirty="0">
                <a:latin typeface="Arial"/>
              </a:rPr>
              <a:t> variables </a:t>
            </a:r>
            <a:r>
              <a:rPr lang="en-US" sz="1300" dirty="0" err="1">
                <a:latin typeface="Arial"/>
              </a:rPr>
              <a:t>repetidas</a:t>
            </a:r>
            <a:r>
              <a:rPr lang="en-US" sz="1300" dirty="0">
                <a:latin typeface="Arial"/>
              </a:rPr>
              <a:t> o </a:t>
            </a:r>
            <a:r>
              <a:rPr lang="en-US" sz="1300" dirty="0" err="1">
                <a:latin typeface="Arial"/>
              </a:rPr>
              <a:t>redundantes</a:t>
            </a:r>
            <a:r>
              <a:rPr lang="en-US" sz="1300" dirty="0">
                <a:latin typeface="Arial"/>
              </a:rPr>
              <a:t> </a:t>
            </a:r>
            <a:endParaRPr dirty="0"/>
          </a:p>
          <a:p>
            <a:r>
              <a:rPr lang="en-US" sz="1300" dirty="0">
                <a:latin typeface="Arial"/>
              </a:rPr>
              <a:t>Las variables </a:t>
            </a:r>
            <a:r>
              <a:rPr lang="en-US" sz="1300" dirty="0" err="1">
                <a:latin typeface="Arial"/>
              </a:rPr>
              <a:t>introducidas</a:t>
            </a:r>
            <a:r>
              <a:rPr lang="en-US" sz="1300" dirty="0">
                <a:latin typeface="Arial"/>
              </a:rPr>
              <a:t> </a:t>
            </a:r>
            <a:r>
              <a:rPr lang="en-US" sz="1300" dirty="0" err="1">
                <a:latin typeface="Arial"/>
              </a:rPr>
              <a:t>en</a:t>
            </a:r>
            <a:r>
              <a:rPr lang="en-US" sz="1300" dirty="0">
                <a:latin typeface="Arial"/>
              </a:rPr>
              <a:t> el </a:t>
            </a:r>
            <a:r>
              <a:rPr lang="en-US" sz="1300" dirty="0" err="1">
                <a:latin typeface="Arial"/>
              </a:rPr>
              <a:t>modelo</a:t>
            </a:r>
            <a:r>
              <a:rPr lang="en-US" sz="1300" dirty="0">
                <a:latin typeface="Arial"/>
              </a:rPr>
              <a:t> </a:t>
            </a:r>
            <a:r>
              <a:rPr lang="en-US" sz="1300" dirty="0" err="1">
                <a:latin typeface="Arial"/>
              </a:rPr>
              <a:t>deberán</a:t>
            </a:r>
            <a:r>
              <a:rPr lang="en-US" sz="1300" dirty="0">
                <a:latin typeface="Arial"/>
              </a:rPr>
              <a:t> de </a:t>
            </a:r>
            <a:r>
              <a:rPr lang="en-US" sz="1300" dirty="0" err="1">
                <a:latin typeface="Arial"/>
              </a:rPr>
              <a:t>tener</a:t>
            </a:r>
            <a:r>
              <a:rPr lang="en-US" sz="1300" dirty="0">
                <a:latin typeface="Arial"/>
              </a:rPr>
              <a:t> una </a:t>
            </a:r>
            <a:r>
              <a:rPr lang="en-US" sz="1300" dirty="0" err="1">
                <a:latin typeface="Arial"/>
              </a:rPr>
              <a:t>cierta</a:t>
            </a:r>
            <a:r>
              <a:rPr lang="en-US" sz="1300" dirty="0">
                <a:latin typeface="Arial"/>
              </a:rPr>
              <a:t> </a:t>
            </a:r>
            <a:r>
              <a:rPr lang="en-US" sz="1300" dirty="0" err="1">
                <a:latin typeface="Arial"/>
              </a:rPr>
              <a:t>justificación</a:t>
            </a:r>
            <a:r>
              <a:rPr lang="en-US" sz="1300" dirty="0">
                <a:latin typeface="Arial"/>
              </a:rPr>
              <a:t> </a:t>
            </a:r>
            <a:r>
              <a:rPr lang="en-US" sz="1300" dirty="0" err="1">
                <a:latin typeface="Arial"/>
              </a:rPr>
              <a:t>teórica</a:t>
            </a:r>
            <a:r>
              <a:rPr lang="en-US" sz="1300" dirty="0">
                <a:latin typeface="Arial"/>
              </a:rPr>
              <a:t>. </a:t>
            </a:r>
            <a:endParaRPr dirty="0"/>
          </a:p>
          <a:p>
            <a:r>
              <a:rPr lang="en-US" sz="1300" dirty="0">
                <a:latin typeface="Arial"/>
              </a:rPr>
              <a:t>La </a:t>
            </a:r>
            <a:r>
              <a:rPr lang="en-US" sz="1300" dirty="0" err="1">
                <a:latin typeface="Arial"/>
              </a:rPr>
              <a:t>relación</a:t>
            </a:r>
            <a:r>
              <a:rPr lang="en-US" sz="1300" dirty="0">
                <a:latin typeface="Arial"/>
              </a:rPr>
              <a:t> entre variables </a:t>
            </a:r>
            <a:r>
              <a:rPr lang="en-US" sz="1300" dirty="0" err="1">
                <a:latin typeface="Arial"/>
              </a:rPr>
              <a:t>explicativas</a:t>
            </a:r>
            <a:r>
              <a:rPr lang="en-US" sz="1300" dirty="0">
                <a:latin typeface="Arial"/>
              </a:rPr>
              <a:t> </a:t>
            </a:r>
            <a:r>
              <a:rPr lang="en-US" sz="1300" dirty="0" err="1">
                <a:latin typeface="Arial"/>
              </a:rPr>
              <a:t>en</a:t>
            </a:r>
            <a:r>
              <a:rPr lang="en-US" sz="1300" dirty="0">
                <a:latin typeface="Arial"/>
              </a:rPr>
              <a:t> el </a:t>
            </a:r>
            <a:r>
              <a:rPr lang="en-US" sz="1300" dirty="0" err="1">
                <a:latin typeface="Arial"/>
              </a:rPr>
              <a:t>modelo</a:t>
            </a:r>
            <a:r>
              <a:rPr lang="en-US" sz="1300" dirty="0">
                <a:latin typeface="Arial"/>
              </a:rPr>
              <a:t> y </a:t>
            </a:r>
            <a:r>
              <a:rPr lang="en-US" sz="1300" dirty="0" err="1">
                <a:latin typeface="Arial"/>
              </a:rPr>
              <a:t>casos</a:t>
            </a:r>
            <a:r>
              <a:rPr lang="en-US" sz="1300" dirty="0">
                <a:latin typeface="Arial"/>
              </a:rPr>
              <a:t> debe de ser </a:t>
            </a:r>
            <a:r>
              <a:rPr lang="en-US" sz="1300" dirty="0" err="1">
                <a:latin typeface="Arial"/>
              </a:rPr>
              <a:t>como</a:t>
            </a:r>
            <a:r>
              <a:rPr lang="en-US" sz="1300" dirty="0">
                <a:latin typeface="Arial"/>
              </a:rPr>
              <a:t> </a:t>
            </a:r>
            <a:r>
              <a:rPr lang="en-US" sz="1300" dirty="0" err="1">
                <a:latin typeface="Arial"/>
              </a:rPr>
              <a:t>mínimo</a:t>
            </a:r>
            <a:r>
              <a:rPr lang="en-US" sz="1300" dirty="0">
                <a:latin typeface="Arial"/>
              </a:rPr>
              <a:t> de 1 a 10. </a:t>
            </a:r>
            <a:endParaRPr dirty="0"/>
          </a:p>
          <a:p>
            <a:r>
              <a:rPr lang="en-US" sz="1300" dirty="0">
                <a:latin typeface="Arial"/>
              </a:rPr>
              <a:t>La </a:t>
            </a:r>
            <a:r>
              <a:rPr lang="en-US" sz="1300" dirty="0" err="1">
                <a:latin typeface="Arial"/>
              </a:rPr>
              <a:t>relación</a:t>
            </a:r>
            <a:r>
              <a:rPr lang="en-US" sz="1300" dirty="0">
                <a:latin typeface="Arial"/>
              </a:rPr>
              <a:t> de las variables </a:t>
            </a:r>
            <a:r>
              <a:rPr lang="en-US" sz="1300" dirty="0" err="1">
                <a:latin typeface="Arial"/>
              </a:rPr>
              <a:t>explicativas</a:t>
            </a:r>
            <a:r>
              <a:rPr lang="en-US" sz="1300" dirty="0">
                <a:latin typeface="Arial"/>
              </a:rPr>
              <a:t> con la variable </a:t>
            </a:r>
            <a:r>
              <a:rPr lang="en-US" sz="1300" dirty="0" err="1">
                <a:latin typeface="Arial"/>
              </a:rPr>
              <a:t>dependiente</a:t>
            </a:r>
            <a:r>
              <a:rPr lang="en-US" sz="1300" dirty="0">
                <a:latin typeface="Arial"/>
              </a:rPr>
              <a:t> debe de ser lineal, es </a:t>
            </a:r>
            <a:r>
              <a:rPr lang="en-US" sz="1300" dirty="0" err="1">
                <a:latin typeface="Arial"/>
              </a:rPr>
              <a:t>decir</a:t>
            </a:r>
            <a:r>
              <a:rPr lang="en-US" sz="1300" dirty="0">
                <a:latin typeface="Arial"/>
              </a:rPr>
              <a:t>, </a:t>
            </a:r>
            <a:r>
              <a:rPr lang="en-US" sz="1300" dirty="0" err="1">
                <a:latin typeface="Arial"/>
              </a:rPr>
              <a:t>proporcional</a:t>
            </a:r>
            <a:r>
              <a:rPr lang="en-US" sz="1300" dirty="0">
                <a:latin typeface="Arial"/>
              </a:rPr>
              <a:t>. </a:t>
            </a:r>
            <a:endParaRPr dirty="0"/>
          </a:p>
          <a:p>
            <a:endParaRPr dirty="0"/>
          </a:p>
        </p:txBody>
      </p:sp>
      <p:sp>
        <p:nvSpPr>
          <p:cNvPr id="439"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B7DFBEAD-E9C1-4644-B878-0D73EF283C5C}" type="slidenum">
              <a:rPr lang="en-US" sz="1300">
                <a:solidFill>
                  <a:srgbClr val="000000"/>
                </a:solidFill>
              </a:rPr>
              <a:t>8</a:t>
            </a:fld>
            <a:endParaRPr/>
          </a:p>
        </p:txBody>
      </p:sp>
    </p:spTree>
    <p:extLst>
      <p:ext uri="{BB962C8B-B14F-4D97-AF65-F5344CB8AC3E}">
        <p14:creationId xmlns:p14="http://schemas.microsoft.com/office/powerpoint/2010/main" val="182231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300">
                <a:latin typeface="Arial"/>
              </a:rPr>
              <a:t>En la práctica deberemos de elegir cuidadosamente qué variables vamos a considerar como explicativas. </a:t>
            </a:r>
            <a:endParaRPr/>
          </a:p>
          <a:p>
            <a:r>
              <a:rPr lang="en-US" sz="1300">
                <a:latin typeface="Arial"/>
              </a:rPr>
              <a:t>Algunos criterios que deben de cumplir serán los siguientes: </a:t>
            </a:r>
            <a:endParaRPr/>
          </a:p>
          <a:p>
            <a:r>
              <a:rPr lang="en-US" sz="1300">
                <a:latin typeface="Arial"/>
              </a:rPr>
              <a:t>Tener sentido numérico.</a:t>
            </a:r>
            <a:endParaRPr/>
          </a:p>
          <a:p>
            <a:r>
              <a:rPr lang="en-US" sz="1300">
                <a:latin typeface="Arial"/>
              </a:rPr>
              <a:t>No deberá de haber variables repetidas o redundantes </a:t>
            </a:r>
            <a:endParaRPr/>
          </a:p>
          <a:p>
            <a:r>
              <a:rPr lang="en-US" sz="1300">
                <a:latin typeface="Arial"/>
              </a:rPr>
              <a:t>Las variables introducidas en el modelo deberán de tener una cierta justificación teórica. </a:t>
            </a:r>
            <a:endParaRPr/>
          </a:p>
          <a:p>
            <a:r>
              <a:rPr lang="en-US" sz="1300">
                <a:latin typeface="Arial"/>
              </a:rPr>
              <a:t>La relación entre variables explicativas en el modelo y casos debe de ser como mínimo de 1 a 10. </a:t>
            </a:r>
            <a:endParaRPr/>
          </a:p>
          <a:p>
            <a:r>
              <a:rPr lang="en-US" sz="1300">
                <a:latin typeface="Arial"/>
              </a:rPr>
              <a:t>La relación de las variables explicativas con la variable dependiente debe de ser lineal, es decir, proporcional. </a:t>
            </a:r>
            <a:endParaRPr/>
          </a:p>
          <a:p>
            <a:endParaRPr/>
          </a:p>
        </p:txBody>
      </p:sp>
      <p:sp>
        <p:nvSpPr>
          <p:cNvPr id="441"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50EE5F98-9E98-495B-83E2-83DD4658A032}" type="slidenum">
              <a:rPr lang="en-US" sz="1300">
                <a:solidFill>
                  <a:srgbClr val="000000"/>
                </a:solidFill>
              </a:rPr>
              <a:t>10</a:t>
            </a:fld>
            <a:endParaRPr/>
          </a:p>
        </p:txBody>
      </p:sp>
    </p:spTree>
    <p:extLst>
      <p:ext uri="{BB962C8B-B14F-4D97-AF65-F5344CB8AC3E}">
        <p14:creationId xmlns:p14="http://schemas.microsoft.com/office/powerpoint/2010/main" val="92739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710439" y="4861508"/>
            <a:ext cx="5682430" cy="4604748"/>
          </a:xfrm>
          <a:prstGeom prst="rect">
            <a:avLst/>
          </a:prstGeom>
        </p:spPr>
        <p:txBody>
          <a:bodyPr lIns="99020" tIns="49690" rIns="99020" bIns="49690"/>
          <a:lstStyle/>
          <a:p>
            <a:r>
              <a:rPr lang="en-US" sz="1050" dirty="0">
                <a:latin typeface="Arial"/>
              </a:rPr>
              <a:t>El </a:t>
            </a:r>
            <a:r>
              <a:rPr lang="en-US" sz="1050" dirty="0" err="1">
                <a:latin typeface="Arial"/>
              </a:rPr>
              <a:t>contraste</a:t>
            </a:r>
            <a:r>
              <a:rPr lang="en-US" sz="1050" dirty="0">
                <a:latin typeface="Arial"/>
              </a:rPr>
              <a:t> de </a:t>
            </a:r>
            <a:r>
              <a:rPr lang="en-US" sz="1050" dirty="0" err="1">
                <a:latin typeface="Arial"/>
              </a:rPr>
              <a:t>hipótesis</a:t>
            </a:r>
            <a:r>
              <a:rPr lang="en-US" sz="1050" dirty="0">
                <a:latin typeface="Arial"/>
              </a:rPr>
              <a:t>, </a:t>
            </a:r>
            <a:r>
              <a:rPr lang="en-US" sz="1050" dirty="0" err="1">
                <a:latin typeface="Arial"/>
              </a:rPr>
              <a:t>en</a:t>
            </a:r>
            <a:r>
              <a:rPr lang="en-US" sz="1050" dirty="0">
                <a:latin typeface="Arial"/>
              </a:rPr>
              <a:t> </a:t>
            </a:r>
            <a:r>
              <a:rPr lang="en-US" sz="1050" dirty="0" err="1">
                <a:latin typeface="Arial"/>
              </a:rPr>
              <a:t>estos</a:t>
            </a:r>
            <a:r>
              <a:rPr lang="en-US" sz="1050" dirty="0">
                <a:latin typeface="Arial"/>
              </a:rPr>
              <a:t> dos </a:t>
            </a:r>
            <a:r>
              <a:rPr lang="en-US" sz="1050" dirty="0" err="1">
                <a:latin typeface="Arial"/>
              </a:rPr>
              <a:t>casos</a:t>
            </a:r>
            <a:r>
              <a:rPr lang="en-US" sz="1050" dirty="0">
                <a:latin typeface="Arial"/>
              </a:rPr>
              <a:t>:</a:t>
            </a:r>
            <a:endParaRPr sz="700" dirty="0"/>
          </a:p>
          <a:p>
            <a:r>
              <a:rPr lang="en-US" sz="1050" dirty="0">
                <a:latin typeface="Arial"/>
              </a:rPr>
              <a:t>H</a:t>
            </a:r>
            <a:r>
              <a:rPr lang="en-US" sz="1050" baseline="-25000" dirty="0">
                <a:latin typeface="Arial"/>
              </a:rPr>
              <a:t>0</a:t>
            </a:r>
            <a:r>
              <a:rPr lang="en-US" sz="1050" dirty="0">
                <a:latin typeface="Arial"/>
              </a:rPr>
              <a:t>: b1=0</a:t>
            </a:r>
            <a:endParaRPr sz="700" dirty="0"/>
          </a:p>
          <a:p>
            <a:r>
              <a:rPr lang="en-US" sz="1050" dirty="0">
                <a:latin typeface="Arial"/>
              </a:rPr>
              <a:t>H</a:t>
            </a:r>
            <a:r>
              <a:rPr lang="en-US" sz="1050" baseline="-25000" dirty="0">
                <a:latin typeface="Arial"/>
              </a:rPr>
              <a:t>1</a:t>
            </a:r>
            <a:r>
              <a:rPr lang="en-US" sz="1050" dirty="0">
                <a:latin typeface="Arial"/>
              </a:rPr>
              <a:t>: b1!=0</a:t>
            </a:r>
            <a:endParaRPr sz="700" dirty="0"/>
          </a:p>
          <a:p>
            <a:endParaRPr sz="700" dirty="0"/>
          </a:p>
          <a:p>
            <a:r>
              <a:rPr lang="en-US" sz="1050" dirty="0" err="1">
                <a:latin typeface="Arial"/>
              </a:rPr>
              <a:t>En</a:t>
            </a:r>
            <a:r>
              <a:rPr lang="en-US" sz="1050" dirty="0">
                <a:latin typeface="Arial"/>
              </a:rPr>
              <a:t> la </a:t>
            </a:r>
            <a:r>
              <a:rPr lang="en-US" sz="1050" dirty="0" err="1">
                <a:latin typeface="Arial"/>
              </a:rPr>
              <a:t>hipótesis</a:t>
            </a:r>
            <a:r>
              <a:rPr lang="en-US" sz="1050" dirty="0">
                <a:latin typeface="Arial"/>
              </a:rPr>
              <a:t> </a:t>
            </a:r>
            <a:r>
              <a:rPr lang="en-US" sz="1050" dirty="0" err="1">
                <a:latin typeface="Arial"/>
              </a:rPr>
              <a:t>nula</a:t>
            </a:r>
            <a:r>
              <a:rPr lang="en-US" sz="1050" dirty="0">
                <a:latin typeface="Arial"/>
              </a:rPr>
              <a:t>, </a:t>
            </a:r>
            <a:r>
              <a:rPr lang="en-US" sz="1050" dirty="0" err="1">
                <a:latin typeface="Arial"/>
              </a:rPr>
              <a:t>como</a:t>
            </a:r>
            <a:r>
              <a:rPr lang="en-US" sz="1050" dirty="0">
                <a:latin typeface="Arial"/>
              </a:rPr>
              <a:t> </a:t>
            </a:r>
            <a:r>
              <a:rPr lang="en-US" sz="1050" dirty="0" err="1">
                <a:latin typeface="Arial"/>
              </a:rPr>
              <a:t>siempre</a:t>
            </a:r>
            <a:r>
              <a:rPr lang="en-US" sz="1050" dirty="0">
                <a:latin typeface="Arial"/>
              </a:rPr>
              <a:t> </a:t>
            </a:r>
            <a:r>
              <a:rPr lang="en-US" sz="1050" dirty="0" err="1">
                <a:latin typeface="Arial"/>
              </a:rPr>
              <a:t>en</a:t>
            </a:r>
            <a:r>
              <a:rPr lang="en-US" sz="1050" dirty="0">
                <a:latin typeface="Arial"/>
              </a:rPr>
              <a:t> </a:t>
            </a:r>
            <a:r>
              <a:rPr lang="en-US" sz="1050" dirty="0" err="1">
                <a:latin typeface="Arial"/>
              </a:rPr>
              <a:t>Estadística</a:t>
            </a:r>
            <a:r>
              <a:rPr lang="en-US" sz="1050" dirty="0">
                <a:latin typeface="Arial"/>
              </a:rPr>
              <a:t>, </a:t>
            </a:r>
            <a:r>
              <a:rPr lang="en-US" sz="1050" dirty="0" err="1">
                <a:latin typeface="Arial"/>
              </a:rPr>
              <a:t>tenemos</a:t>
            </a:r>
            <a:r>
              <a:rPr lang="en-US" sz="1050" dirty="0">
                <a:latin typeface="Arial"/>
              </a:rPr>
              <a:t> lo que </a:t>
            </a:r>
            <a:r>
              <a:rPr lang="en-US" sz="1050" dirty="0" err="1">
                <a:latin typeface="Arial"/>
              </a:rPr>
              <a:t>podemos</a:t>
            </a:r>
            <a:r>
              <a:rPr lang="en-US" sz="1050" dirty="0">
                <a:latin typeface="Arial"/>
              </a:rPr>
              <a:t> </a:t>
            </a:r>
            <a:r>
              <a:rPr lang="en-US" sz="1050" dirty="0" err="1">
                <a:latin typeface="Arial"/>
              </a:rPr>
              <a:t>decir</a:t>
            </a:r>
            <a:r>
              <a:rPr lang="en-US" sz="1050" dirty="0">
                <a:latin typeface="Arial"/>
              </a:rPr>
              <a:t> antes de </a:t>
            </a:r>
            <a:r>
              <a:rPr lang="en-US" sz="1050" dirty="0" err="1">
                <a:latin typeface="Arial"/>
              </a:rPr>
              <a:t>hacer</a:t>
            </a:r>
            <a:r>
              <a:rPr lang="en-US" sz="1050" dirty="0">
                <a:latin typeface="Arial"/>
              </a:rPr>
              <a:t> </a:t>
            </a:r>
            <a:r>
              <a:rPr lang="en-US" sz="1050" dirty="0" err="1">
                <a:latin typeface="Arial"/>
              </a:rPr>
              <a:t>cualquier</a:t>
            </a:r>
            <a:r>
              <a:rPr lang="en-US" sz="1050" dirty="0">
                <a:latin typeface="Arial"/>
              </a:rPr>
              <a:t> </a:t>
            </a:r>
            <a:r>
              <a:rPr lang="en-US" sz="1050" dirty="0" err="1">
                <a:latin typeface="Arial"/>
              </a:rPr>
              <a:t>cosa</a:t>
            </a:r>
            <a:r>
              <a:rPr lang="en-US" sz="1050" dirty="0">
                <a:latin typeface="Arial"/>
              </a:rPr>
              <a:t> (lo que </a:t>
            </a:r>
            <a:r>
              <a:rPr lang="en-US" sz="1050" dirty="0" err="1">
                <a:latin typeface="Arial"/>
              </a:rPr>
              <a:t>podemos</a:t>
            </a:r>
            <a:r>
              <a:rPr lang="en-US" sz="1050" dirty="0">
                <a:latin typeface="Arial"/>
              </a:rPr>
              <a:t> </a:t>
            </a:r>
            <a:r>
              <a:rPr lang="en-US" sz="1050" dirty="0" err="1">
                <a:latin typeface="Arial"/>
              </a:rPr>
              <a:t>presuponer</a:t>
            </a:r>
            <a:r>
              <a:rPr lang="en-US" sz="1050" dirty="0">
                <a:latin typeface="Arial"/>
              </a:rPr>
              <a:t>): que no hay </a:t>
            </a:r>
            <a:r>
              <a:rPr lang="en-US" sz="1050" dirty="0" err="1">
                <a:latin typeface="Arial"/>
              </a:rPr>
              <a:t>relación</a:t>
            </a:r>
            <a:r>
              <a:rPr lang="en-US" sz="1050" dirty="0">
                <a:latin typeface="Arial"/>
              </a:rPr>
              <a:t>.</a:t>
            </a:r>
            <a:endParaRPr sz="700" dirty="0"/>
          </a:p>
          <a:p>
            <a:endParaRPr sz="700" dirty="0"/>
          </a:p>
          <a:p>
            <a:r>
              <a:rPr lang="en-US" sz="1050" dirty="0" err="1">
                <a:latin typeface="Arial"/>
              </a:rPr>
              <a:t>Únicamente</a:t>
            </a:r>
            <a:r>
              <a:rPr lang="en-US" sz="1050" dirty="0">
                <a:latin typeface="Arial"/>
              </a:rPr>
              <a:t> </a:t>
            </a:r>
            <a:r>
              <a:rPr lang="en-US" sz="1050" dirty="0" err="1">
                <a:latin typeface="Arial"/>
              </a:rPr>
              <a:t>si</a:t>
            </a:r>
            <a:r>
              <a:rPr lang="en-US" sz="1050" dirty="0">
                <a:latin typeface="Arial"/>
              </a:rPr>
              <a:t> </a:t>
            </a:r>
            <a:r>
              <a:rPr lang="en-US" sz="1050" dirty="0" err="1">
                <a:latin typeface="Arial"/>
              </a:rPr>
              <a:t>es</a:t>
            </a:r>
            <a:r>
              <a:rPr lang="en-US" sz="1050" dirty="0">
                <a:latin typeface="Arial"/>
              </a:rPr>
              <a:t> </a:t>
            </a:r>
            <a:r>
              <a:rPr lang="en-US" sz="1050" dirty="0" err="1">
                <a:latin typeface="Arial"/>
              </a:rPr>
              <a:t>incoherente</a:t>
            </a:r>
            <a:r>
              <a:rPr lang="en-US" sz="1050" dirty="0">
                <a:latin typeface="Arial"/>
              </a:rPr>
              <a:t> </a:t>
            </a:r>
            <a:r>
              <a:rPr lang="en-US" sz="1050" dirty="0" err="1">
                <a:latin typeface="Arial"/>
              </a:rPr>
              <a:t>mantener</a:t>
            </a:r>
            <a:r>
              <a:rPr lang="en-US" sz="1050" dirty="0">
                <a:latin typeface="Arial"/>
              </a:rPr>
              <a:t> </a:t>
            </a:r>
            <a:r>
              <a:rPr lang="en-US" sz="1050" dirty="0" err="1">
                <a:latin typeface="Arial"/>
              </a:rPr>
              <a:t>esas</a:t>
            </a:r>
            <a:r>
              <a:rPr lang="en-US" sz="1050" dirty="0">
                <a:latin typeface="Arial"/>
              </a:rPr>
              <a:t> </a:t>
            </a:r>
            <a:r>
              <a:rPr lang="en-US" sz="1050" dirty="0" err="1">
                <a:latin typeface="Arial"/>
              </a:rPr>
              <a:t>presunciones</a:t>
            </a:r>
            <a:r>
              <a:rPr lang="en-US" sz="1050" dirty="0">
                <a:latin typeface="Arial"/>
              </a:rPr>
              <a:t> (no </a:t>
            </a:r>
            <a:r>
              <a:rPr lang="en-US" sz="1050" dirty="0" err="1">
                <a:latin typeface="Arial"/>
              </a:rPr>
              <a:t>relación</a:t>
            </a:r>
            <a:r>
              <a:rPr lang="en-US" sz="1050" dirty="0">
                <a:latin typeface="Arial"/>
              </a:rPr>
              <a:t> entre variables e </a:t>
            </a:r>
            <a:r>
              <a:rPr lang="en-US" sz="1050" dirty="0" err="1">
                <a:latin typeface="Arial"/>
              </a:rPr>
              <a:t>igualdad</a:t>
            </a:r>
            <a:r>
              <a:rPr lang="en-US" sz="1050" dirty="0">
                <a:latin typeface="Arial"/>
              </a:rPr>
              <a:t> entre </a:t>
            </a:r>
            <a:r>
              <a:rPr lang="en-US" sz="1050" dirty="0" err="1">
                <a:latin typeface="Arial"/>
              </a:rPr>
              <a:t>grupos</a:t>
            </a:r>
            <a:r>
              <a:rPr lang="en-US" sz="1050" dirty="0">
                <a:latin typeface="Arial"/>
              </a:rPr>
              <a:t> </a:t>
            </a:r>
            <a:r>
              <a:rPr lang="en-US" sz="1050" dirty="0" err="1">
                <a:latin typeface="Arial"/>
              </a:rPr>
              <a:t>comparados</a:t>
            </a:r>
            <a:r>
              <a:rPr lang="en-US" sz="1050" dirty="0">
                <a:latin typeface="Arial"/>
              </a:rPr>
              <a:t>), a la luz de la </a:t>
            </a:r>
            <a:r>
              <a:rPr lang="en-US" sz="1050" dirty="0" err="1">
                <a:latin typeface="Arial"/>
              </a:rPr>
              <a:t>muestra</a:t>
            </a:r>
            <a:r>
              <a:rPr lang="en-US" sz="1050" dirty="0">
                <a:latin typeface="Arial"/>
              </a:rPr>
              <a:t> (que son </a:t>
            </a:r>
            <a:r>
              <a:rPr lang="en-US" sz="1050" dirty="0" err="1">
                <a:latin typeface="Arial"/>
              </a:rPr>
              <a:t>nuestras</a:t>
            </a:r>
            <a:r>
              <a:rPr lang="en-US" sz="1050" dirty="0">
                <a:latin typeface="Arial"/>
              </a:rPr>
              <a:t> </a:t>
            </a:r>
            <a:r>
              <a:rPr lang="en-US" sz="1050" dirty="0" err="1">
                <a:latin typeface="Arial"/>
              </a:rPr>
              <a:t>pruebas</a:t>
            </a:r>
            <a:r>
              <a:rPr lang="en-US" sz="1050" dirty="0">
                <a:latin typeface="Arial"/>
              </a:rPr>
              <a:t> y </a:t>
            </a:r>
            <a:r>
              <a:rPr lang="en-US" sz="1050" dirty="0" err="1">
                <a:latin typeface="Arial"/>
              </a:rPr>
              <a:t>nuestros</a:t>
            </a:r>
            <a:r>
              <a:rPr lang="en-US" sz="1050" dirty="0">
                <a:latin typeface="Arial"/>
              </a:rPr>
              <a:t> </a:t>
            </a:r>
            <a:r>
              <a:rPr lang="en-US" sz="1050" dirty="0" err="1">
                <a:latin typeface="Arial"/>
              </a:rPr>
              <a:t>testigos</a:t>
            </a:r>
            <a:r>
              <a:rPr lang="en-US" sz="1050" dirty="0">
                <a:latin typeface="Arial"/>
              </a:rPr>
              <a:t>), </a:t>
            </a:r>
            <a:r>
              <a:rPr lang="en-US" sz="1050" dirty="0" err="1">
                <a:latin typeface="Arial"/>
              </a:rPr>
              <a:t>diremos</a:t>
            </a:r>
            <a:r>
              <a:rPr lang="en-US" sz="1050" dirty="0">
                <a:latin typeface="Arial"/>
              </a:rPr>
              <a:t> que hay </a:t>
            </a:r>
            <a:r>
              <a:rPr lang="en-US" sz="1050" dirty="0" err="1">
                <a:latin typeface="Arial"/>
              </a:rPr>
              <a:t>relación</a:t>
            </a:r>
            <a:r>
              <a:rPr lang="en-US" sz="1050" dirty="0">
                <a:latin typeface="Arial"/>
              </a:rPr>
              <a:t>.</a:t>
            </a:r>
            <a:endParaRPr sz="700" dirty="0"/>
          </a:p>
          <a:p>
            <a:endParaRPr sz="700" dirty="0"/>
          </a:p>
          <a:p>
            <a:r>
              <a:rPr lang="en-US" sz="1050" dirty="0">
                <a:latin typeface="Arial"/>
              </a:rPr>
              <a:t>Y </a:t>
            </a:r>
            <a:r>
              <a:rPr lang="en-US" sz="1050" dirty="0" err="1">
                <a:latin typeface="Arial"/>
              </a:rPr>
              <a:t>cuando</a:t>
            </a:r>
            <a:r>
              <a:rPr lang="en-US" sz="1050" dirty="0">
                <a:latin typeface="Arial"/>
              </a:rPr>
              <a:t> lo </a:t>
            </a:r>
            <a:r>
              <a:rPr lang="en-US" sz="1050" dirty="0" err="1">
                <a:latin typeface="Arial"/>
              </a:rPr>
              <a:t>hagamos</a:t>
            </a:r>
            <a:r>
              <a:rPr lang="en-US" sz="1050" dirty="0">
                <a:latin typeface="Arial"/>
              </a:rPr>
              <a:t>, </a:t>
            </a:r>
            <a:r>
              <a:rPr lang="en-US" sz="1050" dirty="0" err="1">
                <a:latin typeface="Arial"/>
              </a:rPr>
              <a:t>cuando</a:t>
            </a:r>
            <a:r>
              <a:rPr lang="en-US" sz="1050" dirty="0">
                <a:latin typeface="Arial"/>
              </a:rPr>
              <a:t> </a:t>
            </a:r>
            <a:r>
              <a:rPr lang="en-US" sz="1050" dirty="0" err="1">
                <a:latin typeface="Arial"/>
              </a:rPr>
              <a:t>digamos</a:t>
            </a:r>
            <a:r>
              <a:rPr lang="en-US" sz="1050" dirty="0">
                <a:latin typeface="Arial"/>
              </a:rPr>
              <a:t> que hay </a:t>
            </a:r>
            <a:r>
              <a:rPr lang="en-US" sz="1050" dirty="0" err="1">
                <a:latin typeface="Arial"/>
              </a:rPr>
              <a:t>relación</a:t>
            </a:r>
            <a:r>
              <a:rPr lang="en-US" sz="1050" dirty="0">
                <a:latin typeface="Arial"/>
              </a:rPr>
              <a:t> o que hay </a:t>
            </a:r>
            <a:r>
              <a:rPr lang="en-US" sz="1050" dirty="0" err="1">
                <a:latin typeface="Arial"/>
              </a:rPr>
              <a:t>diferencia</a:t>
            </a:r>
            <a:r>
              <a:rPr lang="en-US" sz="1050" dirty="0">
                <a:latin typeface="Arial"/>
              </a:rPr>
              <a:t>, lo </a:t>
            </a:r>
            <a:r>
              <a:rPr lang="en-US" sz="1050" dirty="0" err="1">
                <a:latin typeface="Arial"/>
              </a:rPr>
              <a:t>habremos</a:t>
            </a:r>
            <a:r>
              <a:rPr lang="en-US" sz="1050" dirty="0">
                <a:latin typeface="Arial"/>
              </a:rPr>
              <a:t> </a:t>
            </a:r>
            <a:r>
              <a:rPr lang="en-US" sz="1050" dirty="0" err="1">
                <a:latin typeface="Arial"/>
              </a:rPr>
              <a:t>hecho</a:t>
            </a:r>
            <a:r>
              <a:rPr lang="en-US" sz="1050" dirty="0">
                <a:latin typeface="Arial"/>
              </a:rPr>
              <a:t> </a:t>
            </a:r>
            <a:r>
              <a:rPr lang="en-US" sz="1050" dirty="0" err="1">
                <a:latin typeface="Arial"/>
              </a:rPr>
              <a:t>tras</a:t>
            </a:r>
            <a:r>
              <a:rPr lang="en-US" sz="1050" dirty="0">
                <a:latin typeface="Arial"/>
              </a:rPr>
              <a:t> </a:t>
            </a:r>
            <a:r>
              <a:rPr lang="en-US" sz="1050" dirty="0" err="1">
                <a:latin typeface="Arial"/>
              </a:rPr>
              <a:t>darle</a:t>
            </a:r>
            <a:r>
              <a:rPr lang="en-US" sz="1050" dirty="0">
                <a:latin typeface="Arial"/>
              </a:rPr>
              <a:t> mucho </a:t>
            </a:r>
            <a:r>
              <a:rPr lang="en-US" sz="1050" dirty="0" err="1">
                <a:latin typeface="Arial"/>
              </a:rPr>
              <a:t>margen</a:t>
            </a:r>
            <a:r>
              <a:rPr lang="en-US" sz="1050" dirty="0">
                <a:latin typeface="Arial"/>
              </a:rPr>
              <a:t> de </a:t>
            </a:r>
            <a:r>
              <a:rPr lang="en-US" sz="1050" dirty="0" err="1">
                <a:latin typeface="Arial"/>
              </a:rPr>
              <a:t>confianza</a:t>
            </a:r>
            <a:r>
              <a:rPr lang="en-US" sz="1050" dirty="0">
                <a:latin typeface="Arial"/>
              </a:rPr>
              <a:t> a la </a:t>
            </a:r>
            <a:r>
              <a:rPr lang="en-US" sz="1050" dirty="0" err="1">
                <a:latin typeface="Arial"/>
              </a:rPr>
              <a:t>presunción</a:t>
            </a:r>
            <a:r>
              <a:rPr lang="en-US" sz="1050" dirty="0">
                <a:latin typeface="Arial"/>
              </a:rPr>
              <a:t> de no </a:t>
            </a:r>
            <a:r>
              <a:rPr lang="en-US" sz="1050" dirty="0" err="1">
                <a:latin typeface="Arial"/>
              </a:rPr>
              <a:t>relación</a:t>
            </a:r>
            <a:r>
              <a:rPr lang="en-US" sz="1050" dirty="0">
                <a:latin typeface="Arial"/>
              </a:rPr>
              <a:t> o a la de </a:t>
            </a:r>
            <a:r>
              <a:rPr lang="en-US" sz="1050" dirty="0" err="1">
                <a:latin typeface="Arial"/>
              </a:rPr>
              <a:t>igualdad</a:t>
            </a:r>
            <a:r>
              <a:rPr lang="en-US" sz="1050" dirty="0">
                <a:latin typeface="Arial"/>
              </a:rPr>
              <a:t>.</a:t>
            </a:r>
            <a:endParaRPr sz="700" dirty="0"/>
          </a:p>
          <a:p>
            <a:r>
              <a:rPr lang="en-US" sz="1050" dirty="0">
                <a:latin typeface="Arial"/>
              </a:rPr>
              <a:t>39. </a:t>
            </a:r>
            <a:r>
              <a:rPr lang="en-US" sz="1050" dirty="0" err="1">
                <a:latin typeface="Arial"/>
              </a:rPr>
              <a:t>Por</a:t>
            </a:r>
            <a:r>
              <a:rPr lang="en-US" sz="1050" dirty="0">
                <a:latin typeface="Arial"/>
              </a:rPr>
              <a:t> </a:t>
            </a:r>
            <a:r>
              <a:rPr lang="en-US" sz="1050" dirty="0" err="1">
                <a:latin typeface="Arial"/>
              </a:rPr>
              <a:t>esto</a:t>
            </a:r>
            <a:r>
              <a:rPr lang="en-US" sz="1050" dirty="0">
                <a:latin typeface="Arial"/>
              </a:rPr>
              <a:t> </a:t>
            </a:r>
            <a:r>
              <a:rPr lang="en-US" sz="1050" dirty="0" err="1">
                <a:latin typeface="Arial"/>
              </a:rPr>
              <a:t>entonces</a:t>
            </a:r>
            <a:r>
              <a:rPr lang="en-US" sz="1050" dirty="0">
                <a:latin typeface="Arial"/>
              </a:rPr>
              <a:t> </a:t>
            </a:r>
            <a:r>
              <a:rPr lang="en-US" sz="1050" dirty="0" err="1">
                <a:latin typeface="Arial"/>
              </a:rPr>
              <a:t>diremos</a:t>
            </a:r>
            <a:r>
              <a:rPr lang="en-US" sz="1050" dirty="0">
                <a:latin typeface="Arial"/>
              </a:rPr>
              <a:t> que </a:t>
            </a:r>
            <a:r>
              <a:rPr lang="en-US" sz="1050" dirty="0" err="1">
                <a:latin typeface="Arial"/>
              </a:rPr>
              <a:t>aquella</a:t>
            </a:r>
            <a:r>
              <a:rPr lang="en-US" sz="1050" dirty="0">
                <a:latin typeface="Arial"/>
              </a:rPr>
              <a:t> </a:t>
            </a:r>
            <a:r>
              <a:rPr lang="en-US" sz="1050" dirty="0" err="1">
                <a:latin typeface="Arial"/>
              </a:rPr>
              <a:t>relación</a:t>
            </a:r>
            <a:r>
              <a:rPr lang="en-US" sz="1050" dirty="0">
                <a:latin typeface="Arial"/>
              </a:rPr>
              <a:t> </a:t>
            </a:r>
            <a:r>
              <a:rPr lang="en-US" sz="1050" dirty="0" err="1">
                <a:latin typeface="Arial"/>
              </a:rPr>
              <a:t>es</a:t>
            </a:r>
            <a:r>
              <a:rPr lang="en-US" sz="1050" dirty="0">
                <a:latin typeface="Arial"/>
              </a:rPr>
              <a:t> </a:t>
            </a:r>
            <a:r>
              <a:rPr lang="en-US" sz="1050" dirty="0" err="1">
                <a:latin typeface="Arial"/>
              </a:rPr>
              <a:t>significativa</a:t>
            </a:r>
            <a:r>
              <a:rPr lang="en-US" sz="1050" dirty="0">
                <a:latin typeface="Arial"/>
              </a:rPr>
              <a:t>, que </a:t>
            </a:r>
            <a:r>
              <a:rPr lang="en-US" sz="1050" dirty="0" err="1">
                <a:latin typeface="Arial"/>
              </a:rPr>
              <a:t>es</a:t>
            </a:r>
            <a:r>
              <a:rPr lang="en-US" sz="1050" dirty="0">
                <a:latin typeface="Arial"/>
              </a:rPr>
              <a:t> </a:t>
            </a:r>
            <a:r>
              <a:rPr lang="en-US" sz="1050" dirty="0" err="1">
                <a:latin typeface="Arial"/>
              </a:rPr>
              <a:t>fiable</a:t>
            </a:r>
            <a:r>
              <a:rPr lang="en-US" sz="1050" dirty="0">
                <a:latin typeface="Arial"/>
              </a:rPr>
              <a:t>, que </a:t>
            </a:r>
            <a:r>
              <a:rPr lang="en-US" sz="1050" dirty="0" err="1">
                <a:latin typeface="Arial"/>
              </a:rPr>
              <a:t>existen</a:t>
            </a:r>
            <a:r>
              <a:rPr lang="en-US" sz="1050" dirty="0">
                <a:latin typeface="Arial"/>
              </a:rPr>
              <a:t> </a:t>
            </a:r>
            <a:r>
              <a:rPr lang="en-US" sz="1050" dirty="0" err="1">
                <a:latin typeface="Arial"/>
              </a:rPr>
              <a:t>pocas</a:t>
            </a:r>
            <a:r>
              <a:rPr lang="en-US" sz="1050" dirty="0">
                <a:latin typeface="Arial"/>
              </a:rPr>
              <a:t> </a:t>
            </a:r>
            <a:r>
              <a:rPr lang="en-US" sz="1050" dirty="0" err="1">
                <a:latin typeface="Arial"/>
              </a:rPr>
              <a:t>posibilidades</a:t>
            </a:r>
            <a:r>
              <a:rPr lang="en-US" sz="1050" dirty="0">
                <a:latin typeface="Arial"/>
              </a:rPr>
              <a:t> de que, a </a:t>
            </a:r>
            <a:r>
              <a:rPr lang="en-US" sz="1050" dirty="0" err="1">
                <a:latin typeface="Arial"/>
              </a:rPr>
              <a:t>nivel</a:t>
            </a:r>
            <a:r>
              <a:rPr lang="en-US" sz="1050" dirty="0">
                <a:latin typeface="Arial"/>
              </a:rPr>
              <a:t> </a:t>
            </a:r>
            <a:r>
              <a:rPr lang="en-US" sz="1050" dirty="0" err="1">
                <a:latin typeface="Arial"/>
              </a:rPr>
              <a:t>poblacional</a:t>
            </a:r>
            <a:r>
              <a:rPr lang="en-US" sz="1050" dirty="0">
                <a:latin typeface="Arial"/>
              </a:rPr>
              <a:t>, no sea </a:t>
            </a:r>
            <a:r>
              <a:rPr lang="en-US" sz="1050" dirty="0" err="1">
                <a:latin typeface="Arial"/>
              </a:rPr>
              <a:t>así</a:t>
            </a:r>
            <a:r>
              <a:rPr lang="en-US" sz="1050" dirty="0">
                <a:latin typeface="Arial"/>
              </a:rPr>
              <a:t>.</a:t>
            </a:r>
            <a:endParaRPr sz="700" dirty="0"/>
          </a:p>
          <a:p>
            <a:endParaRPr sz="700" dirty="0"/>
          </a:p>
          <a:p>
            <a:endParaRPr sz="700" dirty="0"/>
          </a:p>
          <a:p>
            <a:r>
              <a:rPr lang="en-US" sz="1050" dirty="0">
                <a:latin typeface="Arial"/>
              </a:rPr>
              <a:t>Para </a:t>
            </a:r>
            <a:r>
              <a:rPr lang="en-US" sz="1050" dirty="0" err="1">
                <a:latin typeface="Arial"/>
              </a:rPr>
              <a:t>acabar</a:t>
            </a:r>
            <a:r>
              <a:rPr lang="en-US" sz="1050" dirty="0">
                <a:latin typeface="Arial"/>
              </a:rPr>
              <a:t>, </a:t>
            </a:r>
            <a:r>
              <a:rPr lang="en-US" sz="1050" dirty="0" err="1">
                <a:latin typeface="Arial"/>
              </a:rPr>
              <a:t>existe</a:t>
            </a:r>
            <a:r>
              <a:rPr lang="en-US" sz="1050" dirty="0">
                <a:latin typeface="Arial"/>
              </a:rPr>
              <a:t> un </a:t>
            </a:r>
            <a:r>
              <a:rPr lang="en-US" sz="1050" dirty="0" err="1">
                <a:latin typeface="Arial"/>
              </a:rPr>
              <a:t>importante</a:t>
            </a:r>
            <a:r>
              <a:rPr lang="en-US" sz="1050" dirty="0">
                <a:latin typeface="Arial"/>
              </a:rPr>
              <a:t> y </a:t>
            </a:r>
            <a:r>
              <a:rPr lang="en-US" sz="1050" dirty="0" err="1">
                <a:latin typeface="Arial"/>
              </a:rPr>
              <a:t>muy</a:t>
            </a:r>
            <a:r>
              <a:rPr lang="en-US" sz="1050" dirty="0">
                <a:latin typeface="Arial"/>
              </a:rPr>
              <a:t> </a:t>
            </a:r>
            <a:r>
              <a:rPr lang="en-US" sz="1050" dirty="0" err="1">
                <a:latin typeface="Arial"/>
              </a:rPr>
              <a:t>usado</a:t>
            </a:r>
            <a:r>
              <a:rPr lang="en-US" sz="1050" dirty="0">
                <a:latin typeface="Arial"/>
              </a:rPr>
              <a:t> </a:t>
            </a:r>
            <a:r>
              <a:rPr lang="en-US" sz="1050" dirty="0" err="1">
                <a:latin typeface="Arial"/>
              </a:rPr>
              <a:t>criterio</a:t>
            </a:r>
            <a:r>
              <a:rPr lang="en-US" sz="1050" dirty="0">
                <a:latin typeface="Arial"/>
              </a:rPr>
              <a:t> de </a:t>
            </a:r>
            <a:r>
              <a:rPr lang="en-US" sz="1050" dirty="0" err="1">
                <a:latin typeface="Arial"/>
              </a:rPr>
              <a:t>calidad</a:t>
            </a:r>
            <a:r>
              <a:rPr lang="en-US" sz="1050" dirty="0">
                <a:latin typeface="Arial"/>
              </a:rPr>
              <a:t> de </a:t>
            </a:r>
            <a:r>
              <a:rPr lang="en-US" sz="1050" dirty="0" err="1">
                <a:latin typeface="Arial"/>
              </a:rPr>
              <a:t>una</a:t>
            </a:r>
            <a:r>
              <a:rPr lang="en-US" sz="1050" dirty="0">
                <a:latin typeface="Arial"/>
              </a:rPr>
              <a:t> </a:t>
            </a:r>
            <a:r>
              <a:rPr lang="en-US" sz="1050" dirty="0" err="1">
                <a:latin typeface="Arial"/>
              </a:rPr>
              <a:t>Regresión</a:t>
            </a:r>
            <a:r>
              <a:rPr lang="en-US" sz="1050" dirty="0">
                <a:latin typeface="Arial"/>
              </a:rPr>
              <a:t> lineal simple: el </a:t>
            </a:r>
            <a:r>
              <a:rPr lang="en-US" sz="1050" u="sng" dirty="0" err="1">
                <a:solidFill>
                  <a:srgbClr val="000000"/>
                </a:solidFill>
                <a:latin typeface="Arial"/>
              </a:rPr>
              <a:t>Coeficiente</a:t>
            </a:r>
            <a:r>
              <a:rPr lang="en-US" sz="1050" u="sng" dirty="0">
                <a:solidFill>
                  <a:srgbClr val="000000"/>
                </a:solidFill>
                <a:latin typeface="Arial"/>
              </a:rPr>
              <a:t> de </a:t>
            </a:r>
            <a:r>
              <a:rPr lang="en-US" sz="1050" u="sng" dirty="0" err="1">
                <a:solidFill>
                  <a:srgbClr val="000000"/>
                </a:solidFill>
                <a:latin typeface="Arial"/>
              </a:rPr>
              <a:t>determinación</a:t>
            </a:r>
            <a:r>
              <a:rPr lang="en-US" sz="1050" dirty="0">
                <a:solidFill>
                  <a:srgbClr val="000000"/>
                </a:solidFill>
                <a:latin typeface="Arial"/>
              </a:rPr>
              <a:t> , la </a:t>
            </a:r>
            <a:r>
              <a:rPr lang="en-US" sz="1050" dirty="0" err="1">
                <a:solidFill>
                  <a:srgbClr val="000000"/>
                </a:solidFill>
                <a:latin typeface="Arial"/>
              </a:rPr>
              <a:t>denominada</a:t>
            </a:r>
            <a:r>
              <a:rPr lang="en-US" sz="1050" dirty="0">
                <a:solidFill>
                  <a:srgbClr val="000000"/>
                </a:solidFill>
                <a:latin typeface="Arial"/>
              </a:rPr>
              <a:t> R</a:t>
            </a:r>
            <a:r>
              <a:rPr lang="en-US" sz="1050" baseline="30000" dirty="0">
                <a:solidFill>
                  <a:srgbClr val="000000"/>
                </a:solidFill>
                <a:latin typeface="Arial"/>
              </a:rPr>
              <a:t>2</a:t>
            </a:r>
            <a:r>
              <a:rPr lang="en-US" sz="1050" dirty="0">
                <a:solidFill>
                  <a:srgbClr val="000000"/>
                </a:solidFill>
                <a:latin typeface="Arial"/>
              </a:rPr>
              <a:t>. Se </a:t>
            </a:r>
            <a:r>
              <a:rPr lang="en-US" sz="1050" dirty="0" err="1">
                <a:solidFill>
                  <a:srgbClr val="000000"/>
                </a:solidFill>
                <a:latin typeface="Arial"/>
              </a:rPr>
              <a:t>trata</a:t>
            </a:r>
            <a:r>
              <a:rPr lang="en-US" sz="1050" dirty="0">
                <a:solidFill>
                  <a:srgbClr val="000000"/>
                </a:solidFill>
                <a:latin typeface="Arial"/>
              </a:rPr>
              <a:t> de un valor que </a:t>
            </a:r>
            <a:r>
              <a:rPr lang="en-US" sz="1050" dirty="0" err="1">
                <a:solidFill>
                  <a:srgbClr val="000000"/>
                </a:solidFill>
                <a:latin typeface="Arial"/>
              </a:rPr>
              <a:t>va</a:t>
            </a:r>
            <a:r>
              <a:rPr lang="en-US" sz="1050" dirty="0">
                <a:solidFill>
                  <a:srgbClr val="000000"/>
                </a:solidFill>
                <a:latin typeface="Arial"/>
              </a:rPr>
              <a:t> del 0 al 1, </a:t>
            </a:r>
            <a:r>
              <a:rPr lang="en-US" sz="1050" dirty="0" err="1">
                <a:solidFill>
                  <a:srgbClr val="000000"/>
                </a:solidFill>
                <a:latin typeface="Arial"/>
              </a:rPr>
              <a:t>cuanto</a:t>
            </a:r>
            <a:r>
              <a:rPr lang="en-US" sz="1050" dirty="0">
                <a:solidFill>
                  <a:srgbClr val="000000"/>
                </a:solidFill>
                <a:latin typeface="Arial"/>
              </a:rPr>
              <a:t> mayor </a:t>
            </a:r>
            <a:r>
              <a:rPr lang="en-US" sz="1050" dirty="0" err="1">
                <a:solidFill>
                  <a:srgbClr val="000000"/>
                </a:solidFill>
                <a:latin typeface="Arial"/>
              </a:rPr>
              <a:t>mejor</a:t>
            </a:r>
            <a:r>
              <a:rPr lang="en-US" sz="1050" dirty="0">
                <a:solidFill>
                  <a:srgbClr val="000000"/>
                </a:solidFill>
                <a:latin typeface="Arial"/>
              </a:rPr>
              <a:t>, </a:t>
            </a:r>
            <a:r>
              <a:rPr lang="en-US" sz="1050" dirty="0" err="1">
                <a:solidFill>
                  <a:srgbClr val="000000"/>
                </a:solidFill>
                <a:latin typeface="Arial"/>
              </a:rPr>
              <a:t>más</a:t>
            </a:r>
            <a:r>
              <a:rPr lang="en-US" sz="1050" dirty="0">
                <a:solidFill>
                  <a:srgbClr val="000000"/>
                </a:solidFill>
                <a:latin typeface="Arial"/>
              </a:rPr>
              <a:t> </a:t>
            </a:r>
            <a:r>
              <a:rPr lang="en-US" sz="1050" dirty="0" err="1">
                <a:solidFill>
                  <a:srgbClr val="000000"/>
                </a:solidFill>
                <a:latin typeface="Arial"/>
              </a:rPr>
              <a:t>relación</a:t>
            </a:r>
            <a:r>
              <a:rPr lang="en-US" sz="1050" dirty="0">
                <a:solidFill>
                  <a:srgbClr val="000000"/>
                </a:solidFill>
                <a:latin typeface="Arial"/>
              </a:rPr>
              <a:t> hay entre la variable </a:t>
            </a:r>
            <a:r>
              <a:rPr lang="en-US" sz="1050" dirty="0" err="1">
                <a:solidFill>
                  <a:srgbClr val="000000"/>
                </a:solidFill>
                <a:latin typeface="Arial"/>
              </a:rPr>
              <a:t>dependiente</a:t>
            </a:r>
            <a:r>
              <a:rPr lang="en-US" sz="1050" dirty="0">
                <a:solidFill>
                  <a:srgbClr val="000000"/>
                </a:solidFill>
                <a:latin typeface="Arial"/>
              </a:rPr>
              <a:t> y la </a:t>
            </a:r>
            <a:r>
              <a:rPr lang="en-US" sz="1050" dirty="0" err="1">
                <a:solidFill>
                  <a:srgbClr val="000000"/>
                </a:solidFill>
                <a:latin typeface="Arial"/>
              </a:rPr>
              <a:t>independiente</a:t>
            </a:r>
            <a:r>
              <a:rPr lang="en-US" sz="1050" dirty="0">
                <a:solidFill>
                  <a:srgbClr val="000000"/>
                </a:solidFill>
                <a:latin typeface="Arial"/>
              </a:rPr>
              <a:t>, </a:t>
            </a:r>
            <a:r>
              <a:rPr lang="en-US" sz="1050" dirty="0" err="1">
                <a:solidFill>
                  <a:srgbClr val="000000"/>
                </a:solidFill>
                <a:latin typeface="Arial"/>
              </a:rPr>
              <a:t>más</a:t>
            </a:r>
            <a:r>
              <a:rPr lang="en-US" sz="1050" dirty="0">
                <a:solidFill>
                  <a:srgbClr val="000000"/>
                </a:solidFill>
                <a:latin typeface="Arial"/>
              </a:rPr>
              <a:t> </a:t>
            </a:r>
            <a:r>
              <a:rPr lang="en-US" sz="1050" dirty="0" err="1">
                <a:solidFill>
                  <a:srgbClr val="000000"/>
                </a:solidFill>
                <a:latin typeface="Arial"/>
              </a:rPr>
              <a:t>determina</a:t>
            </a:r>
            <a:r>
              <a:rPr lang="en-US" sz="1050" dirty="0">
                <a:solidFill>
                  <a:srgbClr val="000000"/>
                </a:solidFill>
                <a:latin typeface="Arial"/>
              </a:rPr>
              <a:t> la </a:t>
            </a:r>
            <a:r>
              <a:rPr lang="en-US" sz="1050" dirty="0" err="1">
                <a:solidFill>
                  <a:srgbClr val="000000"/>
                </a:solidFill>
                <a:latin typeface="Arial"/>
              </a:rPr>
              <a:t>independiente</a:t>
            </a:r>
            <a:r>
              <a:rPr lang="en-US" sz="1050" dirty="0">
                <a:solidFill>
                  <a:srgbClr val="000000"/>
                </a:solidFill>
                <a:latin typeface="Arial"/>
              </a:rPr>
              <a:t> a la </a:t>
            </a:r>
            <a:r>
              <a:rPr lang="en-US" sz="1050" dirty="0" err="1">
                <a:solidFill>
                  <a:srgbClr val="000000"/>
                </a:solidFill>
                <a:latin typeface="Arial"/>
              </a:rPr>
              <a:t>dependiente</a:t>
            </a:r>
            <a:r>
              <a:rPr lang="en-US" sz="1050" dirty="0">
                <a:solidFill>
                  <a:srgbClr val="000000"/>
                </a:solidFill>
                <a:latin typeface="Arial"/>
              </a:rPr>
              <a:t>. </a:t>
            </a:r>
            <a:r>
              <a:rPr lang="en-US" sz="1050" dirty="0" err="1">
                <a:solidFill>
                  <a:srgbClr val="000000"/>
                </a:solidFill>
                <a:latin typeface="Arial"/>
              </a:rPr>
              <a:t>Muchas</a:t>
            </a:r>
            <a:r>
              <a:rPr lang="en-US" sz="1050" dirty="0">
                <a:solidFill>
                  <a:srgbClr val="000000"/>
                </a:solidFill>
                <a:latin typeface="Arial"/>
              </a:rPr>
              <a:t> </a:t>
            </a:r>
            <a:r>
              <a:rPr lang="en-US" sz="1050" dirty="0" err="1">
                <a:solidFill>
                  <a:srgbClr val="000000"/>
                </a:solidFill>
                <a:latin typeface="Arial"/>
              </a:rPr>
              <a:t>veces</a:t>
            </a:r>
            <a:r>
              <a:rPr lang="en-US" sz="1050" dirty="0">
                <a:solidFill>
                  <a:srgbClr val="000000"/>
                </a:solidFill>
                <a:latin typeface="Arial"/>
              </a:rPr>
              <a:t> el valor de R</a:t>
            </a:r>
            <a:r>
              <a:rPr lang="en-US" sz="1050" baseline="30000" dirty="0">
                <a:solidFill>
                  <a:srgbClr val="000000"/>
                </a:solidFill>
                <a:latin typeface="Arial"/>
              </a:rPr>
              <a:t>2</a:t>
            </a:r>
            <a:r>
              <a:rPr lang="en-US" sz="1050" dirty="0">
                <a:solidFill>
                  <a:srgbClr val="000000"/>
                </a:solidFill>
                <a:latin typeface="Arial"/>
              </a:rPr>
              <a:t> se da </a:t>
            </a:r>
            <a:r>
              <a:rPr lang="en-US" sz="1050" dirty="0" err="1">
                <a:solidFill>
                  <a:srgbClr val="000000"/>
                </a:solidFill>
                <a:latin typeface="Arial"/>
              </a:rPr>
              <a:t>en</a:t>
            </a:r>
            <a:r>
              <a:rPr lang="en-US" sz="1050" dirty="0">
                <a:solidFill>
                  <a:srgbClr val="000000"/>
                </a:solidFill>
                <a:latin typeface="Arial"/>
              </a:rPr>
              <a:t> </a:t>
            </a:r>
            <a:r>
              <a:rPr lang="en-US" sz="1050" dirty="0" err="1">
                <a:solidFill>
                  <a:srgbClr val="000000"/>
                </a:solidFill>
                <a:latin typeface="Arial"/>
              </a:rPr>
              <a:t>porcentaje</a:t>
            </a:r>
            <a:r>
              <a:rPr lang="en-US" sz="1050" dirty="0">
                <a:solidFill>
                  <a:srgbClr val="000000"/>
                </a:solidFill>
                <a:latin typeface="Arial"/>
              </a:rPr>
              <a:t>, para </a:t>
            </a:r>
            <a:r>
              <a:rPr lang="en-US" sz="1050" dirty="0" err="1">
                <a:solidFill>
                  <a:srgbClr val="000000"/>
                </a:solidFill>
                <a:latin typeface="Arial"/>
              </a:rPr>
              <a:t>expresar</a:t>
            </a:r>
            <a:r>
              <a:rPr lang="en-US" sz="1050" dirty="0">
                <a:solidFill>
                  <a:srgbClr val="000000"/>
                </a:solidFill>
                <a:latin typeface="Arial"/>
              </a:rPr>
              <a:t> el </a:t>
            </a:r>
            <a:r>
              <a:rPr lang="en-US" sz="1050" dirty="0" err="1">
                <a:solidFill>
                  <a:srgbClr val="000000"/>
                </a:solidFill>
                <a:latin typeface="Arial"/>
              </a:rPr>
              <a:t>porcentaje</a:t>
            </a:r>
            <a:r>
              <a:rPr lang="en-US" sz="1050" dirty="0">
                <a:solidFill>
                  <a:srgbClr val="000000"/>
                </a:solidFill>
                <a:latin typeface="Arial"/>
              </a:rPr>
              <a:t> de </a:t>
            </a:r>
            <a:r>
              <a:rPr lang="en-US" sz="1050" dirty="0" err="1">
                <a:solidFill>
                  <a:srgbClr val="000000"/>
                </a:solidFill>
                <a:latin typeface="Arial"/>
              </a:rPr>
              <a:t>determinación</a:t>
            </a:r>
            <a:r>
              <a:rPr lang="en-US" sz="1050" dirty="0">
                <a:solidFill>
                  <a:srgbClr val="000000"/>
                </a:solidFill>
                <a:latin typeface="Arial"/>
              </a:rPr>
              <a:t> que </a:t>
            </a:r>
            <a:r>
              <a:rPr lang="en-US" sz="1050" dirty="0" err="1">
                <a:solidFill>
                  <a:srgbClr val="000000"/>
                </a:solidFill>
                <a:latin typeface="Arial"/>
              </a:rPr>
              <a:t>existe</a:t>
            </a:r>
            <a:r>
              <a:rPr lang="en-US" sz="1050" dirty="0">
                <a:solidFill>
                  <a:srgbClr val="000000"/>
                </a:solidFill>
                <a:latin typeface="Arial"/>
              </a:rPr>
              <a:t> </a:t>
            </a:r>
            <a:r>
              <a:rPr lang="en-US" sz="1050" dirty="0" err="1">
                <a:solidFill>
                  <a:srgbClr val="000000"/>
                </a:solidFill>
                <a:latin typeface="Arial"/>
              </a:rPr>
              <a:t>en</a:t>
            </a:r>
            <a:r>
              <a:rPr lang="en-US" sz="1050" dirty="0">
                <a:solidFill>
                  <a:srgbClr val="000000"/>
                </a:solidFill>
                <a:latin typeface="Arial"/>
              </a:rPr>
              <a:t> </a:t>
            </a:r>
            <a:r>
              <a:rPr lang="en-US" sz="1050" dirty="0" err="1">
                <a:solidFill>
                  <a:srgbClr val="000000"/>
                </a:solidFill>
                <a:latin typeface="Arial"/>
              </a:rPr>
              <a:t>esa</a:t>
            </a:r>
            <a:r>
              <a:rPr lang="en-US" sz="1050" dirty="0">
                <a:solidFill>
                  <a:srgbClr val="000000"/>
                </a:solidFill>
                <a:latin typeface="Arial"/>
              </a:rPr>
              <a:t> </a:t>
            </a:r>
            <a:r>
              <a:rPr lang="en-US" sz="1050" dirty="0" err="1">
                <a:solidFill>
                  <a:srgbClr val="000000"/>
                </a:solidFill>
                <a:latin typeface="Arial"/>
              </a:rPr>
              <a:t>Regresión</a:t>
            </a:r>
            <a:r>
              <a:rPr lang="en-US" sz="1050" dirty="0">
                <a:solidFill>
                  <a:srgbClr val="000000"/>
                </a:solidFill>
                <a:latin typeface="Arial"/>
              </a:rPr>
              <a:t>, el </a:t>
            </a:r>
            <a:r>
              <a:rPr lang="en-US" sz="1050" dirty="0" err="1">
                <a:solidFill>
                  <a:srgbClr val="000000"/>
                </a:solidFill>
                <a:latin typeface="Arial"/>
              </a:rPr>
              <a:t>porcentaje</a:t>
            </a:r>
            <a:r>
              <a:rPr lang="en-US" sz="1050" dirty="0">
                <a:solidFill>
                  <a:srgbClr val="000000"/>
                </a:solidFill>
                <a:latin typeface="Arial"/>
              </a:rPr>
              <a:t> de </a:t>
            </a:r>
            <a:r>
              <a:rPr lang="en-US" sz="1050" dirty="0" err="1">
                <a:solidFill>
                  <a:srgbClr val="000000"/>
                </a:solidFill>
                <a:latin typeface="Arial"/>
              </a:rPr>
              <a:t>determinación</a:t>
            </a:r>
            <a:r>
              <a:rPr lang="en-US" sz="1050" dirty="0">
                <a:solidFill>
                  <a:srgbClr val="000000"/>
                </a:solidFill>
                <a:latin typeface="Arial"/>
              </a:rPr>
              <a:t> que la variable </a:t>
            </a:r>
            <a:r>
              <a:rPr lang="en-US" sz="1050" dirty="0" err="1">
                <a:solidFill>
                  <a:srgbClr val="000000"/>
                </a:solidFill>
                <a:latin typeface="Arial"/>
              </a:rPr>
              <a:t>independiente</a:t>
            </a:r>
            <a:r>
              <a:rPr lang="en-US" sz="1050" dirty="0">
                <a:solidFill>
                  <a:srgbClr val="000000"/>
                </a:solidFill>
                <a:latin typeface="Arial"/>
              </a:rPr>
              <a:t> </a:t>
            </a:r>
            <a:r>
              <a:rPr lang="en-US" sz="1050" dirty="0" err="1">
                <a:solidFill>
                  <a:srgbClr val="000000"/>
                </a:solidFill>
                <a:latin typeface="Arial"/>
              </a:rPr>
              <a:t>ejerce</a:t>
            </a:r>
            <a:r>
              <a:rPr lang="en-US" sz="1050" dirty="0">
                <a:solidFill>
                  <a:srgbClr val="000000"/>
                </a:solidFill>
                <a:latin typeface="Arial"/>
              </a:rPr>
              <a:t> </a:t>
            </a:r>
            <a:r>
              <a:rPr lang="en-US" sz="1050" dirty="0" err="1">
                <a:solidFill>
                  <a:srgbClr val="000000"/>
                </a:solidFill>
                <a:latin typeface="Arial"/>
              </a:rPr>
              <a:t>sobre</a:t>
            </a:r>
            <a:r>
              <a:rPr lang="en-US" sz="1050" dirty="0">
                <a:solidFill>
                  <a:srgbClr val="000000"/>
                </a:solidFill>
                <a:latin typeface="Arial"/>
              </a:rPr>
              <a:t> la </a:t>
            </a:r>
            <a:r>
              <a:rPr lang="en-US" sz="1050" dirty="0" err="1">
                <a:solidFill>
                  <a:srgbClr val="000000"/>
                </a:solidFill>
                <a:latin typeface="Arial"/>
              </a:rPr>
              <a:t>dependiente</a:t>
            </a:r>
            <a:r>
              <a:rPr lang="en-US" sz="1050" dirty="0">
                <a:solidFill>
                  <a:srgbClr val="000000"/>
                </a:solidFill>
                <a:latin typeface="Arial"/>
              </a:rPr>
              <a:t>.</a:t>
            </a:r>
            <a:endParaRPr sz="700" dirty="0"/>
          </a:p>
          <a:p>
            <a:endParaRPr sz="700" dirty="0"/>
          </a:p>
          <a:p>
            <a:r>
              <a:rPr lang="en-US" sz="1050" dirty="0">
                <a:solidFill>
                  <a:srgbClr val="000000"/>
                </a:solidFill>
                <a:latin typeface="Arial"/>
              </a:rPr>
              <a:t>Con la </a:t>
            </a:r>
            <a:r>
              <a:rPr lang="en-US" sz="1050" dirty="0" err="1">
                <a:solidFill>
                  <a:srgbClr val="000000"/>
                </a:solidFill>
                <a:latin typeface="Arial"/>
              </a:rPr>
              <a:t>Estadística</a:t>
            </a:r>
            <a:r>
              <a:rPr lang="en-US" sz="1050" dirty="0">
                <a:solidFill>
                  <a:srgbClr val="000000"/>
                </a:solidFill>
                <a:latin typeface="Arial"/>
              </a:rPr>
              <a:t> </a:t>
            </a:r>
            <a:r>
              <a:rPr lang="en-US" sz="1050" dirty="0" err="1">
                <a:solidFill>
                  <a:srgbClr val="000000"/>
                </a:solidFill>
                <a:latin typeface="Arial"/>
              </a:rPr>
              <a:t>sucede</a:t>
            </a:r>
            <a:r>
              <a:rPr lang="en-US" sz="1050" dirty="0">
                <a:solidFill>
                  <a:srgbClr val="000000"/>
                </a:solidFill>
                <a:latin typeface="Arial"/>
              </a:rPr>
              <a:t> un </a:t>
            </a:r>
            <a:r>
              <a:rPr lang="en-US" sz="1050" dirty="0" err="1">
                <a:solidFill>
                  <a:srgbClr val="000000"/>
                </a:solidFill>
                <a:latin typeface="Arial"/>
              </a:rPr>
              <a:t>poco</a:t>
            </a:r>
            <a:r>
              <a:rPr lang="en-US" sz="1050" dirty="0">
                <a:solidFill>
                  <a:srgbClr val="000000"/>
                </a:solidFill>
                <a:latin typeface="Arial"/>
              </a:rPr>
              <a:t> lo </a:t>
            </a:r>
            <a:r>
              <a:rPr lang="en-US" sz="1050" dirty="0" err="1">
                <a:solidFill>
                  <a:srgbClr val="000000"/>
                </a:solidFill>
                <a:latin typeface="Arial"/>
              </a:rPr>
              <a:t>mismo</a:t>
            </a:r>
            <a:r>
              <a:rPr lang="en-US" sz="1050" dirty="0">
                <a:solidFill>
                  <a:srgbClr val="000000"/>
                </a:solidFill>
                <a:latin typeface="Arial"/>
              </a:rPr>
              <a:t>. </a:t>
            </a:r>
            <a:r>
              <a:rPr lang="en-US" sz="1050" dirty="0" err="1">
                <a:solidFill>
                  <a:srgbClr val="000000"/>
                </a:solidFill>
                <a:latin typeface="Arial"/>
              </a:rPr>
              <a:t>Analiza</a:t>
            </a:r>
            <a:r>
              <a:rPr lang="en-US" sz="1050" dirty="0">
                <a:solidFill>
                  <a:srgbClr val="000000"/>
                </a:solidFill>
                <a:latin typeface="Arial"/>
              </a:rPr>
              <a:t> </a:t>
            </a:r>
            <a:r>
              <a:rPr lang="en-US" sz="1050" dirty="0" err="1">
                <a:solidFill>
                  <a:srgbClr val="000000"/>
                </a:solidFill>
                <a:latin typeface="Arial"/>
              </a:rPr>
              <a:t>unos</a:t>
            </a:r>
            <a:r>
              <a:rPr lang="en-US" sz="1050" dirty="0">
                <a:solidFill>
                  <a:srgbClr val="000000"/>
                </a:solidFill>
                <a:latin typeface="Arial"/>
              </a:rPr>
              <a:t> </a:t>
            </a:r>
            <a:r>
              <a:rPr lang="en-US" sz="1050" dirty="0" err="1">
                <a:solidFill>
                  <a:srgbClr val="000000"/>
                </a:solidFill>
                <a:latin typeface="Arial"/>
              </a:rPr>
              <a:t>datos</a:t>
            </a:r>
            <a:r>
              <a:rPr lang="en-US" sz="1050" dirty="0">
                <a:solidFill>
                  <a:srgbClr val="000000"/>
                </a:solidFill>
                <a:latin typeface="Arial"/>
              </a:rPr>
              <a:t> y </a:t>
            </a:r>
            <a:r>
              <a:rPr lang="en-US" sz="1050" dirty="0" err="1">
                <a:solidFill>
                  <a:srgbClr val="000000"/>
                </a:solidFill>
                <a:latin typeface="Arial"/>
              </a:rPr>
              <a:t>acaba</a:t>
            </a:r>
            <a:r>
              <a:rPr lang="en-US" sz="1050" dirty="0">
                <a:solidFill>
                  <a:srgbClr val="000000"/>
                </a:solidFill>
                <a:latin typeface="Arial"/>
              </a:rPr>
              <a:t> </a:t>
            </a:r>
            <a:r>
              <a:rPr lang="en-US" sz="1050" dirty="0" err="1">
                <a:solidFill>
                  <a:srgbClr val="000000"/>
                </a:solidFill>
                <a:latin typeface="Arial"/>
              </a:rPr>
              <a:t>dando</a:t>
            </a:r>
            <a:r>
              <a:rPr lang="en-US" sz="1050" dirty="0">
                <a:solidFill>
                  <a:srgbClr val="000000"/>
                </a:solidFill>
                <a:latin typeface="Arial"/>
              </a:rPr>
              <a:t> un </a:t>
            </a:r>
            <a:r>
              <a:rPr lang="en-US" sz="1050" dirty="0" err="1">
                <a:solidFill>
                  <a:srgbClr val="000000"/>
                </a:solidFill>
                <a:latin typeface="Arial"/>
              </a:rPr>
              <a:t>veredicto</a:t>
            </a:r>
            <a:r>
              <a:rPr lang="en-US" sz="1050" dirty="0">
                <a:solidFill>
                  <a:srgbClr val="000000"/>
                </a:solidFill>
                <a:latin typeface="Arial"/>
              </a:rPr>
              <a:t>: “</a:t>
            </a:r>
            <a:r>
              <a:rPr lang="en-US" sz="1050" dirty="0" err="1">
                <a:solidFill>
                  <a:srgbClr val="000000"/>
                </a:solidFill>
                <a:latin typeface="Arial"/>
              </a:rPr>
              <a:t>significativo</a:t>
            </a:r>
            <a:r>
              <a:rPr lang="en-US" sz="1050" dirty="0">
                <a:solidFill>
                  <a:srgbClr val="000000"/>
                </a:solidFill>
                <a:latin typeface="Arial"/>
              </a:rPr>
              <a:t>” o “no </a:t>
            </a:r>
            <a:r>
              <a:rPr lang="en-US" sz="1050" dirty="0" err="1">
                <a:solidFill>
                  <a:srgbClr val="000000"/>
                </a:solidFill>
                <a:latin typeface="Arial"/>
              </a:rPr>
              <a:t>significativo</a:t>
            </a:r>
            <a:r>
              <a:rPr lang="en-US" sz="1050" dirty="0">
                <a:solidFill>
                  <a:srgbClr val="000000"/>
                </a:solidFill>
                <a:latin typeface="Arial"/>
              </a:rPr>
              <a:t>”.</a:t>
            </a:r>
            <a:endParaRPr sz="700" dirty="0"/>
          </a:p>
        </p:txBody>
      </p:sp>
      <p:sp>
        <p:nvSpPr>
          <p:cNvPr id="443"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AD3A8DDF-5EE8-46CB-B709-D32F96A82834}" type="slidenum">
              <a:rPr lang="en-US" sz="1300">
                <a:solidFill>
                  <a:srgbClr val="000000"/>
                </a:solidFill>
              </a:rPr>
              <a:t>11</a:t>
            </a:fld>
            <a:endParaRPr/>
          </a:p>
        </p:txBody>
      </p:sp>
    </p:spTree>
    <p:extLst>
      <p:ext uri="{BB962C8B-B14F-4D97-AF65-F5344CB8AC3E}">
        <p14:creationId xmlns:p14="http://schemas.microsoft.com/office/powerpoint/2010/main" val="414491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710439" y="4861508"/>
            <a:ext cx="5682430" cy="4604748"/>
          </a:xfrm>
          <a:prstGeom prst="rect">
            <a:avLst/>
          </a:prstGeom>
        </p:spPr>
        <p:txBody>
          <a:bodyPr lIns="99020" tIns="49690" rIns="99020" bIns="4969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449" name="CustomShape 2"/>
          <p:cNvSpPr/>
          <p:nvPr/>
        </p:nvSpPr>
        <p:spPr>
          <a:xfrm>
            <a:off x="4023899" y="9721215"/>
            <a:ext cx="3077608" cy="510999"/>
          </a:xfrm>
          <a:prstGeom prst="rect">
            <a:avLst/>
          </a:prstGeom>
          <a:noFill/>
          <a:ln>
            <a:noFill/>
          </a:ln>
        </p:spPr>
        <p:txBody>
          <a:bodyPr lIns="99020" tIns="49690" rIns="99020" bIns="49690" anchor="b"/>
          <a:lstStyle/>
          <a:p>
            <a:pPr algn="r">
              <a:lnSpc>
                <a:spcPct val="100000"/>
              </a:lnSpc>
            </a:pPr>
            <a:fld id="{2A60FC52-B9F9-44B2-9806-5E6BD897E72C}" type="slidenum">
              <a:rPr lang="en-US" sz="1300">
                <a:solidFill>
                  <a:srgbClr val="000000"/>
                </a:solidFill>
              </a:rPr>
              <a:t>12</a:t>
            </a:fld>
            <a:endParaRPr/>
          </a:p>
        </p:txBody>
      </p:sp>
    </p:spTree>
    <p:extLst>
      <p:ext uri="{BB962C8B-B14F-4D97-AF65-F5344CB8AC3E}">
        <p14:creationId xmlns:p14="http://schemas.microsoft.com/office/powerpoint/2010/main" val="110504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95000" y="1604520"/>
            <a:ext cx="8915040" cy="1896840"/>
          </a:xfrm>
          <a:prstGeom prst="rect">
            <a:avLst/>
          </a:prstGeom>
        </p:spPr>
        <p:txBody>
          <a:bodyPr lIns="0" tIns="0" rIns="0" bIns="0"/>
          <a:lstStyle/>
          <a:p>
            <a:endParaRPr/>
          </a:p>
        </p:txBody>
      </p:sp>
      <p:sp>
        <p:nvSpPr>
          <p:cNvPr id="28" name="PlaceHolder 3"/>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31"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32" name="PlaceHolder 4"/>
          <p:cNvSpPr>
            <a:spLocks noGrp="1"/>
          </p:cNvSpPr>
          <p:nvPr>
            <p:ph type="body"/>
          </p:nvPr>
        </p:nvSpPr>
        <p:spPr>
          <a:xfrm>
            <a:off x="5063040" y="3682080"/>
            <a:ext cx="4350240" cy="1896840"/>
          </a:xfrm>
          <a:prstGeom prst="rect">
            <a:avLst/>
          </a:prstGeom>
        </p:spPr>
        <p:txBody>
          <a:bodyPr lIns="0" tIns="0" rIns="0" bIns="0"/>
          <a:lstStyle/>
          <a:p>
            <a:endParaRPr/>
          </a:p>
        </p:txBody>
      </p:sp>
      <p:sp>
        <p:nvSpPr>
          <p:cNvPr id="33" name="PlaceHolder 5"/>
          <p:cNvSpPr>
            <a:spLocks noGrp="1"/>
          </p:cNvSpPr>
          <p:nvPr>
            <p:ph type="body"/>
          </p:nvPr>
        </p:nvSpPr>
        <p:spPr>
          <a:xfrm>
            <a:off x="495000" y="3682080"/>
            <a:ext cx="43502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95000" y="1604520"/>
            <a:ext cx="8915040" cy="3977280"/>
          </a:xfrm>
          <a:prstGeom prst="rect">
            <a:avLst/>
          </a:prstGeom>
        </p:spPr>
        <p:txBody>
          <a:bodyPr lIns="0" tIns="0" rIns="0" bIns="0"/>
          <a:lstStyle/>
          <a:p>
            <a:endParaRPr/>
          </a:p>
        </p:txBody>
      </p:sp>
      <p:sp>
        <p:nvSpPr>
          <p:cNvPr id="36" name="PlaceHolder 3"/>
          <p:cNvSpPr>
            <a:spLocks noGrp="1"/>
          </p:cNvSpPr>
          <p:nvPr>
            <p:ph type="body"/>
          </p:nvPr>
        </p:nvSpPr>
        <p:spPr>
          <a:xfrm>
            <a:off x="495000" y="1604520"/>
            <a:ext cx="8915040" cy="3977280"/>
          </a:xfrm>
          <a:prstGeom prst="rect">
            <a:avLst/>
          </a:prstGeom>
        </p:spPr>
        <p:txBody>
          <a:bodyPr lIns="0" tIns="0" rIns="0" bIns="0"/>
          <a:lstStyle/>
          <a:p>
            <a:endParaRPr/>
          </a:p>
        </p:txBody>
      </p:sp>
      <p:pic>
        <p:nvPicPr>
          <p:cNvPr id="37" name="36 Imagen"/>
          <p:cNvPicPr/>
          <p:nvPr/>
        </p:nvPicPr>
        <p:blipFill>
          <a:blip r:embed="rId2"/>
          <a:stretch>
            <a:fillRect/>
          </a:stretch>
        </p:blipFill>
        <p:spPr>
          <a:xfrm>
            <a:off x="2459880" y="1604520"/>
            <a:ext cx="4984920" cy="3977280"/>
          </a:xfrm>
          <a:prstGeom prst="rect">
            <a:avLst/>
          </a:prstGeom>
          <a:ln>
            <a:noFill/>
          </a:ln>
        </p:spPr>
      </p:pic>
      <p:pic>
        <p:nvPicPr>
          <p:cNvPr id="38" name="37 Imagen"/>
          <p:cNvPicPr/>
          <p:nvPr/>
        </p:nvPicPr>
        <p:blipFill>
          <a:blip r:embed="rId2"/>
          <a:stretch>
            <a:fillRect/>
          </a:stretch>
        </p:blipFill>
        <p:spPr>
          <a:xfrm>
            <a:off x="2459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46" name="PlaceHolder 2"/>
          <p:cNvSpPr>
            <a:spLocks noGrp="1"/>
          </p:cNvSpPr>
          <p:nvPr>
            <p:ph type="subTitle"/>
          </p:nvPr>
        </p:nvSpPr>
        <p:spPr>
          <a:xfrm>
            <a:off x="495000" y="1604520"/>
            <a:ext cx="89150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95000" y="1604520"/>
            <a:ext cx="89150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51" name="PlaceHolder 3"/>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95000" y="273600"/>
            <a:ext cx="89150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56" name="PlaceHolder 3"/>
          <p:cNvSpPr>
            <a:spLocks noGrp="1"/>
          </p:cNvSpPr>
          <p:nvPr>
            <p:ph type="body"/>
          </p:nvPr>
        </p:nvSpPr>
        <p:spPr>
          <a:xfrm>
            <a:off x="495000" y="3682080"/>
            <a:ext cx="4350240" cy="1896840"/>
          </a:xfrm>
          <a:prstGeom prst="rect">
            <a:avLst/>
          </a:prstGeom>
        </p:spPr>
        <p:txBody>
          <a:bodyPr lIns="0" tIns="0" rIns="0" bIns="0"/>
          <a:lstStyle/>
          <a:p>
            <a:endParaRPr/>
          </a:p>
        </p:txBody>
      </p:sp>
      <p:sp>
        <p:nvSpPr>
          <p:cNvPr id="57" name="PlaceHolder 4"/>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495000" y="1604520"/>
            <a:ext cx="89150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60"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61" name="PlaceHolder 4"/>
          <p:cNvSpPr>
            <a:spLocks noGrp="1"/>
          </p:cNvSpPr>
          <p:nvPr>
            <p:ph type="body"/>
          </p:nvPr>
        </p:nvSpPr>
        <p:spPr>
          <a:xfrm>
            <a:off x="5063040" y="3682080"/>
            <a:ext cx="43502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64"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65" name="PlaceHolder 4"/>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95000" y="1604520"/>
            <a:ext cx="8915040" cy="1896840"/>
          </a:xfrm>
          <a:prstGeom prst="rect">
            <a:avLst/>
          </a:prstGeom>
        </p:spPr>
        <p:txBody>
          <a:bodyPr lIns="0" tIns="0" rIns="0" bIns="0"/>
          <a:lstStyle/>
          <a:p>
            <a:endParaRPr/>
          </a:p>
        </p:txBody>
      </p:sp>
      <p:sp>
        <p:nvSpPr>
          <p:cNvPr id="68" name="PlaceHolder 3"/>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71"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72" name="PlaceHolder 4"/>
          <p:cNvSpPr>
            <a:spLocks noGrp="1"/>
          </p:cNvSpPr>
          <p:nvPr>
            <p:ph type="body"/>
          </p:nvPr>
        </p:nvSpPr>
        <p:spPr>
          <a:xfrm>
            <a:off x="5063040" y="3682080"/>
            <a:ext cx="4350240" cy="1896840"/>
          </a:xfrm>
          <a:prstGeom prst="rect">
            <a:avLst/>
          </a:prstGeom>
        </p:spPr>
        <p:txBody>
          <a:bodyPr lIns="0" tIns="0" rIns="0" bIns="0"/>
          <a:lstStyle/>
          <a:p>
            <a:endParaRPr/>
          </a:p>
        </p:txBody>
      </p:sp>
      <p:sp>
        <p:nvSpPr>
          <p:cNvPr id="73" name="PlaceHolder 5"/>
          <p:cNvSpPr>
            <a:spLocks noGrp="1"/>
          </p:cNvSpPr>
          <p:nvPr>
            <p:ph type="body"/>
          </p:nvPr>
        </p:nvSpPr>
        <p:spPr>
          <a:xfrm>
            <a:off x="495000" y="3682080"/>
            <a:ext cx="43502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95000" y="1604520"/>
            <a:ext cx="8915040" cy="3977280"/>
          </a:xfrm>
          <a:prstGeom prst="rect">
            <a:avLst/>
          </a:prstGeom>
        </p:spPr>
        <p:txBody>
          <a:bodyPr lIns="0" tIns="0" rIns="0" bIns="0"/>
          <a:lstStyle/>
          <a:p>
            <a:endParaRPr/>
          </a:p>
        </p:txBody>
      </p:sp>
      <p:sp>
        <p:nvSpPr>
          <p:cNvPr id="76" name="PlaceHolder 3"/>
          <p:cNvSpPr>
            <a:spLocks noGrp="1"/>
          </p:cNvSpPr>
          <p:nvPr>
            <p:ph type="body"/>
          </p:nvPr>
        </p:nvSpPr>
        <p:spPr>
          <a:xfrm>
            <a:off x="495000" y="1604520"/>
            <a:ext cx="8915040" cy="3977280"/>
          </a:xfrm>
          <a:prstGeom prst="rect">
            <a:avLst/>
          </a:prstGeom>
        </p:spPr>
        <p:txBody>
          <a:bodyPr lIns="0" tIns="0" rIns="0" bIns="0"/>
          <a:lstStyle/>
          <a:p>
            <a:endParaRPr/>
          </a:p>
        </p:txBody>
      </p:sp>
      <p:pic>
        <p:nvPicPr>
          <p:cNvPr id="77" name="76 Imagen"/>
          <p:cNvPicPr/>
          <p:nvPr/>
        </p:nvPicPr>
        <p:blipFill>
          <a:blip r:embed="rId2"/>
          <a:stretch>
            <a:fillRect/>
          </a:stretch>
        </p:blipFill>
        <p:spPr>
          <a:xfrm>
            <a:off x="2459880" y="1604520"/>
            <a:ext cx="4984920" cy="3977280"/>
          </a:xfrm>
          <a:prstGeom prst="rect">
            <a:avLst/>
          </a:prstGeom>
          <a:ln>
            <a:noFill/>
          </a:ln>
        </p:spPr>
      </p:pic>
      <p:pic>
        <p:nvPicPr>
          <p:cNvPr id="78" name="77 Imagen"/>
          <p:cNvPicPr/>
          <p:nvPr/>
        </p:nvPicPr>
        <p:blipFill>
          <a:blip r:embed="rId2"/>
          <a:stretch>
            <a:fillRect/>
          </a:stretch>
        </p:blipFill>
        <p:spPr>
          <a:xfrm>
            <a:off x="2459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86" name="PlaceHolder 2"/>
          <p:cNvSpPr>
            <a:spLocks noGrp="1"/>
          </p:cNvSpPr>
          <p:nvPr>
            <p:ph type="subTitle"/>
          </p:nvPr>
        </p:nvSpPr>
        <p:spPr>
          <a:xfrm>
            <a:off x="495000" y="1604520"/>
            <a:ext cx="89150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495000" y="1604520"/>
            <a:ext cx="89150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91" name="PlaceHolder 3"/>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95000" y="1604520"/>
            <a:ext cx="89150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95000" y="273600"/>
            <a:ext cx="89150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96" name="PlaceHolder 3"/>
          <p:cNvSpPr>
            <a:spLocks noGrp="1"/>
          </p:cNvSpPr>
          <p:nvPr>
            <p:ph type="body"/>
          </p:nvPr>
        </p:nvSpPr>
        <p:spPr>
          <a:xfrm>
            <a:off x="495000" y="3682080"/>
            <a:ext cx="4350240" cy="1896840"/>
          </a:xfrm>
          <a:prstGeom prst="rect">
            <a:avLst/>
          </a:prstGeom>
        </p:spPr>
        <p:txBody>
          <a:bodyPr lIns="0" tIns="0" rIns="0" bIns="0"/>
          <a:lstStyle/>
          <a:p>
            <a:endParaRPr/>
          </a:p>
        </p:txBody>
      </p:sp>
      <p:sp>
        <p:nvSpPr>
          <p:cNvPr id="97" name="PlaceHolder 4"/>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100"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101" name="PlaceHolder 4"/>
          <p:cNvSpPr>
            <a:spLocks noGrp="1"/>
          </p:cNvSpPr>
          <p:nvPr>
            <p:ph type="body"/>
          </p:nvPr>
        </p:nvSpPr>
        <p:spPr>
          <a:xfrm>
            <a:off x="5063040" y="3682080"/>
            <a:ext cx="43502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104"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105" name="PlaceHolder 4"/>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495000" y="1604520"/>
            <a:ext cx="8915040" cy="1896840"/>
          </a:xfrm>
          <a:prstGeom prst="rect">
            <a:avLst/>
          </a:prstGeom>
        </p:spPr>
        <p:txBody>
          <a:bodyPr lIns="0" tIns="0" rIns="0" bIns="0"/>
          <a:lstStyle/>
          <a:p>
            <a:endParaRPr/>
          </a:p>
        </p:txBody>
      </p:sp>
      <p:sp>
        <p:nvSpPr>
          <p:cNvPr id="108" name="PlaceHolder 3"/>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111"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112" name="PlaceHolder 4"/>
          <p:cNvSpPr>
            <a:spLocks noGrp="1"/>
          </p:cNvSpPr>
          <p:nvPr>
            <p:ph type="body"/>
          </p:nvPr>
        </p:nvSpPr>
        <p:spPr>
          <a:xfrm>
            <a:off x="5063040" y="3682080"/>
            <a:ext cx="4350240" cy="1896840"/>
          </a:xfrm>
          <a:prstGeom prst="rect">
            <a:avLst/>
          </a:prstGeom>
        </p:spPr>
        <p:txBody>
          <a:bodyPr lIns="0" tIns="0" rIns="0" bIns="0"/>
          <a:lstStyle/>
          <a:p>
            <a:endParaRPr/>
          </a:p>
        </p:txBody>
      </p:sp>
      <p:sp>
        <p:nvSpPr>
          <p:cNvPr id="113" name="PlaceHolder 5"/>
          <p:cNvSpPr>
            <a:spLocks noGrp="1"/>
          </p:cNvSpPr>
          <p:nvPr>
            <p:ph type="body"/>
          </p:nvPr>
        </p:nvSpPr>
        <p:spPr>
          <a:xfrm>
            <a:off x="495000" y="3682080"/>
            <a:ext cx="43502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495000" y="1604520"/>
            <a:ext cx="8915040" cy="3977280"/>
          </a:xfrm>
          <a:prstGeom prst="rect">
            <a:avLst/>
          </a:prstGeom>
        </p:spPr>
        <p:txBody>
          <a:bodyPr lIns="0" tIns="0" rIns="0" bIns="0"/>
          <a:lstStyle/>
          <a:p>
            <a:endParaRPr/>
          </a:p>
        </p:txBody>
      </p:sp>
      <p:sp>
        <p:nvSpPr>
          <p:cNvPr id="116" name="PlaceHolder 3"/>
          <p:cNvSpPr>
            <a:spLocks noGrp="1"/>
          </p:cNvSpPr>
          <p:nvPr>
            <p:ph type="body"/>
          </p:nvPr>
        </p:nvSpPr>
        <p:spPr>
          <a:xfrm>
            <a:off x="495000" y="1604520"/>
            <a:ext cx="8915040" cy="3977280"/>
          </a:xfrm>
          <a:prstGeom prst="rect">
            <a:avLst/>
          </a:prstGeom>
        </p:spPr>
        <p:txBody>
          <a:bodyPr lIns="0" tIns="0" rIns="0" bIns="0"/>
          <a:lstStyle/>
          <a:p>
            <a:endParaRPr/>
          </a:p>
        </p:txBody>
      </p:sp>
      <p:pic>
        <p:nvPicPr>
          <p:cNvPr id="117" name="116 Imagen"/>
          <p:cNvPicPr/>
          <p:nvPr/>
        </p:nvPicPr>
        <p:blipFill>
          <a:blip r:embed="rId2"/>
          <a:stretch>
            <a:fillRect/>
          </a:stretch>
        </p:blipFill>
        <p:spPr>
          <a:xfrm>
            <a:off x="2459880" y="1604520"/>
            <a:ext cx="4984920" cy="3977280"/>
          </a:xfrm>
          <a:prstGeom prst="rect">
            <a:avLst/>
          </a:prstGeom>
          <a:ln>
            <a:noFill/>
          </a:ln>
        </p:spPr>
      </p:pic>
      <p:pic>
        <p:nvPicPr>
          <p:cNvPr id="118" name="117 Imagen"/>
          <p:cNvPicPr/>
          <p:nvPr/>
        </p:nvPicPr>
        <p:blipFill>
          <a:blip r:embed="rId2"/>
          <a:stretch>
            <a:fillRect/>
          </a:stretch>
        </p:blipFill>
        <p:spPr>
          <a:xfrm>
            <a:off x="2459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71727" y="260350"/>
            <a:ext cx="9281716" cy="80645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28229" y="1412875"/>
            <a:ext cx="2135981" cy="45291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2729310" y="1412875"/>
            <a:ext cx="2137701" cy="45291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696869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ol_bolets">
    <p:spTree>
      <p:nvGrpSpPr>
        <p:cNvPr id="1" name=""/>
        <p:cNvGrpSpPr/>
        <p:nvPr/>
      </p:nvGrpSpPr>
      <p:grpSpPr>
        <a:xfrm>
          <a:off x="0" y="0"/>
          <a:ext cx="0" cy="0"/>
          <a:chOff x="0" y="0"/>
          <a:chExt cx="0" cy="0"/>
        </a:xfrm>
      </p:grpSpPr>
      <p:sp>
        <p:nvSpPr>
          <p:cNvPr id="2" name="1 Título"/>
          <p:cNvSpPr>
            <a:spLocks noGrp="1"/>
          </p:cNvSpPr>
          <p:nvPr>
            <p:ph type="title"/>
          </p:nvPr>
        </p:nvSpPr>
        <p:spPr>
          <a:xfrm>
            <a:off x="561217" y="0"/>
            <a:ext cx="8899686" cy="1130300"/>
          </a:xfrm>
          <a:prstGeom prst="rect">
            <a:avLst/>
          </a:prstGeom>
        </p:spPr>
        <p:txBody>
          <a:bodyPr/>
          <a:lstStyle/>
          <a:p>
            <a:r>
              <a:rPr lang="es-ES" dirty="0"/>
              <a:t>Haga clic para modificar el estilo de título del patrón</a:t>
            </a:r>
            <a:endParaRPr lang="ca-ES" dirty="0"/>
          </a:p>
        </p:txBody>
      </p:sp>
      <p:sp>
        <p:nvSpPr>
          <p:cNvPr id="3" name="2 Marcador de contenido"/>
          <p:cNvSpPr>
            <a:spLocks noGrp="1"/>
          </p:cNvSpPr>
          <p:nvPr>
            <p:ph idx="1"/>
          </p:nvPr>
        </p:nvSpPr>
        <p:spPr>
          <a:xfrm>
            <a:off x="561217" y="2132856"/>
            <a:ext cx="8899686" cy="3962400"/>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ca-ES" dirty="0"/>
          </a:p>
        </p:txBody>
      </p:sp>
    </p:spTree>
    <p:extLst>
      <p:ext uri="{BB962C8B-B14F-4D97-AF65-F5344CB8AC3E}">
        <p14:creationId xmlns:p14="http://schemas.microsoft.com/office/powerpoint/2010/main" val="118433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11" name="PlaceHolder 3"/>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000" y="273600"/>
            <a:ext cx="89150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16" name="PlaceHolder 3"/>
          <p:cNvSpPr>
            <a:spLocks noGrp="1"/>
          </p:cNvSpPr>
          <p:nvPr>
            <p:ph type="body"/>
          </p:nvPr>
        </p:nvSpPr>
        <p:spPr>
          <a:xfrm>
            <a:off x="495000" y="3682080"/>
            <a:ext cx="4350240" cy="1896840"/>
          </a:xfrm>
          <a:prstGeom prst="rect">
            <a:avLst/>
          </a:prstGeom>
        </p:spPr>
        <p:txBody>
          <a:bodyPr lIns="0" tIns="0" rIns="0" bIns="0"/>
          <a:lstStyle/>
          <a:p>
            <a:endParaRPr/>
          </a:p>
        </p:txBody>
      </p:sp>
      <p:sp>
        <p:nvSpPr>
          <p:cNvPr id="17" name="PlaceHolder 4"/>
          <p:cNvSpPr>
            <a:spLocks noGrp="1"/>
          </p:cNvSpPr>
          <p:nvPr>
            <p:ph type="body"/>
          </p:nvPr>
        </p:nvSpPr>
        <p:spPr>
          <a:xfrm>
            <a:off x="5063040" y="1604520"/>
            <a:ext cx="435024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495000" y="1604520"/>
            <a:ext cx="4350240" cy="3977280"/>
          </a:xfrm>
          <a:prstGeom prst="rect">
            <a:avLst/>
          </a:prstGeom>
        </p:spPr>
        <p:txBody>
          <a:bodyPr lIns="0" tIns="0" rIns="0" bIns="0"/>
          <a:lstStyle/>
          <a:p>
            <a:endParaRPr/>
          </a:p>
        </p:txBody>
      </p:sp>
      <p:sp>
        <p:nvSpPr>
          <p:cNvPr id="20"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21" name="PlaceHolder 4"/>
          <p:cNvSpPr>
            <a:spLocks noGrp="1"/>
          </p:cNvSpPr>
          <p:nvPr>
            <p:ph type="body"/>
          </p:nvPr>
        </p:nvSpPr>
        <p:spPr>
          <a:xfrm>
            <a:off x="5063040" y="3682080"/>
            <a:ext cx="43502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5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95000" y="1604520"/>
            <a:ext cx="4350240" cy="1896840"/>
          </a:xfrm>
          <a:prstGeom prst="rect">
            <a:avLst/>
          </a:prstGeom>
        </p:spPr>
        <p:txBody>
          <a:bodyPr lIns="0" tIns="0" rIns="0" bIns="0"/>
          <a:lstStyle/>
          <a:p>
            <a:endParaRPr/>
          </a:p>
        </p:txBody>
      </p:sp>
      <p:sp>
        <p:nvSpPr>
          <p:cNvPr id="24" name="PlaceHolder 3"/>
          <p:cNvSpPr>
            <a:spLocks noGrp="1"/>
          </p:cNvSpPr>
          <p:nvPr>
            <p:ph type="body"/>
          </p:nvPr>
        </p:nvSpPr>
        <p:spPr>
          <a:xfrm>
            <a:off x="5063040" y="1604520"/>
            <a:ext cx="4350240" cy="1896840"/>
          </a:xfrm>
          <a:prstGeom prst="rect">
            <a:avLst/>
          </a:prstGeom>
        </p:spPr>
        <p:txBody>
          <a:bodyPr lIns="0" tIns="0" rIns="0" bIns="0"/>
          <a:lstStyle/>
          <a:p>
            <a:endParaRPr/>
          </a:p>
        </p:txBody>
      </p:sp>
      <p:sp>
        <p:nvSpPr>
          <p:cNvPr id="25" name="PlaceHolder 4"/>
          <p:cNvSpPr>
            <a:spLocks noGrp="1"/>
          </p:cNvSpPr>
          <p:nvPr>
            <p:ph type="body"/>
          </p:nvPr>
        </p:nvSpPr>
        <p:spPr>
          <a:xfrm>
            <a:off x="495000" y="3682080"/>
            <a:ext cx="89150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gi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1 Imagen"/>
          <p:cNvPicPr/>
          <p:nvPr/>
        </p:nvPicPr>
        <p:blipFill>
          <a:blip r:embed="rId14"/>
          <a:srcRect l="1318" r="15744" b="14185"/>
          <a:stretch>
            <a:fillRect/>
          </a:stretch>
        </p:blipFill>
        <p:spPr>
          <a:xfrm>
            <a:off x="0" y="0"/>
            <a:ext cx="9905400" cy="6857280"/>
          </a:xfrm>
          <a:prstGeom prst="rect">
            <a:avLst/>
          </a:prstGeom>
          <a:ln>
            <a:noFill/>
          </a:ln>
        </p:spPr>
      </p:pic>
      <p:sp>
        <p:nvSpPr>
          <p:cNvPr id="6" name="CustomShape 1"/>
          <p:cNvSpPr/>
          <p:nvPr/>
        </p:nvSpPr>
        <p:spPr>
          <a:xfrm>
            <a:off x="3512880" y="260640"/>
            <a:ext cx="5904000" cy="1187280"/>
          </a:xfrm>
          <a:prstGeom prst="rect">
            <a:avLst/>
          </a:prstGeom>
          <a:noFill/>
          <a:ln>
            <a:noFill/>
          </a:ln>
        </p:spPr>
        <p:txBody>
          <a:bodyPr lIns="90000" tIns="45000" rIns="90000" bIns="45000"/>
          <a:lstStyle/>
          <a:p>
            <a:pPr>
              <a:lnSpc>
                <a:spcPct val="100000"/>
              </a:lnSpc>
            </a:pPr>
            <a:r>
              <a:rPr lang="en-US" sz="3600" b="1">
                <a:solidFill>
                  <a:srgbClr val="FFFFFF"/>
                </a:solidFill>
                <a:latin typeface="Verdana"/>
                <a:ea typeface="Verdana"/>
              </a:rPr>
              <a:t>Vall d’Hebron Institut de Recerca</a:t>
            </a:r>
            <a:endParaRPr/>
          </a:p>
        </p:txBody>
      </p:sp>
      <p:pic>
        <p:nvPicPr>
          <p:cNvPr id="2" name="7 Imagen"/>
          <p:cNvPicPr/>
          <p:nvPr/>
        </p:nvPicPr>
        <p:blipFill>
          <a:blip r:embed="rId15"/>
          <a:srcRect t="1406176" b="-1585202"/>
          <a:stretch>
            <a:fillRect/>
          </a:stretch>
        </p:blipFill>
        <p:spPr>
          <a:xfrm>
            <a:off x="350640" y="0"/>
            <a:ext cx="3119760" cy="1807200"/>
          </a:xfrm>
          <a:prstGeom prst="rect">
            <a:avLst/>
          </a:prstGeom>
          <a:ln>
            <a:noFill/>
          </a:ln>
        </p:spPr>
      </p:pic>
      <p:sp>
        <p:nvSpPr>
          <p:cNvPr id="3" name="PlaceHolder 2"/>
          <p:cNvSpPr>
            <a:spLocks noGrp="1"/>
          </p:cNvSpPr>
          <p:nvPr>
            <p:ph type="title"/>
          </p:nvPr>
        </p:nvSpPr>
        <p:spPr>
          <a:xfrm>
            <a:off x="495000" y="273600"/>
            <a:ext cx="8915040" cy="1144800"/>
          </a:xfrm>
          <a:prstGeom prst="rect">
            <a:avLst/>
          </a:prstGeom>
        </p:spPr>
        <p:txBody>
          <a:bodyPr lIns="0" tIns="0" rIns="0" bIns="0" anchor="ctr"/>
          <a:lstStyle/>
          <a:p>
            <a:pPr algn="ctr"/>
            <a:r>
              <a:rPr lang="en-US" sz="4400">
                <a:latin typeface="Arial"/>
              </a:rPr>
              <a:t>Pulse para editar el formato del texto de título</a:t>
            </a:r>
            <a:endParaRPr/>
          </a:p>
        </p:txBody>
      </p:sp>
      <p:sp>
        <p:nvSpPr>
          <p:cNvPr id="4" name="PlaceHolder 3"/>
          <p:cNvSpPr>
            <a:spLocks noGrp="1"/>
          </p:cNvSpPr>
          <p:nvPr>
            <p:ph type="body"/>
          </p:nvPr>
        </p:nvSpPr>
        <p:spPr>
          <a:xfrm>
            <a:off x="495000" y="1604520"/>
            <a:ext cx="8915040" cy="3977280"/>
          </a:xfrm>
          <a:prstGeom prst="rect">
            <a:avLst/>
          </a:prstGeom>
        </p:spPr>
        <p:txBody>
          <a:bodyPr lIns="0" tIns="0" rIns="0" bIns="0"/>
          <a:lstStyle/>
          <a:p>
            <a:pPr>
              <a:buSzPct val="45000"/>
              <a:buFont typeface="StarSymbol"/>
              <a:buChar char=""/>
            </a:pPr>
            <a:r>
              <a:rPr lang="en-US" sz="3200">
                <a:latin typeface="Arial"/>
              </a:rPr>
              <a:t>Pulse para editar el formato de esquema del texto</a:t>
            </a:r>
            <a:endParaRPr/>
          </a:p>
          <a:p>
            <a:pPr lvl="1">
              <a:buSzPct val="75000"/>
              <a:buFont typeface="StarSymbol"/>
              <a:buChar char=""/>
            </a:pPr>
            <a:r>
              <a:rPr lang="en-US" sz="2800">
                <a:latin typeface="Arial"/>
              </a:rPr>
              <a:t>Segundo nivel del esquema</a:t>
            </a:r>
            <a:endParaRPr/>
          </a:p>
          <a:p>
            <a:pPr lvl="2">
              <a:buSzPct val="45000"/>
              <a:buFont typeface="StarSymbol"/>
              <a:buChar char=""/>
            </a:pPr>
            <a:r>
              <a:rPr lang="en-US" sz="2400">
                <a:latin typeface="Arial"/>
              </a:rPr>
              <a:t>Tercer nivel del esquema</a:t>
            </a:r>
            <a:endParaRPr/>
          </a:p>
          <a:p>
            <a:pPr lvl="3">
              <a:buSzPct val="75000"/>
              <a:buFont typeface="StarSymbol"/>
              <a:buChar char=""/>
            </a:pPr>
            <a:r>
              <a:rPr lang="en-US" sz="2000">
                <a:latin typeface="Arial"/>
              </a:rPr>
              <a:t>Cuarto nivel del esquema</a:t>
            </a:r>
            <a:endParaRPr/>
          </a:p>
          <a:p>
            <a:pPr lvl="4">
              <a:buSzPct val="45000"/>
              <a:buFont typeface="StarSymbol"/>
              <a:buChar char=""/>
            </a:pPr>
            <a:r>
              <a:rPr lang="en-US" sz="2000">
                <a:latin typeface="Arial"/>
              </a:rPr>
              <a:t>Quinto nivel del esquema</a:t>
            </a:r>
            <a:endParaRPr/>
          </a:p>
          <a:p>
            <a:pPr lvl="5">
              <a:buSzPct val="45000"/>
              <a:buFont typeface="StarSymbol"/>
              <a:buChar char=""/>
            </a:pPr>
            <a:r>
              <a:rPr lang="en-US" sz="2000">
                <a:latin typeface="Arial"/>
              </a:rPr>
              <a:t>Sexto nivel del esquema</a:t>
            </a:r>
            <a:endParaRPr/>
          </a:p>
          <a:p>
            <a:pPr lvl="6">
              <a:buSzPct val="45000"/>
              <a:buFont typeface="StarSymbol"/>
              <a:buChar char=""/>
            </a:pPr>
            <a:r>
              <a:rPr lang="en-U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6453360"/>
            <a:ext cx="9905400" cy="403920"/>
          </a:xfrm>
          <a:prstGeom prst="rect">
            <a:avLst/>
          </a:prstGeom>
          <a:gradFill>
            <a:gsLst>
              <a:gs pos="0">
                <a:srgbClr val="5E1954"/>
              </a:gs>
              <a:gs pos="100000">
                <a:srgbClr val="862577"/>
              </a:gs>
            </a:gsLst>
            <a:lin ang="0"/>
          </a:gradFill>
          <a:ln w="25560">
            <a:noFill/>
          </a:ln>
        </p:spPr>
      </p:sp>
      <p:sp>
        <p:nvSpPr>
          <p:cNvPr id="40" name="Line 2"/>
          <p:cNvSpPr/>
          <p:nvPr/>
        </p:nvSpPr>
        <p:spPr>
          <a:xfrm>
            <a:off x="116280" y="476640"/>
            <a:ext cx="8580960" cy="0"/>
          </a:xfrm>
          <a:prstGeom prst="line">
            <a:avLst/>
          </a:prstGeom>
          <a:ln w="9360">
            <a:solidFill>
              <a:srgbClr val="A6A6A6"/>
            </a:solidFill>
            <a:round/>
          </a:ln>
        </p:spPr>
      </p:sp>
      <p:pic>
        <p:nvPicPr>
          <p:cNvPr id="41" name="9 Imagen"/>
          <p:cNvPicPr/>
          <p:nvPr/>
        </p:nvPicPr>
        <p:blipFill>
          <a:blip r:embed="rId14"/>
          <a:stretch>
            <a:fillRect/>
          </a:stretch>
        </p:blipFill>
        <p:spPr>
          <a:xfrm>
            <a:off x="8893080" y="116640"/>
            <a:ext cx="895680" cy="348480"/>
          </a:xfrm>
          <a:prstGeom prst="rect">
            <a:avLst/>
          </a:prstGeom>
          <a:ln>
            <a:noFill/>
          </a:ln>
        </p:spPr>
      </p:pic>
      <p:sp>
        <p:nvSpPr>
          <p:cNvPr id="42" name="CustomShape 3"/>
          <p:cNvSpPr/>
          <p:nvPr/>
        </p:nvSpPr>
        <p:spPr>
          <a:xfrm>
            <a:off x="128520" y="188640"/>
            <a:ext cx="6408000" cy="303120"/>
          </a:xfrm>
          <a:prstGeom prst="rect">
            <a:avLst/>
          </a:prstGeom>
          <a:noFill/>
          <a:ln>
            <a:noFill/>
          </a:ln>
        </p:spPr>
        <p:txBody>
          <a:bodyPr lIns="90000" tIns="45000" rIns="90000" bIns="45000"/>
          <a:lstStyle/>
          <a:p>
            <a:pPr>
              <a:lnSpc>
                <a:spcPct val="100000"/>
              </a:lnSpc>
            </a:pPr>
            <a:r>
              <a:rPr lang="en-US" sz="1400" b="1">
                <a:solidFill>
                  <a:srgbClr val="993489"/>
                </a:solidFill>
                <a:latin typeface="Verdana"/>
              </a:rPr>
              <a:t>Master in Translational Biomedical Research </a:t>
            </a:r>
            <a:endParaRPr/>
          </a:p>
        </p:txBody>
      </p:sp>
      <p:sp>
        <p:nvSpPr>
          <p:cNvPr id="43" name="PlaceHolder 4"/>
          <p:cNvSpPr>
            <a:spLocks noGrp="1"/>
          </p:cNvSpPr>
          <p:nvPr>
            <p:ph type="title"/>
          </p:nvPr>
        </p:nvSpPr>
        <p:spPr>
          <a:xfrm>
            <a:off x="495000" y="273600"/>
            <a:ext cx="8915040" cy="1144800"/>
          </a:xfrm>
          <a:prstGeom prst="rect">
            <a:avLst/>
          </a:prstGeom>
        </p:spPr>
        <p:txBody>
          <a:bodyPr lIns="0" tIns="0" rIns="0" bIns="0" anchor="ctr"/>
          <a:lstStyle/>
          <a:p>
            <a:pPr algn="ctr"/>
            <a:r>
              <a:rPr lang="en-US" sz="4400">
                <a:latin typeface="Arial"/>
              </a:rPr>
              <a:t>Pulse para editar el formato del texto de título</a:t>
            </a:r>
            <a:endParaRPr/>
          </a:p>
        </p:txBody>
      </p:sp>
      <p:sp>
        <p:nvSpPr>
          <p:cNvPr id="44" name="PlaceHolder 5"/>
          <p:cNvSpPr>
            <a:spLocks noGrp="1"/>
          </p:cNvSpPr>
          <p:nvPr>
            <p:ph type="body"/>
          </p:nvPr>
        </p:nvSpPr>
        <p:spPr>
          <a:xfrm>
            <a:off x="495000" y="1604520"/>
            <a:ext cx="8915040" cy="3977280"/>
          </a:xfrm>
          <a:prstGeom prst="rect">
            <a:avLst/>
          </a:prstGeom>
        </p:spPr>
        <p:txBody>
          <a:bodyPr lIns="0" tIns="0" rIns="0" bIns="0"/>
          <a:lstStyle/>
          <a:p>
            <a:pPr>
              <a:buSzPct val="45000"/>
              <a:buFont typeface="StarSymbol"/>
              <a:buChar char=""/>
            </a:pPr>
            <a:r>
              <a:rPr lang="en-US" sz="3200">
                <a:latin typeface="Arial"/>
              </a:rPr>
              <a:t>Pulse para editar el formato de esquema del texto</a:t>
            </a:r>
            <a:endParaRPr/>
          </a:p>
          <a:p>
            <a:pPr lvl="1">
              <a:buSzPct val="75000"/>
              <a:buFont typeface="StarSymbol"/>
              <a:buChar char=""/>
            </a:pPr>
            <a:r>
              <a:rPr lang="en-US" sz="2800">
                <a:latin typeface="Arial"/>
              </a:rPr>
              <a:t>Segundo nivel del esquema</a:t>
            </a:r>
            <a:endParaRPr/>
          </a:p>
          <a:p>
            <a:pPr lvl="2">
              <a:buSzPct val="45000"/>
              <a:buFont typeface="StarSymbol"/>
              <a:buChar char=""/>
            </a:pPr>
            <a:r>
              <a:rPr lang="en-US" sz="2400">
                <a:latin typeface="Arial"/>
              </a:rPr>
              <a:t>Tercer nivel del esquema</a:t>
            </a:r>
            <a:endParaRPr/>
          </a:p>
          <a:p>
            <a:pPr lvl="3">
              <a:buSzPct val="75000"/>
              <a:buFont typeface="StarSymbol"/>
              <a:buChar char=""/>
            </a:pPr>
            <a:r>
              <a:rPr lang="en-US" sz="2000">
                <a:latin typeface="Arial"/>
              </a:rPr>
              <a:t>Cuarto nivel del esquema</a:t>
            </a:r>
            <a:endParaRPr/>
          </a:p>
          <a:p>
            <a:pPr lvl="4">
              <a:buSzPct val="45000"/>
              <a:buFont typeface="StarSymbol"/>
              <a:buChar char=""/>
            </a:pPr>
            <a:r>
              <a:rPr lang="en-US" sz="2000">
                <a:latin typeface="Arial"/>
              </a:rPr>
              <a:t>Quinto nivel del esquema</a:t>
            </a:r>
            <a:endParaRPr/>
          </a:p>
          <a:p>
            <a:pPr lvl="5">
              <a:buSzPct val="45000"/>
              <a:buFont typeface="StarSymbol"/>
              <a:buChar char=""/>
            </a:pPr>
            <a:r>
              <a:rPr lang="en-US" sz="2000">
                <a:latin typeface="Arial"/>
              </a:rPr>
              <a:t>Sexto nivel del esquema</a:t>
            </a:r>
            <a:endParaRPr/>
          </a:p>
          <a:p>
            <a:pPr lvl="6">
              <a:buSzPct val="45000"/>
              <a:buFont typeface="StarSymbol"/>
              <a:buChar char=""/>
            </a:pPr>
            <a:r>
              <a:rPr lang="en-U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6453360"/>
            <a:ext cx="9905400" cy="403920"/>
          </a:xfrm>
          <a:prstGeom prst="rect">
            <a:avLst/>
          </a:prstGeom>
          <a:gradFill>
            <a:gsLst>
              <a:gs pos="0">
                <a:srgbClr val="5E1954"/>
              </a:gs>
              <a:gs pos="100000">
                <a:srgbClr val="862577"/>
              </a:gs>
            </a:gsLst>
            <a:lin ang="0"/>
          </a:gradFill>
          <a:ln w="25560">
            <a:noFill/>
          </a:ln>
        </p:spPr>
      </p:sp>
      <p:sp>
        <p:nvSpPr>
          <p:cNvPr id="80" name="Line 2"/>
          <p:cNvSpPr/>
          <p:nvPr/>
        </p:nvSpPr>
        <p:spPr>
          <a:xfrm>
            <a:off x="116280" y="476640"/>
            <a:ext cx="8580960" cy="0"/>
          </a:xfrm>
          <a:prstGeom prst="line">
            <a:avLst/>
          </a:prstGeom>
          <a:ln w="9360">
            <a:solidFill>
              <a:srgbClr val="A6A6A6"/>
            </a:solidFill>
            <a:round/>
          </a:ln>
        </p:spPr>
      </p:sp>
      <p:pic>
        <p:nvPicPr>
          <p:cNvPr id="81" name="9 Imagen"/>
          <p:cNvPicPr/>
          <p:nvPr/>
        </p:nvPicPr>
        <p:blipFill>
          <a:blip r:embed="rId16"/>
          <a:stretch>
            <a:fillRect/>
          </a:stretch>
        </p:blipFill>
        <p:spPr>
          <a:xfrm>
            <a:off x="8893080" y="116640"/>
            <a:ext cx="895680" cy="348480"/>
          </a:xfrm>
          <a:prstGeom prst="rect">
            <a:avLst/>
          </a:prstGeom>
          <a:ln>
            <a:noFill/>
          </a:ln>
        </p:spPr>
      </p:pic>
      <p:sp>
        <p:nvSpPr>
          <p:cNvPr id="82" name="CustomShape 3"/>
          <p:cNvSpPr/>
          <p:nvPr/>
        </p:nvSpPr>
        <p:spPr>
          <a:xfrm>
            <a:off x="128520" y="188640"/>
            <a:ext cx="6408000" cy="303120"/>
          </a:xfrm>
          <a:prstGeom prst="rect">
            <a:avLst/>
          </a:prstGeom>
          <a:noFill/>
          <a:ln>
            <a:noFill/>
          </a:ln>
        </p:spPr>
        <p:txBody>
          <a:bodyPr lIns="90000" tIns="45000" rIns="90000" bIns="45000"/>
          <a:lstStyle/>
          <a:p>
            <a:pPr>
              <a:lnSpc>
                <a:spcPct val="100000"/>
              </a:lnSpc>
            </a:pPr>
            <a:r>
              <a:rPr lang="en-US" sz="1400" b="1">
                <a:solidFill>
                  <a:srgbClr val="993489"/>
                </a:solidFill>
                <a:latin typeface="Verdana"/>
              </a:rPr>
              <a:t>Master in Translational Biomedical Research </a:t>
            </a:r>
            <a:endParaRPr/>
          </a:p>
        </p:txBody>
      </p:sp>
      <p:sp>
        <p:nvSpPr>
          <p:cNvPr id="83" name="PlaceHolder 4"/>
          <p:cNvSpPr>
            <a:spLocks noGrp="1"/>
          </p:cNvSpPr>
          <p:nvPr>
            <p:ph type="title"/>
          </p:nvPr>
        </p:nvSpPr>
        <p:spPr>
          <a:xfrm>
            <a:off x="495000" y="273600"/>
            <a:ext cx="8915040" cy="1144800"/>
          </a:xfrm>
          <a:prstGeom prst="rect">
            <a:avLst/>
          </a:prstGeom>
        </p:spPr>
        <p:txBody>
          <a:bodyPr lIns="0" tIns="0" rIns="0" bIns="0" anchor="ctr"/>
          <a:lstStyle/>
          <a:p>
            <a:pPr algn="ctr"/>
            <a:r>
              <a:rPr lang="en-US" sz="4400">
                <a:latin typeface="Arial"/>
              </a:rPr>
              <a:t>Pulse para editar el formato del texto de título</a:t>
            </a:r>
            <a:endParaRPr/>
          </a:p>
        </p:txBody>
      </p:sp>
      <p:sp>
        <p:nvSpPr>
          <p:cNvPr id="84" name="PlaceHolder 5"/>
          <p:cNvSpPr>
            <a:spLocks noGrp="1"/>
          </p:cNvSpPr>
          <p:nvPr>
            <p:ph type="body"/>
          </p:nvPr>
        </p:nvSpPr>
        <p:spPr>
          <a:xfrm>
            <a:off x="495000" y="1604520"/>
            <a:ext cx="8915040" cy="3977280"/>
          </a:xfrm>
          <a:prstGeom prst="rect">
            <a:avLst/>
          </a:prstGeom>
        </p:spPr>
        <p:txBody>
          <a:bodyPr lIns="0" tIns="0" rIns="0" bIns="0"/>
          <a:lstStyle/>
          <a:p>
            <a:pPr>
              <a:buSzPct val="45000"/>
              <a:buFont typeface="StarSymbol"/>
              <a:buChar char=""/>
            </a:pPr>
            <a:r>
              <a:rPr lang="en-US" sz="3200">
                <a:latin typeface="Arial"/>
              </a:rPr>
              <a:t>Pulse para editar el formato de esquema del texto</a:t>
            </a:r>
            <a:endParaRPr/>
          </a:p>
          <a:p>
            <a:pPr lvl="1">
              <a:buSzPct val="75000"/>
              <a:buFont typeface="StarSymbol"/>
              <a:buChar char=""/>
            </a:pPr>
            <a:r>
              <a:rPr lang="en-US" sz="2800">
                <a:latin typeface="Arial"/>
              </a:rPr>
              <a:t>Segundo nivel del esquema</a:t>
            </a:r>
            <a:endParaRPr/>
          </a:p>
          <a:p>
            <a:pPr lvl="2">
              <a:buSzPct val="45000"/>
              <a:buFont typeface="StarSymbol"/>
              <a:buChar char=""/>
            </a:pPr>
            <a:r>
              <a:rPr lang="en-US" sz="2400">
                <a:latin typeface="Arial"/>
              </a:rPr>
              <a:t>Tercer nivel del esquema</a:t>
            </a:r>
            <a:endParaRPr/>
          </a:p>
          <a:p>
            <a:pPr lvl="3">
              <a:buSzPct val="75000"/>
              <a:buFont typeface="StarSymbol"/>
              <a:buChar char=""/>
            </a:pPr>
            <a:r>
              <a:rPr lang="en-US" sz="2000">
                <a:latin typeface="Arial"/>
              </a:rPr>
              <a:t>Cuarto nivel del esquema</a:t>
            </a:r>
            <a:endParaRPr/>
          </a:p>
          <a:p>
            <a:pPr lvl="4">
              <a:buSzPct val="45000"/>
              <a:buFont typeface="StarSymbol"/>
              <a:buChar char=""/>
            </a:pPr>
            <a:r>
              <a:rPr lang="en-US" sz="2000">
                <a:latin typeface="Arial"/>
              </a:rPr>
              <a:t>Quinto nivel del esquema</a:t>
            </a:r>
            <a:endParaRPr/>
          </a:p>
          <a:p>
            <a:pPr lvl="5">
              <a:buSzPct val="45000"/>
              <a:buFont typeface="StarSymbol"/>
              <a:buChar char=""/>
            </a:pPr>
            <a:r>
              <a:rPr lang="en-US" sz="2000">
                <a:latin typeface="Arial"/>
              </a:rPr>
              <a:t>Sexto nivel del esquema</a:t>
            </a:r>
            <a:endParaRPr/>
          </a:p>
          <a:p>
            <a:pPr lvl="6">
              <a:buSzPct val="45000"/>
              <a:buFont typeface="StarSymbol"/>
              <a:buChar char=""/>
            </a:pPr>
            <a:r>
              <a:rPr lang="en-U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2"/>
          <p:cNvSpPr/>
          <p:nvPr/>
        </p:nvSpPr>
        <p:spPr>
          <a:xfrm>
            <a:off x="-121680" y="3011496"/>
            <a:ext cx="9509400" cy="1281600"/>
          </a:xfrm>
          <a:prstGeom prst="rect">
            <a:avLst/>
          </a:prstGeom>
          <a:noFill/>
          <a:ln>
            <a:noFill/>
          </a:ln>
        </p:spPr>
        <p:txBody>
          <a:bodyPr lIns="90000" tIns="45000" rIns="90000" bIns="45000"/>
          <a:lstStyle/>
          <a:p>
            <a:pPr algn="r">
              <a:lnSpc>
                <a:spcPct val="100000"/>
              </a:lnSpc>
            </a:pPr>
            <a:r>
              <a:rPr lang="en-US" sz="3600" b="1" dirty="0">
                <a:solidFill>
                  <a:srgbClr val="FFFFFF"/>
                </a:solidFill>
                <a:latin typeface="Calibri"/>
                <a:ea typeface="Verdana"/>
              </a:rPr>
              <a:t>Lesson 4.1 Multiple Linear Regression Models</a:t>
            </a:r>
            <a:endParaRPr dirty="0"/>
          </a:p>
        </p:txBody>
      </p:sp>
      <p:sp>
        <p:nvSpPr>
          <p:cNvPr id="126" name="CustomShape 3"/>
          <p:cNvSpPr/>
          <p:nvPr/>
        </p:nvSpPr>
        <p:spPr>
          <a:xfrm>
            <a:off x="272480" y="5912032"/>
            <a:ext cx="9417480" cy="791280"/>
          </a:xfrm>
          <a:prstGeom prst="rect">
            <a:avLst/>
          </a:prstGeom>
          <a:noFill/>
          <a:ln>
            <a:noFill/>
          </a:ln>
        </p:spPr>
        <p:txBody>
          <a:bodyPr lIns="90000" tIns="45000" rIns="90000" bIns="45000"/>
          <a:lstStyle/>
          <a:p>
            <a:pPr algn="r">
              <a:lnSpc>
                <a:spcPct val="100000"/>
              </a:lnSpc>
            </a:pPr>
            <a:r>
              <a:rPr lang="en-US" sz="1600" b="1" dirty="0">
                <a:solidFill>
                  <a:srgbClr val="FFFFFF"/>
                </a:solidFill>
                <a:latin typeface="Verdana"/>
                <a:ea typeface="Verdana"/>
              </a:rPr>
              <a:t>Miriam </a:t>
            </a:r>
            <a:r>
              <a:rPr lang="en-US" sz="1600" b="1" dirty="0" err="1">
                <a:solidFill>
                  <a:srgbClr val="FFFFFF"/>
                </a:solidFill>
                <a:latin typeface="Verdana"/>
                <a:ea typeface="Verdana"/>
              </a:rPr>
              <a:t>Mota-Foix</a:t>
            </a:r>
            <a:r>
              <a:rPr lang="en-US" sz="1600" b="1" dirty="0">
                <a:solidFill>
                  <a:srgbClr val="FFFFFF"/>
                </a:solidFill>
                <a:latin typeface="Verdana"/>
                <a:ea typeface="Verdana"/>
              </a:rPr>
              <a:t> Santi Perez-</a:t>
            </a:r>
            <a:r>
              <a:rPr lang="en-US" sz="1600" b="1" dirty="0" err="1">
                <a:solidFill>
                  <a:srgbClr val="FFFFFF"/>
                </a:solidFill>
                <a:latin typeface="Verdana"/>
                <a:ea typeface="Verdana"/>
              </a:rPr>
              <a:t>Hoyos</a:t>
            </a:r>
            <a:r>
              <a:rPr lang="en-US" sz="1600" b="1" dirty="0">
                <a:solidFill>
                  <a:srgbClr val="FFFFFF"/>
                </a:solidFill>
                <a:latin typeface="Verdana"/>
                <a:ea typeface="Verdana"/>
              </a:rPr>
              <a:t> &amp; Alex Sanchez</a:t>
            </a:r>
            <a:endParaRPr sz="1400" dirty="0"/>
          </a:p>
          <a:p>
            <a:pPr algn="r">
              <a:lnSpc>
                <a:spcPct val="100000"/>
              </a:lnSpc>
            </a:pPr>
            <a:r>
              <a:rPr lang="en-US" sz="1200" b="1" dirty="0">
                <a:solidFill>
                  <a:srgbClr val="D9D9D9"/>
                </a:solidFill>
                <a:latin typeface="Verdana"/>
                <a:ea typeface="Verdana"/>
              </a:rPr>
              <a:t>Miriam.mota@vhir.org </a:t>
            </a:r>
            <a:r>
              <a:rPr lang="en-US" sz="1200" b="1" dirty="0" err="1">
                <a:solidFill>
                  <a:srgbClr val="D9D9D9"/>
                </a:solidFill>
                <a:latin typeface="Verdana"/>
                <a:ea typeface="Verdana"/>
              </a:rPr>
              <a:t>santi.perezhoyos@vhir</a:t>
            </a:r>
            <a:r>
              <a:rPr lang="en-US" sz="1200" b="1" dirty="0">
                <a:solidFill>
                  <a:srgbClr val="D9D9D9"/>
                </a:solidFill>
                <a:latin typeface="Verdana"/>
                <a:ea typeface="Verdana"/>
              </a:rPr>
              <a:t>, alex.sanchez@vhir.org</a:t>
            </a:r>
            <a:endParaRPr sz="1400" dirty="0"/>
          </a:p>
          <a:p>
            <a:pPr>
              <a:lnSpc>
                <a:spcPct val="100000"/>
              </a:lnSpc>
            </a:pPr>
            <a:endParaRPr sz="1400" dirty="0"/>
          </a:p>
        </p:txBody>
      </p:sp>
      <p:sp>
        <p:nvSpPr>
          <p:cNvPr id="127" name="CustomShape 4"/>
          <p:cNvSpPr/>
          <p:nvPr/>
        </p:nvSpPr>
        <p:spPr>
          <a:xfrm>
            <a:off x="4555440" y="2348880"/>
            <a:ext cx="4814640" cy="791280"/>
          </a:xfrm>
          <a:prstGeom prst="rect">
            <a:avLst/>
          </a:prstGeom>
          <a:noFill/>
          <a:ln>
            <a:noFill/>
          </a:ln>
        </p:spPr>
        <p:txBody>
          <a:bodyPr lIns="90000" tIns="45000" rIns="90000" bIns="45000"/>
          <a:lstStyle/>
          <a:p>
            <a:pPr algn="r">
              <a:lnSpc>
                <a:spcPct val="100000"/>
              </a:lnSpc>
            </a:pPr>
            <a:r>
              <a:rPr lang="en-US" sz="2600" b="1" dirty="0">
                <a:solidFill>
                  <a:srgbClr val="CCCCCC"/>
                </a:solidFill>
                <a:latin typeface="Calibri"/>
                <a:ea typeface="Verdana"/>
              </a:rPr>
              <a:t>Section I: Biostatistics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2"/>
          <p:cNvSpPr/>
          <p:nvPr/>
        </p:nvSpPr>
        <p:spPr>
          <a:xfrm>
            <a:off x="200472" y="1628800"/>
            <a:ext cx="9649072" cy="2404800"/>
          </a:xfrm>
          <a:prstGeom prst="rect">
            <a:avLst/>
          </a:prstGeom>
          <a:noFill/>
          <a:ln>
            <a:noFill/>
          </a:ln>
        </p:spPr>
        <p:txBody>
          <a:bodyPr lIns="90000" tIns="45000" rIns="90000" bIns="45000"/>
          <a:lstStyle/>
          <a:p>
            <a:pPr algn="just">
              <a:lnSpc>
                <a:spcPct val="100000"/>
              </a:lnSpc>
            </a:pPr>
            <a:r>
              <a:rPr lang="en-US" sz="2400" dirty="0">
                <a:solidFill>
                  <a:srgbClr val="0070C0"/>
                </a:solidFill>
                <a:latin typeface="Verdana"/>
              </a:rPr>
              <a:t>The model: </a:t>
            </a:r>
          </a:p>
          <a:p>
            <a:pPr algn="just">
              <a:lnSpc>
                <a:spcPct val="100000"/>
              </a:lnSpc>
            </a:pPr>
            <a:endParaRPr sz="2000" dirty="0"/>
          </a:p>
          <a:p>
            <a:pPr algn="just">
              <a:lnSpc>
                <a:spcPct val="100000"/>
              </a:lnSpc>
            </a:pPr>
            <a:r>
              <a:rPr lang="en-US" sz="1600" b="1" dirty="0" err="1">
                <a:solidFill>
                  <a:srgbClr val="0070C0"/>
                </a:solidFill>
                <a:latin typeface="Verdana"/>
              </a:rPr>
              <a:t>lpsa</a:t>
            </a:r>
            <a:r>
              <a:rPr lang="en-US" sz="1600" b="1" dirty="0">
                <a:solidFill>
                  <a:srgbClr val="0070C0"/>
                </a:solidFill>
                <a:latin typeface="Verdana"/>
              </a:rPr>
              <a:t> = </a:t>
            </a:r>
            <a:r>
              <a:rPr lang="en-US" sz="1600" b="1" dirty="0">
                <a:solidFill>
                  <a:srgbClr val="0070C0"/>
                </a:solidFill>
                <a:latin typeface="Symbol"/>
              </a:rPr>
              <a:t>b</a:t>
            </a:r>
            <a:r>
              <a:rPr lang="en-US" sz="1600" b="1" baseline="-25000" dirty="0">
                <a:solidFill>
                  <a:srgbClr val="0070C0"/>
                </a:solidFill>
                <a:latin typeface="Verdana"/>
              </a:rPr>
              <a:t>0</a:t>
            </a:r>
            <a:r>
              <a:rPr lang="en-US" sz="1600" b="1" dirty="0">
                <a:solidFill>
                  <a:srgbClr val="0070C0"/>
                </a:solidFill>
                <a:latin typeface="Verdana"/>
              </a:rPr>
              <a:t> + </a:t>
            </a:r>
            <a:r>
              <a:rPr lang="en-US" sz="1600" b="1" dirty="0" err="1">
                <a:solidFill>
                  <a:srgbClr val="0070C0"/>
                </a:solidFill>
                <a:latin typeface="Verdana"/>
              </a:rPr>
              <a:t>lcavol</a:t>
            </a:r>
            <a:r>
              <a:rPr lang="en-US" sz="1600" b="1" dirty="0">
                <a:solidFill>
                  <a:srgbClr val="0070C0"/>
                </a:solidFill>
                <a:latin typeface="Symbol"/>
              </a:rPr>
              <a:t> b</a:t>
            </a:r>
            <a:r>
              <a:rPr lang="en-US" sz="1600" b="1" baseline="-25000" dirty="0">
                <a:solidFill>
                  <a:srgbClr val="0070C0"/>
                </a:solidFill>
                <a:latin typeface="Verdana"/>
              </a:rPr>
              <a:t>1</a:t>
            </a:r>
            <a:r>
              <a:rPr lang="en-US" sz="1600" b="1" dirty="0">
                <a:solidFill>
                  <a:srgbClr val="0070C0"/>
                </a:solidFill>
                <a:latin typeface="Verdana"/>
              </a:rPr>
              <a:t> + </a:t>
            </a:r>
            <a:r>
              <a:rPr lang="en-US" sz="1600" b="1" dirty="0" err="1">
                <a:solidFill>
                  <a:srgbClr val="0070C0"/>
                </a:solidFill>
                <a:latin typeface="Verdana"/>
              </a:rPr>
              <a:t>lweight</a:t>
            </a:r>
            <a:r>
              <a:rPr lang="en-US" sz="1600" b="1" dirty="0">
                <a:solidFill>
                  <a:srgbClr val="0070C0"/>
                </a:solidFill>
                <a:latin typeface="Symbol"/>
              </a:rPr>
              <a:t> b</a:t>
            </a:r>
            <a:r>
              <a:rPr lang="en-US" sz="1600" b="1" baseline="-25000" dirty="0">
                <a:solidFill>
                  <a:srgbClr val="0070C0"/>
                </a:solidFill>
                <a:latin typeface="Verdana"/>
              </a:rPr>
              <a:t>2</a:t>
            </a:r>
            <a:r>
              <a:rPr lang="en-US" sz="1600" b="1" dirty="0">
                <a:solidFill>
                  <a:srgbClr val="0070C0"/>
                </a:solidFill>
                <a:latin typeface="Verdana"/>
              </a:rPr>
              <a:t> + age</a:t>
            </a:r>
            <a:r>
              <a:rPr lang="en-US" sz="1600" b="1" dirty="0">
                <a:solidFill>
                  <a:srgbClr val="0070C0"/>
                </a:solidFill>
                <a:latin typeface="Symbol"/>
              </a:rPr>
              <a:t> b</a:t>
            </a:r>
            <a:r>
              <a:rPr lang="en-US" sz="1600" b="1" baseline="-25000" dirty="0">
                <a:solidFill>
                  <a:srgbClr val="0070C0"/>
                </a:solidFill>
                <a:latin typeface="Verdana"/>
              </a:rPr>
              <a:t>3</a:t>
            </a:r>
            <a:r>
              <a:rPr lang="en-US" sz="1600" b="1" dirty="0">
                <a:solidFill>
                  <a:srgbClr val="0070C0"/>
                </a:solidFill>
                <a:latin typeface="Verdana"/>
              </a:rPr>
              <a:t> + </a:t>
            </a:r>
            <a:r>
              <a:rPr lang="en-US" sz="1600" b="1" dirty="0" err="1">
                <a:solidFill>
                  <a:srgbClr val="0070C0"/>
                </a:solidFill>
                <a:latin typeface="Verdana"/>
              </a:rPr>
              <a:t>lbph</a:t>
            </a:r>
            <a:r>
              <a:rPr lang="en-US" sz="1600" b="1" dirty="0">
                <a:solidFill>
                  <a:srgbClr val="0070C0"/>
                </a:solidFill>
                <a:latin typeface="Symbol"/>
              </a:rPr>
              <a:t> b</a:t>
            </a:r>
            <a:r>
              <a:rPr lang="en-US" sz="1600" b="1" baseline="-25000" dirty="0">
                <a:solidFill>
                  <a:srgbClr val="0070C0"/>
                </a:solidFill>
                <a:latin typeface="Verdana"/>
              </a:rPr>
              <a:t>4</a:t>
            </a:r>
            <a:r>
              <a:rPr lang="en-US" sz="1600" b="1" dirty="0">
                <a:solidFill>
                  <a:srgbClr val="0070C0"/>
                </a:solidFill>
                <a:latin typeface="Verdana"/>
              </a:rPr>
              <a:t> + </a:t>
            </a:r>
            <a:r>
              <a:rPr lang="en-US" sz="1600" b="1" dirty="0" err="1">
                <a:solidFill>
                  <a:srgbClr val="0070C0"/>
                </a:solidFill>
                <a:latin typeface="Verdana"/>
              </a:rPr>
              <a:t>lcp</a:t>
            </a:r>
            <a:r>
              <a:rPr lang="en-US" sz="1600" b="1" dirty="0">
                <a:solidFill>
                  <a:srgbClr val="0070C0"/>
                </a:solidFill>
                <a:latin typeface="Symbol"/>
              </a:rPr>
              <a:t> b</a:t>
            </a:r>
            <a:r>
              <a:rPr lang="en-US" sz="1600" b="1" baseline="-25000" dirty="0">
                <a:solidFill>
                  <a:srgbClr val="0070C0"/>
                </a:solidFill>
                <a:latin typeface="Verdana"/>
              </a:rPr>
              <a:t>5</a:t>
            </a:r>
            <a:r>
              <a:rPr lang="en-US" sz="1600" b="1" dirty="0">
                <a:solidFill>
                  <a:srgbClr val="0070C0"/>
                </a:solidFill>
                <a:latin typeface="Verdana"/>
              </a:rPr>
              <a:t> + </a:t>
            </a:r>
            <a:r>
              <a:rPr lang="en-US" sz="1600" b="1" dirty="0" err="1">
                <a:solidFill>
                  <a:srgbClr val="0070C0"/>
                </a:solidFill>
                <a:latin typeface="Verdana"/>
              </a:rPr>
              <a:t>gleason</a:t>
            </a:r>
            <a:r>
              <a:rPr lang="en-US" sz="1600" b="1" dirty="0">
                <a:solidFill>
                  <a:srgbClr val="0070C0"/>
                </a:solidFill>
                <a:latin typeface="Symbol"/>
              </a:rPr>
              <a:t> b</a:t>
            </a:r>
            <a:r>
              <a:rPr lang="en-US" sz="1600" b="1" baseline="-25000" dirty="0">
                <a:solidFill>
                  <a:srgbClr val="0070C0"/>
                </a:solidFill>
                <a:latin typeface="Verdana"/>
              </a:rPr>
              <a:t>6</a:t>
            </a:r>
            <a:r>
              <a:rPr lang="en-US" sz="1600" b="1" dirty="0">
                <a:solidFill>
                  <a:srgbClr val="0070C0"/>
                </a:solidFill>
                <a:latin typeface="Verdana"/>
              </a:rPr>
              <a:t> + pgg45</a:t>
            </a:r>
            <a:r>
              <a:rPr lang="en-US" sz="1600" b="1" dirty="0">
                <a:solidFill>
                  <a:srgbClr val="0070C0"/>
                </a:solidFill>
                <a:latin typeface="Symbol"/>
              </a:rPr>
              <a:t> b</a:t>
            </a:r>
            <a:r>
              <a:rPr lang="en-US" sz="1600" b="1" baseline="-25000" dirty="0">
                <a:solidFill>
                  <a:srgbClr val="0070C0"/>
                </a:solidFill>
                <a:latin typeface="Verdana"/>
              </a:rPr>
              <a:t>7</a:t>
            </a:r>
            <a:endParaRPr sz="1200" dirty="0"/>
          </a:p>
          <a:p>
            <a:pPr algn="just">
              <a:lnSpc>
                <a:spcPct val="100000"/>
              </a:lnSpc>
            </a:pPr>
            <a:endParaRPr lang="ca-ES" sz="2000" dirty="0"/>
          </a:p>
          <a:p>
            <a:pPr algn="just">
              <a:lnSpc>
                <a:spcPct val="100000"/>
              </a:lnSpc>
            </a:pPr>
            <a:r>
              <a:rPr lang="ca-ES" sz="2400" dirty="0">
                <a:solidFill>
                  <a:srgbClr val="0070C0"/>
                </a:solidFill>
                <a:latin typeface="Verdana"/>
              </a:rPr>
              <a:t>In R</a:t>
            </a:r>
            <a:endParaRPr sz="2400" dirty="0">
              <a:solidFill>
                <a:srgbClr val="0070C0"/>
              </a:solidFill>
              <a:latin typeface="Verdana"/>
            </a:endParaRPr>
          </a:p>
          <a:p>
            <a:pPr>
              <a:lnSpc>
                <a:spcPct val="100000"/>
              </a:lnSpc>
            </a:pPr>
            <a:r>
              <a:rPr lang="en-US" sz="2000" dirty="0">
                <a:solidFill>
                  <a:srgbClr val="0070C0"/>
                </a:solidFill>
                <a:latin typeface="Calibri"/>
              </a:rPr>
              <a:t>fit1 &lt;- lm(</a:t>
            </a:r>
            <a:r>
              <a:rPr lang="en-US" sz="2000" dirty="0" err="1">
                <a:solidFill>
                  <a:srgbClr val="0070C0"/>
                </a:solidFill>
                <a:latin typeface="Calibri"/>
              </a:rPr>
              <a:t>lpsa</a:t>
            </a:r>
            <a:r>
              <a:rPr lang="en-US" sz="2000" dirty="0">
                <a:solidFill>
                  <a:srgbClr val="0070C0"/>
                </a:solidFill>
                <a:latin typeface="Calibri"/>
              </a:rPr>
              <a:t> ~ age + </a:t>
            </a:r>
            <a:r>
              <a:rPr lang="en-US" sz="2000" dirty="0" err="1">
                <a:solidFill>
                  <a:srgbClr val="0070C0"/>
                </a:solidFill>
                <a:latin typeface="Calibri"/>
              </a:rPr>
              <a:t>gleason</a:t>
            </a:r>
            <a:r>
              <a:rPr lang="en-US" sz="2000" dirty="0">
                <a:solidFill>
                  <a:srgbClr val="0070C0"/>
                </a:solidFill>
                <a:latin typeface="Calibri"/>
              </a:rPr>
              <a:t> + </a:t>
            </a:r>
            <a:r>
              <a:rPr lang="en-US" sz="2000" dirty="0" err="1">
                <a:solidFill>
                  <a:srgbClr val="0070C0"/>
                </a:solidFill>
                <a:latin typeface="Calibri"/>
              </a:rPr>
              <a:t>lbph</a:t>
            </a:r>
            <a:r>
              <a:rPr lang="en-US" sz="2000" dirty="0">
                <a:solidFill>
                  <a:srgbClr val="0070C0"/>
                </a:solidFill>
                <a:latin typeface="Calibri"/>
              </a:rPr>
              <a:t> + </a:t>
            </a:r>
            <a:r>
              <a:rPr lang="en-US" sz="2000" dirty="0" err="1">
                <a:solidFill>
                  <a:srgbClr val="0070C0"/>
                </a:solidFill>
                <a:latin typeface="Calibri"/>
              </a:rPr>
              <a:t>lcavol</a:t>
            </a:r>
            <a:r>
              <a:rPr lang="en-US" sz="2000" dirty="0">
                <a:solidFill>
                  <a:srgbClr val="0070C0"/>
                </a:solidFill>
                <a:latin typeface="Calibri"/>
              </a:rPr>
              <a:t> + </a:t>
            </a:r>
            <a:r>
              <a:rPr lang="en-US" sz="2000" dirty="0" err="1">
                <a:solidFill>
                  <a:srgbClr val="0070C0"/>
                </a:solidFill>
                <a:latin typeface="Calibri"/>
              </a:rPr>
              <a:t>lcp</a:t>
            </a:r>
            <a:r>
              <a:rPr lang="en-US" sz="2000" dirty="0">
                <a:solidFill>
                  <a:srgbClr val="0070C0"/>
                </a:solidFill>
                <a:latin typeface="Calibri"/>
              </a:rPr>
              <a:t> + </a:t>
            </a:r>
            <a:r>
              <a:rPr lang="en-US" sz="2000" dirty="0" err="1">
                <a:solidFill>
                  <a:srgbClr val="0070C0"/>
                </a:solidFill>
                <a:latin typeface="Calibri"/>
              </a:rPr>
              <a:t>lweight</a:t>
            </a:r>
            <a:r>
              <a:rPr lang="en-US" sz="2000" dirty="0">
                <a:solidFill>
                  <a:srgbClr val="0070C0"/>
                </a:solidFill>
                <a:latin typeface="Calibri"/>
              </a:rPr>
              <a:t> + pgg45, data = prostate)</a:t>
            </a:r>
            <a:r>
              <a:rPr lang="en-US" sz="2000" b="1" baseline="-25000" dirty="0">
                <a:solidFill>
                  <a:srgbClr val="0070C0"/>
                </a:solidFill>
                <a:latin typeface="Calibri"/>
              </a:rPr>
              <a:t> </a:t>
            </a:r>
            <a:endParaRPr sz="3200" dirty="0"/>
          </a:p>
          <a:p>
            <a:pPr algn="just">
              <a:lnSpc>
                <a:spcPct val="100000"/>
              </a:lnSpc>
            </a:pPr>
            <a:endParaRPr sz="2000" dirty="0"/>
          </a:p>
        </p:txBody>
      </p:sp>
      <p:sp>
        <p:nvSpPr>
          <p:cNvPr id="170" name="CustomShape 3"/>
          <p:cNvSpPr/>
          <p:nvPr/>
        </p:nvSpPr>
        <p:spPr>
          <a:xfrm>
            <a:off x="128520" y="476640"/>
            <a:ext cx="8914680" cy="431280"/>
          </a:xfrm>
          <a:prstGeom prst="rect">
            <a:avLst/>
          </a:prstGeom>
          <a:noFill/>
          <a:ln>
            <a:noFill/>
          </a:ln>
        </p:spPr>
        <p:txBody>
          <a:bodyPr lIns="90000" tIns="45000" rIns="90000" bIns="45000"/>
          <a:lstStyle/>
          <a:p>
            <a:pPr>
              <a:lnSpc>
                <a:spcPct val="100000"/>
              </a:lnSpc>
            </a:pPr>
            <a:endParaRPr dirty="0"/>
          </a:p>
        </p:txBody>
      </p:sp>
      <p:pic>
        <p:nvPicPr>
          <p:cNvPr id="171" name="170 Imagen"/>
          <p:cNvPicPr/>
          <p:nvPr/>
        </p:nvPicPr>
        <p:blipFill>
          <a:blip r:embed="rId3"/>
          <a:srcRect r="391769" b="1560400"/>
          <a:stretch>
            <a:fillRect/>
          </a:stretch>
        </p:blipFill>
        <p:spPr>
          <a:xfrm>
            <a:off x="128520" y="3573016"/>
            <a:ext cx="6692400" cy="2651760"/>
          </a:xfrm>
          <a:prstGeom prst="rect">
            <a:avLst/>
          </a:prstGeom>
          <a:ln>
            <a:noFill/>
          </a:ln>
        </p:spPr>
      </p:pic>
      <p:sp>
        <p:nvSpPr>
          <p:cNvPr id="8" name="CustomShape 4"/>
          <p:cNvSpPr/>
          <p:nvPr/>
        </p:nvSpPr>
        <p:spPr>
          <a:xfrm>
            <a:off x="128520" y="548640"/>
            <a:ext cx="8914680" cy="431280"/>
          </a:xfrm>
          <a:prstGeom prst="rect">
            <a:avLst/>
          </a:prstGeom>
          <a:noFill/>
          <a:ln>
            <a:noFill/>
          </a:ln>
        </p:spPr>
        <p:txBody>
          <a:bodyPr lIns="90000" tIns="45000" rIns="90000" bIns="45000"/>
          <a:lstStyle/>
          <a:p>
            <a:r>
              <a:rPr lang="ca-ES" sz="2400" b="1" dirty="0">
                <a:solidFill>
                  <a:srgbClr val="262626"/>
                </a:solidFill>
                <a:latin typeface="Verdana"/>
                <a:ea typeface="ＭＳ Ｐゴシック"/>
              </a:rPr>
              <a:t>MLR </a:t>
            </a:r>
            <a:r>
              <a:rPr lang="ca-ES" sz="2400" b="1" dirty="0" err="1">
                <a:solidFill>
                  <a:srgbClr val="262626"/>
                </a:solidFill>
                <a:latin typeface="Verdana"/>
                <a:ea typeface="ＭＳ Ｐゴシック"/>
              </a:rPr>
              <a:t>Example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The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prostate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dataset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3"/>
          <p:cNvSpPr/>
          <p:nvPr/>
        </p:nvSpPr>
        <p:spPr>
          <a:xfrm>
            <a:off x="253052" y="692280"/>
            <a:ext cx="9232920" cy="5204880"/>
          </a:xfrm>
          <a:prstGeom prst="rect">
            <a:avLst/>
          </a:prstGeom>
          <a:noFill/>
          <a:ln>
            <a:noFill/>
          </a:ln>
        </p:spPr>
        <p:txBody>
          <a:bodyPr lIns="90000" tIns="45000" rIns="90000" bIns="45000"/>
          <a:lstStyle/>
          <a:p>
            <a:pPr>
              <a:lnSpc>
                <a:spcPct val="100000"/>
              </a:lnSpc>
            </a:pPr>
            <a:endParaRPr dirty="0"/>
          </a:p>
          <a:p>
            <a:pPr>
              <a:lnSpc>
                <a:spcPct val="100000"/>
              </a:lnSpc>
            </a:pPr>
            <a:r>
              <a:rPr lang="en-US" sz="1400" dirty="0">
                <a:solidFill>
                  <a:srgbClr val="0070C0"/>
                </a:solidFill>
                <a:latin typeface="Calibri"/>
              </a:rPr>
              <a:t>Call:</a:t>
            </a:r>
            <a:endParaRPr dirty="0"/>
          </a:p>
          <a:p>
            <a:pPr>
              <a:lnSpc>
                <a:spcPct val="100000"/>
              </a:lnSpc>
            </a:pPr>
            <a:r>
              <a:rPr lang="en-US" sz="1400" dirty="0">
                <a:solidFill>
                  <a:srgbClr val="0070C0"/>
                </a:solidFill>
                <a:latin typeface="Calibri"/>
              </a:rPr>
              <a:t>lm(formula = </a:t>
            </a:r>
            <a:r>
              <a:rPr lang="en-US" sz="1400" dirty="0" err="1">
                <a:solidFill>
                  <a:srgbClr val="0070C0"/>
                </a:solidFill>
                <a:latin typeface="Calibri"/>
              </a:rPr>
              <a:t>lpsa</a:t>
            </a:r>
            <a:r>
              <a:rPr lang="en-US" sz="1400" dirty="0">
                <a:solidFill>
                  <a:srgbClr val="0070C0"/>
                </a:solidFill>
                <a:latin typeface="Calibri"/>
              </a:rPr>
              <a:t> ~ age + </a:t>
            </a:r>
            <a:r>
              <a:rPr lang="en-US" sz="1400" dirty="0" err="1">
                <a:solidFill>
                  <a:srgbClr val="0070C0"/>
                </a:solidFill>
                <a:latin typeface="Calibri"/>
              </a:rPr>
              <a:t>gleason</a:t>
            </a:r>
            <a:r>
              <a:rPr lang="en-US" sz="1400" dirty="0">
                <a:solidFill>
                  <a:srgbClr val="0070C0"/>
                </a:solidFill>
                <a:latin typeface="Calibri"/>
              </a:rPr>
              <a:t> + </a:t>
            </a:r>
            <a:r>
              <a:rPr lang="en-US" sz="1400" dirty="0" err="1">
                <a:solidFill>
                  <a:srgbClr val="0070C0"/>
                </a:solidFill>
                <a:latin typeface="Calibri"/>
              </a:rPr>
              <a:t>lbph</a:t>
            </a:r>
            <a:r>
              <a:rPr lang="en-US" sz="1400" dirty="0">
                <a:solidFill>
                  <a:srgbClr val="0070C0"/>
                </a:solidFill>
                <a:latin typeface="Calibri"/>
              </a:rPr>
              <a:t> + </a:t>
            </a:r>
            <a:r>
              <a:rPr lang="en-US" sz="1400" dirty="0" err="1">
                <a:solidFill>
                  <a:srgbClr val="0070C0"/>
                </a:solidFill>
                <a:latin typeface="Calibri"/>
              </a:rPr>
              <a:t>lcavol</a:t>
            </a:r>
            <a:r>
              <a:rPr lang="en-US" sz="1400" dirty="0">
                <a:solidFill>
                  <a:srgbClr val="0070C0"/>
                </a:solidFill>
                <a:latin typeface="Calibri"/>
              </a:rPr>
              <a:t> + </a:t>
            </a:r>
            <a:r>
              <a:rPr lang="en-US" sz="1400" dirty="0" err="1">
                <a:solidFill>
                  <a:srgbClr val="0070C0"/>
                </a:solidFill>
                <a:latin typeface="Calibri"/>
              </a:rPr>
              <a:t>lcp</a:t>
            </a:r>
            <a:r>
              <a:rPr lang="en-US" sz="1400" dirty="0">
                <a:solidFill>
                  <a:srgbClr val="0070C0"/>
                </a:solidFill>
                <a:latin typeface="Calibri"/>
              </a:rPr>
              <a:t> + </a:t>
            </a:r>
            <a:r>
              <a:rPr lang="en-US" sz="1400" dirty="0" err="1">
                <a:solidFill>
                  <a:srgbClr val="0070C0"/>
                </a:solidFill>
                <a:latin typeface="Calibri"/>
              </a:rPr>
              <a:t>lweight</a:t>
            </a:r>
            <a:r>
              <a:rPr lang="en-US" sz="1400" dirty="0">
                <a:solidFill>
                  <a:srgbClr val="0070C0"/>
                </a:solidFill>
                <a:latin typeface="Calibri"/>
              </a:rPr>
              <a:t> + </a:t>
            </a:r>
            <a:endParaRPr dirty="0"/>
          </a:p>
          <a:p>
            <a:pPr>
              <a:lnSpc>
                <a:spcPct val="100000"/>
              </a:lnSpc>
            </a:pPr>
            <a:r>
              <a:rPr lang="en-US" sz="1400" dirty="0">
                <a:solidFill>
                  <a:srgbClr val="0070C0"/>
                </a:solidFill>
                <a:latin typeface="Calibri"/>
              </a:rPr>
              <a:t>    pgg45, data = prostate)</a:t>
            </a:r>
            <a:endParaRPr dirty="0"/>
          </a:p>
          <a:p>
            <a:pPr>
              <a:lnSpc>
                <a:spcPct val="100000"/>
              </a:lnSpc>
            </a:pPr>
            <a:endParaRPr dirty="0"/>
          </a:p>
          <a:p>
            <a:pPr>
              <a:lnSpc>
                <a:spcPct val="100000"/>
              </a:lnSpc>
            </a:pPr>
            <a:r>
              <a:rPr lang="en-US" sz="1400" dirty="0">
                <a:solidFill>
                  <a:srgbClr val="0070C0"/>
                </a:solidFill>
                <a:latin typeface="Calibri"/>
              </a:rPr>
              <a:t>Residuals:</a:t>
            </a:r>
            <a:endParaRPr dirty="0"/>
          </a:p>
          <a:p>
            <a:pPr>
              <a:lnSpc>
                <a:spcPct val="100000"/>
              </a:lnSpc>
            </a:pPr>
            <a:r>
              <a:rPr lang="en-US" sz="1400" dirty="0">
                <a:solidFill>
                  <a:srgbClr val="0070C0"/>
                </a:solidFill>
                <a:latin typeface="Calibri"/>
              </a:rPr>
              <a:t>     Min       1Q   Median       3Q      Max </a:t>
            </a:r>
            <a:endParaRPr dirty="0"/>
          </a:p>
          <a:p>
            <a:pPr>
              <a:lnSpc>
                <a:spcPct val="100000"/>
              </a:lnSpc>
            </a:pPr>
            <a:r>
              <a:rPr lang="en-US" sz="1400" dirty="0">
                <a:solidFill>
                  <a:srgbClr val="0070C0"/>
                </a:solidFill>
                <a:latin typeface="Calibri"/>
              </a:rPr>
              <a:t>-1.45732 -0.40002 -0.03143  0.41678  1.80254 </a:t>
            </a:r>
            <a:endParaRPr dirty="0"/>
          </a:p>
          <a:p>
            <a:pPr>
              <a:lnSpc>
                <a:spcPct val="100000"/>
              </a:lnSpc>
            </a:pPr>
            <a:endParaRPr dirty="0"/>
          </a:p>
          <a:p>
            <a:pPr>
              <a:lnSpc>
                <a:spcPct val="100000"/>
              </a:lnSpc>
            </a:pPr>
            <a:r>
              <a:rPr lang="en-US" sz="1400" dirty="0">
                <a:solidFill>
                  <a:srgbClr val="0070C0"/>
                </a:solidFill>
                <a:latin typeface="Calibri"/>
              </a:rPr>
              <a:t>Coefficients:</a:t>
            </a:r>
            <a:endParaRPr dirty="0"/>
          </a:p>
          <a:p>
            <a:pPr>
              <a:lnSpc>
                <a:spcPct val="100000"/>
              </a:lnSpc>
            </a:pPr>
            <a:r>
              <a:rPr lang="en-US" sz="1400" dirty="0">
                <a:solidFill>
                  <a:srgbClr val="0070C0"/>
                </a:solidFill>
                <a:latin typeface="Calibri"/>
              </a:rPr>
              <a:t>             	Estimate	Std. Error 	t value 	</a:t>
            </a:r>
            <a:r>
              <a:rPr lang="en-US" sz="1400" dirty="0" err="1">
                <a:solidFill>
                  <a:srgbClr val="0070C0"/>
                </a:solidFill>
                <a:latin typeface="Calibri"/>
              </a:rPr>
              <a:t>Pr</a:t>
            </a:r>
            <a:r>
              <a:rPr lang="en-US" sz="1400" dirty="0">
                <a:solidFill>
                  <a:srgbClr val="0070C0"/>
                </a:solidFill>
                <a:latin typeface="Calibri"/>
              </a:rPr>
              <a:t>(&gt;|t|)    </a:t>
            </a:r>
            <a:endParaRPr dirty="0"/>
          </a:p>
          <a:p>
            <a:pPr>
              <a:lnSpc>
                <a:spcPct val="100000"/>
              </a:lnSpc>
            </a:pPr>
            <a:r>
              <a:rPr lang="en-US" sz="1200" dirty="0">
                <a:solidFill>
                  <a:srgbClr val="0070C0"/>
                </a:solidFill>
                <a:latin typeface="Calibri"/>
              </a:rPr>
              <a:t>(Intercept)	0.422836	1.383227	0.306	0.76056    </a:t>
            </a:r>
            <a:endParaRPr dirty="0"/>
          </a:p>
          <a:p>
            <a:pPr>
              <a:lnSpc>
                <a:spcPct val="100000"/>
              </a:lnSpc>
            </a:pPr>
            <a:r>
              <a:rPr lang="en-US" sz="1200" dirty="0">
                <a:solidFill>
                  <a:srgbClr val="0070C0"/>
                </a:solidFill>
                <a:latin typeface="Calibri"/>
              </a:rPr>
              <a:t>age         	-0.019872	0.011620	-1.710	0.09073 .  </a:t>
            </a:r>
            <a:endParaRPr dirty="0"/>
          </a:p>
          <a:p>
            <a:pPr>
              <a:lnSpc>
                <a:spcPct val="100000"/>
              </a:lnSpc>
            </a:pPr>
            <a:r>
              <a:rPr lang="en-US" sz="1200" dirty="0" err="1">
                <a:solidFill>
                  <a:srgbClr val="0070C0"/>
                </a:solidFill>
                <a:latin typeface="Calibri"/>
              </a:rPr>
              <a:t>gleason</a:t>
            </a:r>
            <a:r>
              <a:rPr lang="en-US" sz="1200" dirty="0">
                <a:solidFill>
                  <a:srgbClr val="0070C0"/>
                </a:solidFill>
                <a:latin typeface="Calibri"/>
              </a:rPr>
              <a:t>     	-0.010314	0.161779	-0.064	0.94931    </a:t>
            </a:r>
            <a:endParaRPr dirty="0"/>
          </a:p>
          <a:p>
            <a:pPr>
              <a:lnSpc>
                <a:spcPct val="100000"/>
              </a:lnSpc>
            </a:pPr>
            <a:r>
              <a:rPr lang="en-US" sz="1200" dirty="0" err="1">
                <a:solidFill>
                  <a:srgbClr val="0070C0"/>
                </a:solidFill>
                <a:latin typeface="Calibri"/>
              </a:rPr>
              <a:t>lbph</a:t>
            </a:r>
            <a:r>
              <a:rPr lang="en-US" sz="1200" dirty="0">
                <a:solidFill>
                  <a:srgbClr val="0070C0"/>
                </a:solidFill>
                <a:latin typeface="Calibri"/>
              </a:rPr>
              <a:t>         	0.069226	0.060072	1.152	0.25225    </a:t>
            </a:r>
            <a:endParaRPr dirty="0"/>
          </a:p>
          <a:p>
            <a:pPr>
              <a:lnSpc>
                <a:spcPct val="100000"/>
              </a:lnSpc>
            </a:pPr>
            <a:r>
              <a:rPr lang="en-US" sz="1200" dirty="0" err="1">
                <a:solidFill>
                  <a:srgbClr val="0070C0"/>
                </a:solidFill>
                <a:latin typeface="Calibri"/>
              </a:rPr>
              <a:t>lcavol</a:t>
            </a:r>
            <a:r>
              <a:rPr lang="en-US" sz="1200" dirty="0">
                <a:solidFill>
                  <a:srgbClr val="0070C0"/>
                </a:solidFill>
                <a:latin typeface="Calibri"/>
              </a:rPr>
              <a:t>       	0.605602	0.091130	6.645	2.34e-09 ***</a:t>
            </a:r>
            <a:endParaRPr dirty="0"/>
          </a:p>
          <a:p>
            <a:pPr>
              <a:lnSpc>
                <a:spcPct val="100000"/>
              </a:lnSpc>
            </a:pPr>
            <a:r>
              <a:rPr lang="en-US" sz="1200" dirty="0" err="1">
                <a:solidFill>
                  <a:srgbClr val="0070C0"/>
                </a:solidFill>
                <a:latin typeface="Calibri"/>
              </a:rPr>
              <a:t>lLcp</a:t>
            </a:r>
            <a:r>
              <a:rPr lang="en-US" sz="1200" dirty="0">
                <a:solidFill>
                  <a:srgbClr val="0070C0"/>
                </a:solidFill>
                <a:latin typeface="Calibri"/>
              </a:rPr>
              <a:t>          	0.012516	0.085668	0.146	0.88417    </a:t>
            </a:r>
            <a:endParaRPr dirty="0"/>
          </a:p>
          <a:p>
            <a:pPr>
              <a:lnSpc>
                <a:spcPct val="100000"/>
              </a:lnSpc>
            </a:pPr>
            <a:r>
              <a:rPr lang="en-US" sz="1200" dirty="0" err="1">
                <a:solidFill>
                  <a:srgbClr val="0070C0"/>
                </a:solidFill>
                <a:latin typeface="Calibri"/>
              </a:rPr>
              <a:t>lweight</a:t>
            </a:r>
            <a:r>
              <a:rPr lang="en-US" sz="1200" dirty="0">
                <a:solidFill>
                  <a:srgbClr val="0070C0"/>
                </a:solidFill>
                <a:latin typeface="Calibri"/>
              </a:rPr>
              <a:t>      	0.667132	0.210248	3.173	0.00207 ** </a:t>
            </a:r>
            <a:endParaRPr dirty="0"/>
          </a:p>
          <a:p>
            <a:pPr>
              <a:lnSpc>
                <a:spcPct val="100000"/>
              </a:lnSpc>
            </a:pPr>
            <a:r>
              <a:rPr lang="en-US" sz="1200" dirty="0">
                <a:solidFill>
                  <a:srgbClr val="0070C0"/>
                </a:solidFill>
                <a:latin typeface="Calibri"/>
              </a:rPr>
              <a:t>pgg45        	0.006198	0.004543	1.364	0.17599    </a:t>
            </a:r>
            <a:endParaRPr dirty="0"/>
          </a:p>
          <a:p>
            <a:pPr>
              <a:lnSpc>
                <a:spcPct val="100000"/>
              </a:lnSpc>
            </a:pPr>
            <a:r>
              <a:rPr lang="en-US" sz="1400" dirty="0">
                <a:solidFill>
                  <a:srgbClr val="0070C0"/>
                </a:solidFill>
                <a:latin typeface="Calibri"/>
              </a:rPr>
              <a:t>---</a:t>
            </a:r>
            <a:endParaRPr dirty="0"/>
          </a:p>
          <a:p>
            <a:pPr>
              <a:lnSpc>
                <a:spcPct val="100000"/>
              </a:lnSpc>
            </a:pPr>
            <a:r>
              <a:rPr lang="en-US" sz="1400" dirty="0" err="1">
                <a:solidFill>
                  <a:srgbClr val="0070C0"/>
                </a:solidFill>
                <a:latin typeface="Calibri"/>
              </a:rPr>
              <a:t>Signif</a:t>
            </a:r>
            <a:r>
              <a:rPr lang="en-US" sz="1400" dirty="0">
                <a:solidFill>
                  <a:srgbClr val="0070C0"/>
                </a:solidFill>
                <a:latin typeface="Calibri"/>
              </a:rPr>
              <a:t>. codes:  0 '***' 0.001 '**' 0.01 '*' 0.05 '.' 0.1 ' ' 1</a:t>
            </a:r>
            <a:endParaRPr dirty="0"/>
          </a:p>
          <a:p>
            <a:pPr>
              <a:lnSpc>
                <a:spcPct val="100000"/>
              </a:lnSpc>
            </a:pPr>
            <a:endParaRPr dirty="0"/>
          </a:p>
          <a:p>
            <a:pPr>
              <a:lnSpc>
                <a:spcPct val="100000"/>
              </a:lnSpc>
            </a:pPr>
            <a:r>
              <a:rPr lang="en-US" sz="1400" dirty="0">
                <a:solidFill>
                  <a:srgbClr val="0070C0"/>
                </a:solidFill>
                <a:latin typeface="Calibri"/>
              </a:rPr>
              <a:t>Residual standard error: 0.7339 on 89 degrees of freedom</a:t>
            </a:r>
            <a:endParaRPr dirty="0"/>
          </a:p>
          <a:p>
            <a:pPr>
              <a:lnSpc>
                <a:spcPct val="100000"/>
              </a:lnSpc>
            </a:pPr>
            <a:r>
              <a:rPr lang="en-US" sz="1400" dirty="0">
                <a:solidFill>
                  <a:srgbClr val="0070C0"/>
                </a:solidFill>
                <a:latin typeface="Calibri"/>
              </a:rPr>
              <a:t>Multiple R-squared:  0.6252,	Adjusted R-squared:  0.5958 </a:t>
            </a:r>
            <a:endParaRPr dirty="0"/>
          </a:p>
          <a:p>
            <a:pPr>
              <a:lnSpc>
                <a:spcPct val="100000"/>
              </a:lnSpc>
            </a:pPr>
            <a:r>
              <a:rPr lang="en-US" sz="1400" dirty="0">
                <a:solidFill>
                  <a:srgbClr val="0070C0"/>
                </a:solidFill>
                <a:latin typeface="Calibri"/>
              </a:rPr>
              <a:t>F-statistic: 21.21 on 7 and 89 DF,  p-value: &lt; 2.2e-16</a:t>
            </a:r>
            <a:endParaRPr dirty="0"/>
          </a:p>
        </p:txBody>
      </p:sp>
      <p:sp>
        <p:nvSpPr>
          <p:cNvPr id="177" name="CustomShape 4"/>
          <p:cNvSpPr/>
          <p:nvPr/>
        </p:nvSpPr>
        <p:spPr>
          <a:xfrm>
            <a:off x="1199522" y="3294720"/>
            <a:ext cx="894600" cy="1502432"/>
          </a:xfrm>
          <a:prstGeom prst="rect">
            <a:avLst/>
          </a:prstGeom>
          <a:noFill/>
          <a:ln w="19080">
            <a:solidFill>
              <a:srgbClr val="FF0000"/>
            </a:solidFill>
            <a:round/>
          </a:ln>
        </p:spPr>
      </p:sp>
      <p:sp>
        <p:nvSpPr>
          <p:cNvPr id="178" name="CustomShape 5"/>
          <p:cNvSpPr/>
          <p:nvPr/>
        </p:nvSpPr>
        <p:spPr>
          <a:xfrm>
            <a:off x="6252840" y="2205000"/>
            <a:ext cx="3320640" cy="1308960"/>
          </a:xfrm>
          <a:prstGeom prst="rect">
            <a:avLst/>
          </a:prstGeom>
          <a:noFill/>
          <a:ln>
            <a:noFill/>
          </a:ln>
        </p:spPr>
        <p:txBody>
          <a:bodyPr lIns="90000" tIns="45000" rIns="90000" bIns="45000"/>
          <a:lstStyle/>
          <a:p>
            <a:pPr algn="ctr">
              <a:lnSpc>
                <a:spcPct val="100000"/>
              </a:lnSpc>
            </a:pPr>
            <a:r>
              <a:rPr lang="en-US" sz="2000" dirty="0">
                <a:solidFill>
                  <a:srgbClr val="696969"/>
                </a:solidFill>
                <a:latin typeface="Verdana"/>
              </a:rPr>
              <a:t>Similar output as simple linear regression, but with more explanatory variables</a:t>
            </a:r>
            <a:endParaRPr dirty="0"/>
          </a:p>
        </p:txBody>
      </p:sp>
      <p:sp>
        <p:nvSpPr>
          <p:cNvPr id="179" name="CustomShape 6"/>
          <p:cNvSpPr/>
          <p:nvPr/>
        </p:nvSpPr>
        <p:spPr>
          <a:xfrm>
            <a:off x="128520" y="476640"/>
            <a:ext cx="8914680" cy="431280"/>
          </a:xfrm>
          <a:prstGeom prst="rect">
            <a:avLst/>
          </a:prstGeom>
          <a:noFill/>
          <a:ln>
            <a:noFill/>
          </a:ln>
        </p:spPr>
        <p:txBody>
          <a:bodyPr lIns="90000" tIns="45000" rIns="90000" bIns="45000"/>
          <a:lstStyle/>
          <a:p>
            <a:pPr>
              <a:lnSpc>
                <a:spcPct val="100000"/>
              </a:lnSpc>
            </a:pPr>
            <a:endParaRPr dirty="0"/>
          </a:p>
        </p:txBody>
      </p:sp>
      <p:pic>
        <p:nvPicPr>
          <p:cNvPr id="180" name="Picture 3"/>
          <p:cNvPicPr/>
          <p:nvPr/>
        </p:nvPicPr>
        <p:blipFill>
          <a:blip r:embed="rId3"/>
          <a:stretch>
            <a:fillRect/>
          </a:stretch>
        </p:blipFill>
        <p:spPr>
          <a:xfrm>
            <a:off x="4986204" y="3548356"/>
            <a:ext cx="1728192" cy="995160"/>
          </a:xfrm>
          <a:prstGeom prst="rect">
            <a:avLst/>
          </a:prstGeom>
          <a:ln w="9360">
            <a:noFill/>
          </a:ln>
        </p:spPr>
      </p:pic>
      <p:sp>
        <p:nvSpPr>
          <p:cNvPr id="9" name="CustomShape 4"/>
          <p:cNvSpPr/>
          <p:nvPr/>
        </p:nvSpPr>
        <p:spPr>
          <a:xfrm>
            <a:off x="128520" y="548640"/>
            <a:ext cx="8914680" cy="431280"/>
          </a:xfrm>
          <a:prstGeom prst="rect">
            <a:avLst/>
          </a:prstGeom>
          <a:noFill/>
          <a:ln>
            <a:noFill/>
          </a:ln>
        </p:spPr>
        <p:txBody>
          <a:bodyPr lIns="90000" tIns="45000" rIns="90000" bIns="45000"/>
          <a:lstStyle/>
          <a:p>
            <a:r>
              <a:rPr lang="ca-ES" sz="2400" b="1" dirty="0">
                <a:solidFill>
                  <a:srgbClr val="262626"/>
                </a:solidFill>
                <a:latin typeface="Verdana"/>
                <a:ea typeface="ＭＳ Ｐゴシック"/>
              </a:rPr>
              <a:t>MLR </a:t>
            </a:r>
            <a:r>
              <a:rPr lang="ca-ES" sz="2400" b="1" dirty="0" err="1">
                <a:solidFill>
                  <a:srgbClr val="262626"/>
                </a:solidFill>
                <a:latin typeface="Verdana"/>
                <a:ea typeface="ＭＳ Ｐゴシック"/>
              </a:rPr>
              <a:t>Example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The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prostate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dataset</a:t>
            </a:r>
            <a:endParaRPr dirty="0"/>
          </a:p>
          <a:p>
            <a:pPr>
              <a:lnSpc>
                <a:spcPct val="100000"/>
              </a:lnSpc>
            </a:pPr>
            <a:endParaRPr dirty="0"/>
          </a:p>
        </p:txBody>
      </p:sp>
      <p:sp>
        <p:nvSpPr>
          <p:cNvPr id="2" name="Cerrar llave 1">
            <a:extLst>
              <a:ext uri="{FF2B5EF4-FFF2-40B4-BE49-F238E27FC236}">
                <a16:creationId xmlns:a16="http://schemas.microsoft.com/office/drawing/2014/main" id="{807138B4-DD54-4DA3-BBFF-26CE263C0339}"/>
              </a:ext>
            </a:extLst>
          </p:cNvPr>
          <p:cNvSpPr/>
          <p:nvPr/>
        </p:nvSpPr>
        <p:spPr>
          <a:xfrm>
            <a:off x="4953000" y="3294720"/>
            <a:ext cx="216024" cy="150243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ca-E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88520" y="1580040"/>
            <a:ext cx="7992000" cy="3288240"/>
          </a:xfrm>
          <a:prstGeom prst="rect">
            <a:avLst/>
          </a:prstGeom>
          <a:noFill/>
          <a:ln>
            <a:noFill/>
          </a:ln>
        </p:spPr>
        <p:txBody>
          <a:bodyPr lIns="90000" tIns="45000" rIns="90000" bIns="45000"/>
          <a:lstStyle/>
          <a:p>
            <a:pPr>
              <a:lnSpc>
                <a:spcPct val="150000"/>
              </a:lnSpc>
              <a:buFont typeface="Calibri"/>
              <a:buAutoNum type="arabicPeriod"/>
            </a:pPr>
            <a:r>
              <a:rPr lang="en-US" sz="3600">
                <a:solidFill>
                  <a:srgbClr val="262626"/>
                </a:solidFill>
                <a:latin typeface="Verdana"/>
                <a:ea typeface="ＭＳ Ｐゴシック"/>
              </a:rPr>
              <a:t>Multiple Linear Regression</a:t>
            </a:r>
            <a:endParaRPr/>
          </a:p>
          <a:p>
            <a:pPr lvl="1">
              <a:lnSpc>
                <a:spcPct val="150000"/>
              </a:lnSpc>
              <a:buFont typeface="Calibri"/>
              <a:buAutoNum type="arabicPeriod"/>
            </a:pPr>
            <a:r>
              <a:rPr lang="en-US" sz="2400">
                <a:solidFill>
                  <a:srgbClr val="262626"/>
                </a:solidFill>
                <a:latin typeface="Verdana"/>
                <a:ea typeface="ＭＳ Ｐゴシック"/>
              </a:rPr>
              <a:t>Multiple linear model</a:t>
            </a:r>
            <a:endParaRPr/>
          </a:p>
          <a:p>
            <a:pPr lvl="1">
              <a:lnSpc>
                <a:spcPct val="150000"/>
              </a:lnSpc>
              <a:buFont typeface="Calibri"/>
              <a:buAutoNum type="arabicPeriod"/>
            </a:pPr>
            <a:r>
              <a:rPr lang="en-US" sz="2400" b="1">
                <a:solidFill>
                  <a:srgbClr val="262626"/>
                </a:solidFill>
                <a:latin typeface="Verdana"/>
                <a:ea typeface="ＭＳ Ｐゴシック"/>
              </a:rPr>
              <a:t>Model assumptions</a:t>
            </a:r>
            <a:endParaRPr/>
          </a:p>
          <a:p>
            <a:pPr lvl="1">
              <a:lnSpc>
                <a:spcPct val="150000"/>
              </a:lnSpc>
              <a:buFont typeface="Calibri"/>
              <a:buAutoNum type="arabicPeriod"/>
            </a:pPr>
            <a:r>
              <a:rPr lang="en-US" sz="2400">
                <a:solidFill>
                  <a:srgbClr val="262626"/>
                </a:solidFill>
                <a:latin typeface="Verdana"/>
                <a:ea typeface="ＭＳ Ｐゴシック"/>
              </a:rPr>
              <a:t>Inference</a:t>
            </a:r>
            <a:endParaRPr/>
          </a:p>
          <a:p>
            <a:pPr lvl="1">
              <a:lnSpc>
                <a:spcPct val="150000"/>
              </a:lnSpc>
              <a:buFont typeface="Calibri"/>
              <a:buAutoNum type="arabicPeriod"/>
            </a:pPr>
            <a:r>
              <a:rPr lang="en-US" sz="2400">
                <a:solidFill>
                  <a:srgbClr val="262626"/>
                </a:solidFill>
                <a:latin typeface="Verdana"/>
                <a:ea typeface="ＭＳ Ｐゴシック"/>
              </a:rPr>
              <a:t>Model building</a:t>
            </a:r>
            <a:endParaRPr/>
          </a:p>
          <a:p>
            <a:pPr>
              <a:lnSpc>
                <a:spcPct val="150000"/>
              </a:lnSpc>
            </a:pPr>
            <a:endParaRPr/>
          </a:p>
        </p:txBody>
      </p:sp>
      <p:sp>
        <p:nvSpPr>
          <p:cNvPr id="197" name="CustomShape 2"/>
          <p:cNvSpPr/>
          <p:nvPr/>
        </p:nvSpPr>
        <p:spPr>
          <a:xfrm>
            <a:off x="272520" y="692640"/>
            <a:ext cx="5551560" cy="440280"/>
          </a:xfrm>
          <a:prstGeom prst="rect">
            <a:avLst/>
          </a:prstGeom>
          <a:noFill/>
          <a:ln>
            <a:noFill/>
          </a:ln>
        </p:spPr>
        <p:txBody>
          <a:bodyPr lIns="90000" tIns="45000" rIns="90000" bIns="45000"/>
          <a:lstStyle/>
          <a:p>
            <a:pPr>
              <a:lnSpc>
                <a:spcPct val="100000"/>
              </a:lnSpc>
            </a:pPr>
            <a:r>
              <a:rPr lang="en-US" sz="2300" b="1" u="sng">
                <a:solidFill>
                  <a:srgbClr val="7D468C"/>
                </a:solidFill>
                <a:latin typeface="Verdana"/>
              </a:rPr>
              <a:t>TABLE OF CONTENTS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77360" y="1126800"/>
            <a:ext cx="8750520" cy="42408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Verdana"/>
              </a:rPr>
              <a:t>More variables requires more assumptions!</a:t>
            </a:r>
            <a:endParaRPr dirty="0"/>
          </a:p>
        </p:txBody>
      </p:sp>
      <p:sp>
        <p:nvSpPr>
          <p:cNvPr id="199" name="CustomShape 2"/>
          <p:cNvSpPr/>
          <p:nvPr/>
        </p:nvSpPr>
        <p:spPr>
          <a:xfrm>
            <a:off x="128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Model assumptions</a:t>
            </a:r>
            <a:endParaRPr/>
          </a:p>
          <a:p>
            <a:pPr>
              <a:lnSpc>
                <a:spcPct val="100000"/>
              </a:lnSpc>
            </a:pPr>
            <a:endParaRPr/>
          </a:p>
        </p:txBody>
      </p:sp>
      <p:sp>
        <p:nvSpPr>
          <p:cNvPr id="200" name="CustomShape 3"/>
          <p:cNvSpPr/>
          <p:nvPr/>
        </p:nvSpPr>
        <p:spPr>
          <a:xfrm>
            <a:off x="529560" y="1740960"/>
            <a:ext cx="8738640" cy="4368960"/>
          </a:xfrm>
          <a:prstGeom prst="rect">
            <a:avLst/>
          </a:prstGeom>
          <a:noFill/>
          <a:ln>
            <a:noFill/>
          </a:ln>
        </p:spPr>
        <p:txBody>
          <a:bodyPr lIns="90000" tIns="45000" rIns="90000" bIns="45000"/>
          <a:lstStyle/>
          <a:p>
            <a:pPr algn="just">
              <a:lnSpc>
                <a:spcPct val="100000"/>
              </a:lnSpc>
              <a:buFont typeface="Arial"/>
              <a:buChar char="•"/>
            </a:pPr>
            <a:r>
              <a:rPr lang="en-US" sz="2200" dirty="0">
                <a:latin typeface="Verdana"/>
              </a:rPr>
              <a:t>The same assumptions as in simple linear regression</a:t>
            </a:r>
            <a:endParaRPr dirty="0"/>
          </a:p>
          <a:p>
            <a:pPr lvl="2" algn="just">
              <a:lnSpc>
                <a:spcPct val="100000"/>
              </a:lnSpc>
              <a:buFont typeface="Arial"/>
              <a:buChar char="•"/>
            </a:pPr>
            <a:r>
              <a:rPr lang="en-US" sz="2000" dirty="0">
                <a:latin typeface="Verdana"/>
              </a:rPr>
              <a:t>Linearity (*)</a:t>
            </a:r>
            <a:endParaRPr dirty="0"/>
          </a:p>
          <a:p>
            <a:pPr lvl="2" algn="just">
              <a:lnSpc>
                <a:spcPct val="100000"/>
              </a:lnSpc>
              <a:buFont typeface="Arial"/>
              <a:buChar char="•"/>
            </a:pPr>
            <a:r>
              <a:rPr lang="en-US" sz="2000" dirty="0" err="1">
                <a:latin typeface="Verdana"/>
              </a:rPr>
              <a:t>Homocedasticity</a:t>
            </a:r>
            <a:r>
              <a:rPr lang="en-US" sz="2000" dirty="0">
                <a:latin typeface="Verdana"/>
              </a:rPr>
              <a:t> (of the residues)</a:t>
            </a:r>
            <a:endParaRPr dirty="0"/>
          </a:p>
          <a:p>
            <a:pPr lvl="2" algn="just">
              <a:lnSpc>
                <a:spcPct val="100000"/>
              </a:lnSpc>
              <a:buFont typeface="Arial"/>
              <a:buChar char="•"/>
            </a:pPr>
            <a:r>
              <a:rPr lang="en-US" sz="2000" dirty="0">
                <a:latin typeface="Verdana"/>
              </a:rPr>
              <a:t>Independence (of the residues)</a:t>
            </a:r>
            <a:endParaRPr dirty="0"/>
          </a:p>
          <a:p>
            <a:pPr lvl="2" algn="just">
              <a:lnSpc>
                <a:spcPct val="100000"/>
              </a:lnSpc>
              <a:buFont typeface="Arial"/>
              <a:buChar char="•"/>
            </a:pPr>
            <a:r>
              <a:rPr lang="en-US" sz="2000" dirty="0">
                <a:latin typeface="Verdana"/>
              </a:rPr>
              <a:t>Normally distributed (residues)</a:t>
            </a:r>
            <a:endParaRPr dirty="0"/>
          </a:p>
          <a:p>
            <a:pPr algn="just">
              <a:lnSpc>
                <a:spcPct val="100000"/>
              </a:lnSpc>
            </a:pPr>
            <a:endParaRPr dirty="0"/>
          </a:p>
          <a:p>
            <a:pPr algn="just">
              <a:lnSpc>
                <a:spcPct val="100000"/>
              </a:lnSpc>
              <a:buFont typeface="Arial"/>
              <a:buChar char="•"/>
            </a:pPr>
            <a:r>
              <a:rPr lang="en-US" sz="2200" dirty="0">
                <a:latin typeface="Verdana"/>
              </a:rPr>
              <a:t>Plus some assumptions more:</a:t>
            </a:r>
            <a:endParaRPr dirty="0"/>
          </a:p>
          <a:p>
            <a:pPr lvl="2" algn="just">
              <a:lnSpc>
                <a:spcPct val="100000"/>
              </a:lnSpc>
              <a:buFont typeface="Arial"/>
              <a:buChar char="•"/>
            </a:pPr>
            <a:r>
              <a:rPr lang="en-US" sz="2000" dirty="0">
                <a:latin typeface="Verdana"/>
              </a:rPr>
              <a:t>The relationship between each explanatory variable and the response variable must be linear (*)</a:t>
            </a:r>
            <a:endParaRPr dirty="0"/>
          </a:p>
          <a:p>
            <a:pPr lvl="2" algn="just">
              <a:lnSpc>
                <a:spcPct val="100000"/>
              </a:lnSpc>
              <a:buFont typeface="Arial"/>
              <a:buChar char="•"/>
            </a:pPr>
            <a:r>
              <a:rPr lang="en-US" sz="2000" dirty="0">
                <a:latin typeface="Verdana"/>
              </a:rPr>
              <a:t>Explanatory variables shouldn’t be correlated among them.</a:t>
            </a:r>
            <a:endParaRPr dirty="0"/>
          </a:p>
          <a:p>
            <a:pPr lvl="2" algn="just">
              <a:lnSpc>
                <a:spcPct val="100000"/>
              </a:lnSpc>
              <a:buFont typeface="Arial"/>
              <a:buChar char="•"/>
            </a:pPr>
            <a:r>
              <a:rPr lang="en-US" sz="2000" dirty="0">
                <a:latin typeface="Verdana"/>
              </a:rPr>
              <a:t>The model shouldn’t contain any not explanatory variable.</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77360" y="1052640"/>
            <a:ext cx="8750520" cy="424080"/>
          </a:xfrm>
          <a:prstGeom prst="rect">
            <a:avLst/>
          </a:prstGeom>
          <a:noFill/>
          <a:ln>
            <a:noFill/>
          </a:ln>
        </p:spPr>
        <p:txBody>
          <a:bodyPr lIns="90000" tIns="45000" rIns="90000" bIns="45000"/>
          <a:lstStyle/>
          <a:p>
            <a:pPr>
              <a:lnSpc>
                <a:spcPct val="100000"/>
              </a:lnSpc>
              <a:buFont typeface="Arial"/>
              <a:buChar char="•"/>
            </a:pPr>
            <a:r>
              <a:rPr lang="en-US" sz="2400" dirty="0">
                <a:solidFill>
                  <a:srgbClr val="262626"/>
                </a:solidFill>
                <a:latin typeface="Verdana"/>
              </a:rPr>
              <a:t>Basic assumptions checked similarly</a:t>
            </a:r>
            <a:endParaRPr sz="1400" dirty="0"/>
          </a:p>
        </p:txBody>
      </p:sp>
      <p:pic>
        <p:nvPicPr>
          <p:cNvPr id="205" name="Picture 2"/>
          <p:cNvPicPr/>
          <p:nvPr/>
        </p:nvPicPr>
        <p:blipFill>
          <a:blip r:embed="rId3"/>
          <a:stretch>
            <a:fillRect/>
          </a:stretch>
        </p:blipFill>
        <p:spPr>
          <a:xfrm>
            <a:off x="1421280" y="1520640"/>
            <a:ext cx="6802560" cy="4897800"/>
          </a:xfrm>
          <a:prstGeom prst="rect">
            <a:avLst/>
          </a:prstGeom>
          <a:ln w="9360">
            <a:noFill/>
          </a:ln>
        </p:spPr>
      </p:pic>
      <p:sp>
        <p:nvSpPr>
          <p:cNvPr id="206" name="CustomShape 2"/>
          <p:cNvSpPr/>
          <p:nvPr/>
        </p:nvSpPr>
        <p:spPr>
          <a:xfrm>
            <a:off x="128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Model assumptions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29560" y="1268640"/>
            <a:ext cx="8738640" cy="4841280"/>
          </a:xfrm>
          <a:prstGeom prst="rect">
            <a:avLst/>
          </a:prstGeom>
          <a:noFill/>
          <a:ln>
            <a:noFill/>
          </a:ln>
        </p:spPr>
        <p:txBody>
          <a:bodyPr lIns="90000" tIns="45000" rIns="90000" bIns="45000"/>
          <a:lstStyle/>
          <a:p>
            <a:pPr algn="just">
              <a:lnSpc>
                <a:spcPct val="100000"/>
              </a:lnSpc>
              <a:buFont typeface="Arial"/>
              <a:buChar char="•"/>
            </a:pPr>
            <a:r>
              <a:rPr lang="en-US" sz="2400">
                <a:solidFill>
                  <a:srgbClr val="696969"/>
                </a:solidFill>
                <a:latin typeface="Verdana"/>
              </a:rPr>
              <a:t>And…What if we found any assumption not achieved?</a:t>
            </a:r>
            <a:endParaRPr/>
          </a:p>
          <a:p>
            <a:pPr algn="just">
              <a:lnSpc>
                <a:spcPct val="100000"/>
              </a:lnSpc>
            </a:pPr>
            <a:endParaRPr/>
          </a:p>
          <a:p>
            <a:pPr lvl="1" algn="just">
              <a:lnSpc>
                <a:spcPct val="100000"/>
              </a:lnSpc>
              <a:buFont typeface="Wingdings" charset="2"/>
              <a:buChar char=""/>
            </a:pPr>
            <a:r>
              <a:rPr lang="en-US" sz="2300">
                <a:solidFill>
                  <a:srgbClr val="262626"/>
                </a:solidFill>
                <a:latin typeface="Verdana"/>
              </a:rPr>
              <a:t>Perhaps with some transformations of the data, will achieve the assumptions</a:t>
            </a:r>
            <a:endParaRPr/>
          </a:p>
          <a:p>
            <a:pPr algn="just">
              <a:lnSpc>
                <a:spcPct val="100000"/>
              </a:lnSpc>
            </a:pPr>
            <a:endParaRPr/>
          </a:p>
          <a:p>
            <a:pPr lvl="1" algn="just">
              <a:lnSpc>
                <a:spcPct val="100000"/>
              </a:lnSpc>
              <a:buFont typeface="Wingdings" charset="2"/>
              <a:buChar char=""/>
            </a:pPr>
            <a:r>
              <a:rPr lang="en-US" sz="2300">
                <a:solidFill>
                  <a:srgbClr val="262626"/>
                </a:solidFill>
                <a:latin typeface="Verdana"/>
              </a:rPr>
              <a:t>Perhaps it will be necessary to eliminate some variables of the model if they are correlated among them</a:t>
            </a:r>
            <a:endParaRPr/>
          </a:p>
          <a:p>
            <a:pPr algn="just">
              <a:lnSpc>
                <a:spcPct val="100000"/>
              </a:lnSpc>
            </a:pPr>
            <a:endParaRPr/>
          </a:p>
          <a:p>
            <a:pPr lvl="1" algn="just">
              <a:lnSpc>
                <a:spcPct val="100000"/>
              </a:lnSpc>
              <a:buFont typeface="Wingdings" charset="2"/>
              <a:buChar char=""/>
            </a:pPr>
            <a:r>
              <a:rPr lang="en-US" sz="2300">
                <a:solidFill>
                  <a:srgbClr val="262626"/>
                </a:solidFill>
                <a:latin typeface="Verdana"/>
              </a:rPr>
              <a:t>It the model contains some not explanatory variables it is necessary to delete them.</a:t>
            </a:r>
            <a:endParaRPr/>
          </a:p>
        </p:txBody>
      </p:sp>
      <p:sp>
        <p:nvSpPr>
          <p:cNvPr id="208" name="CustomShape 2"/>
          <p:cNvSpPr/>
          <p:nvPr/>
        </p:nvSpPr>
        <p:spPr>
          <a:xfrm>
            <a:off x="128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Model assumptions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51" y="1412776"/>
            <a:ext cx="6932811" cy="5053515"/>
          </a:xfrm>
          <a:prstGeom prst="rect">
            <a:avLst/>
          </a:prstGeom>
        </p:spPr>
      </p:pic>
      <p:sp>
        <p:nvSpPr>
          <p:cNvPr id="221" name="CustomShape 2"/>
          <p:cNvSpPr/>
          <p:nvPr/>
        </p:nvSpPr>
        <p:spPr>
          <a:xfrm>
            <a:off x="6373800" y="2541600"/>
            <a:ext cx="3267000" cy="1004760"/>
          </a:xfrm>
          <a:prstGeom prst="rect">
            <a:avLst/>
          </a:prstGeom>
          <a:noFill/>
          <a:ln>
            <a:noFill/>
          </a:ln>
        </p:spPr>
        <p:txBody>
          <a:bodyPr lIns="90000" tIns="45000" rIns="90000" bIns="45000"/>
          <a:lstStyle/>
          <a:p>
            <a:pPr algn="ctr">
              <a:lnSpc>
                <a:spcPct val="100000"/>
              </a:lnSpc>
            </a:pPr>
            <a:r>
              <a:rPr lang="en-US" sz="2000" i="1">
                <a:solidFill>
                  <a:srgbClr val="696969"/>
                </a:solidFill>
                <a:latin typeface="Verdana"/>
              </a:rPr>
              <a:t>lcp</a:t>
            </a:r>
            <a:r>
              <a:rPr lang="en-US" sz="2000">
                <a:solidFill>
                  <a:srgbClr val="696969"/>
                </a:solidFill>
                <a:latin typeface="Verdana"/>
              </a:rPr>
              <a:t> and </a:t>
            </a:r>
            <a:r>
              <a:rPr lang="en-US" sz="2000" i="1">
                <a:solidFill>
                  <a:srgbClr val="696969"/>
                </a:solidFill>
                <a:latin typeface="Verdana"/>
              </a:rPr>
              <a:t>lcavol</a:t>
            </a:r>
            <a:r>
              <a:rPr lang="en-US" sz="2000">
                <a:solidFill>
                  <a:srgbClr val="696969"/>
                </a:solidFill>
                <a:latin typeface="Verdana"/>
              </a:rPr>
              <a:t> look collinear</a:t>
            </a:r>
            <a:endParaRPr/>
          </a:p>
          <a:p>
            <a:pPr algn="just">
              <a:lnSpc>
                <a:spcPct val="100000"/>
              </a:lnSpc>
            </a:pPr>
            <a:endParaRPr/>
          </a:p>
        </p:txBody>
      </p:sp>
      <p:sp>
        <p:nvSpPr>
          <p:cNvPr id="223" name="CustomShape 4"/>
          <p:cNvSpPr/>
          <p:nvPr/>
        </p:nvSpPr>
        <p:spPr>
          <a:xfrm>
            <a:off x="4088904" y="3546360"/>
            <a:ext cx="794311" cy="667440"/>
          </a:xfrm>
          <a:prstGeom prst="ellipse">
            <a:avLst/>
          </a:prstGeom>
          <a:noFill/>
          <a:ln w="28440">
            <a:solidFill>
              <a:srgbClr val="FF0000"/>
            </a:solidFill>
            <a:round/>
          </a:ln>
        </p:spPr>
      </p:sp>
      <p:sp>
        <p:nvSpPr>
          <p:cNvPr id="224" name="CustomShape 5"/>
          <p:cNvSpPr/>
          <p:nvPr/>
        </p:nvSpPr>
        <p:spPr>
          <a:xfrm>
            <a:off x="128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Model assumptions</a:t>
            </a:r>
            <a:endParaRPr/>
          </a:p>
          <a:p>
            <a:pPr>
              <a:lnSpc>
                <a:spcPct val="100000"/>
              </a:lnSpc>
            </a:pPr>
            <a:endParaRPr/>
          </a:p>
        </p:txBody>
      </p:sp>
      <p:sp>
        <p:nvSpPr>
          <p:cNvPr id="3" name="Rectángulo 2"/>
          <p:cNvSpPr/>
          <p:nvPr/>
        </p:nvSpPr>
        <p:spPr>
          <a:xfrm>
            <a:off x="344488" y="800280"/>
            <a:ext cx="9217024" cy="923330"/>
          </a:xfrm>
          <a:prstGeom prst="rect">
            <a:avLst/>
          </a:prstGeom>
        </p:spPr>
        <p:txBody>
          <a:bodyPr wrap="square">
            <a:spAutoFit/>
          </a:bodyPr>
          <a:lstStyle/>
          <a:p>
            <a:r>
              <a:rPr lang="ca-ES" dirty="0" err="1"/>
              <a:t>library</a:t>
            </a:r>
            <a:r>
              <a:rPr lang="ca-ES" dirty="0"/>
              <a:t>(car)</a:t>
            </a:r>
          </a:p>
          <a:p>
            <a:r>
              <a:rPr lang="ca-ES" dirty="0" err="1"/>
              <a:t>scatterplotMatrix</a:t>
            </a:r>
            <a:r>
              <a:rPr lang="ca-ES" dirty="0"/>
              <a:t>(~</a:t>
            </a:r>
            <a:r>
              <a:rPr lang="ca-ES" dirty="0" err="1"/>
              <a:t>age</a:t>
            </a:r>
            <a:r>
              <a:rPr lang="ca-ES" dirty="0"/>
              <a:t> + </a:t>
            </a:r>
            <a:r>
              <a:rPr lang="ca-ES" dirty="0" err="1"/>
              <a:t>gleason</a:t>
            </a:r>
            <a:r>
              <a:rPr lang="ca-ES" dirty="0"/>
              <a:t> + </a:t>
            </a:r>
            <a:r>
              <a:rPr lang="ca-ES" dirty="0" err="1"/>
              <a:t>lbph</a:t>
            </a:r>
            <a:r>
              <a:rPr lang="ca-ES" dirty="0"/>
              <a:t> + </a:t>
            </a:r>
            <a:r>
              <a:rPr lang="ca-ES" dirty="0" err="1"/>
              <a:t>lcavol</a:t>
            </a:r>
            <a:r>
              <a:rPr lang="ca-ES" dirty="0"/>
              <a:t> + </a:t>
            </a:r>
            <a:r>
              <a:rPr lang="ca-ES" dirty="0" err="1"/>
              <a:t>lcp</a:t>
            </a:r>
            <a:r>
              <a:rPr lang="ca-ES" dirty="0"/>
              <a:t> + </a:t>
            </a:r>
            <a:r>
              <a:rPr lang="ca-ES" dirty="0" err="1"/>
              <a:t>lweight</a:t>
            </a:r>
            <a:r>
              <a:rPr lang="ca-ES" dirty="0"/>
              <a:t> +     pgg45, </a:t>
            </a:r>
            <a:r>
              <a:rPr lang="ca-ES" dirty="0" err="1"/>
              <a:t>regLine</a:t>
            </a:r>
            <a:r>
              <a:rPr lang="ca-ES" dirty="0"/>
              <a:t>=TRUE, </a:t>
            </a:r>
            <a:r>
              <a:rPr lang="ca-ES" dirty="0" err="1"/>
              <a:t>smooth</a:t>
            </a:r>
            <a:r>
              <a:rPr lang="ca-ES" dirty="0"/>
              <a:t>=FALSE, </a:t>
            </a:r>
            <a:r>
              <a:rPr lang="ca-ES" dirty="0" smtClean="0"/>
              <a:t> </a:t>
            </a:r>
            <a:r>
              <a:rPr lang="ca-ES" dirty="0"/>
              <a:t>diagonal=</a:t>
            </a:r>
            <a:r>
              <a:rPr lang="ca-ES" dirty="0" err="1"/>
              <a:t>list</a:t>
            </a:r>
            <a:r>
              <a:rPr lang="ca-ES" dirty="0"/>
              <a:t>(</a:t>
            </a:r>
            <a:r>
              <a:rPr lang="ca-ES" dirty="0" err="1"/>
              <a:t>method</a:t>
            </a:r>
            <a:r>
              <a:rPr lang="ca-ES" dirty="0"/>
              <a:t>="</a:t>
            </a:r>
            <a:r>
              <a:rPr lang="ca-ES" dirty="0" err="1"/>
              <a:t>histogram</a:t>
            </a:r>
            <a:r>
              <a:rPr lang="ca-ES" dirty="0"/>
              <a:t>"), data=</a:t>
            </a:r>
            <a:r>
              <a:rPr lang="ca-ES" dirty="0" err="1"/>
              <a:t>prostate</a:t>
            </a:r>
            <a:r>
              <a:rPr lang="ca-ES" dirty="0"/>
              <a:t>)</a:t>
            </a:r>
          </a:p>
        </p:txBody>
      </p:sp>
      <p:sp>
        <p:nvSpPr>
          <p:cNvPr id="9" name="CustomShape 4"/>
          <p:cNvSpPr/>
          <p:nvPr/>
        </p:nvSpPr>
        <p:spPr>
          <a:xfrm>
            <a:off x="3142193" y="4077072"/>
            <a:ext cx="946711" cy="667440"/>
          </a:xfrm>
          <a:prstGeom prst="ellipse">
            <a:avLst/>
          </a:prstGeom>
          <a:noFill/>
          <a:ln w="28440">
            <a:solidFill>
              <a:srgbClr val="FF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77360" y="1126800"/>
            <a:ext cx="8750520" cy="424080"/>
          </a:xfrm>
          <a:prstGeom prst="rect">
            <a:avLst/>
          </a:prstGeom>
          <a:noFill/>
          <a:ln>
            <a:noFill/>
          </a:ln>
        </p:spPr>
        <p:txBody>
          <a:bodyPr lIns="90000" tIns="45000" rIns="90000" bIns="45000"/>
          <a:lstStyle/>
          <a:p>
            <a:pPr>
              <a:lnSpc>
                <a:spcPct val="100000"/>
              </a:lnSpc>
              <a:buFont typeface="Arial"/>
              <a:buChar char="•"/>
            </a:pPr>
            <a:r>
              <a:rPr lang="en-US" sz="3200" dirty="0">
                <a:solidFill>
                  <a:srgbClr val="262626"/>
                </a:solidFill>
                <a:latin typeface="Verdana"/>
              </a:rPr>
              <a:t>In </a:t>
            </a:r>
            <a:r>
              <a:rPr lang="en-US" sz="3200" dirty="0" smtClean="0">
                <a:solidFill>
                  <a:srgbClr val="262626"/>
                </a:solidFill>
                <a:latin typeface="Verdana"/>
              </a:rPr>
              <a:t>R </a:t>
            </a:r>
            <a:r>
              <a:rPr lang="en-US" sz="3200" dirty="0">
                <a:solidFill>
                  <a:srgbClr val="262626"/>
                </a:solidFill>
                <a:latin typeface="Verdana"/>
              </a:rPr>
              <a:t>with previous model...</a:t>
            </a:r>
            <a:endParaRPr dirty="0"/>
          </a:p>
        </p:txBody>
      </p:sp>
      <p:sp>
        <p:nvSpPr>
          <p:cNvPr id="226" name="CustomShape 2"/>
          <p:cNvSpPr/>
          <p:nvPr/>
        </p:nvSpPr>
        <p:spPr>
          <a:xfrm>
            <a:off x="537840" y="1762560"/>
            <a:ext cx="8887680" cy="1810456"/>
          </a:xfrm>
          <a:prstGeom prst="rect">
            <a:avLst/>
          </a:prstGeom>
          <a:noFill/>
          <a:ln>
            <a:noFill/>
          </a:ln>
        </p:spPr>
        <p:txBody>
          <a:bodyPr lIns="90000" tIns="45000" rIns="90000" bIns="45000"/>
          <a:lstStyle/>
          <a:p>
            <a:pPr marL="285750" indent="-285750" algn="just">
              <a:lnSpc>
                <a:spcPct val="150000"/>
              </a:lnSpc>
              <a:buFont typeface="Arial" pitchFamily="34" charset="0"/>
              <a:buChar char="•"/>
            </a:pPr>
            <a:r>
              <a:rPr lang="en-US" dirty="0">
                <a:solidFill>
                  <a:srgbClr val="696969"/>
                </a:solidFill>
                <a:latin typeface="Verdana"/>
              </a:rPr>
              <a:t>Another commonly used method to test for </a:t>
            </a:r>
            <a:r>
              <a:rPr lang="en-US" dirty="0" err="1">
                <a:solidFill>
                  <a:srgbClr val="696969"/>
                </a:solidFill>
                <a:latin typeface="Verdana"/>
              </a:rPr>
              <a:t>collinearity</a:t>
            </a:r>
            <a:r>
              <a:rPr lang="en-US" dirty="0">
                <a:solidFill>
                  <a:srgbClr val="696969"/>
                </a:solidFill>
                <a:latin typeface="Verdana"/>
              </a:rPr>
              <a:t> involves using VIF’s (</a:t>
            </a:r>
            <a:r>
              <a:rPr lang="en-US" b="1" dirty="0">
                <a:solidFill>
                  <a:srgbClr val="696969"/>
                </a:solidFill>
                <a:latin typeface="Verdana"/>
              </a:rPr>
              <a:t>Variance Inflation Factor</a:t>
            </a:r>
            <a:r>
              <a:rPr lang="en-US" dirty="0">
                <a:solidFill>
                  <a:srgbClr val="696969"/>
                </a:solidFill>
                <a:latin typeface="Verdana"/>
              </a:rPr>
              <a:t>). </a:t>
            </a:r>
          </a:p>
          <a:p>
            <a:pPr marL="285750" indent="-285750" algn="just">
              <a:lnSpc>
                <a:spcPct val="150000"/>
              </a:lnSpc>
              <a:buFont typeface="Arial" pitchFamily="34" charset="0"/>
              <a:buChar char="•"/>
            </a:pPr>
            <a:r>
              <a:rPr lang="en-US" dirty="0">
                <a:solidFill>
                  <a:srgbClr val="696969"/>
                </a:solidFill>
                <a:latin typeface="Verdana"/>
              </a:rPr>
              <a:t>A VIF measures how much the variance of an estimated coefficient is increased because of </a:t>
            </a:r>
            <a:r>
              <a:rPr lang="en-US" dirty="0" err="1">
                <a:solidFill>
                  <a:srgbClr val="696969"/>
                </a:solidFill>
                <a:latin typeface="Verdana"/>
              </a:rPr>
              <a:t>collinearity</a:t>
            </a:r>
            <a:r>
              <a:rPr lang="en-US" dirty="0">
                <a:solidFill>
                  <a:srgbClr val="696969"/>
                </a:solidFill>
                <a:latin typeface="Verdana"/>
              </a:rPr>
              <a:t>. </a:t>
            </a:r>
          </a:p>
          <a:p>
            <a:pPr marL="285750" indent="-285750" algn="just">
              <a:lnSpc>
                <a:spcPct val="150000"/>
              </a:lnSpc>
              <a:buFont typeface="Arial" pitchFamily="34" charset="0"/>
              <a:buChar char="•"/>
            </a:pPr>
            <a:r>
              <a:rPr lang="en-US" dirty="0">
                <a:solidFill>
                  <a:srgbClr val="696969"/>
                </a:solidFill>
                <a:latin typeface="Verdana"/>
              </a:rPr>
              <a:t>As a general rule, </a:t>
            </a:r>
            <a:r>
              <a:rPr lang="en-US" dirty="0">
                <a:solidFill>
                  <a:srgbClr val="1C1C1C"/>
                </a:solidFill>
                <a:latin typeface="Verdana"/>
              </a:rPr>
              <a:t>if the VIF is larger than 5 then </a:t>
            </a:r>
            <a:r>
              <a:rPr lang="en-US" dirty="0" err="1">
                <a:solidFill>
                  <a:srgbClr val="1C1C1C"/>
                </a:solidFill>
                <a:latin typeface="Verdana"/>
              </a:rPr>
              <a:t>multicollinearity</a:t>
            </a:r>
            <a:r>
              <a:rPr lang="en-US" dirty="0">
                <a:solidFill>
                  <a:srgbClr val="1C1C1C"/>
                </a:solidFill>
                <a:latin typeface="Verdana"/>
              </a:rPr>
              <a:t> is assumed to be high</a:t>
            </a:r>
            <a:r>
              <a:rPr lang="en-US" dirty="0">
                <a:solidFill>
                  <a:srgbClr val="696969"/>
                </a:solidFill>
                <a:latin typeface="Verdana"/>
              </a:rPr>
              <a:t>.</a:t>
            </a:r>
            <a:endParaRPr dirty="0"/>
          </a:p>
        </p:txBody>
      </p:sp>
      <p:sp>
        <p:nvSpPr>
          <p:cNvPr id="228" name="CustomShape 3"/>
          <p:cNvSpPr/>
          <p:nvPr/>
        </p:nvSpPr>
        <p:spPr>
          <a:xfrm>
            <a:off x="128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Model assumptions</a:t>
            </a:r>
            <a:endParaRPr/>
          </a:p>
          <a:p>
            <a:pPr>
              <a:lnSpc>
                <a:spcPct val="100000"/>
              </a:lnSpc>
            </a:pPr>
            <a:endParaRPr/>
          </a:p>
        </p:txBody>
      </p:sp>
      <p:sp>
        <p:nvSpPr>
          <p:cNvPr id="2" name="Rectangle 1"/>
          <p:cNvSpPr>
            <a:spLocks noChangeArrowheads="1"/>
          </p:cNvSpPr>
          <p:nvPr/>
        </p:nvSpPr>
        <p:spPr bwMode="auto">
          <a:xfrm>
            <a:off x="461752" y="4509120"/>
            <a:ext cx="8968802" cy="1107996"/>
          </a:xfrm>
          <a:prstGeom prst="rect">
            <a:avLst/>
          </a:prstGeom>
          <a:solidFill>
            <a:schemeClr val="bg1"/>
          </a:solidFill>
          <a:ln>
            <a:solidFill>
              <a:schemeClr val="tx1"/>
            </a:solidFill>
          </a:ln>
          <a:effectLst/>
        </p:spPr>
        <p:txBody>
          <a:bodyPr vert="horz" wrap="non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ca-ES" altLang="ca-ES" b="0" i="0" u="none" strike="noStrike" cap="none" normalizeH="0" baseline="0" dirty="0" err="1" smtClean="0">
                <a:ln>
                  <a:noFill/>
                </a:ln>
                <a:solidFill>
                  <a:srgbClr val="C00000"/>
                </a:solidFill>
                <a:effectLst/>
                <a:latin typeface="Lucida Console" panose="020B0609040504020204" pitchFamily="49" charset="0"/>
              </a:rPr>
              <a:t>vif</a:t>
            </a:r>
            <a:r>
              <a:rPr kumimoji="0" lang="ca-ES" altLang="ca-ES" b="0" i="0" u="none" strike="noStrike" cap="none" normalizeH="0" baseline="0" dirty="0" smtClean="0">
                <a:ln>
                  <a:noFill/>
                </a:ln>
                <a:solidFill>
                  <a:srgbClr val="C00000"/>
                </a:solidFill>
                <a:effectLst/>
                <a:latin typeface="Lucida Console" panose="020B0609040504020204" pitchFamily="49" charset="0"/>
              </a:rPr>
              <a:t>(fit1)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ca-ES" altLang="ca-ES" b="0" i="0" u="none" strike="noStrike" cap="none" normalizeH="0" baseline="0" dirty="0" smtClean="0">
              <a:ln>
                <a:noFill/>
              </a:ln>
              <a:effectLst/>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ca-ES" altLang="ca-ES" b="0" i="0" u="none" strike="noStrike" cap="none" normalizeH="0" baseline="0" dirty="0" err="1" smtClean="0">
                <a:ln>
                  <a:noFill/>
                </a:ln>
                <a:effectLst/>
                <a:latin typeface="Lucida Console" panose="020B0609040504020204" pitchFamily="49" charset="0"/>
              </a:rPr>
              <a:t>age</a:t>
            </a:r>
            <a:r>
              <a:rPr kumimoji="0" lang="ca-ES" altLang="ca-ES" b="0" i="0" u="none" strike="noStrike" cap="none" normalizeH="0" baseline="0" dirty="0" smtClean="0">
                <a:ln>
                  <a:noFill/>
                </a:ln>
                <a:effectLst/>
                <a:latin typeface="Lucida Console" panose="020B0609040504020204" pitchFamily="49" charset="0"/>
              </a:rPr>
              <a:t>       </a:t>
            </a:r>
            <a:r>
              <a:rPr kumimoji="0" lang="ca-ES" altLang="ca-ES" b="0" i="0" u="none" strike="noStrike" cap="none" normalizeH="0" baseline="0" dirty="0" err="1" smtClean="0">
                <a:ln>
                  <a:noFill/>
                </a:ln>
                <a:effectLst/>
                <a:latin typeface="Lucida Console" panose="020B0609040504020204" pitchFamily="49" charset="0"/>
              </a:rPr>
              <a:t>gleason</a:t>
            </a:r>
            <a:r>
              <a:rPr kumimoji="0" lang="ca-ES" altLang="ca-ES" b="0" i="0" u="none" strike="noStrike" cap="none" normalizeH="0" baseline="0" dirty="0" smtClean="0">
                <a:ln>
                  <a:noFill/>
                </a:ln>
                <a:effectLst/>
                <a:latin typeface="Lucida Console" panose="020B0609040504020204" pitchFamily="49" charset="0"/>
              </a:rPr>
              <a:t>   </a:t>
            </a:r>
            <a:r>
              <a:rPr kumimoji="0" lang="ca-ES" altLang="ca-ES" b="0" i="0" u="none" strike="noStrike" cap="none" normalizeH="0" baseline="0" dirty="0" err="1" smtClean="0">
                <a:ln>
                  <a:noFill/>
                </a:ln>
                <a:effectLst/>
                <a:latin typeface="Lucida Console" panose="020B0609040504020204" pitchFamily="49" charset="0"/>
              </a:rPr>
              <a:t>lbph</a:t>
            </a:r>
            <a:r>
              <a:rPr kumimoji="0" lang="ca-ES" altLang="ca-ES" b="0" i="0" u="none" strike="noStrike" cap="none" normalizeH="0" baseline="0" dirty="0" smtClean="0">
                <a:ln>
                  <a:noFill/>
                </a:ln>
                <a:effectLst/>
                <a:latin typeface="Lucida Console" panose="020B0609040504020204" pitchFamily="49" charset="0"/>
              </a:rPr>
              <a:t>    </a:t>
            </a:r>
            <a:r>
              <a:rPr kumimoji="0" lang="ca-ES" altLang="ca-ES" b="0" i="0" u="none" strike="noStrike" cap="none" normalizeH="0" baseline="0" dirty="0" err="1" smtClean="0">
                <a:ln>
                  <a:noFill/>
                </a:ln>
                <a:effectLst/>
                <a:latin typeface="Lucida Console" panose="020B0609040504020204" pitchFamily="49" charset="0"/>
              </a:rPr>
              <a:t>lcavol</a:t>
            </a:r>
            <a:r>
              <a:rPr kumimoji="0" lang="ca-ES" altLang="ca-ES" b="0" i="0" u="none" strike="noStrike" cap="none" normalizeH="0" baseline="0" dirty="0" smtClean="0">
                <a:ln>
                  <a:noFill/>
                </a:ln>
                <a:effectLst/>
                <a:latin typeface="Lucida Console" panose="020B0609040504020204" pitchFamily="49" charset="0"/>
              </a:rPr>
              <a:t>    </a:t>
            </a:r>
            <a:r>
              <a:rPr kumimoji="0" lang="ca-ES" altLang="ca-ES" b="0" i="0" u="none" strike="noStrike" cap="none" normalizeH="0" baseline="0" dirty="0" err="1" smtClean="0">
                <a:ln>
                  <a:noFill/>
                </a:ln>
                <a:effectLst/>
                <a:latin typeface="Lucida Console" panose="020B0609040504020204" pitchFamily="49" charset="0"/>
              </a:rPr>
              <a:t>lcp</a:t>
            </a:r>
            <a:r>
              <a:rPr kumimoji="0" lang="ca-ES" altLang="ca-ES" b="0" i="0" u="none" strike="noStrike" cap="none" normalizeH="0" baseline="0" dirty="0" smtClean="0">
                <a:ln>
                  <a:noFill/>
                </a:ln>
                <a:effectLst/>
                <a:latin typeface="Lucida Console" panose="020B0609040504020204" pitchFamily="49" charset="0"/>
              </a:rPr>
              <a:t>     </a:t>
            </a:r>
            <a:r>
              <a:rPr kumimoji="0" lang="ca-ES" altLang="ca-ES" b="0" i="0" u="none" strike="noStrike" cap="none" normalizeH="0" baseline="0" dirty="0" err="1" smtClean="0">
                <a:ln>
                  <a:noFill/>
                </a:ln>
                <a:effectLst/>
                <a:latin typeface="Lucida Console" panose="020B0609040504020204" pitchFamily="49" charset="0"/>
              </a:rPr>
              <a:t>lweight</a:t>
            </a:r>
            <a:r>
              <a:rPr kumimoji="0" lang="ca-ES" altLang="ca-ES" b="0" i="0" u="none" strike="noStrike" cap="none" normalizeH="0" baseline="0" dirty="0" smtClean="0">
                <a:ln>
                  <a:noFill/>
                </a:ln>
                <a:effectLst/>
                <a:latin typeface="Lucida Console" panose="020B0609040504020204" pitchFamily="49" charset="0"/>
              </a:rPr>
              <a:t> pgg45 </a:t>
            </a:r>
          </a:p>
          <a:p>
            <a:pPr marR="0" lvl="0" algn="l" defTabSz="914400" rtl="0" eaLnBrk="0" fontAlgn="base" latinLnBrk="0" hangingPunct="0">
              <a:lnSpc>
                <a:spcPct val="100000"/>
              </a:lnSpc>
              <a:spcBef>
                <a:spcPct val="0"/>
              </a:spcBef>
              <a:spcAft>
                <a:spcPct val="0"/>
              </a:spcAft>
              <a:buClrTx/>
              <a:buSzTx/>
              <a:tabLst/>
            </a:pPr>
            <a:r>
              <a:rPr kumimoji="0" lang="ca-ES" altLang="ca-ES" b="0" i="0" u="none" strike="noStrike" cap="none" normalizeH="0" baseline="0" dirty="0" smtClean="0">
                <a:ln>
                  <a:noFill/>
                </a:ln>
                <a:effectLst/>
                <a:latin typeface="Lucida Console" panose="020B0609040504020204" pitchFamily="49" charset="0"/>
              </a:rPr>
              <a:t>1.334034 2.432524 1.353759 2.056129 2.557297 1.445978 2.926695 </a:t>
            </a:r>
            <a:endParaRPr kumimoji="0" lang="ca-ES" altLang="ca-ES" sz="4400" b="0" i="0" u="none" strike="noStrike" cap="none" normalizeH="0" baseline="0" dirty="0" smtClean="0">
              <a:ln>
                <a:noFill/>
              </a:ln>
              <a:effectLst/>
              <a:latin typeface="Arial" panose="020B0604020202020204" pitchFamily="34" charset="0"/>
            </a:endParaRPr>
          </a:p>
        </p:txBody>
      </p:sp>
      <p:sp>
        <p:nvSpPr>
          <p:cNvPr id="3" name="Rectángulo 2"/>
          <p:cNvSpPr/>
          <p:nvPr/>
        </p:nvSpPr>
        <p:spPr>
          <a:xfrm>
            <a:off x="4376936" y="6309320"/>
            <a:ext cx="45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88520" y="1580040"/>
            <a:ext cx="8928360" cy="3288240"/>
          </a:xfrm>
          <a:prstGeom prst="rect">
            <a:avLst/>
          </a:prstGeom>
          <a:noFill/>
          <a:ln>
            <a:noFill/>
          </a:ln>
        </p:spPr>
        <p:txBody>
          <a:bodyPr lIns="90000" tIns="45000" rIns="90000" bIns="45000"/>
          <a:lstStyle/>
          <a:p>
            <a:pPr>
              <a:lnSpc>
                <a:spcPct val="150000"/>
              </a:lnSpc>
              <a:buFont typeface="Calibri"/>
              <a:buAutoNum type="arabicPeriod"/>
            </a:pPr>
            <a:r>
              <a:rPr lang="en-US" sz="3600">
                <a:solidFill>
                  <a:srgbClr val="262626"/>
                </a:solidFill>
                <a:latin typeface="Verdana"/>
                <a:ea typeface="ＭＳ Ｐゴシック"/>
              </a:rPr>
              <a:t>Multiple Linear Regression</a:t>
            </a:r>
            <a:endParaRPr/>
          </a:p>
          <a:p>
            <a:pPr lvl="1">
              <a:lnSpc>
                <a:spcPct val="150000"/>
              </a:lnSpc>
              <a:buFont typeface="Calibri"/>
              <a:buAutoNum type="arabicPeriod"/>
            </a:pPr>
            <a:r>
              <a:rPr lang="en-US" sz="2400">
                <a:solidFill>
                  <a:srgbClr val="262626"/>
                </a:solidFill>
                <a:latin typeface="Verdana"/>
                <a:ea typeface="ＭＳ Ｐゴシック"/>
              </a:rPr>
              <a:t>Multiple linear model</a:t>
            </a:r>
            <a:endParaRPr/>
          </a:p>
          <a:p>
            <a:pPr lvl="1">
              <a:lnSpc>
                <a:spcPct val="150000"/>
              </a:lnSpc>
              <a:buFont typeface="Calibri"/>
              <a:buAutoNum type="arabicPeriod"/>
            </a:pPr>
            <a:r>
              <a:rPr lang="en-US" sz="2400">
                <a:solidFill>
                  <a:srgbClr val="262626"/>
                </a:solidFill>
                <a:latin typeface="Verdana"/>
                <a:ea typeface="ＭＳ Ｐゴシック"/>
              </a:rPr>
              <a:t>Model assumptions</a:t>
            </a:r>
            <a:endParaRPr/>
          </a:p>
          <a:p>
            <a:pPr lvl="1">
              <a:lnSpc>
                <a:spcPct val="150000"/>
              </a:lnSpc>
              <a:buFont typeface="Calibri"/>
              <a:buAutoNum type="arabicPeriod"/>
            </a:pPr>
            <a:r>
              <a:rPr lang="en-US" sz="2400" b="1">
                <a:solidFill>
                  <a:srgbClr val="262626"/>
                </a:solidFill>
                <a:latin typeface="Verdana"/>
                <a:ea typeface="ＭＳ Ｐゴシック"/>
              </a:rPr>
              <a:t>Inference</a:t>
            </a:r>
            <a:endParaRPr/>
          </a:p>
          <a:p>
            <a:pPr lvl="1">
              <a:lnSpc>
                <a:spcPct val="150000"/>
              </a:lnSpc>
              <a:buFont typeface="Calibri"/>
              <a:buAutoNum type="arabicPeriod"/>
            </a:pPr>
            <a:r>
              <a:rPr lang="en-US" sz="2400">
                <a:solidFill>
                  <a:srgbClr val="262626"/>
                </a:solidFill>
                <a:latin typeface="Verdana"/>
                <a:ea typeface="ＭＳ Ｐゴシック"/>
              </a:rPr>
              <a:t>Model building</a:t>
            </a:r>
            <a:endParaRPr/>
          </a:p>
          <a:p>
            <a:pPr>
              <a:lnSpc>
                <a:spcPct val="150000"/>
              </a:lnSpc>
            </a:pPr>
            <a:endParaRPr/>
          </a:p>
        </p:txBody>
      </p:sp>
      <p:sp>
        <p:nvSpPr>
          <p:cNvPr id="235" name="CustomShape 2"/>
          <p:cNvSpPr/>
          <p:nvPr/>
        </p:nvSpPr>
        <p:spPr>
          <a:xfrm>
            <a:off x="272520" y="692640"/>
            <a:ext cx="5551560" cy="440280"/>
          </a:xfrm>
          <a:prstGeom prst="rect">
            <a:avLst/>
          </a:prstGeom>
          <a:noFill/>
          <a:ln>
            <a:noFill/>
          </a:ln>
        </p:spPr>
        <p:txBody>
          <a:bodyPr lIns="90000" tIns="45000" rIns="90000" bIns="45000"/>
          <a:lstStyle/>
          <a:p>
            <a:pPr>
              <a:lnSpc>
                <a:spcPct val="100000"/>
              </a:lnSpc>
            </a:pPr>
            <a:r>
              <a:rPr lang="en-US" sz="2300" b="1" u="sng">
                <a:solidFill>
                  <a:srgbClr val="7D468C"/>
                </a:solidFill>
                <a:latin typeface="Verdana"/>
              </a:rPr>
              <a:t>TABLE OF CONTENTS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29400" y="1052640"/>
            <a:ext cx="9150120" cy="424080"/>
          </a:xfrm>
          <a:prstGeom prst="rect">
            <a:avLst/>
          </a:prstGeom>
          <a:noFill/>
          <a:ln>
            <a:noFill/>
          </a:ln>
        </p:spPr>
        <p:txBody>
          <a:bodyPr lIns="90000" tIns="45000" rIns="90000" bIns="45000"/>
          <a:lstStyle/>
          <a:p>
            <a:pPr>
              <a:lnSpc>
                <a:spcPct val="100000"/>
              </a:lnSpc>
              <a:buFont typeface="Arial"/>
              <a:buChar char="•"/>
            </a:pPr>
            <a:r>
              <a:rPr lang="en-US" sz="2000" dirty="0">
                <a:solidFill>
                  <a:srgbClr val="262626"/>
                </a:solidFill>
                <a:latin typeface="Verdana"/>
              </a:rPr>
              <a:t>If assumptions are fulfilled, we can do inference about the model </a:t>
            </a:r>
            <a:endParaRPr sz="1200" dirty="0"/>
          </a:p>
        </p:txBody>
      </p:sp>
      <p:sp>
        <p:nvSpPr>
          <p:cNvPr id="237" name="CustomShape 2"/>
          <p:cNvSpPr/>
          <p:nvPr/>
        </p:nvSpPr>
        <p:spPr>
          <a:xfrm>
            <a:off x="200520" y="548640"/>
            <a:ext cx="8986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Inference</a:t>
            </a:r>
            <a:endParaRPr/>
          </a:p>
          <a:p>
            <a:pPr>
              <a:lnSpc>
                <a:spcPct val="100000"/>
              </a:lnSpc>
            </a:pPr>
            <a:endParaRPr/>
          </a:p>
        </p:txBody>
      </p:sp>
      <p:sp>
        <p:nvSpPr>
          <p:cNvPr id="238" name="CustomShape 3"/>
          <p:cNvSpPr/>
          <p:nvPr/>
        </p:nvSpPr>
        <p:spPr>
          <a:xfrm>
            <a:off x="560520" y="1772816"/>
            <a:ext cx="8430480" cy="4204800"/>
          </a:xfrm>
          <a:prstGeom prst="rect">
            <a:avLst/>
          </a:prstGeom>
          <a:noFill/>
          <a:ln>
            <a:noFill/>
          </a:ln>
        </p:spPr>
        <p:txBody>
          <a:bodyPr lIns="90000" tIns="45000" rIns="90000" bIns="45000"/>
          <a:lstStyle/>
          <a:p>
            <a:pPr algn="just">
              <a:lnSpc>
                <a:spcPct val="100000"/>
              </a:lnSpc>
              <a:buFont typeface="Arial"/>
              <a:buChar char="•"/>
            </a:pPr>
            <a:r>
              <a:rPr lang="en-US" dirty="0">
                <a:solidFill>
                  <a:srgbClr val="696969"/>
                </a:solidFill>
                <a:latin typeface="Verdana"/>
              </a:rPr>
              <a:t> We could estimate the coefficients with confidence intervals</a:t>
            </a:r>
            <a:endParaRPr dirty="0"/>
          </a:p>
          <a:p>
            <a:pPr algn="just">
              <a:lnSpc>
                <a:spcPct val="100000"/>
              </a:lnSpc>
            </a:pPr>
            <a:endParaRPr dirty="0"/>
          </a:p>
          <a:p>
            <a:pPr algn="just">
              <a:lnSpc>
                <a:spcPct val="100000"/>
              </a:lnSpc>
              <a:buFont typeface="Arial"/>
              <a:buChar char="•"/>
            </a:pPr>
            <a:r>
              <a:rPr lang="en-US" dirty="0">
                <a:solidFill>
                  <a:srgbClr val="696969"/>
                </a:solidFill>
                <a:latin typeface="Verdana"/>
              </a:rPr>
              <a:t> The hypothesis tested would be (for each parameter):</a:t>
            </a: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buFont typeface="Arial"/>
              <a:buChar char="•"/>
            </a:pPr>
            <a:r>
              <a:rPr lang="en-US" dirty="0">
                <a:solidFill>
                  <a:srgbClr val="696969"/>
                </a:solidFill>
                <a:latin typeface="Verdana"/>
              </a:rPr>
              <a:t>Perform some statistical test about the model and about the parameters</a:t>
            </a:r>
            <a:endParaRPr dirty="0"/>
          </a:p>
          <a:p>
            <a:pPr algn="just">
              <a:lnSpc>
                <a:spcPct val="100000"/>
              </a:lnSpc>
            </a:pPr>
            <a:endParaRPr dirty="0"/>
          </a:p>
          <a:p>
            <a:pPr algn="just">
              <a:lnSpc>
                <a:spcPct val="100000"/>
              </a:lnSpc>
              <a:buFont typeface="Arial"/>
              <a:buChar char="•"/>
            </a:pPr>
            <a:r>
              <a:rPr lang="en-US" dirty="0">
                <a:solidFill>
                  <a:srgbClr val="696969"/>
                </a:solidFill>
                <a:latin typeface="Verdana"/>
              </a:rPr>
              <a:t> Perform predictions of the response variable</a:t>
            </a:r>
            <a:endParaRPr dirty="0"/>
          </a:p>
          <a:p>
            <a:pPr algn="just">
              <a:lnSpc>
                <a:spcPct val="100000"/>
              </a:lnSpc>
            </a:pPr>
            <a:endParaRPr dirty="0"/>
          </a:p>
          <a:p>
            <a:pPr algn="just">
              <a:lnSpc>
                <a:spcPct val="100000"/>
              </a:lnSpc>
              <a:buFont typeface="Arial"/>
              <a:buChar char="•"/>
            </a:pPr>
            <a:r>
              <a:rPr lang="en-US" dirty="0">
                <a:solidFill>
                  <a:srgbClr val="696969"/>
                </a:solidFill>
                <a:latin typeface="Verdana"/>
              </a:rPr>
              <a:t> The process is similar to the simple linear regression</a:t>
            </a:r>
            <a:endParaRPr dirty="0"/>
          </a:p>
          <a:p>
            <a:pPr algn="just">
              <a:lnSpc>
                <a:spcPct val="100000"/>
              </a:lnSpc>
            </a:pPr>
            <a:endParaRPr dirty="0"/>
          </a:p>
          <a:p>
            <a:pPr algn="just">
              <a:lnSpc>
                <a:spcPct val="100000"/>
              </a:lnSpc>
            </a:pPr>
            <a:endParaRPr dirty="0"/>
          </a:p>
          <a:p>
            <a:pPr algn="just">
              <a:lnSpc>
                <a:spcPct val="100000"/>
              </a:lnSpc>
            </a:pPr>
            <a:r>
              <a:rPr lang="en-US" b="1" dirty="0">
                <a:solidFill>
                  <a:srgbClr val="696969"/>
                </a:solidFill>
                <a:latin typeface="Verdana"/>
              </a:rPr>
              <a:t>But here, the problem is to have a good model</a:t>
            </a:r>
            <a:endParaRPr dirty="0"/>
          </a:p>
        </p:txBody>
      </p:sp>
      <p:sp>
        <p:nvSpPr>
          <p:cNvPr id="239" name="CustomShape 4"/>
          <p:cNvSpPr/>
          <p:nvPr/>
        </p:nvSpPr>
        <p:spPr>
          <a:xfrm>
            <a:off x="3836880" y="5157176"/>
            <a:ext cx="658080" cy="496800"/>
          </a:xfrm>
          <a:prstGeom prst="downArrow">
            <a:avLst>
              <a:gd name="adj1" fmla="val 50000"/>
              <a:gd name="adj2" fmla="val 50000"/>
            </a:avLst>
          </a:prstGeom>
          <a:solidFill>
            <a:srgbClr val="993489"/>
          </a:solidFill>
          <a:ln w="9360">
            <a:noFill/>
          </a:ln>
        </p:spPr>
      </p:sp>
      <p:pic>
        <p:nvPicPr>
          <p:cNvPr id="240" name="Picture 3"/>
          <p:cNvPicPr/>
          <p:nvPr/>
        </p:nvPicPr>
        <p:blipFill>
          <a:blip r:embed="rId3"/>
          <a:stretch>
            <a:fillRect/>
          </a:stretch>
        </p:blipFill>
        <p:spPr>
          <a:xfrm>
            <a:off x="2144520" y="2708816"/>
            <a:ext cx="1185480" cy="647280"/>
          </a:xfrm>
          <a:prstGeom prst="rect">
            <a:avLst/>
          </a:prstGeom>
          <a:ln w="9360">
            <a:noFill/>
          </a:ln>
        </p:spPr>
      </p:pic>
      <p:sp>
        <p:nvSpPr>
          <p:cNvPr id="241" name="CustomShape 5"/>
          <p:cNvSpPr/>
          <p:nvPr/>
        </p:nvSpPr>
        <p:spPr>
          <a:xfrm>
            <a:off x="3404880" y="2941376"/>
            <a:ext cx="725400" cy="360"/>
          </a:xfrm>
          <a:prstGeom prst="straightConnector1">
            <a:avLst/>
          </a:prstGeom>
          <a:noFill/>
          <a:ln w="9360">
            <a:solidFill>
              <a:srgbClr val="FF0000"/>
            </a:solidFill>
            <a:round/>
            <a:tailEnd type="arrow" w="med" len="med"/>
          </a:ln>
        </p:spPr>
      </p:sp>
      <p:sp>
        <p:nvSpPr>
          <p:cNvPr id="242" name="CustomShape 6"/>
          <p:cNvSpPr/>
          <p:nvPr/>
        </p:nvSpPr>
        <p:spPr>
          <a:xfrm>
            <a:off x="4304880" y="2780816"/>
            <a:ext cx="4477320" cy="303120"/>
          </a:xfrm>
          <a:prstGeom prst="rect">
            <a:avLst/>
          </a:prstGeom>
          <a:noFill/>
          <a:ln>
            <a:noFill/>
          </a:ln>
        </p:spPr>
        <p:txBody>
          <a:bodyPr lIns="90000" tIns="45000" rIns="90000" bIns="45000"/>
          <a:lstStyle/>
          <a:p>
            <a:pPr algn="just">
              <a:lnSpc>
                <a:spcPct val="100000"/>
              </a:lnSpc>
            </a:pPr>
            <a:r>
              <a:rPr lang="en-US" sz="1400">
                <a:solidFill>
                  <a:srgbClr val="696969"/>
                </a:solidFill>
                <a:latin typeface="Verdana"/>
              </a:rPr>
              <a:t>Variable doesn’t influence the response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88520" y="1796040"/>
            <a:ext cx="9144360" cy="3288240"/>
          </a:xfrm>
          <a:prstGeom prst="rect">
            <a:avLst/>
          </a:prstGeom>
          <a:noFill/>
          <a:ln>
            <a:noFill/>
          </a:ln>
        </p:spPr>
        <p:txBody>
          <a:bodyPr lIns="90000" tIns="45000" rIns="90000" bIns="45000"/>
          <a:lstStyle/>
          <a:p>
            <a:pPr>
              <a:lnSpc>
                <a:spcPct val="150000"/>
              </a:lnSpc>
              <a:buFont typeface="Calibri"/>
              <a:buAutoNum type="arabicPeriod"/>
            </a:pPr>
            <a:r>
              <a:rPr lang="en-US" sz="3600" dirty="0">
                <a:solidFill>
                  <a:srgbClr val="262626"/>
                </a:solidFill>
                <a:latin typeface="Verdana"/>
                <a:ea typeface="ＭＳ Ｐゴシック"/>
              </a:rPr>
              <a:t>Multiple Linear Regression</a:t>
            </a:r>
            <a:endParaRPr dirty="0"/>
          </a:p>
          <a:p>
            <a:pPr lvl="1">
              <a:lnSpc>
                <a:spcPct val="150000"/>
              </a:lnSpc>
              <a:buFont typeface="Calibri"/>
              <a:buAutoNum type="arabicPeriod"/>
            </a:pPr>
            <a:r>
              <a:rPr lang="en-US" sz="2400" b="1" dirty="0">
                <a:solidFill>
                  <a:srgbClr val="262626"/>
                </a:solidFill>
                <a:latin typeface="Verdana"/>
                <a:ea typeface="ＭＳ Ｐゴシック"/>
              </a:rPr>
              <a:t>Multiple linear regression model</a:t>
            </a:r>
            <a:endParaRPr dirty="0"/>
          </a:p>
          <a:p>
            <a:pPr lvl="1">
              <a:lnSpc>
                <a:spcPct val="150000"/>
              </a:lnSpc>
              <a:buFont typeface="Calibri"/>
              <a:buAutoNum type="arabicPeriod"/>
            </a:pPr>
            <a:r>
              <a:rPr lang="en-US" sz="2400" dirty="0">
                <a:solidFill>
                  <a:srgbClr val="262626"/>
                </a:solidFill>
                <a:latin typeface="Verdana"/>
                <a:ea typeface="ＭＳ Ｐゴシック"/>
              </a:rPr>
              <a:t>Model assumptions</a:t>
            </a:r>
            <a:endParaRPr dirty="0"/>
          </a:p>
          <a:p>
            <a:pPr lvl="1">
              <a:lnSpc>
                <a:spcPct val="150000"/>
              </a:lnSpc>
              <a:buFont typeface="Calibri"/>
              <a:buAutoNum type="arabicPeriod"/>
            </a:pPr>
            <a:r>
              <a:rPr lang="en-US" sz="2400" dirty="0">
                <a:solidFill>
                  <a:srgbClr val="262626"/>
                </a:solidFill>
                <a:latin typeface="Verdana"/>
                <a:ea typeface="ＭＳ Ｐゴシック"/>
              </a:rPr>
              <a:t>Inference</a:t>
            </a:r>
            <a:endParaRPr dirty="0"/>
          </a:p>
          <a:p>
            <a:pPr lvl="1">
              <a:lnSpc>
                <a:spcPct val="150000"/>
              </a:lnSpc>
              <a:buFont typeface="Calibri"/>
              <a:buAutoNum type="arabicPeriod"/>
            </a:pPr>
            <a:r>
              <a:rPr lang="en-US" sz="2400" dirty="0">
                <a:solidFill>
                  <a:srgbClr val="262626"/>
                </a:solidFill>
                <a:latin typeface="Verdana"/>
                <a:ea typeface="ＭＳ Ｐゴシック"/>
              </a:rPr>
              <a:t>Model building</a:t>
            </a:r>
            <a:endParaRPr dirty="0"/>
          </a:p>
          <a:p>
            <a:pPr>
              <a:lnSpc>
                <a:spcPct val="150000"/>
              </a:lnSpc>
            </a:pPr>
            <a:endParaRPr dirty="0"/>
          </a:p>
        </p:txBody>
      </p:sp>
      <p:sp>
        <p:nvSpPr>
          <p:cNvPr id="129" name="CustomShape 2"/>
          <p:cNvSpPr/>
          <p:nvPr/>
        </p:nvSpPr>
        <p:spPr>
          <a:xfrm>
            <a:off x="272520" y="692640"/>
            <a:ext cx="5551560" cy="440280"/>
          </a:xfrm>
          <a:prstGeom prst="rect">
            <a:avLst/>
          </a:prstGeom>
          <a:noFill/>
          <a:ln>
            <a:noFill/>
          </a:ln>
        </p:spPr>
        <p:txBody>
          <a:bodyPr lIns="90000" tIns="45000" rIns="90000" bIns="45000"/>
          <a:lstStyle/>
          <a:p>
            <a:pPr>
              <a:lnSpc>
                <a:spcPct val="100000"/>
              </a:lnSpc>
            </a:pPr>
            <a:r>
              <a:rPr lang="en-US" sz="2300" b="1" u="sng">
                <a:solidFill>
                  <a:srgbClr val="7D468C"/>
                </a:solidFill>
                <a:latin typeface="Verdana"/>
              </a:rPr>
              <a:t>TABLE OF CONTENTS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8520" y="116640"/>
            <a:ext cx="8914680" cy="1142280"/>
          </a:xfrm>
          <a:prstGeom prst="rect">
            <a:avLst/>
          </a:prstGeom>
          <a:noFill/>
          <a:ln>
            <a:noFill/>
          </a:ln>
        </p:spPr>
        <p:txBody>
          <a:bodyPr lIns="90000" tIns="45000" rIns="90000" bIns="45000"/>
          <a:lstStyle/>
          <a:p>
            <a:endParaRPr/>
          </a:p>
          <a:p>
            <a:pPr>
              <a:lnSpc>
                <a:spcPct val="100000"/>
              </a:lnSpc>
            </a:pPr>
            <a:endParaRPr/>
          </a:p>
        </p:txBody>
      </p:sp>
      <p:sp>
        <p:nvSpPr>
          <p:cNvPr id="254" name="CustomShape 2"/>
          <p:cNvSpPr/>
          <p:nvPr/>
        </p:nvSpPr>
        <p:spPr>
          <a:xfrm>
            <a:off x="362899" y="764704"/>
            <a:ext cx="9232920" cy="5505416"/>
          </a:xfrm>
          <a:prstGeom prst="rect">
            <a:avLst/>
          </a:prstGeom>
          <a:noFill/>
          <a:ln>
            <a:noFill/>
          </a:ln>
        </p:spPr>
        <p:txBody>
          <a:bodyPr lIns="90000" tIns="45000" rIns="90000" bIns="45000"/>
          <a:lstStyle/>
          <a:p>
            <a:pPr>
              <a:lnSpc>
                <a:spcPct val="100000"/>
              </a:lnSpc>
            </a:pPr>
            <a:endParaRPr dirty="0"/>
          </a:p>
          <a:p>
            <a:pPr>
              <a:lnSpc>
                <a:spcPct val="100000"/>
              </a:lnSpc>
            </a:pPr>
            <a:r>
              <a:rPr lang="en-US" sz="1400" dirty="0">
                <a:solidFill>
                  <a:srgbClr val="0070C0"/>
                </a:solidFill>
                <a:latin typeface="Calibri"/>
              </a:rPr>
              <a:t>Call:</a:t>
            </a:r>
            <a:endParaRPr dirty="0"/>
          </a:p>
          <a:p>
            <a:pPr>
              <a:lnSpc>
                <a:spcPct val="100000"/>
              </a:lnSpc>
            </a:pPr>
            <a:r>
              <a:rPr lang="en-US" sz="1400" dirty="0">
                <a:solidFill>
                  <a:srgbClr val="0070C0"/>
                </a:solidFill>
                <a:latin typeface="Calibri"/>
              </a:rPr>
              <a:t>lm(formula = </a:t>
            </a:r>
            <a:r>
              <a:rPr lang="en-US" sz="1400" dirty="0" err="1">
                <a:solidFill>
                  <a:srgbClr val="0070C0"/>
                </a:solidFill>
                <a:latin typeface="Calibri"/>
              </a:rPr>
              <a:t>lpsa</a:t>
            </a:r>
            <a:r>
              <a:rPr lang="en-US" sz="1400" dirty="0">
                <a:solidFill>
                  <a:srgbClr val="0070C0"/>
                </a:solidFill>
                <a:latin typeface="Calibri"/>
              </a:rPr>
              <a:t> ~ age + </a:t>
            </a:r>
            <a:r>
              <a:rPr lang="en-US" sz="1400" dirty="0" err="1">
                <a:solidFill>
                  <a:srgbClr val="0070C0"/>
                </a:solidFill>
                <a:latin typeface="Calibri"/>
              </a:rPr>
              <a:t>gleason</a:t>
            </a:r>
            <a:r>
              <a:rPr lang="en-US" sz="1400" dirty="0">
                <a:solidFill>
                  <a:srgbClr val="0070C0"/>
                </a:solidFill>
                <a:latin typeface="Calibri"/>
              </a:rPr>
              <a:t> + </a:t>
            </a:r>
            <a:r>
              <a:rPr lang="en-US" sz="1400" dirty="0" err="1">
                <a:solidFill>
                  <a:srgbClr val="0070C0"/>
                </a:solidFill>
                <a:latin typeface="Calibri"/>
              </a:rPr>
              <a:t>lbph</a:t>
            </a:r>
            <a:r>
              <a:rPr lang="en-US" sz="1400" dirty="0">
                <a:solidFill>
                  <a:srgbClr val="0070C0"/>
                </a:solidFill>
                <a:latin typeface="Calibri"/>
              </a:rPr>
              <a:t> + </a:t>
            </a:r>
            <a:r>
              <a:rPr lang="en-US" sz="1400" dirty="0" err="1">
                <a:solidFill>
                  <a:srgbClr val="0070C0"/>
                </a:solidFill>
                <a:latin typeface="Calibri"/>
              </a:rPr>
              <a:t>lcavol</a:t>
            </a:r>
            <a:r>
              <a:rPr lang="en-US" sz="1400" dirty="0">
                <a:solidFill>
                  <a:srgbClr val="0070C0"/>
                </a:solidFill>
                <a:latin typeface="Calibri"/>
              </a:rPr>
              <a:t> + </a:t>
            </a:r>
            <a:r>
              <a:rPr lang="en-US" sz="1400" dirty="0" err="1">
                <a:solidFill>
                  <a:srgbClr val="0070C0"/>
                </a:solidFill>
                <a:latin typeface="Calibri"/>
              </a:rPr>
              <a:t>lcp</a:t>
            </a:r>
            <a:r>
              <a:rPr lang="en-US" sz="1400" dirty="0">
                <a:solidFill>
                  <a:srgbClr val="0070C0"/>
                </a:solidFill>
                <a:latin typeface="Calibri"/>
              </a:rPr>
              <a:t> + </a:t>
            </a:r>
            <a:r>
              <a:rPr lang="en-US" sz="1400" dirty="0" err="1">
                <a:solidFill>
                  <a:srgbClr val="0070C0"/>
                </a:solidFill>
                <a:latin typeface="Calibri"/>
              </a:rPr>
              <a:t>lweight</a:t>
            </a:r>
            <a:r>
              <a:rPr lang="en-US" sz="1400" dirty="0">
                <a:solidFill>
                  <a:srgbClr val="0070C0"/>
                </a:solidFill>
                <a:latin typeface="Calibri"/>
              </a:rPr>
              <a:t> + </a:t>
            </a:r>
            <a:endParaRPr dirty="0"/>
          </a:p>
          <a:p>
            <a:pPr>
              <a:lnSpc>
                <a:spcPct val="100000"/>
              </a:lnSpc>
            </a:pPr>
            <a:r>
              <a:rPr lang="en-US" sz="1400" dirty="0">
                <a:solidFill>
                  <a:srgbClr val="0070C0"/>
                </a:solidFill>
                <a:latin typeface="Calibri"/>
              </a:rPr>
              <a:t>    pgg45, data = prostate)</a:t>
            </a:r>
            <a:endParaRPr dirty="0"/>
          </a:p>
          <a:p>
            <a:pPr>
              <a:lnSpc>
                <a:spcPct val="100000"/>
              </a:lnSpc>
            </a:pPr>
            <a:endParaRPr dirty="0"/>
          </a:p>
          <a:p>
            <a:pPr>
              <a:lnSpc>
                <a:spcPct val="100000"/>
              </a:lnSpc>
            </a:pPr>
            <a:r>
              <a:rPr lang="en-US" sz="1400" dirty="0">
                <a:solidFill>
                  <a:srgbClr val="0070C0"/>
                </a:solidFill>
                <a:latin typeface="Calibri"/>
              </a:rPr>
              <a:t>Residuals:</a:t>
            </a:r>
            <a:endParaRPr dirty="0"/>
          </a:p>
          <a:p>
            <a:pPr>
              <a:lnSpc>
                <a:spcPct val="100000"/>
              </a:lnSpc>
            </a:pPr>
            <a:r>
              <a:rPr lang="en-US" sz="1400" dirty="0">
                <a:solidFill>
                  <a:srgbClr val="0070C0"/>
                </a:solidFill>
                <a:latin typeface="Calibri"/>
              </a:rPr>
              <a:t>     Min       1Q   Median       3Q      Max </a:t>
            </a:r>
            <a:endParaRPr dirty="0"/>
          </a:p>
          <a:p>
            <a:pPr>
              <a:lnSpc>
                <a:spcPct val="100000"/>
              </a:lnSpc>
            </a:pPr>
            <a:r>
              <a:rPr lang="en-US" sz="1400" dirty="0">
                <a:solidFill>
                  <a:srgbClr val="0070C0"/>
                </a:solidFill>
                <a:latin typeface="Calibri"/>
              </a:rPr>
              <a:t>-1.45732 -0.40002 -0.03143  0.41678  1.80254 </a:t>
            </a:r>
            <a:endParaRPr dirty="0"/>
          </a:p>
          <a:p>
            <a:pPr>
              <a:lnSpc>
                <a:spcPct val="100000"/>
              </a:lnSpc>
            </a:pPr>
            <a:endParaRPr dirty="0"/>
          </a:p>
          <a:p>
            <a:pPr>
              <a:lnSpc>
                <a:spcPct val="100000"/>
              </a:lnSpc>
            </a:pPr>
            <a:r>
              <a:rPr lang="en-US" sz="1400" dirty="0">
                <a:solidFill>
                  <a:srgbClr val="0070C0"/>
                </a:solidFill>
                <a:latin typeface="Calibri"/>
              </a:rPr>
              <a:t>Coefficients:</a:t>
            </a:r>
            <a:endParaRPr dirty="0"/>
          </a:p>
          <a:p>
            <a:pPr>
              <a:lnSpc>
                <a:spcPct val="100000"/>
              </a:lnSpc>
            </a:pPr>
            <a:r>
              <a:rPr lang="en-US" sz="1400" dirty="0">
                <a:solidFill>
                  <a:srgbClr val="0070C0"/>
                </a:solidFill>
                <a:latin typeface="Calibri"/>
              </a:rPr>
              <a:t>             	Estimate	Std. Error 	t value 	</a:t>
            </a:r>
            <a:r>
              <a:rPr lang="en-US" sz="1400" dirty="0" err="1">
                <a:solidFill>
                  <a:srgbClr val="0070C0"/>
                </a:solidFill>
                <a:latin typeface="Calibri"/>
              </a:rPr>
              <a:t>Pr</a:t>
            </a:r>
            <a:r>
              <a:rPr lang="en-US" sz="1400" dirty="0">
                <a:solidFill>
                  <a:srgbClr val="0070C0"/>
                </a:solidFill>
                <a:latin typeface="Calibri"/>
              </a:rPr>
              <a:t>(&gt;|t|)    </a:t>
            </a:r>
            <a:endParaRPr dirty="0"/>
          </a:p>
          <a:p>
            <a:pPr>
              <a:lnSpc>
                <a:spcPct val="100000"/>
              </a:lnSpc>
            </a:pPr>
            <a:r>
              <a:rPr lang="en-US" sz="1200" dirty="0">
                <a:solidFill>
                  <a:srgbClr val="0070C0"/>
                </a:solidFill>
                <a:latin typeface="Calibri"/>
              </a:rPr>
              <a:t>(Intercept)	0.422836	1.383227	0.306		0.76056    </a:t>
            </a:r>
            <a:endParaRPr dirty="0"/>
          </a:p>
          <a:p>
            <a:pPr>
              <a:lnSpc>
                <a:spcPct val="100000"/>
              </a:lnSpc>
            </a:pPr>
            <a:r>
              <a:rPr lang="en-US" sz="1200" dirty="0">
                <a:solidFill>
                  <a:srgbClr val="0070C0"/>
                </a:solidFill>
                <a:latin typeface="Calibri"/>
              </a:rPr>
              <a:t>age         	-0.019872	0.011620	-1.710	0.09073 .  </a:t>
            </a:r>
            <a:endParaRPr dirty="0"/>
          </a:p>
          <a:p>
            <a:pPr>
              <a:lnSpc>
                <a:spcPct val="100000"/>
              </a:lnSpc>
            </a:pPr>
            <a:r>
              <a:rPr lang="en-US" sz="1200" dirty="0" err="1">
                <a:solidFill>
                  <a:srgbClr val="0070C0"/>
                </a:solidFill>
                <a:latin typeface="Calibri"/>
              </a:rPr>
              <a:t>gleason</a:t>
            </a:r>
            <a:r>
              <a:rPr lang="en-US" sz="1200" dirty="0">
                <a:solidFill>
                  <a:srgbClr val="0070C0"/>
                </a:solidFill>
                <a:latin typeface="Calibri"/>
              </a:rPr>
              <a:t>     	-0.010314	0.161779	-0.064	0.94931    </a:t>
            </a:r>
            <a:endParaRPr dirty="0"/>
          </a:p>
          <a:p>
            <a:pPr>
              <a:lnSpc>
                <a:spcPct val="100000"/>
              </a:lnSpc>
            </a:pPr>
            <a:r>
              <a:rPr lang="en-US" sz="1200" dirty="0" err="1">
                <a:solidFill>
                  <a:srgbClr val="0070C0"/>
                </a:solidFill>
                <a:latin typeface="Calibri"/>
              </a:rPr>
              <a:t>lbph</a:t>
            </a:r>
            <a:r>
              <a:rPr lang="en-US" sz="1200" dirty="0">
                <a:solidFill>
                  <a:srgbClr val="0070C0"/>
                </a:solidFill>
                <a:latin typeface="Calibri"/>
              </a:rPr>
              <a:t>         	0.069226	0.060072	1.152		0.25225    </a:t>
            </a:r>
            <a:endParaRPr dirty="0"/>
          </a:p>
          <a:p>
            <a:pPr>
              <a:lnSpc>
                <a:spcPct val="100000"/>
              </a:lnSpc>
            </a:pPr>
            <a:r>
              <a:rPr lang="en-US" sz="1200" dirty="0" err="1">
                <a:solidFill>
                  <a:srgbClr val="0070C0"/>
                </a:solidFill>
                <a:latin typeface="Calibri"/>
              </a:rPr>
              <a:t>lcavol</a:t>
            </a:r>
            <a:r>
              <a:rPr lang="en-US" sz="1200" dirty="0">
                <a:solidFill>
                  <a:srgbClr val="0070C0"/>
                </a:solidFill>
                <a:latin typeface="Calibri"/>
              </a:rPr>
              <a:t>       	0.605602	0.091130	6.645		2.34e-09 ***</a:t>
            </a:r>
            <a:endParaRPr dirty="0"/>
          </a:p>
          <a:p>
            <a:pPr>
              <a:lnSpc>
                <a:spcPct val="100000"/>
              </a:lnSpc>
            </a:pPr>
            <a:r>
              <a:rPr lang="en-US" sz="1200" dirty="0" err="1">
                <a:solidFill>
                  <a:srgbClr val="0070C0"/>
                </a:solidFill>
                <a:latin typeface="Calibri"/>
              </a:rPr>
              <a:t>lLcp</a:t>
            </a:r>
            <a:r>
              <a:rPr lang="en-US" sz="1200" dirty="0">
                <a:solidFill>
                  <a:srgbClr val="0070C0"/>
                </a:solidFill>
                <a:latin typeface="Calibri"/>
              </a:rPr>
              <a:t>          	0.012516	0.085668	0.146		0.88417    </a:t>
            </a:r>
            <a:endParaRPr dirty="0"/>
          </a:p>
          <a:p>
            <a:pPr>
              <a:lnSpc>
                <a:spcPct val="100000"/>
              </a:lnSpc>
            </a:pPr>
            <a:r>
              <a:rPr lang="en-US" sz="1200" dirty="0" err="1">
                <a:solidFill>
                  <a:srgbClr val="0070C0"/>
                </a:solidFill>
                <a:latin typeface="Calibri"/>
              </a:rPr>
              <a:t>lweight</a:t>
            </a:r>
            <a:r>
              <a:rPr lang="en-US" sz="1200" dirty="0">
                <a:solidFill>
                  <a:srgbClr val="0070C0"/>
                </a:solidFill>
                <a:latin typeface="Calibri"/>
              </a:rPr>
              <a:t>      	0.667132	0.210248	3.173		0.00207 ** </a:t>
            </a:r>
            <a:endParaRPr dirty="0"/>
          </a:p>
          <a:p>
            <a:pPr>
              <a:lnSpc>
                <a:spcPct val="100000"/>
              </a:lnSpc>
            </a:pPr>
            <a:r>
              <a:rPr lang="en-US" sz="1200" dirty="0">
                <a:solidFill>
                  <a:srgbClr val="0070C0"/>
                </a:solidFill>
                <a:latin typeface="Calibri"/>
              </a:rPr>
              <a:t>pgg45        	0.006198	0.004543	1.364		0.17599    </a:t>
            </a:r>
            <a:endParaRPr dirty="0"/>
          </a:p>
          <a:p>
            <a:pPr>
              <a:lnSpc>
                <a:spcPct val="100000"/>
              </a:lnSpc>
            </a:pPr>
            <a:r>
              <a:rPr lang="en-US" sz="1400" dirty="0">
                <a:solidFill>
                  <a:srgbClr val="0070C0"/>
                </a:solidFill>
                <a:latin typeface="Calibri"/>
              </a:rPr>
              <a:t>---</a:t>
            </a:r>
            <a:endParaRPr dirty="0"/>
          </a:p>
          <a:p>
            <a:pPr>
              <a:lnSpc>
                <a:spcPct val="100000"/>
              </a:lnSpc>
            </a:pPr>
            <a:r>
              <a:rPr lang="en-US" sz="1400" dirty="0" err="1">
                <a:solidFill>
                  <a:srgbClr val="0070C0"/>
                </a:solidFill>
                <a:latin typeface="Calibri"/>
              </a:rPr>
              <a:t>Signif</a:t>
            </a:r>
            <a:r>
              <a:rPr lang="en-US" sz="1400" dirty="0">
                <a:solidFill>
                  <a:srgbClr val="0070C0"/>
                </a:solidFill>
                <a:latin typeface="Calibri"/>
              </a:rPr>
              <a:t>. codes:  0 '***' 0.001 '**' 0.01 '*' 0.05 '.' 0.1 ' ' 1</a:t>
            </a:r>
            <a:endParaRPr dirty="0"/>
          </a:p>
          <a:p>
            <a:pPr>
              <a:lnSpc>
                <a:spcPct val="100000"/>
              </a:lnSpc>
            </a:pPr>
            <a:endParaRPr dirty="0"/>
          </a:p>
          <a:p>
            <a:pPr>
              <a:lnSpc>
                <a:spcPct val="100000"/>
              </a:lnSpc>
            </a:pPr>
            <a:r>
              <a:rPr lang="en-US" sz="1400" dirty="0">
                <a:solidFill>
                  <a:srgbClr val="0070C0"/>
                </a:solidFill>
                <a:latin typeface="Calibri"/>
              </a:rPr>
              <a:t>Residual standard error: 0.7339 on 89 degrees of freedom</a:t>
            </a:r>
            <a:endParaRPr dirty="0"/>
          </a:p>
          <a:p>
            <a:pPr>
              <a:lnSpc>
                <a:spcPct val="100000"/>
              </a:lnSpc>
            </a:pPr>
            <a:r>
              <a:rPr lang="en-US" sz="1400" dirty="0">
                <a:solidFill>
                  <a:srgbClr val="0070C0"/>
                </a:solidFill>
                <a:latin typeface="Calibri"/>
              </a:rPr>
              <a:t>Multiple R-squared:  0.6252,	Adjusted R-squared:  0.5958 </a:t>
            </a:r>
            <a:endParaRPr dirty="0"/>
          </a:p>
          <a:p>
            <a:pPr>
              <a:lnSpc>
                <a:spcPct val="100000"/>
              </a:lnSpc>
            </a:pPr>
            <a:r>
              <a:rPr lang="en-US" sz="1400" dirty="0">
                <a:solidFill>
                  <a:srgbClr val="0070C0"/>
                </a:solidFill>
                <a:latin typeface="Calibri"/>
              </a:rPr>
              <a:t>F-statistic: 21.21 on 7 and 89 DF,  p-value: &lt; 2.2e-16</a:t>
            </a:r>
            <a:endParaRPr dirty="0"/>
          </a:p>
        </p:txBody>
      </p:sp>
      <p:sp>
        <p:nvSpPr>
          <p:cNvPr id="255" name="CustomShape 3"/>
          <p:cNvSpPr/>
          <p:nvPr/>
        </p:nvSpPr>
        <p:spPr>
          <a:xfrm>
            <a:off x="128520" y="476640"/>
            <a:ext cx="8914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Inference</a:t>
            </a:r>
            <a:endParaRPr/>
          </a:p>
          <a:p>
            <a:pPr>
              <a:lnSpc>
                <a:spcPct val="100000"/>
              </a:lnSpc>
            </a:pPr>
            <a:endParaRPr/>
          </a:p>
        </p:txBody>
      </p:sp>
      <p:sp>
        <p:nvSpPr>
          <p:cNvPr id="257" name="CustomShape 5"/>
          <p:cNvSpPr/>
          <p:nvPr/>
        </p:nvSpPr>
        <p:spPr>
          <a:xfrm>
            <a:off x="6493997" y="2584195"/>
            <a:ext cx="2823120" cy="638640"/>
          </a:xfrm>
          <a:prstGeom prst="rect">
            <a:avLst/>
          </a:prstGeom>
          <a:noFill/>
          <a:ln>
            <a:noFill/>
          </a:ln>
        </p:spPr>
        <p:txBody>
          <a:bodyPr lIns="90000" tIns="45000" rIns="90000" bIns="45000"/>
          <a:lstStyle/>
          <a:p>
            <a:pPr algn="ctr">
              <a:lnSpc>
                <a:spcPct val="100000"/>
              </a:lnSpc>
            </a:pPr>
            <a:r>
              <a:rPr lang="en-US" dirty="0">
                <a:solidFill>
                  <a:srgbClr val="FF0000"/>
                </a:solidFill>
                <a:latin typeface="Verdana"/>
              </a:rPr>
              <a:t>Only </a:t>
            </a:r>
            <a:r>
              <a:rPr lang="en-US" i="1" dirty="0" err="1">
                <a:solidFill>
                  <a:srgbClr val="FF0000"/>
                </a:solidFill>
                <a:latin typeface="Verdana"/>
              </a:rPr>
              <a:t>lcavol</a:t>
            </a:r>
            <a:r>
              <a:rPr lang="en-US" dirty="0">
                <a:solidFill>
                  <a:srgbClr val="FF0000"/>
                </a:solidFill>
                <a:latin typeface="Verdana"/>
              </a:rPr>
              <a:t> and </a:t>
            </a:r>
            <a:r>
              <a:rPr lang="en-US" i="1" dirty="0" err="1">
                <a:solidFill>
                  <a:srgbClr val="FF0000"/>
                </a:solidFill>
                <a:latin typeface="Verdana"/>
              </a:rPr>
              <a:t>lweight</a:t>
            </a:r>
            <a:r>
              <a:rPr lang="en-US" dirty="0">
                <a:solidFill>
                  <a:srgbClr val="FF0000"/>
                </a:solidFill>
                <a:latin typeface="Verdana"/>
              </a:rPr>
              <a:t> are significant</a:t>
            </a:r>
            <a:endParaRPr dirty="0"/>
          </a:p>
        </p:txBody>
      </p:sp>
      <p:sp>
        <p:nvSpPr>
          <p:cNvPr id="258" name="CustomShape 6"/>
          <p:cNvSpPr/>
          <p:nvPr/>
        </p:nvSpPr>
        <p:spPr>
          <a:xfrm>
            <a:off x="6509880" y="3484080"/>
            <a:ext cx="2742480" cy="638640"/>
          </a:xfrm>
          <a:prstGeom prst="rect">
            <a:avLst/>
          </a:prstGeom>
          <a:noFill/>
          <a:ln>
            <a:noFill/>
          </a:ln>
        </p:spPr>
        <p:txBody>
          <a:bodyPr lIns="90000" tIns="45000" rIns="90000" bIns="45000"/>
          <a:lstStyle/>
          <a:p>
            <a:pPr algn="ctr">
              <a:lnSpc>
                <a:spcPct val="100000"/>
              </a:lnSpc>
            </a:pPr>
            <a:r>
              <a:rPr lang="en-US" dirty="0">
                <a:solidFill>
                  <a:srgbClr val="00B050"/>
                </a:solidFill>
                <a:latin typeface="Verdana"/>
              </a:rPr>
              <a:t>The model explains 59,58%  of </a:t>
            </a:r>
            <a:r>
              <a:rPr lang="en-US" i="1" dirty="0" err="1">
                <a:solidFill>
                  <a:srgbClr val="00B050"/>
                </a:solidFill>
                <a:latin typeface="Verdana"/>
              </a:rPr>
              <a:t>lpsa</a:t>
            </a:r>
            <a:endParaRPr dirty="0"/>
          </a:p>
        </p:txBody>
      </p:sp>
      <p:sp>
        <p:nvSpPr>
          <p:cNvPr id="259" name="CustomShape 7"/>
          <p:cNvSpPr/>
          <p:nvPr/>
        </p:nvSpPr>
        <p:spPr>
          <a:xfrm>
            <a:off x="6909120" y="5357880"/>
            <a:ext cx="2217960" cy="912240"/>
          </a:xfrm>
          <a:prstGeom prst="rect">
            <a:avLst/>
          </a:prstGeom>
          <a:noFill/>
          <a:ln>
            <a:noFill/>
          </a:ln>
        </p:spPr>
        <p:txBody>
          <a:bodyPr lIns="90000" tIns="45000" rIns="90000" bIns="45000"/>
          <a:lstStyle/>
          <a:p>
            <a:pPr algn="ctr">
              <a:lnSpc>
                <a:spcPct val="100000"/>
              </a:lnSpc>
            </a:pPr>
            <a:r>
              <a:rPr lang="en-US">
                <a:solidFill>
                  <a:srgbClr val="333333"/>
                </a:solidFill>
                <a:latin typeface="Verdana"/>
              </a:rPr>
              <a:t>Globally the model is significant</a:t>
            </a:r>
            <a:endParaRPr/>
          </a:p>
        </p:txBody>
      </p:sp>
      <p:sp>
        <p:nvSpPr>
          <p:cNvPr id="265" name="CustomShape 13"/>
          <p:cNvSpPr/>
          <p:nvPr/>
        </p:nvSpPr>
        <p:spPr>
          <a:xfrm>
            <a:off x="6503400" y="4051800"/>
            <a:ext cx="2913480" cy="924120"/>
          </a:xfrm>
          <a:prstGeom prst="rect">
            <a:avLst/>
          </a:prstGeom>
          <a:noFill/>
          <a:ln>
            <a:noFill/>
          </a:ln>
        </p:spPr>
        <p:txBody>
          <a:bodyPr lIns="90000" tIns="45000" rIns="90000" bIns="45000"/>
          <a:lstStyle/>
          <a:p>
            <a:pPr algn="ctr">
              <a:lnSpc>
                <a:spcPct val="100000"/>
              </a:lnSpc>
            </a:pPr>
            <a:r>
              <a:rPr lang="en-US" sz="1600">
                <a:solidFill>
                  <a:srgbClr val="FF33FF"/>
                </a:solidFill>
                <a:latin typeface="Verdana"/>
              </a:rPr>
              <a:t>(but you must use </a:t>
            </a:r>
            <a:endParaRPr/>
          </a:p>
          <a:p>
            <a:pPr algn="ctr">
              <a:lnSpc>
                <a:spcPct val="100000"/>
              </a:lnSpc>
            </a:pPr>
            <a:r>
              <a:rPr lang="en-US" sz="1600">
                <a:solidFill>
                  <a:srgbClr val="FF33FF"/>
                </a:solidFill>
                <a:latin typeface="Verdana"/>
              </a:rPr>
              <a:t>this one to compare </a:t>
            </a:r>
            <a:endParaRPr/>
          </a:p>
          <a:p>
            <a:pPr algn="ctr">
              <a:lnSpc>
                <a:spcPct val="100000"/>
              </a:lnSpc>
            </a:pPr>
            <a:r>
              <a:rPr lang="en-US" sz="1600">
                <a:solidFill>
                  <a:srgbClr val="FF33FF"/>
                </a:solidFill>
                <a:latin typeface="Verdana"/>
              </a:rPr>
              <a:t>with other models!)</a:t>
            </a:r>
            <a:endParaRPr/>
          </a:p>
        </p:txBody>
      </p:sp>
      <p:cxnSp>
        <p:nvCxnSpPr>
          <p:cNvPr id="3" name="2 Conector recto de flecha"/>
          <p:cNvCxnSpPr/>
          <p:nvPr/>
        </p:nvCxnSpPr>
        <p:spPr>
          <a:xfrm flipH="1">
            <a:off x="5385048" y="3140968"/>
            <a:ext cx="1124832" cy="981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4 Conector recto de flecha"/>
          <p:cNvCxnSpPr/>
          <p:nvPr/>
        </p:nvCxnSpPr>
        <p:spPr>
          <a:xfrm flipH="1">
            <a:off x="5817096" y="3140968"/>
            <a:ext cx="692784" cy="1350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H="1">
            <a:off x="5313040" y="4051800"/>
            <a:ext cx="1656184" cy="17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H="1">
            <a:off x="4376936" y="5814000"/>
            <a:ext cx="2952328" cy="279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528120" y="1700808"/>
            <a:ext cx="8659080" cy="4053240"/>
          </a:xfrm>
          <a:prstGeom prst="rect">
            <a:avLst/>
          </a:prstGeom>
          <a:noFill/>
          <a:ln>
            <a:noFill/>
          </a:ln>
        </p:spPr>
        <p:txBody>
          <a:bodyPr lIns="90000" tIns="45000" rIns="90000" bIns="45000"/>
          <a:lstStyle/>
          <a:p>
            <a:pPr algn="just">
              <a:lnSpc>
                <a:spcPct val="100000"/>
              </a:lnSpc>
            </a:pPr>
            <a:r>
              <a:rPr lang="en-US" sz="2000" dirty="0">
                <a:solidFill>
                  <a:srgbClr val="696969"/>
                </a:solidFill>
                <a:latin typeface="Verdana"/>
              </a:rPr>
              <a:t>The estimated model is:</a:t>
            </a:r>
          </a:p>
          <a:p>
            <a:pPr algn="just">
              <a:lnSpc>
                <a:spcPct val="100000"/>
              </a:lnSpc>
            </a:pPr>
            <a:endParaRPr dirty="0"/>
          </a:p>
          <a:p>
            <a:pPr algn="just">
              <a:lnSpc>
                <a:spcPct val="100000"/>
              </a:lnSpc>
            </a:pPr>
            <a:r>
              <a:rPr lang="en-US" sz="2000" dirty="0" err="1">
                <a:solidFill>
                  <a:srgbClr val="333333"/>
                </a:solidFill>
                <a:latin typeface="Verdana"/>
              </a:rPr>
              <a:t>lpsa</a:t>
            </a:r>
            <a:r>
              <a:rPr lang="en-US" sz="2000" dirty="0">
                <a:solidFill>
                  <a:srgbClr val="333333"/>
                </a:solidFill>
                <a:latin typeface="Verdana"/>
              </a:rPr>
              <a:t> =  0.42 + 0.61lcavol + 0.68lweight – 0.02age + 0.069lbph 	+</a:t>
            </a:r>
            <a:br>
              <a:rPr lang="en-US" sz="2000" dirty="0">
                <a:solidFill>
                  <a:srgbClr val="333333"/>
                </a:solidFill>
                <a:latin typeface="Verdana"/>
              </a:rPr>
            </a:br>
            <a:r>
              <a:rPr lang="en-US" sz="2000" dirty="0">
                <a:solidFill>
                  <a:srgbClr val="333333"/>
                </a:solidFill>
                <a:latin typeface="Verdana"/>
              </a:rPr>
              <a:t>	 0.013lcp - 0.01gleason+ 0.006pgg45</a:t>
            </a:r>
            <a:endParaRPr dirty="0"/>
          </a:p>
          <a:p>
            <a:pPr algn="just">
              <a:lnSpc>
                <a:spcPct val="100000"/>
              </a:lnSpc>
            </a:pPr>
            <a:endParaRPr dirty="0"/>
          </a:p>
          <a:p>
            <a:pPr>
              <a:lnSpc>
                <a:spcPct val="100000"/>
              </a:lnSpc>
            </a:pPr>
            <a:r>
              <a:rPr lang="en-US" sz="2000" dirty="0">
                <a:solidFill>
                  <a:srgbClr val="696969"/>
                </a:solidFill>
                <a:latin typeface="Verdana"/>
              </a:rPr>
              <a:t>Confidence interval of </a:t>
            </a:r>
            <a:r>
              <a:rPr lang="en-US" sz="2000" i="1" dirty="0" err="1">
                <a:solidFill>
                  <a:srgbClr val="696969"/>
                </a:solidFill>
                <a:latin typeface="Verdana"/>
              </a:rPr>
              <a:t>lcavol</a:t>
            </a:r>
            <a:r>
              <a:rPr lang="en-US" sz="2000" dirty="0">
                <a:solidFill>
                  <a:srgbClr val="696969"/>
                </a:solidFill>
                <a:latin typeface="Verdana"/>
              </a:rPr>
              <a:t> and </a:t>
            </a:r>
            <a:r>
              <a:rPr lang="en-US" sz="2000" i="1" dirty="0" err="1">
                <a:solidFill>
                  <a:srgbClr val="696969"/>
                </a:solidFill>
                <a:latin typeface="Verdana"/>
              </a:rPr>
              <a:t>lweight</a:t>
            </a:r>
            <a:r>
              <a:rPr lang="en-US" sz="2000" dirty="0">
                <a:solidFill>
                  <a:srgbClr val="696969"/>
                </a:solidFill>
                <a:latin typeface="Verdana"/>
              </a:rPr>
              <a:t> does not contain zero, therefore we could maintain them in the model, but the others…</a:t>
            </a: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2000" dirty="0">
                <a:solidFill>
                  <a:srgbClr val="696969"/>
                </a:solidFill>
                <a:latin typeface="Verdana"/>
              </a:rPr>
              <a:t>	</a:t>
            </a:r>
            <a:r>
              <a:rPr lang="en-US" sz="2000" i="1" dirty="0" err="1">
                <a:solidFill>
                  <a:srgbClr val="666666"/>
                </a:solidFill>
                <a:latin typeface="Verdana"/>
              </a:rPr>
              <a:t>lpsa</a:t>
            </a:r>
            <a:r>
              <a:rPr lang="en-US" sz="2000" dirty="0">
                <a:solidFill>
                  <a:srgbClr val="666666"/>
                </a:solidFill>
                <a:latin typeface="Verdana"/>
              </a:rPr>
              <a:t> will increase in 0.61 and 0.68 for every unit of </a:t>
            </a:r>
            <a:endParaRPr dirty="0"/>
          </a:p>
          <a:p>
            <a:pPr>
              <a:lnSpc>
                <a:spcPct val="100000"/>
              </a:lnSpc>
            </a:pPr>
            <a:r>
              <a:rPr lang="en-US" sz="2000" i="1" dirty="0">
                <a:solidFill>
                  <a:srgbClr val="666666"/>
                </a:solidFill>
                <a:latin typeface="Verdana"/>
              </a:rPr>
              <a:t>		</a:t>
            </a:r>
            <a:r>
              <a:rPr lang="en-US" sz="2000" i="1" dirty="0" err="1">
                <a:solidFill>
                  <a:srgbClr val="666666"/>
                </a:solidFill>
                <a:latin typeface="Verdana"/>
              </a:rPr>
              <a:t>lcavol</a:t>
            </a:r>
            <a:r>
              <a:rPr lang="en-US" sz="2000" dirty="0">
                <a:solidFill>
                  <a:srgbClr val="666666"/>
                </a:solidFill>
                <a:latin typeface="Verdana"/>
              </a:rPr>
              <a:t> and </a:t>
            </a:r>
            <a:r>
              <a:rPr lang="en-US" sz="2000" i="1" dirty="0" err="1">
                <a:solidFill>
                  <a:srgbClr val="666666"/>
                </a:solidFill>
                <a:latin typeface="Verdana"/>
              </a:rPr>
              <a:t>lweight</a:t>
            </a:r>
            <a:r>
              <a:rPr lang="en-US" sz="2000" dirty="0">
                <a:solidFill>
                  <a:srgbClr val="666666"/>
                </a:solidFill>
                <a:latin typeface="Verdana"/>
              </a:rPr>
              <a:t> increased respectively</a:t>
            </a:r>
            <a:endParaRPr dirty="0"/>
          </a:p>
          <a:p>
            <a:pPr algn="just">
              <a:lnSpc>
                <a:spcPct val="100000"/>
              </a:lnSpc>
            </a:pPr>
            <a:endParaRPr dirty="0"/>
          </a:p>
        </p:txBody>
      </p:sp>
      <p:sp>
        <p:nvSpPr>
          <p:cNvPr id="267" name="CustomShape 2"/>
          <p:cNvSpPr/>
          <p:nvPr/>
        </p:nvSpPr>
        <p:spPr>
          <a:xfrm>
            <a:off x="4141800" y="4207581"/>
            <a:ext cx="402840" cy="604440"/>
          </a:xfrm>
          <a:prstGeom prst="downArrow">
            <a:avLst>
              <a:gd name="adj1" fmla="val 50000"/>
              <a:gd name="adj2" fmla="val 50000"/>
            </a:avLst>
          </a:prstGeom>
          <a:solidFill>
            <a:srgbClr val="993489"/>
          </a:solidFill>
          <a:ln w="9360">
            <a:noFill/>
          </a:ln>
        </p:spPr>
      </p:sp>
      <p:sp>
        <p:nvSpPr>
          <p:cNvPr id="268" name="CustomShape 3"/>
          <p:cNvSpPr/>
          <p:nvPr/>
        </p:nvSpPr>
        <p:spPr>
          <a:xfrm>
            <a:off x="200520" y="548640"/>
            <a:ext cx="8986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Inference</a:t>
            </a:r>
            <a:endParaRPr/>
          </a:p>
          <a:p>
            <a:pPr>
              <a:lnSpc>
                <a:spcPct val="100000"/>
              </a:lnSpc>
            </a:pPr>
            <a:endParaRPr/>
          </a:p>
        </p:txBody>
      </p:sp>
      <p:sp>
        <p:nvSpPr>
          <p:cNvPr id="269" name="CustomShape 4"/>
          <p:cNvSpPr/>
          <p:nvPr/>
        </p:nvSpPr>
        <p:spPr>
          <a:xfrm>
            <a:off x="164880" y="1077840"/>
            <a:ext cx="9710640" cy="424080"/>
          </a:xfrm>
          <a:prstGeom prst="rect">
            <a:avLst/>
          </a:prstGeom>
          <a:noFill/>
          <a:ln>
            <a:noFill/>
          </a:ln>
        </p:spPr>
        <p:txBody>
          <a:bodyPr lIns="90000" tIns="45000" rIns="90000" bIns="45000"/>
          <a:lstStyle/>
          <a:p>
            <a:pPr>
              <a:lnSpc>
                <a:spcPct val="100000"/>
              </a:lnSpc>
            </a:pPr>
            <a:r>
              <a:rPr lang="en-US" sz="2800" dirty="0">
                <a:solidFill>
                  <a:srgbClr val="262626"/>
                </a:solidFill>
                <a:latin typeface="Verdana"/>
              </a:rPr>
              <a:t>Results interpretation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 name="Table 1"/>
          <p:cNvGraphicFramePr/>
          <p:nvPr>
            <p:extLst>
              <p:ext uri="{D42A27DB-BD31-4B8C-83A1-F6EECF244321}">
                <p14:modId xmlns:p14="http://schemas.microsoft.com/office/powerpoint/2010/main" val="2956350677"/>
              </p:ext>
            </p:extLst>
          </p:nvPr>
        </p:nvGraphicFramePr>
        <p:xfrm>
          <a:off x="1033760" y="1772816"/>
          <a:ext cx="7879680" cy="4456800"/>
        </p:xfrm>
        <a:graphic>
          <a:graphicData uri="http://schemas.openxmlformats.org/drawingml/2006/table">
            <a:tbl>
              <a:tblPr/>
              <a:tblGrid>
                <a:gridCol w="2161800">
                  <a:extLst>
                    <a:ext uri="{9D8B030D-6E8A-4147-A177-3AD203B41FA5}">
                      <a16:colId xmlns:a16="http://schemas.microsoft.com/office/drawing/2014/main" val="20000"/>
                    </a:ext>
                  </a:extLst>
                </a:gridCol>
                <a:gridCol w="3947400">
                  <a:extLst>
                    <a:ext uri="{9D8B030D-6E8A-4147-A177-3AD203B41FA5}">
                      <a16:colId xmlns:a16="http://schemas.microsoft.com/office/drawing/2014/main" val="20001"/>
                    </a:ext>
                  </a:extLst>
                </a:gridCol>
                <a:gridCol w="1770480">
                  <a:extLst>
                    <a:ext uri="{9D8B030D-6E8A-4147-A177-3AD203B41FA5}">
                      <a16:colId xmlns:a16="http://schemas.microsoft.com/office/drawing/2014/main" val="20002"/>
                    </a:ext>
                  </a:extLst>
                </a:gridCol>
              </a:tblGrid>
              <a:tr h="628200">
                <a:tc>
                  <a:txBody>
                    <a:bodyPr/>
                    <a:lstStyle/>
                    <a:p>
                      <a:pPr algn="ctr">
                        <a:lnSpc>
                          <a:spcPct val="100000"/>
                        </a:lnSpc>
                      </a:pPr>
                      <a:r>
                        <a:rPr lang="en-US" b="1" dirty="0">
                          <a:solidFill>
                            <a:schemeClr val="tx1"/>
                          </a:solidFill>
                          <a:latin typeface="Calibri"/>
                        </a:rPr>
                        <a:t>Global Contrast</a:t>
                      </a:r>
                      <a:endParaRPr dirty="0">
                        <a:solidFill>
                          <a:schemeClr val="tx1"/>
                        </a:solidFill>
                      </a:endParaRPr>
                    </a:p>
                  </a:txBody>
                  <a:tcPr/>
                </a:tc>
                <a:tc>
                  <a:txBody>
                    <a:bodyPr/>
                    <a:lstStyle/>
                    <a:p>
                      <a:pPr algn="ctr">
                        <a:lnSpc>
                          <a:spcPct val="100000"/>
                        </a:lnSpc>
                      </a:pPr>
                      <a:r>
                        <a:rPr lang="en-US" b="1" dirty="0">
                          <a:solidFill>
                            <a:schemeClr val="tx1"/>
                          </a:solidFill>
                          <a:latin typeface="Calibri"/>
                        </a:rPr>
                        <a:t>Individual contrast</a:t>
                      </a:r>
                      <a:endParaRPr dirty="0">
                        <a:solidFill>
                          <a:schemeClr val="tx1"/>
                        </a:solidFill>
                      </a:endParaRPr>
                    </a:p>
                  </a:txBody>
                  <a:tcPr/>
                </a:tc>
                <a:tc>
                  <a:txBody>
                    <a:bodyPr/>
                    <a:lstStyle/>
                    <a:p>
                      <a:pPr algn="ctr">
                        <a:lnSpc>
                          <a:spcPct val="100000"/>
                        </a:lnSpc>
                      </a:pPr>
                      <a:r>
                        <a:rPr lang="en-US" b="1" dirty="0">
                          <a:solidFill>
                            <a:schemeClr val="tx1"/>
                          </a:solidFill>
                          <a:latin typeface="Calibri"/>
                        </a:rPr>
                        <a:t>Conclusion</a:t>
                      </a:r>
                      <a:endParaRPr dirty="0">
                        <a:solidFill>
                          <a:schemeClr val="tx1"/>
                        </a:solidFill>
                      </a:endParaRPr>
                    </a:p>
                  </a:txBody>
                  <a:tcPr/>
                </a:tc>
                <a:extLst>
                  <a:ext uri="{0D108BD9-81ED-4DB2-BD59-A6C34878D82A}">
                    <a16:rowId xmlns:a16="http://schemas.microsoft.com/office/drawing/2014/main" val="10000"/>
                  </a:ext>
                </a:extLst>
              </a:tr>
              <a:tr h="628200">
                <a:tc>
                  <a:txBody>
                    <a:bodyPr/>
                    <a:lstStyle/>
                    <a:p>
                      <a:pPr>
                        <a:lnSpc>
                          <a:spcPct val="100000"/>
                        </a:lnSpc>
                      </a:pPr>
                      <a:r>
                        <a:rPr lang="en-US" dirty="0">
                          <a:solidFill>
                            <a:srgbClr val="696969"/>
                          </a:solidFill>
                          <a:latin typeface="Calibri"/>
                        </a:rPr>
                        <a:t>Explanatory model</a:t>
                      </a:r>
                      <a:endParaRPr dirty="0"/>
                    </a:p>
                  </a:txBody>
                  <a:tcPr/>
                </a:tc>
                <a:tc>
                  <a:txBody>
                    <a:bodyPr/>
                    <a:lstStyle/>
                    <a:p>
                      <a:pPr>
                        <a:lnSpc>
                          <a:spcPct val="100000"/>
                        </a:lnSpc>
                      </a:pPr>
                      <a:r>
                        <a:rPr lang="en-US" dirty="0">
                          <a:solidFill>
                            <a:srgbClr val="696969"/>
                          </a:solidFill>
                          <a:latin typeface="Calibri"/>
                        </a:rPr>
                        <a:t>All predictor variables are Explanatory </a:t>
                      </a:r>
                      <a:endParaRPr dirty="0"/>
                    </a:p>
                  </a:txBody>
                  <a:tcPr/>
                </a:tc>
                <a:tc>
                  <a:txBody>
                    <a:bodyPr/>
                    <a:lstStyle/>
                    <a:p>
                      <a:pPr>
                        <a:lnSpc>
                          <a:spcPct val="100000"/>
                        </a:lnSpc>
                      </a:pPr>
                      <a:r>
                        <a:rPr lang="en-US">
                          <a:solidFill>
                            <a:srgbClr val="696969"/>
                          </a:solidFill>
                          <a:latin typeface="Calibri"/>
                        </a:rPr>
                        <a:t>Maintain all</a:t>
                      </a:r>
                      <a:endParaRPr/>
                    </a:p>
                  </a:txBody>
                  <a:tcPr/>
                </a:tc>
                <a:extLst>
                  <a:ext uri="{0D108BD9-81ED-4DB2-BD59-A6C34878D82A}">
                    <a16:rowId xmlns:a16="http://schemas.microsoft.com/office/drawing/2014/main" val="10001"/>
                  </a:ext>
                </a:extLst>
              </a:tr>
              <a:tr h="628200">
                <a:tc>
                  <a:txBody>
                    <a:bodyPr/>
                    <a:lstStyle/>
                    <a:p>
                      <a:pPr>
                        <a:lnSpc>
                          <a:spcPct val="100000"/>
                        </a:lnSpc>
                      </a:pPr>
                      <a:r>
                        <a:rPr lang="en-US" dirty="0">
                          <a:solidFill>
                            <a:srgbClr val="696969"/>
                          </a:solidFill>
                          <a:latin typeface="Calibri"/>
                        </a:rPr>
                        <a:t>Explanatory model</a:t>
                      </a:r>
                      <a:endParaRPr dirty="0"/>
                    </a:p>
                  </a:txBody>
                  <a:tcPr/>
                </a:tc>
                <a:tc>
                  <a:txBody>
                    <a:bodyPr/>
                    <a:lstStyle/>
                    <a:p>
                      <a:pPr>
                        <a:lnSpc>
                          <a:spcPct val="100000"/>
                        </a:lnSpc>
                      </a:pPr>
                      <a:r>
                        <a:rPr lang="en-US" dirty="0">
                          <a:solidFill>
                            <a:srgbClr val="696969"/>
                          </a:solidFill>
                          <a:latin typeface="Calibri"/>
                        </a:rPr>
                        <a:t>Some predictor variables are Explanatory </a:t>
                      </a:r>
                      <a:endParaRPr dirty="0"/>
                    </a:p>
                  </a:txBody>
                  <a:tcPr/>
                </a:tc>
                <a:tc>
                  <a:txBody>
                    <a:bodyPr/>
                    <a:lstStyle/>
                    <a:p>
                      <a:pPr>
                        <a:lnSpc>
                          <a:spcPct val="100000"/>
                        </a:lnSpc>
                      </a:pPr>
                      <a:r>
                        <a:rPr lang="en-US">
                          <a:solidFill>
                            <a:srgbClr val="696969"/>
                          </a:solidFill>
                          <a:latin typeface="Calibri"/>
                        </a:rPr>
                        <a:t>Only explanatives</a:t>
                      </a:r>
                      <a:endParaRPr/>
                    </a:p>
                  </a:txBody>
                  <a:tcPr/>
                </a:tc>
                <a:extLst>
                  <a:ext uri="{0D108BD9-81ED-4DB2-BD59-A6C34878D82A}">
                    <a16:rowId xmlns:a16="http://schemas.microsoft.com/office/drawing/2014/main" val="10002"/>
                  </a:ext>
                </a:extLst>
              </a:tr>
              <a:tr h="628200">
                <a:tc>
                  <a:txBody>
                    <a:bodyPr/>
                    <a:lstStyle/>
                    <a:p>
                      <a:pPr>
                        <a:lnSpc>
                          <a:spcPct val="100000"/>
                        </a:lnSpc>
                      </a:pPr>
                      <a:r>
                        <a:rPr lang="en-US" dirty="0">
                          <a:solidFill>
                            <a:srgbClr val="696969"/>
                          </a:solidFill>
                          <a:latin typeface="Calibri"/>
                        </a:rPr>
                        <a:t>Explanatory model</a:t>
                      </a:r>
                      <a:endParaRPr dirty="0"/>
                    </a:p>
                  </a:txBody>
                  <a:tcPr/>
                </a:tc>
                <a:tc>
                  <a:txBody>
                    <a:bodyPr/>
                    <a:lstStyle/>
                    <a:p>
                      <a:pPr>
                        <a:lnSpc>
                          <a:spcPct val="100000"/>
                        </a:lnSpc>
                      </a:pPr>
                      <a:r>
                        <a:rPr lang="en-US" dirty="0">
                          <a:solidFill>
                            <a:srgbClr val="696969"/>
                          </a:solidFill>
                          <a:latin typeface="Calibri"/>
                        </a:rPr>
                        <a:t>None predictor variables are Explanatory </a:t>
                      </a:r>
                      <a:endParaRPr dirty="0"/>
                    </a:p>
                  </a:txBody>
                  <a:tcPr/>
                </a:tc>
                <a:tc>
                  <a:txBody>
                    <a:bodyPr/>
                    <a:lstStyle/>
                    <a:p>
                      <a:pPr>
                        <a:lnSpc>
                          <a:spcPct val="100000"/>
                        </a:lnSpc>
                      </a:pPr>
                      <a:r>
                        <a:rPr lang="en-US" dirty="0">
                          <a:solidFill>
                            <a:srgbClr val="696969"/>
                          </a:solidFill>
                          <a:latin typeface="Calibri"/>
                        </a:rPr>
                        <a:t>Collinearity</a:t>
                      </a:r>
                      <a:endParaRPr dirty="0"/>
                    </a:p>
                  </a:txBody>
                  <a:tcPr/>
                </a:tc>
                <a:extLst>
                  <a:ext uri="{0D108BD9-81ED-4DB2-BD59-A6C34878D82A}">
                    <a16:rowId xmlns:a16="http://schemas.microsoft.com/office/drawing/2014/main" val="10003"/>
                  </a:ext>
                </a:extLst>
              </a:tr>
              <a:tr h="628200">
                <a:tc>
                  <a:txBody>
                    <a:bodyPr/>
                    <a:lstStyle/>
                    <a:p>
                      <a:pPr>
                        <a:lnSpc>
                          <a:spcPct val="100000"/>
                        </a:lnSpc>
                      </a:pPr>
                      <a:r>
                        <a:rPr lang="en-US" dirty="0">
                          <a:solidFill>
                            <a:srgbClr val="696969"/>
                          </a:solidFill>
                          <a:latin typeface="Calibri"/>
                        </a:rPr>
                        <a:t>No Explanatory model</a:t>
                      </a:r>
                      <a:endParaRPr dirty="0"/>
                    </a:p>
                  </a:txBody>
                  <a:tcPr/>
                </a:tc>
                <a:tc>
                  <a:txBody>
                    <a:bodyPr/>
                    <a:lstStyle/>
                    <a:p>
                      <a:pPr>
                        <a:lnSpc>
                          <a:spcPct val="100000"/>
                        </a:lnSpc>
                      </a:pPr>
                      <a:r>
                        <a:rPr lang="en-US" dirty="0">
                          <a:solidFill>
                            <a:srgbClr val="696969"/>
                          </a:solidFill>
                          <a:latin typeface="Calibri"/>
                        </a:rPr>
                        <a:t>All predictor variables are Explanatory </a:t>
                      </a:r>
                      <a:endParaRPr dirty="0"/>
                    </a:p>
                  </a:txBody>
                  <a:tcPr/>
                </a:tc>
                <a:tc>
                  <a:txBody>
                    <a:bodyPr/>
                    <a:lstStyle/>
                    <a:p>
                      <a:pPr>
                        <a:lnSpc>
                          <a:spcPct val="100000"/>
                        </a:lnSpc>
                      </a:pPr>
                      <a:r>
                        <a:rPr lang="en-US" dirty="0">
                          <a:solidFill>
                            <a:srgbClr val="696969"/>
                          </a:solidFill>
                          <a:latin typeface="Calibri"/>
                        </a:rPr>
                        <a:t>Collinearity</a:t>
                      </a:r>
                      <a:endParaRPr dirty="0"/>
                    </a:p>
                  </a:txBody>
                  <a:tcPr/>
                </a:tc>
                <a:extLst>
                  <a:ext uri="{0D108BD9-81ED-4DB2-BD59-A6C34878D82A}">
                    <a16:rowId xmlns:a16="http://schemas.microsoft.com/office/drawing/2014/main" val="10004"/>
                  </a:ext>
                </a:extLst>
              </a:tr>
              <a:tr h="628200">
                <a:tc>
                  <a:txBody>
                    <a:bodyPr/>
                    <a:lstStyle/>
                    <a:p>
                      <a:pPr>
                        <a:lnSpc>
                          <a:spcPct val="100000"/>
                        </a:lnSpc>
                      </a:pPr>
                      <a:r>
                        <a:rPr lang="en-US" dirty="0">
                          <a:solidFill>
                            <a:srgbClr val="696969"/>
                          </a:solidFill>
                          <a:latin typeface="Calibri"/>
                        </a:rPr>
                        <a:t>No Explanatory model</a:t>
                      </a:r>
                      <a:endParaRPr dirty="0"/>
                    </a:p>
                  </a:txBody>
                  <a:tcPr/>
                </a:tc>
                <a:tc>
                  <a:txBody>
                    <a:bodyPr/>
                    <a:lstStyle/>
                    <a:p>
                      <a:pPr>
                        <a:lnSpc>
                          <a:spcPct val="100000"/>
                        </a:lnSpc>
                      </a:pPr>
                      <a:r>
                        <a:rPr lang="en-US" dirty="0">
                          <a:solidFill>
                            <a:srgbClr val="696969"/>
                          </a:solidFill>
                          <a:latin typeface="Calibri"/>
                        </a:rPr>
                        <a:t>Some predictor variables are Explanatory </a:t>
                      </a:r>
                      <a:endParaRPr dirty="0"/>
                    </a:p>
                  </a:txBody>
                  <a:tcPr/>
                </a:tc>
                <a:tc>
                  <a:txBody>
                    <a:bodyPr/>
                    <a:lstStyle/>
                    <a:p>
                      <a:pPr>
                        <a:lnSpc>
                          <a:spcPct val="100000"/>
                        </a:lnSpc>
                      </a:pPr>
                      <a:r>
                        <a:rPr lang="en-US" dirty="0">
                          <a:solidFill>
                            <a:srgbClr val="696969"/>
                          </a:solidFill>
                          <a:latin typeface="Calibri"/>
                        </a:rPr>
                        <a:t>Collinearity</a:t>
                      </a:r>
                      <a:endParaRPr dirty="0"/>
                    </a:p>
                  </a:txBody>
                  <a:tcPr/>
                </a:tc>
                <a:extLst>
                  <a:ext uri="{0D108BD9-81ED-4DB2-BD59-A6C34878D82A}">
                    <a16:rowId xmlns:a16="http://schemas.microsoft.com/office/drawing/2014/main" val="10005"/>
                  </a:ext>
                </a:extLst>
              </a:tr>
              <a:tr h="628200">
                <a:tc>
                  <a:txBody>
                    <a:bodyPr/>
                    <a:lstStyle/>
                    <a:p>
                      <a:pPr>
                        <a:lnSpc>
                          <a:spcPct val="100000"/>
                        </a:lnSpc>
                      </a:pPr>
                      <a:r>
                        <a:rPr lang="en-US" dirty="0">
                          <a:solidFill>
                            <a:srgbClr val="696969"/>
                          </a:solidFill>
                          <a:latin typeface="Calibri"/>
                        </a:rPr>
                        <a:t>No Explanatory model</a:t>
                      </a:r>
                      <a:endParaRPr dirty="0"/>
                    </a:p>
                  </a:txBody>
                  <a:tcPr/>
                </a:tc>
                <a:tc>
                  <a:txBody>
                    <a:bodyPr/>
                    <a:lstStyle/>
                    <a:p>
                      <a:pPr>
                        <a:lnSpc>
                          <a:spcPct val="100000"/>
                        </a:lnSpc>
                      </a:pPr>
                      <a:r>
                        <a:rPr lang="en-US" dirty="0">
                          <a:solidFill>
                            <a:srgbClr val="696969"/>
                          </a:solidFill>
                          <a:latin typeface="Calibri"/>
                        </a:rPr>
                        <a:t>No predictor variables are Explanatory </a:t>
                      </a:r>
                      <a:endParaRPr dirty="0"/>
                    </a:p>
                  </a:txBody>
                  <a:tcPr/>
                </a:tc>
                <a:tc>
                  <a:txBody>
                    <a:bodyPr/>
                    <a:lstStyle/>
                    <a:p>
                      <a:pPr>
                        <a:lnSpc>
                          <a:spcPct val="100000"/>
                        </a:lnSpc>
                      </a:pPr>
                      <a:r>
                        <a:rPr lang="en-US" dirty="0">
                          <a:solidFill>
                            <a:srgbClr val="696969"/>
                          </a:solidFill>
                          <a:latin typeface="Calibri"/>
                        </a:rPr>
                        <a:t>Model not valid</a:t>
                      </a:r>
                      <a:endParaRPr dirty="0"/>
                    </a:p>
                  </a:txBody>
                  <a:tcPr/>
                </a:tc>
                <a:extLst>
                  <a:ext uri="{0D108BD9-81ED-4DB2-BD59-A6C34878D82A}">
                    <a16:rowId xmlns:a16="http://schemas.microsoft.com/office/drawing/2014/main" val="10006"/>
                  </a:ext>
                </a:extLst>
              </a:tr>
            </a:tbl>
          </a:graphicData>
        </a:graphic>
      </p:graphicFrame>
      <p:sp>
        <p:nvSpPr>
          <p:cNvPr id="271" name="CustomShape 2"/>
          <p:cNvSpPr/>
          <p:nvPr/>
        </p:nvSpPr>
        <p:spPr>
          <a:xfrm>
            <a:off x="362520" y="1124744"/>
            <a:ext cx="8550920" cy="425160"/>
          </a:xfrm>
          <a:prstGeom prst="rect">
            <a:avLst/>
          </a:prstGeom>
          <a:noFill/>
          <a:ln>
            <a:noFill/>
          </a:ln>
        </p:spPr>
        <p:txBody>
          <a:bodyPr lIns="90000" tIns="45000" rIns="90000" bIns="45000"/>
          <a:lstStyle/>
          <a:p>
            <a:pPr algn="just">
              <a:lnSpc>
                <a:spcPct val="100000"/>
              </a:lnSpc>
            </a:pPr>
            <a:r>
              <a:rPr lang="en-US" sz="2000" dirty="0">
                <a:solidFill>
                  <a:srgbClr val="696969"/>
                </a:solidFill>
                <a:latin typeface="Verdana"/>
              </a:rPr>
              <a:t>Depending on the model’s goal/type we may proceed differently</a:t>
            </a:r>
            <a:endParaRPr sz="1600" dirty="0"/>
          </a:p>
        </p:txBody>
      </p:sp>
      <p:sp>
        <p:nvSpPr>
          <p:cNvPr id="272" name="CustomShape 3"/>
          <p:cNvSpPr/>
          <p:nvPr/>
        </p:nvSpPr>
        <p:spPr>
          <a:xfrm>
            <a:off x="200520" y="548640"/>
            <a:ext cx="8986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Inference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531000" y="1088640"/>
            <a:ext cx="8750520" cy="424080"/>
          </a:xfrm>
          <a:prstGeom prst="rect">
            <a:avLst/>
          </a:prstGeom>
          <a:noFill/>
          <a:ln>
            <a:noFill/>
          </a:ln>
        </p:spPr>
        <p:txBody>
          <a:bodyPr lIns="90000" tIns="45000" rIns="90000" bIns="45000"/>
          <a:lstStyle/>
          <a:p>
            <a:pPr>
              <a:lnSpc>
                <a:spcPct val="100000"/>
              </a:lnSpc>
            </a:pPr>
            <a:r>
              <a:rPr lang="en-US" sz="2800" dirty="0">
                <a:solidFill>
                  <a:srgbClr val="262626"/>
                </a:solidFill>
                <a:latin typeface="Verdana"/>
              </a:rPr>
              <a:t>How to make prediction?</a:t>
            </a:r>
            <a:endParaRPr sz="1600" dirty="0"/>
          </a:p>
        </p:txBody>
      </p:sp>
      <p:sp>
        <p:nvSpPr>
          <p:cNvPr id="296" name="CustomShape 2"/>
          <p:cNvSpPr/>
          <p:nvPr/>
        </p:nvSpPr>
        <p:spPr>
          <a:xfrm>
            <a:off x="200520" y="548640"/>
            <a:ext cx="8986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Inference</a:t>
            </a:r>
            <a:endParaRPr/>
          </a:p>
          <a:p>
            <a:pPr>
              <a:lnSpc>
                <a:spcPct val="100000"/>
              </a:lnSpc>
            </a:pPr>
            <a:endParaRPr/>
          </a:p>
        </p:txBody>
      </p:sp>
      <p:sp>
        <p:nvSpPr>
          <p:cNvPr id="297" name="CustomShape 3"/>
          <p:cNvSpPr/>
          <p:nvPr/>
        </p:nvSpPr>
        <p:spPr>
          <a:xfrm>
            <a:off x="735840" y="1645920"/>
            <a:ext cx="8865360" cy="912960"/>
          </a:xfrm>
          <a:prstGeom prst="rect">
            <a:avLst/>
          </a:prstGeom>
          <a:noFill/>
          <a:ln>
            <a:noFill/>
          </a:ln>
        </p:spPr>
        <p:txBody>
          <a:bodyPr lIns="90000" tIns="45000" rIns="90000" bIns="45000"/>
          <a:lstStyle/>
          <a:p>
            <a:pPr>
              <a:lnSpc>
                <a:spcPct val="100000"/>
              </a:lnSpc>
              <a:buFont typeface="Arial"/>
              <a:buChar char="•"/>
            </a:pPr>
            <a:r>
              <a:rPr lang="en-US" sz="1500" dirty="0" smtClean="0">
                <a:latin typeface="Verdana"/>
              </a:rPr>
              <a:t> </a:t>
            </a:r>
            <a:r>
              <a:rPr lang="en-US" sz="1500" dirty="0" err="1">
                <a:latin typeface="Verdana"/>
              </a:rPr>
              <a:t>Perfom</a:t>
            </a:r>
            <a:r>
              <a:rPr lang="en-US" sz="1500" dirty="0">
                <a:latin typeface="Verdana"/>
              </a:rPr>
              <a:t> prediction (taking into account the range of each variable)</a:t>
            </a:r>
            <a:endParaRPr dirty="0"/>
          </a:p>
          <a:p>
            <a:pPr>
              <a:lnSpc>
                <a:spcPct val="100000"/>
              </a:lnSpc>
              <a:buFont typeface="Arial"/>
              <a:buChar char="•"/>
            </a:pPr>
            <a:endParaRPr dirty="0"/>
          </a:p>
          <a:p>
            <a:pPr lvl="1">
              <a:lnSpc>
                <a:spcPct val="100000"/>
              </a:lnSpc>
              <a:buSzPct val="45000"/>
              <a:buFont typeface="StarSymbol"/>
              <a:buChar char=""/>
            </a:pPr>
            <a:r>
              <a:rPr lang="en-US" sz="1500" dirty="0">
                <a:latin typeface="Verdana"/>
              </a:rPr>
              <a:t>for instance: age=50, </a:t>
            </a:r>
            <a:r>
              <a:rPr lang="en-US" sz="1500" dirty="0" err="1">
                <a:latin typeface="Verdana"/>
              </a:rPr>
              <a:t>gleason</a:t>
            </a:r>
            <a:r>
              <a:rPr lang="en-US" sz="1500" dirty="0">
                <a:latin typeface="Verdana"/>
              </a:rPr>
              <a:t>=7, </a:t>
            </a:r>
            <a:r>
              <a:rPr lang="en-US" sz="1500" dirty="0" err="1">
                <a:latin typeface="Verdana"/>
              </a:rPr>
              <a:t>lbph</a:t>
            </a:r>
            <a:r>
              <a:rPr lang="en-US" sz="1500" dirty="0">
                <a:latin typeface="Verdana"/>
              </a:rPr>
              <a:t>=</a:t>
            </a:r>
            <a:r>
              <a:rPr lang="en-US" sz="1500" dirty="0">
                <a:solidFill>
                  <a:srgbClr val="0000FF"/>
                </a:solidFill>
                <a:latin typeface="Verdana"/>
              </a:rPr>
              <a:t>1.5</a:t>
            </a:r>
            <a:r>
              <a:rPr lang="en-US" sz="1500" dirty="0">
                <a:latin typeface="Verdana"/>
              </a:rPr>
              <a:t>, </a:t>
            </a:r>
            <a:r>
              <a:rPr lang="en-US" sz="1500" dirty="0" err="1">
                <a:latin typeface="Verdana"/>
              </a:rPr>
              <a:t>lcavol</a:t>
            </a:r>
            <a:r>
              <a:rPr lang="en-US" sz="1500" dirty="0">
                <a:latin typeface="Verdana"/>
              </a:rPr>
              <a:t>=</a:t>
            </a:r>
            <a:r>
              <a:rPr lang="en-US" sz="1500" dirty="0">
                <a:solidFill>
                  <a:srgbClr val="0000FF"/>
                </a:solidFill>
                <a:latin typeface="Verdana"/>
              </a:rPr>
              <a:t>1</a:t>
            </a:r>
            <a:r>
              <a:rPr lang="en-US" sz="1500" dirty="0">
                <a:latin typeface="Verdana"/>
              </a:rPr>
              <a:t>, </a:t>
            </a:r>
            <a:r>
              <a:rPr lang="en-US" sz="1500" dirty="0" err="1">
                <a:latin typeface="Verdana"/>
              </a:rPr>
              <a:t>lcp</a:t>
            </a:r>
            <a:r>
              <a:rPr lang="en-US" sz="1500" dirty="0">
                <a:latin typeface="Verdana"/>
              </a:rPr>
              <a:t>=0, </a:t>
            </a:r>
            <a:r>
              <a:rPr lang="en-US" sz="1500" dirty="0" err="1">
                <a:latin typeface="Verdana"/>
              </a:rPr>
              <a:t>lweight</a:t>
            </a:r>
            <a:r>
              <a:rPr lang="en-US" sz="1500" dirty="0">
                <a:latin typeface="Verdana"/>
              </a:rPr>
              <a:t>=3, pgg45=20</a:t>
            </a:r>
            <a:endParaRPr dirty="0"/>
          </a:p>
        </p:txBody>
      </p:sp>
      <p:pic>
        <p:nvPicPr>
          <p:cNvPr id="298" name="297 Imagen"/>
          <p:cNvPicPr/>
          <p:nvPr/>
        </p:nvPicPr>
        <p:blipFill>
          <a:blip r:embed="rId2"/>
          <a:srcRect b="306410"/>
          <a:stretch>
            <a:fillRect/>
          </a:stretch>
        </p:blipFill>
        <p:spPr>
          <a:xfrm>
            <a:off x="1641780" y="2692080"/>
            <a:ext cx="7053480" cy="1424160"/>
          </a:xfrm>
          <a:prstGeom prst="rect">
            <a:avLst/>
          </a:prstGeom>
          <a:ln>
            <a:noFill/>
          </a:ln>
        </p:spPr>
      </p:pic>
      <p:sp>
        <p:nvSpPr>
          <p:cNvPr id="2" name="Rectángulo 1"/>
          <p:cNvSpPr/>
          <p:nvPr/>
        </p:nvSpPr>
        <p:spPr>
          <a:xfrm>
            <a:off x="200520" y="2558880"/>
            <a:ext cx="9138252" cy="3698448"/>
          </a:xfrm>
          <a:prstGeom prst="rect">
            <a:avLst/>
          </a:prstGeom>
        </p:spPr>
        <p:txBody>
          <a:bodyPr wrap="square">
            <a:spAutoFit/>
          </a:bodyPr>
          <a:lstStyle/>
          <a:p>
            <a:pPr latinLnBrk="1"/>
            <a:r>
              <a:rPr lang="en-US" dirty="0" err="1">
                <a:latin typeface="Consolas" panose="020B0609020204030204" pitchFamily="49" charset="0"/>
                <a:ea typeface="Cambria" panose="02040503050406030204" pitchFamily="18" charset="0"/>
                <a:cs typeface="Times New Roman" panose="02020603050405020304" pitchFamily="18" charset="0"/>
              </a:rPr>
              <a:t>ndata</a:t>
            </a:r>
            <a:r>
              <a:rPr lang="en-US" dirty="0">
                <a:solidFill>
                  <a:srgbClr val="8F5902"/>
                </a:solidFill>
                <a:latin typeface="Consolas" panose="020B0609020204030204" pitchFamily="49" charset="0"/>
                <a:ea typeface="Cambria" panose="02040503050406030204" pitchFamily="18" charset="0"/>
                <a:cs typeface="Times New Roman" panose="02020603050405020304" pitchFamily="18" charset="0"/>
              </a:rPr>
              <a:t>&lt;-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solidFill>
                  <a:srgbClr val="000000"/>
                </a:solidFill>
                <a:latin typeface="Consolas" panose="020B0609020204030204" pitchFamily="49" charset="0"/>
                <a:ea typeface="Cambria" panose="02040503050406030204" pitchFamily="18" charset="0"/>
                <a:cs typeface="Times New Roman" panose="02020603050405020304" pitchFamily="18" charset="0"/>
              </a:rPr>
              <a:t>data.frame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C4A000"/>
                </a:solidFill>
                <a:latin typeface="Consolas" panose="020B0609020204030204" pitchFamily="49" charset="0"/>
                <a:ea typeface="Cambria" panose="02040503050406030204" pitchFamily="18" charset="0"/>
                <a:cs typeface="Times New Roman" panose="02020603050405020304" pitchFamily="18" charset="0"/>
              </a:rPr>
              <a:t>age=</a:t>
            </a:r>
            <a:r>
              <a:rPr lang="en-US" dirty="0">
                <a:solidFill>
                  <a:srgbClr val="0000CF"/>
                </a:solidFill>
                <a:latin typeface="Consolas" panose="020B0609020204030204" pitchFamily="49" charset="0"/>
                <a:ea typeface="Cambria" panose="02040503050406030204" pitchFamily="18" charset="0"/>
                <a:cs typeface="Times New Roman" panose="02020603050405020304" pitchFamily="18" charset="0"/>
              </a:rPr>
              <a:t>50</a:t>
            </a:r>
            <a:r>
              <a:rPr lang="en-US" dirty="0" smtClean="0">
                <a:latin typeface="Consolas" panose="020B0609020204030204" pitchFamily="49" charset="0"/>
                <a:ea typeface="Cambria" panose="02040503050406030204" pitchFamily="18" charset="0"/>
                <a:cs typeface="Times New Roman" panose="02020603050405020304" pitchFamily="18" charset="0"/>
              </a:rPr>
              <a:t>,</a:t>
            </a:r>
          </a:p>
          <a:p>
            <a:pPr latinLnBrk="1"/>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en-US" dirty="0" err="1"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gleason</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7</a:t>
            </a:r>
            <a:r>
              <a:rPr lang="en-US" dirty="0">
                <a:latin typeface="Consolas" panose="020B0609020204030204" pitchFamily="49" charset="0"/>
                <a:ea typeface="Cambria" panose="02040503050406030204" pitchFamily="18" charset="0"/>
                <a:cs typeface="Times New Roman" panose="02020603050405020304" pitchFamily="18" charset="0"/>
              </a:rPr>
              <a:t>, </a:t>
            </a:r>
            <a:endParaRPr lang="en-US" dirty="0" smtClean="0">
              <a:latin typeface="Consolas" panose="020B0609020204030204" pitchFamily="49" charset="0"/>
              <a:ea typeface="Cambria" panose="02040503050406030204" pitchFamily="18" charset="0"/>
              <a:cs typeface="Times New Roman" panose="02020603050405020304" pitchFamily="18" charset="0"/>
            </a:endParaRPr>
          </a:p>
          <a:p>
            <a:pPr latinLnBrk="1"/>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                    </a:t>
            </a:r>
            <a:r>
              <a:rPr lang="en-US" dirty="0" err="1"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lbph</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1.5</a:t>
            </a:r>
            <a:r>
              <a:rPr lang="en-US" dirty="0" smtClean="0">
                <a:latin typeface="Consolas" panose="020B0609020204030204" pitchFamily="49" charset="0"/>
                <a:ea typeface="Cambria" panose="02040503050406030204" pitchFamily="18" charset="0"/>
                <a:cs typeface="Times New Roman" panose="02020603050405020304" pitchFamily="18" charset="0"/>
              </a:rPr>
              <a:t>,</a:t>
            </a:r>
          </a:p>
          <a:p>
            <a:pPr latinLnBrk="1"/>
            <a:r>
              <a:rPr lang="en-US" dirty="0">
                <a:solidFill>
                  <a:srgbClr val="C4A000"/>
                </a:solidFill>
                <a:latin typeface="Consolas" panose="020B0609020204030204" pitchFamily="49" charset="0"/>
                <a:ea typeface="Cambria" panose="02040503050406030204" pitchFamily="18" charset="0"/>
                <a:cs typeface="Times New Roman" panose="02020603050405020304" pitchFamily="18" charset="0"/>
              </a:rPr>
              <a:t> </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                   </a:t>
            </a:r>
            <a:r>
              <a:rPr lang="en-US" dirty="0" err="1"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lcavol</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dirty="0" smtClean="0">
                <a:latin typeface="Consolas" panose="020B0609020204030204" pitchFamily="49" charset="0"/>
                <a:ea typeface="Cambria" panose="02040503050406030204" pitchFamily="18" charset="0"/>
                <a:cs typeface="Times New Roman" panose="02020603050405020304" pitchFamily="18" charset="0"/>
              </a:rPr>
              <a:t>,</a:t>
            </a:r>
          </a:p>
          <a:p>
            <a:pPr latinLnBrk="1"/>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en-US" dirty="0" err="1"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lcp</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dirty="0" smtClean="0">
                <a:latin typeface="Consolas" panose="020B0609020204030204" pitchFamily="49" charset="0"/>
                <a:ea typeface="Cambria" panose="02040503050406030204" pitchFamily="18" charset="0"/>
                <a:cs typeface="Times New Roman" panose="02020603050405020304" pitchFamily="18" charset="0"/>
              </a:rPr>
              <a:t>,</a:t>
            </a:r>
          </a:p>
          <a:p>
            <a:pPr latinLnBrk="1"/>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en-US" dirty="0" err="1"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lweight</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n-US" dirty="0">
                <a:latin typeface="Consolas" panose="020B0609020204030204" pitchFamily="49" charset="0"/>
                <a:ea typeface="Cambria" panose="02040503050406030204" pitchFamily="18" charset="0"/>
                <a:cs typeface="Times New Roman" panose="02020603050405020304" pitchFamily="18" charset="0"/>
              </a:rPr>
              <a:t>, </a:t>
            </a:r>
            <a:endParaRPr lang="en-US" dirty="0" smtClean="0">
              <a:latin typeface="Consolas" panose="020B0609020204030204" pitchFamily="49" charset="0"/>
              <a:ea typeface="Cambria" panose="02040503050406030204" pitchFamily="18" charset="0"/>
              <a:cs typeface="Times New Roman" panose="02020603050405020304" pitchFamily="18" charset="0"/>
            </a:endParaRPr>
          </a:p>
          <a:p>
            <a:pPr latinLnBrk="1"/>
            <a:r>
              <a:rPr lang="en-US" dirty="0">
                <a:solidFill>
                  <a:srgbClr val="C4A000"/>
                </a:solidFill>
                <a:latin typeface="Consolas" panose="020B0609020204030204" pitchFamily="49" charset="0"/>
                <a:ea typeface="Cambria" panose="02040503050406030204" pitchFamily="18" charset="0"/>
                <a:cs typeface="Times New Roman" panose="02020603050405020304" pitchFamily="18" charset="0"/>
              </a:rPr>
              <a:t> </a:t>
            </a:r>
            <a:r>
              <a:rPr lang="en-US" dirty="0" smtClean="0">
                <a:solidFill>
                  <a:srgbClr val="C4A000"/>
                </a:solidFill>
                <a:latin typeface="Consolas" panose="020B0609020204030204" pitchFamily="49" charset="0"/>
                <a:ea typeface="Cambria" panose="02040503050406030204" pitchFamily="18" charset="0"/>
                <a:cs typeface="Times New Roman" panose="02020603050405020304" pitchFamily="18" charset="0"/>
              </a:rPr>
              <a:t>                   pgg45=20</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predict</a:t>
            </a:r>
            <a:r>
              <a:rPr lang="en-US" sz="1600" dirty="0">
                <a:latin typeface="Consolas" panose="020B0609020204030204" pitchFamily="49" charset="0"/>
                <a:ea typeface="Cambria" panose="02040503050406030204" pitchFamily="18" charset="0"/>
                <a:cs typeface="Times New Roman" panose="02020603050405020304" pitchFamily="18" charset="0"/>
              </a:rPr>
              <a:t>(fit1, </a:t>
            </a:r>
            <a:r>
              <a:rPr lang="en-US" sz="1600" dirty="0" err="1">
                <a:solidFill>
                  <a:srgbClr val="C4A000"/>
                </a:solidFill>
                <a:latin typeface="Consolas" panose="020B0609020204030204" pitchFamily="49" charset="0"/>
                <a:ea typeface="Cambria" panose="02040503050406030204" pitchFamily="18" charset="0"/>
                <a:cs typeface="Times New Roman" panose="02020603050405020304" pitchFamily="18" charset="0"/>
              </a:rPr>
              <a:t>newdata</a:t>
            </a:r>
            <a:r>
              <a:rPr lang="en-US" sz="1600" dirty="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sz="1600" dirty="0" err="1">
                <a:latin typeface="Consolas" panose="020B0609020204030204" pitchFamily="49" charset="0"/>
                <a:ea typeface="Cambria" panose="02040503050406030204" pitchFamily="18" charset="0"/>
                <a:cs typeface="Times New Roman" panose="02020603050405020304" pitchFamily="18" charset="0"/>
              </a:rPr>
              <a:t>ndata</a:t>
            </a:r>
            <a:r>
              <a:rPr lang="en-US" sz="1600" dirty="0">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C4A000"/>
                </a:solidFill>
                <a:latin typeface="Consolas" panose="020B0609020204030204" pitchFamily="49" charset="0"/>
                <a:ea typeface="Cambria" panose="02040503050406030204" pitchFamily="18" charset="0"/>
                <a:cs typeface="Times New Roman" panose="02020603050405020304" pitchFamily="18" charset="0"/>
              </a:rPr>
              <a:t>interval=</a:t>
            </a:r>
            <a:r>
              <a:rPr lang="en-US" sz="16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"confidence"</a:t>
            </a:r>
            <a:r>
              <a:rPr lang="en-US" sz="1600" dirty="0">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C4A000"/>
                </a:solidFill>
                <a:latin typeface="Consolas" panose="020B0609020204030204" pitchFamily="49" charset="0"/>
                <a:ea typeface="Cambria" panose="02040503050406030204" pitchFamily="18" charset="0"/>
                <a:cs typeface="Times New Roman" panose="02020603050405020304" pitchFamily="18" charset="0"/>
              </a:rPr>
              <a:t>level=</a:t>
            </a:r>
            <a:r>
              <a:rPr lang="en-US" sz="1600" dirty="0">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95</a:t>
            </a:r>
            <a:r>
              <a:rPr lang="en-US" sz="1600" dirty="0">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C4A000"/>
                </a:solidFill>
                <a:latin typeface="Consolas" panose="020B0609020204030204" pitchFamily="49" charset="0"/>
                <a:ea typeface="Cambria" panose="02040503050406030204" pitchFamily="18" charset="0"/>
                <a:cs typeface="Times New Roman" panose="02020603050405020304" pitchFamily="18" charset="0"/>
              </a:rPr>
              <a:t>se.fit</a:t>
            </a:r>
            <a:r>
              <a:rPr lang="en-US" sz="1600" dirty="0">
                <a:solidFill>
                  <a:srgbClr val="C4A000"/>
                </a:solidFill>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latin typeface="Consolas" panose="020B0609020204030204" pitchFamily="49" charset="0"/>
                <a:ea typeface="Cambria" panose="02040503050406030204" pitchFamily="18" charset="0"/>
                <a:cs typeface="Times New Roman" panose="02020603050405020304" pitchFamily="18" charset="0"/>
              </a:rPr>
              <a:t>FALSE</a:t>
            </a:r>
            <a:r>
              <a:rPr lang="en-US" sz="1600" dirty="0">
                <a:latin typeface="Consolas" panose="020B0609020204030204" pitchFamily="49" charset="0"/>
                <a:ea typeface="Cambria" panose="02040503050406030204" pitchFamily="18" charset="0"/>
                <a:cs typeface="Times New Roman" panose="02020603050405020304" pitchFamily="18" charset="0"/>
              </a:rPr>
              <a:t>)</a:t>
            </a:r>
            <a:endParaRPr lang="ca-ES" sz="1600"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dirty="0" smtClean="0">
              <a:latin typeface="Consolas" panose="020B0609020204030204" pitchFamily="49" charset="0"/>
              <a:ea typeface="Cambria" panose="02040503050406030204" pitchFamily="18" charset="0"/>
              <a:cs typeface="Times New Roman" panose="02020603050405020304" pitchFamily="18" charset="0"/>
            </a:endParaRPr>
          </a:p>
          <a:p>
            <a:pPr algn="ctr" latinLnBrk="1">
              <a:spcAft>
                <a:spcPts val="1000"/>
              </a:spcAft>
            </a:pPr>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en-US" sz="2400" dirty="0" smtClean="0">
                <a:solidFill>
                  <a:srgbClr val="C00000"/>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rPr>
              <a:t>fit      </a:t>
            </a:r>
            <a:r>
              <a:rPr lang="en-US" sz="2400" dirty="0" err="1">
                <a:solidFill>
                  <a:srgbClr val="C00000"/>
                </a:solidFill>
                <a:latin typeface="Consolas" panose="020B0609020204030204" pitchFamily="49" charset="0"/>
                <a:ea typeface="Cambria" panose="02040503050406030204" pitchFamily="18" charset="0"/>
                <a:cs typeface="Times New Roman" panose="02020603050405020304" pitchFamily="18" charset="0"/>
              </a:rPr>
              <a:t>lwr</a:t>
            </a:r>
            <a:r>
              <a:rPr lang="en-U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rPr>
              <a:t>      </a:t>
            </a:r>
            <a:r>
              <a:rPr lang="en-US" sz="2400" dirty="0" err="1">
                <a:solidFill>
                  <a:srgbClr val="C00000"/>
                </a:solidFill>
                <a:latin typeface="Consolas" panose="020B0609020204030204" pitchFamily="49" charset="0"/>
                <a:ea typeface="Cambria" panose="02040503050406030204" pitchFamily="18" charset="0"/>
                <a:cs typeface="Times New Roman" panose="02020603050405020304" pitchFamily="18" charset="0"/>
              </a:rPr>
              <a:t>upr</a:t>
            </a:r>
            <a:r>
              <a:rPr lang="en-U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rPr>
              <a:t/>
            </a:r>
            <a:br>
              <a:rPr lang="en-U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rPr>
            </a:br>
            <a:r>
              <a:rPr lang="en-US" sz="2400" dirty="0" smtClean="0">
                <a:solidFill>
                  <a:srgbClr val="C00000"/>
                </a:solidFill>
                <a:latin typeface="Consolas" panose="020B0609020204030204" pitchFamily="49" charset="0"/>
                <a:ea typeface="Cambria" panose="02040503050406030204" pitchFamily="18" charset="0"/>
                <a:cs typeface="Times New Roman" panose="02020603050405020304" pitchFamily="18" charset="0"/>
              </a:rPr>
              <a:t>   1  </a:t>
            </a:r>
            <a:r>
              <a:rPr lang="en-U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rPr>
              <a:t>2.191812 1.695584 2.688039</a:t>
            </a:r>
            <a:endParaRPr lang="ca-ES" sz="2400" dirty="0">
              <a:solidFill>
                <a:srgbClr val="C00000"/>
              </a:solidFill>
              <a:latin typeface="Consolas" panose="020B0609020204030204" pitchFamily="49"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88520" y="1580040"/>
            <a:ext cx="7920000" cy="3288240"/>
          </a:xfrm>
          <a:prstGeom prst="rect">
            <a:avLst/>
          </a:prstGeom>
          <a:noFill/>
          <a:ln>
            <a:noFill/>
          </a:ln>
        </p:spPr>
        <p:txBody>
          <a:bodyPr lIns="90000" tIns="45000" rIns="90000" bIns="45000"/>
          <a:lstStyle/>
          <a:p>
            <a:pPr>
              <a:lnSpc>
                <a:spcPct val="150000"/>
              </a:lnSpc>
              <a:buFont typeface="Calibri"/>
              <a:buAutoNum type="arabicPeriod"/>
            </a:pPr>
            <a:r>
              <a:rPr lang="en-US" sz="3600">
                <a:solidFill>
                  <a:srgbClr val="262626"/>
                </a:solidFill>
                <a:latin typeface="Verdana"/>
                <a:ea typeface="ＭＳ Ｐゴシック"/>
              </a:rPr>
              <a:t>Multiple Linear Regression</a:t>
            </a:r>
            <a:endParaRPr/>
          </a:p>
          <a:p>
            <a:pPr lvl="1">
              <a:lnSpc>
                <a:spcPct val="150000"/>
              </a:lnSpc>
              <a:buFont typeface="Calibri"/>
              <a:buAutoNum type="arabicPeriod"/>
            </a:pPr>
            <a:r>
              <a:rPr lang="en-US" sz="2400">
                <a:solidFill>
                  <a:srgbClr val="262626"/>
                </a:solidFill>
                <a:latin typeface="Verdana"/>
                <a:ea typeface="ＭＳ Ｐゴシック"/>
              </a:rPr>
              <a:t>Multiple linear model</a:t>
            </a:r>
            <a:endParaRPr/>
          </a:p>
          <a:p>
            <a:pPr lvl="1">
              <a:lnSpc>
                <a:spcPct val="150000"/>
              </a:lnSpc>
              <a:buFont typeface="Calibri"/>
              <a:buAutoNum type="arabicPeriod"/>
            </a:pPr>
            <a:r>
              <a:rPr lang="en-US" sz="2400">
                <a:solidFill>
                  <a:srgbClr val="262626"/>
                </a:solidFill>
                <a:latin typeface="Verdana"/>
                <a:ea typeface="ＭＳ Ｐゴシック"/>
              </a:rPr>
              <a:t>Model assumptions</a:t>
            </a:r>
            <a:endParaRPr/>
          </a:p>
          <a:p>
            <a:pPr lvl="1">
              <a:lnSpc>
                <a:spcPct val="150000"/>
              </a:lnSpc>
              <a:buFont typeface="Calibri"/>
              <a:buAutoNum type="arabicPeriod"/>
            </a:pPr>
            <a:r>
              <a:rPr lang="en-US" sz="2400">
                <a:solidFill>
                  <a:srgbClr val="262626"/>
                </a:solidFill>
                <a:latin typeface="Verdana"/>
                <a:ea typeface="ＭＳ Ｐゴシック"/>
              </a:rPr>
              <a:t>Inference</a:t>
            </a:r>
            <a:endParaRPr/>
          </a:p>
          <a:p>
            <a:pPr lvl="1">
              <a:lnSpc>
                <a:spcPct val="150000"/>
              </a:lnSpc>
              <a:buFont typeface="Calibri"/>
              <a:buAutoNum type="arabicPeriod"/>
            </a:pPr>
            <a:r>
              <a:rPr lang="en-US" sz="2400" b="1">
                <a:solidFill>
                  <a:srgbClr val="262626"/>
                </a:solidFill>
                <a:latin typeface="Verdana"/>
                <a:ea typeface="ＭＳ Ｐゴシック"/>
              </a:rPr>
              <a:t>Model building</a:t>
            </a:r>
            <a:endParaRPr/>
          </a:p>
          <a:p>
            <a:pPr>
              <a:lnSpc>
                <a:spcPct val="150000"/>
              </a:lnSpc>
            </a:pPr>
            <a:endParaRPr/>
          </a:p>
        </p:txBody>
      </p:sp>
      <p:sp>
        <p:nvSpPr>
          <p:cNvPr id="304" name="CustomShape 2"/>
          <p:cNvSpPr/>
          <p:nvPr/>
        </p:nvSpPr>
        <p:spPr>
          <a:xfrm>
            <a:off x="272520" y="692640"/>
            <a:ext cx="5551560" cy="440280"/>
          </a:xfrm>
          <a:prstGeom prst="rect">
            <a:avLst/>
          </a:prstGeom>
          <a:noFill/>
          <a:ln>
            <a:noFill/>
          </a:ln>
        </p:spPr>
        <p:txBody>
          <a:bodyPr lIns="90000" tIns="45000" rIns="90000" bIns="45000"/>
          <a:lstStyle/>
          <a:p>
            <a:pPr>
              <a:lnSpc>
                <a:spcPct val="100000"/>
              </a:lnSpc>
            </a:pPr>
            <a:r>
              <a:rPr lang="en-US" sz="2300" b="1" u="sng">
                <a:solidFill>
                  <a:srgbClr val="7D468C"/>
                </a:solidFill>
                <a:latin typeface="Verdana"/>
              </a:rPr>
              <a:t>TABLE OF CONTENTS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6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 Model building</a:t>
            </a:r>
            <a:endParaRPr/>
          </a:p>
          <a:p>
            <a:pPr>
              <a:lnSpc>
                <a:spcPct val="100000"/>
              </a:lnSpc>
            </a:pPr>
            <a:endParaRPr/>
          </a:p>
        </p:txBody>
      </p:sp>
      <p:sp>
        <p:nvSpPr>
          <p:cNvPr id="306" name="CustomShape 2"/>
          <p:cNvSpPr/>
          <p:nvPr/>
        </p:nvSpPr>
        <p:spPr>
          <a:xfrm>
            <a:off x="455760" y="1285200"/>
            <a:ext cx="8750520" cy="806760"/>
          </a:xfrm>
          <a:prstGeom prst="rect">
            <a:avLst/>
          </a:prstGeom>
          <a:noFill/>
          <a:ln>
            <a:noFill/>
          </a:ln>
        </p:spPr>
        <p:txBody>
          <a:bodyPr lIns="90000" tIns="45000" rIns="90000" bIns="45000"/>
          <a:lstStyle/>
          <a:p>
            <a:pPr>
              <a:lnSpc>
                <a:spcPct val="100000"/>
              </a:lnSpc>
              <a:buFont typeface="Arial"/>
              <a:buChar char="•"/>
            </a:pPr>
            <a:r>
              <a:rPr lang="en-US" sz="2100">
                <a:solidFill>
                  <a:srgbClr val="262626"/>
                </a:solidFill>
                <a:latin typeface="Verdana"/>
              </a:rPr>
              <a:t> Not all the explanatory variables are correlated with the 	</a:t>
            </a:r>
            <a:endParaRPr/>
          </a:p>
          <a:p>
            <a:pPr>
              <a:lnSpc>
                <a:spcPct val="100000"/>
              </a:lnSpc>
              <a:buFont typeface="Arial"/>
              <a:buChar char="•"/>
            </a:pPr>
            <a:r>
              <a:rPr lang="en-US" sz="2100">
                <a:solidFill>
                  <a:srgbClr val="262626"/>
                </a:solidFill>
                <a:latin typeface="Verdana"/>
              </a:rPr>
              <a:t> response variable!</a:t>
            </a:r>
            <a:endParaRPr/>
          </a:p>
        </p:txBody>
      </p:sp>
      <p:sp>
        <p:nvSpPr>
          <p:cNvPr id="307" name="CustomShape 3"/>
          <p:cNvSpPr/>
          <p:nvPr/>
        </p:nvSpPr>
        <p:spPr>
          <a:xfrm>
            <a:off x="455760" y="2017440"/>
            <a:ext cx="8652960" cy="760320"/>
          </a:xfrm>
          <a:prstGeom prst="rect">
            <a:avLst/>
          </a:prstGeom>
          <a:noFill/>
          <a:ln>
            <a:noFill/>
          </a:ln>
        </p:spPr>
        <p:txBody>
          <a:bodyPr lIns="90000" tIns="45000" rIns="90000" bIns="45000"/>
          <a:lstStyle/>
          <a:p>
            <a:pPr algn="just">
              <a:lnSpc>
                <a:spcPct val="100000"/>
              </a:lnSpc>
              <a:buFont typeface="Arial"/>
              <a:buChar char="•"/>
            </a:pPr>
            <a:r>
              <a:rPr lang="en-US" sz="2200" dirty="0">
                <a:solidFill>
                  <a:srgbClr val="696969"/>
                </a:solidFill>
                <a:latin typeface="Verdana"/>
              </a:rPr>
              <a:t> We have started building a model with all the variables,</a:t>
            </a:r>
            <a:endParaRPr dirty="0"/>
          </a:p>
          <a:p>
            <a:pPr algn="just">
              <a:lnSpc>
                <a:spcPct val="100000"/>
              </a:lnSpc>
              <a:buFont typeface="Arial"/>
              <a:buChar char="•"/>
            </a:pPr>
            <a:r>
              <a:rPr lang="en-US" sz="2200" dirty="0">
                <a:solidFill>
                  <a:srgbClr val="696969"/>
                </a:solidFill>
                <a:latin typeface="Verdana"/>
              </a:rPr>
              <a:t> but </a:t>
            </a:r>
            <a:r>
              <a:rPr lang="en-US" sz="2200" dirty="0">
                <a:solidFill>
                  <a:srgbClr val="000000"/>
                </a:solidFill>
                <a:latin typeface="Verdana"/>
              </a:rPr>
              <a:t>some of them are not significant</a:t>
            </a:r>
            <a:endParaRPr dirty="0"/>
          </a:p>
        </p:txBody>
      </p:sp>
      <p:sp>
        <p:nvSpPr>
          <p:cNvPr id="308" name="CustomShape 4"/>
          <p:cNvSpPr/>
          <p:nvPr/>
        </p:nvSpPr>
        <p:spPr>
          <a:xfrm>
            <a:off x="933120" y="2941560"/>
            <a:ext cx="8134560" cy="576720"/>
          </a:xfrm>
          <a:prstGeom prst="rect">
            <a:avLst/>
          </a:prstGeom>
          <a:noFill/>
          <a:ln>
            <a:solidFill>
              <a:srgbClr val="262626"/>
            </a:solidFill>
          </a:ln>
        </p:spPr>
        <p:txBody>
          <a:bodyPr lIns="90000" tIns="45000" rIns="90000" bIns="45000"/>
          <a:lstStyle/>
          <a:p>
            <a:pPr algn="just">
              <a:lnSpc>
                <a:spcPct val="100000"/>
              </a:lnSpc>
            </a:pPr>
            <a:r>
              <a:rPr lang="en-US" sz="1600">
                <a:solidFill>
                  <a:srgbClr val="696969"/>
                </a:solidFill>
                <a:latin typeface="Verdana"/>
              </a:rPr>
              <a:t>lpsa = 0.42 + 0.61lcavol + 0.68lweight – 0.02age + 0.069lbph + 0.013lcp </a:t>
            </a:r>
            <a:endParaRPr/>
          </a:p>
          <a:p>
            <a:pPr algn="just">
              <a:lnSpc>
                <a:spcPct val="100000"/>
              </a:lnSpc>
            </a:pPr>
            <a:r>
              <a:rPr lang="en-US" sz="1600">
                <a:solidFill>
                  <a:srgbClr val="696969"/>
                </a:solidFill>
                <a:latin typeface="Verdana"/>
              </a:rPr>
              <a:t>	 - 0.01gleason + 0.006pgg45</a:t>
            </a:r>
            <a:endParaRPr/>
          </a:p>
        </p:txBody>
      </p:sp>
      <p:sp>
        <p:nvSpPr>
          <p:cNvPr id="309" name="CustomShape 5"/>
          <p:cNvSpPr/>
          <p:nvPr/>
        </p:nvSpPr>
        <p:spPr>
          <a:xfrm>
            <a:off x="5924160" y="4913280"/>
            <a:ext cx="602640" cy="433080"/>
          </a:xfrm>
          <a:prstGeom prst="rightArrow">
            <a:avLst>
              <a:gd name="adj1" fmla="val 50000"/>
              <a:gd name="adj2" fmla="val 50000"/>
            </a:avLst>
          </a:prstGeom>
          <a:solidFill>
            <a:srgbClr val="993489"/>
          </a:solidFill>
          <a:ln w="9360">
            <a:noFill/>
          </a:ln>
        </p:spPr>
      </p:sp>
      <p:sp>
        <p:nvSpPr>
          <p:cNvPr id="310" name="CustomShape 6"/>
          <p:cNvSpPr/>
          <p:nvPr/>
        </p:nvSpPr>
        <p:spPr>
          <a:xfrm>
            <a:off x="6659640" y="4550760"/>
            <a:ext cx="2751840" cy="1308960"/>
          </a:xfrm>
          <a:prstGeom prst="rect">
            <a:avLst/>
          </a:prstGeom>
          <a:noFill/>
          <a:ln>
            <a:noFill/>
          </a:ln>
        </p:spPr>
        <p:txBody>
          <a:bodyPr lIns="90000" tIns="45000" rIns="90000" bIns="45000"/>
          <a:lstStyle/>
          <a:p>
            <a:pPr algn="ctr">
              <a:lnSpc>
                <a:spcPct val="100000"/>
              </a:lnSpc>
            </a:pPr>
            <a:r>
              <a:rPr lang="en-US" sz="2000">
                <a:solidFill>
                  <a:srgbClr val="696969"/>
                </a:solidFill>
                <a:latin typeface="Verdana"/>
              </a:rPr>
              <a:t>It looks as if only </a:t>
            </a:r>
            <a:r>
              <a:rPr lang="en-US" sz="2000" i="1">
                <a:solidFill>
                  <a:srgbClr val="696969"/>
                </a:solidFill>
                <a:latin typeface="Verdana"/>
              </a:rPr>
              <a:t>lcavol</a:t>
            </a:r>
            <a:r>
              <a:rPr lang="en-US" sz="2000">
                <a:solidFill>
                  <a:srgbClr val="696969"/>
                </a:solidFill>
                <a:latin typeface="Verdana"/>
              </a:rPr>
              <a:t> and </a:t>
            </a:r>
            <a:r>
              <a:rPr lang="en-US" sz="2000" i="1">
                <a:solidFill>
                  <a:srgbClr val="696969"/>
                </a:solidFill>
                <a:latin typeface="Verdana"/>
              </a:rPr>
              <a:t>lweight</a:t>
            </a:r>
            <a:r>
              <a:rPr lang="en-US" sz="2000">
                <a:solidFill>
                  <a:srgbClr val="696969"/>
                </a:solidFill>
                <a:latin typeface="Verdana"/>
              </a:rPr>
              <a:t> have to remain in the model</a:t>
            </a:r>
            <a:endParaRPr/>
          </a:p>
        </p:txBody>
      </p:sp>
      <p:sp>
        <p:nvSpPr>
          <p:cNvPr id="311" name="CustomShape 7"/>
          <p:cNvSpPr/>
          <p:nvPr/>
        </p:nvSpPr>
        <p:spPr>
          <a:xfrm>
            <a:off x="344488" y="3659760"/>
            <a:ext cx="5416232" cy="2507040"/>
          </a:xfrm>
          <a:prstGeom prst="rect">
            <a:avLst/>
          </a:prstGeom>
          <a:noFill/>
          <a:ln>
            <a:noFill/>
          </a:ln>
        </p:spPr>
        <p:txBody>
          <a:bodyPr lIns="90000" tIns="45000" rIns="90000" bIns="45000"/>
          <a:lstStyle/>
          <a:p>
            <a:pPr>
              <a:lnSpc>
                <a:spcPct val="100000"/>
              </a:lnSpc>
            </a:pPr>
            <a:endParaRPr dirty="0"/>
          </a:p>
          <a:p>
            <a:pPr>
              <a:lnSpc>
                <a:spcPct val="100000"/>
              </a:lnSpc>
            </a:pPr>
            <a:r>
              <a:rPr lang="en-US" sz="1400" dirty="0">
                <a:solidFill>
                  <a:srgbClr val="0070C0"/>
                </a:solidFill>
                <a:latin typeface="Calibri"/>
              </a:rPr>
              <a:t>Coefficients:</a:t>
            </a:r>
            <a:endParaRPr dirty="0"/>
          </a:p>
          <a:p>
            <a:pPr>
              <a:lnSpc>
                <a:spcPct val="100000"/>
              </a:lnSpc>
            </a:pPr>
            <a:r>
              <a:rPr lang="en-US" sz="1400" dirty="0">
                <a:solidFill>
                  <a:srgbClr val="0070C0"/>
                </a:solidFill>
                <a:latin typeface="Calibri"/>
              </a:rPr>
              <a:t>             	Estimate	Std. Error 	t value 	</a:t>
            </a:r>
            <a:r>
              <a:rPr lang="en-US" sz="1400" dirty="0" err="1">
                <a:solidFill>
                  <a:srgbClr val="0070C0"/>
                </a:solidFill>
                <a:latin typeface="Calibri"/>
              </a:rPr>
              <a:t>Pr</a:t>
            </a:r>
            <a:r>
              <a:rPr lang="en-US" sz="1400" dirty="0">
                <a:solidFill>
                  <a:srgbClr val="0070C0"/>
                </a:solidFill>
                <a:latin typeface="Calibri"/>
              </a:rPr>
              <a:t>(&gt;|t|)    </a:t>
            </a:r>
            <a:endParaRPr dirty="0"/>
          </a:p>
          <a:p>
            <a:pPr>
              <a:lnSpc>
                <a:spcPct val="100000"/>
              </a:lnSpc>
            </a:pPr>
            <a:r>
              <a:rPr lang="en-US" sz="1200" dirty="0">
                <a:solidFill>
                  <a:srgbClr val="0070C0"/>
                </a:solidFill>
                <a:latin typeface="Calibri"/>
              </a:rPr>
              <a:t>(Intercept)	0.422836	1.383227	0.306		0.76056    </a:t>
            </a:r>
            <a:endParaRPr dirty="0"/>
          </a:p>
          <a:p>
            <a:pPr>
              <a:lnSpc>
                <a:spcPct val="100000"/>
              </a:lnSpc>
            </a:pPr>
            <a:r>
              <a:rPr lang="en-US" sz="1200" dirty="0">
                <a:solidFill>
                  <a:srgbClr val="0070C0"/>
                </a:solidFill>
                <a:latin typeface="Calibri"/>
              </a:rPr>
              <a:t>age         	-0.019872	0.011620	-1.710	0.09073 .  </a:t>
            </a:r>
            <a:endParaRPr dirty="0"/>
          </a:p>
          <a:p>
            <a:pPr>
              <a:lnSpc>
                <a:spcPct val="100000"/>
              </a:lnSpc>
            </a:pPr>
            <a:r>
              <a:rPr lang="en-US" sz="1200" dirty="0" err="1">
                <a:solidFill>
                  <a:srgbClr val="0070C0"/>
                </a:solidFill>
                <a:latin typeface="Calibri"/>
              </a:rPr>
              <a:t>gleason</a:t>
            </a:r>
            <a:r>
              <a:rPr lang="en-US" sz="1200" dirty="0">
                <a:solidFill>
                  <a:srgbClr val="0070C0"/>
                </a:solidFill>
                <a:latin typeface="Calibri"/>
              </a:rPr>
              <a:t>     	-0.010314	0.161779	-0.064	0.94931    </a:t>
            </a:r>
            <a:endParaRPr dirty="0"/>
          </a:p>
          <a:p>
            <a:pPr>
              <a:lnSpc>
                <a:spcPct val="100000"/>
              </a:lnSpc>
            </a:pPr>
            <a:r>
              <a:rPr lang="en-US" sz="1200" dirty="0" err="1">
                <a:solidFill>
                  <a:srgbClr val="0070C0"/>
                </a:solidFill>
                <a:latin typeface="Calibri"/>
              </a:rPr>
              <a:t>lbph</a:t>
            </a:r>
            <a:r>
              <a:rPr lang="en-US" sz="1200" dirty="0">
                <a:solidFill>
                  <a:srgbClr val="0070C0"/>
                </a:solidFill>
                <a:latin typeface="Calibri"/>
              </a:rPr>
              <a:t>         	0.069226	0.060072	1.152		0.25225    </a:t>
            </a:r>
            <a:endParaRPr dirty="0"/>
          </a:p>
          <a:p>
            <a:pPr>
              <a:lnSpc>
                <a:spcPct val="100000"/>
              </a:lnSpc>
            </a:pPr>
            <a:r>
              <a:rPr lang="en-US" sz="1200" dirty="0" err="1">
                <a:solidFill>
                  <a:srgbClr val="0070C0"/>
                </a:solidFill>
                <a:latin typeface="Calibri"/>
              </a:rPr>
              <a:t>lcavol</a:t>
            </a:r>
            <a:r>
              <a:rPr lang="en-US" sz="1200" dirty="0">
                <a:solidFill>
                  <a:srgbClr val="0070C0"/>
                </a:solidFill>
                <a:latin typeface="Calibri"/>
              </a:rPr>
              <a:t>       	0.605602	0.091130	6.645		2.34e-09 ***</a:t>
            </a:r>
            <a:endParaRPr dirty="0"/>
          </a:p>
          <a:p>
            <a:pPr>
              <a:lnSpc>
                <a:spcPct val="100000"/>
              </a:lnSpc>
            </a:pPr>
            <a:r>
              <a:rPr lang="en-US" sz="1200" dirty="0" err="1">
                <a:solidFill>
                  <a:srgbClr val="0070C0"/>
                </a:solidFill>
                <a:latin typeface="Calibri"/>
              </a:rPr>
              <a:t>lLcp</a:t>
            </a:r>
            <a:r>
              <a:rPr lang="en-US" sz="1200" dirty="0">
                <a:solidFill>
                  <a:srgbClr val="0070C0"/>
                </a:solidFill>
                <a:latin typeface="Calibri"/>
              </a:rPr>
              <a:t>          	0.012516	0.085668	0.146		0.88417    </a:t>
            </a:r>
            <a:endParaRPr dirty="0"/>
          </a:p>
          <a:p>
            <a:pPr>
              <a:lnSpc>
                <a:spcPct val="100000"/>
              </a:lnSpc>
            </a:pPr>
            <a:r>
              <a:rPr lang="en-US" sz="1200" dirty="0" err="1">
                <a:solidFill>
                  <a:srgbClr val="0070C0"/>
                </a:solidFill>
                <a:latin typeface="Calibri"/>
              </a:rPr>
              <a:t>lweight</a:t>
            </a:r>
            <a:r>
              <a:rPr lang="en-US" sz="1200" dirty="0">
                <a:solidFill>
                  <a:srgbClr val="0070C0"/>
                </a:solidFill>
                <a:latin typeface="Calibri"/>
              </a:rPr>
              <a:t>      	0.667132	0.210248	3.173		0.00207 ** </a:t>
            </a:r>
            <a:endParaRPr dirty="0"/>
          </a:p>
          <a:p>
            <a:pPr>
              <a:lnSpc>
                <a:spcPct val="100000"/>
              </a:lnSpc>
            </a:pPr>
            <a:r>
              <a:rPr lang="en-US" sz="1200" dirty="0">
                <a:solidFill>
                  <a:srgbClr val="0070C0"/>
                </a:solidFill>
                <a:latin typeface="Calibri"/>
              </a:rPr>
              <a:t>pgg45        	0.006198	0.004543	1.364		0.17599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455760" y="1285200"/>
            <a:ext cx="9145080" cy="806760"/>
          </a:xfrm>
          <a:prstGeom prst="rect">
            <a:avLst/>
          </a:prstGeom>
          <a:noFill/>
          <a:ln>
            <a:noFill/>
          </a:ln>
        </p:spPr>
        <p:txBody>
          <a:bodyPr lIns="90000" tIns="45000" rIns="90000" bIns="45000"/>
          <a:lstStyle/>
          <a:p>
            <a:pPr>
              <a:lnSpc>
                <a:spcPct val="100000"/>
              </a:lnSpc>
              <a:buFont typeface="Arial"/>
              <a:buChar char="•"/>
            </a:pPr>
            <a:r>
              <a:rPr lang="en-US" sz="2100">
                <a:solidFill>
                  <a:srgbClr val="262626"/>
                </a:solidFill>
                <a:latin typeface="Verdana"/>
              </a:rPr>
              <a:t> Therefore…how many variables to include in the </a:t>
            </a:r>
            <a:r>
              <a:rPr lang="en-US" sz="2100" i="1">
                <a:solidFill>
                  <a:srgbClr val="262626"/>
                </a:solidFill>
                <a:latin typeface="Verdana"/>
              </a:rPr>
              <a:t>good</a:t>
            </a:r>
            <a:r>
              <a:rPr lang="en-US" sz="2100">
                <a:solidFill>
                  <a:srgbClr val="262626"/>
                </a:solidFill>
                <a:latin typeface="Verdana"/>
              </a:rPr>
              <a:t> model?</a:t>
            </a:r>
            <a:endParaRPr/>
          </a:p>
        </p:txBody>
      </p:sp>
      <p:sp>
        <p:nvSpPr>
          <p:cNvPr id="313" name="CustomShape 2"/>
          <p:cNvSpPr/>
          <p:nvPr/>
        </p:nvSpPr>
        <p:spPr>
          <a:xfrm>
            <a:off x="344488" y="1844824"/>
            <a:ext cx="9439232" cy="4417560"/>
          </a:xfrm>
          <a:prstGeom prst="rect">
            <a:avLst/>
          </a:prstGeom>
          <a:noFill/>
          <a:ln>
            <a:noFill/>
          </a:ln>
        </p:spPr>
        <p:txBody>
          <a:bodyPr lIns="90000" tIns="45000" rIns="90000" bIns="45000"/>
          <a:lstStyle/>
          <a:p>
            <a:pPr algn="just">
              <a:lnSpc>
                <a:spcPct val="100000"/>
              </a:lnSpc>
              <a:buFont typeface="Arial"/>
              <a:buChar char="•"/>
            </a:pPr>
            <a:r>
              <a:rPr lang="en-US" sz="2200" dirty="0">
                <a:solidFill>
                  <a:srgbClr val="808080"/>
                </a:solidFill>
                <a:latin typeface="Verdana"/>
              </a:rPr>
              <a:t> Before variable selection, it is important to think about:</a:t>
            </a:r>
            <a:endParaRPr dirty="0"/>
          </a:p>
          <a:p>
            <a:pPr algn="just">
              <a:lnSpc>
                <a:spcPct val="100000"/>
              </a:lnSpc>
            </a:pPr>
            <a:endParaRPr dirty="0"/>
          </a:p>
          <a:p>
            <a:pPr lvl="1" algn="just">
              <a:lnSpc>
                <a:spcPct val="100000"/>
              </a:lnSpc>
              <a:buFont typeface="Wingdings" charset="2"/>
              <a:buChar char=""/>
            </a:pPr>
            <a:r>
              <a:rPr lang="en-US" sz="2000" dirty="0">
                <a:solidFill>
                  <a:srgbClr val="696969"/>
                </a:solidFill>
                <a:latin typeface="Verdana"/>
              </a:rPr>
              <a:t>Is it possible </a:t>
            </a:r>
            <a:r>
              <a:rPr lang="en-US" sz="2000" dirty="0">
                <a:solidFill>
                  <a:srgbClr val="000000"/>
                </a:solidFill>
                <a:latin typeface="Verdana"/>
              </a:rPr>
              <a:t>to identify the correct/perfect model?</a:t>
            </a:r>
          </a:p>
          <a:p>
            <a:pPr lvl="1" algn="just">
              <a:lnSpc>
                <a:spcPct val="100000"/>
              </a:lnSpc>
            </a:pPr>
            <a:endParaRPr dirty="0"/>
          </a:p>
          <a:p>
            <a:pPr algn="just">
              <a:lnSpc>
                <a:spcPct val="100000"/>
              </a:lnSpc>
            </a:pPr>
            <a:r>
              <a:rPr lang="en-US" sz="2000" i="1" dirty="0">
                <a:solidFill>
                  <a:srgbClr val="262626"/>
                </a:solidFill>
                <a:latin typeface="Verdana"/>
              </a:rPr>
              <a:t>   </a:t>
            </a:r>
            <a:r>
              <a:rPr lang="en-US" sz="2000" i="1" dirty="0">
                <a:solidFill>
                  <a:srgbClr val="000099"/>
                </a:solidFill>
                <a:latin typeface="Verdana"/>
              </a:rPr>
              <a:t>“All models are wrong, but some are useful” 	</a:t>
            </a:r>
            <a:r>
              <a:rPr lang="en-US" sz="2000" i="1" dirty="0">
                <a:solidFill>
                  <a:srgbClr val="262626"/>
                </a:solidFill>
                <a:latin typeface="Verdana"/>
              </a:rPr>
              <a:t>  </a:t>
            </a:r>
            <a:r>
              <a:rPr lang="en-US" sz="1400" dirty="0">
                <a:solidFill>
                  <a:srgbClr val="000099"/>
                </a:solidFill>
                <a:latin typeface="Verdana"/>
              </a:rPr>
              <a:t>George E.P. Box (1919-2013)</a:t>
            </a:r>
            <a:endParaRPr dirty="0"/>
          </a:p>
          <a:p>
            <a:pPr algn="just">
              <a:lnSpc>
                <a:spcPct val="100000"/>
              </a:lnSpc>
            </a:pPr>
            <a:endParaRPr dirty="0"/>
          </a:p>
          <a:p>
            <a:pPr lvl="1" algn="just">
              <a:lnSpc>
                <a:spcPct val="100000"/>
              </a:lnSpc>
              <a:buFont typeface="Wingdings" charset="2"/>
              <a:buChar char=""/>
            </a:pPr>
            <a:r>
              <a:rPr lang="en-US" sz="2000" dirty="0">
                <a:solidFill>
                  <a:srgbClr val="000000"/>
                </a:solidFill>
                <a:latin typeface="Verdana"/>
              </a:rPr>
              <a:t>Which is the best possible model</a:t>
            </a:r>
            <a:r>
              <a:rPr lang="en-US" sz="2000" dirty="0">
                <a:solidFill>
                  <a:srgbClr val="696969"/>
                </a:solidFill>
                <a:latin typeface="Verdana"/>
              </a:rPr>
              <a:t> with the variables that we have?</a:t>
            </a:r>
            <a:endParaRPr dirty="0"/>
          </a:p>
          <a:p>
            <a:pPr algn="just">
              <a:lnSpc>
                <a:spcPct val="100000"/>
              </a:lnSpc>
            </a:pPr>
            <a:endParaRPr dirty="0"/>
          </a:p>
          <a:p>
            <a:pPr algn="just">
              <a:lnSpc>
                <a:spcPct val="100000"/>
              </a:lnSpc>
            </a:pPr>
            <a:endParaRPr dirty="0"/>
          </a:p>
          <a:p>
            <a:pPr algn="just">
              <a:lnSpc>
                <a:spcPct val="100000"/>
              </a:lnSpc>
              <a:buFont typeface="Arial"/>
              <a:buChar char="•"/>
            </a:pPr>
            <a:r>
              <a:rPr lang="en-US" sz="2200" dirty="0">
                <a:solidFill>
                  <a:srgbClr val="666666"/>
                </a:solidFill>
                <a:latin typeface="Verdana"/>
              </a:rPr>
              <a:t> We want to find a combination of variables that:</a:t>
            </a:r>
            <a:endParaRPr dirty="0"/>
          </a:p>
          <a:p>
            <a:pPr algn="just">
              <a:lnSpc>
                <a:spcPct val="100000"/>
              </a:lnSpc>
            </a:pPr>
            <a:endParaRPr dirty="0"/>
          </a:p>
          <a:p>
            <a:pPr lvl="1" algn="just">
              <a:lnSpc>
                <a:spcPct val="100000"/>
              </a:lnSpc>
              <a:buFont typeface="Wingdings" charset="2"/>
              <a:buChar char=""/>
            </a:pPr>
            <a:r>
              <a:rPr lang="en-US" sz="2000" dirty="0">
                <a:solidFill>
                  <a:srgbClr val="000000"/>
                </a:solidFill>
                <a:latin typeface="Verdana"/>
              </a:rPr>
              <a:t>Explains (almost) all the variability of response</a:t>
            </a:r>
            <a:r>
              <a:rPr lang="en-US" sz="2000" dirty="0">
                <a:solidFill>
                  <a:srgbClr val="696969"/>
                </a:solidFill>
                <a:latin typeface="Verdana"/>
              </a:rPr>
              <a:t> variable </a:t>
            </a:r>
            <a:endParaRPr dirty="0"/>
          </a:p>
          <a:p>
            <a:pPr lvl="1" algn="just">
              <a:lnSpc>
                <a:spcPct val="100000"/>
              </a:lnSpc>
              <a:buFont typeface="Wingdings" charset="2"/>
              <a:buChar char=""/>
            </a:pPr>
            <a:r>
              <a:rPr lang="en-US" sz="2000" dirty="0">
                <a:solidFill>
                  <a:srgbClr val="000099"/>
                </a:solidFill>
                <a:latin typeface="Verdana"/>
              </a:rPr>
              <a:t>(max determination coefficient)</a:t>
            </a:r>
            <a:endParaRPr dirty="0"/>
          </a:p>
          <a:p>
            <a:pPr algn="just">
              <a:lnSpc>
                <a:spcPct val="100000"/>
              </a:lnSpc>
            </a:pPr>
            <a:endParaRPr dirty="0"/>
          </a:p>
          <a:p>
            <a:pPr lvl="1" algn="just">
              <a:lnSpc>
                <a:spcPct val="100000"/>
              </a:lnSpc>
              <a:buFont typeface="Wingdings" charset="2"/>
              <a:buChar char=""/>
            </a:pPr>
            <a:r>
              <a:rPr lang="en-US" sz="2000" dirty="0">
                <a:solidFill>
                  <a:srgbClr val="000000"/>
                </a:solidFill>
                <a:latin typeface="Verdana"/>
              </a:rPr>
              <a:t>Doesn't have too much complexity</a:t>
            </a:r>
            <a:r>
              <a:rPr lang="en-US" sz="2000" dirty="0">
                <a:solidFill>
                  <a:srgbClr val="696969"/>
                </a:solidFill>
                <a:latin typeface="Verdana"/>
              </a:rPr>
              <a:t> </a:t>
            </a:r>
            <a:r>
              <a:rPr lang="en-US" sz="2000" dirty="0">
                <a:solidFill>
                  <a:srgbClr val="000099"/>
                </a:solidFill>
                <a:latin typeface="Verdana"/>
              </a:rPr>
              <a:t>(min number the variables)</a:t>
            </a:r>
            <a:endParaRPr dirty="0"/>
          </a:p>
        </p:txBody>
      </p:sp>
      <p:sp>
        <p:nvSpPr>
          <p:cNvPr id="314" name="CustomShape 3"/>
          <p:cNvSpPr/>
          <p:nvPr/>
        </p:nvSpPr>
        <p:spPr>
          <a:xfrm>
            <a:off x="4214160" y="3967560"/>
            <a:ext cx="414000" cy="433080"/>
          </a:xfrm>
          <a:prstGeom prst="downArrow">
            <a:avLst>
              <a:gd name="adj1" fmla="val 50000"/>
              <a:gd name="adj2" fmla="val 50000"/>
            </a:avLst>
          </a:prstGeom>
          <a:solidFill>
            <a:srgbClr val="993489"/>
          </a:solidFill>
          <a:ln w="9360">
            <a:noFill/>
          </a:ln>
        </p:spPr>
      </p:sp>
      <p:sp>
        <p:nvSpPr>
          <p:cNvPr id="315" name="CustomShape 4"/>
          <p:cNvSpPr/>
          <p:nvPr/>
        </p:nvSpPr>
        <p:spPr>
          <a:xfrm>
            <a:off x="56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 Model building</a:t>
            </a:r>
            <a:endParaRPr/>
          </a:p>
          <a:p>
            <a:pPr>
              <a:lnSpc>
                <a:spcPct val="100000"/>
              </a:lnSpc>
            </a:pPr>
            <a:endParaRPr/>
          </a:p>
        </p:txBody>
      </p:sp>
      <p:pic>
        <p:nvPicPr>
          <p:cNvPr id="316" name="315 Imagen"/>
          <p:cNvPicPr/>
          <p:nvPr/>
        </p:nvPicPr>
        <p:blipFill>
          <a:blip r:embed="rId3"/>
          <a:stretch>
            <a:fillRect/>
          </a:stretch>
        </p:blipFill>
        <p:spPr>
          <a:xfrm>
            <a:off x="8643240" y="2011680"/>
            <a:ext cx="993600" cy="1005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55760" y="1285200"/>
            <a:ext cx="8750520" cy="806760"/>
          </a:xfrm>
          <a:prstGeom prst="rect">
            <a:avLst/>
          </a:prstGeom>
          <a:noFill/>
          <a:ln>
            <a:noFill/>
          </a:ln>
        </p:spPr>
        <p:txBody>
          <a:bodyPr lIns="90000" tIns="45000" rIns="90000" bIns="45000"/>
          <a:lstStyle/>
          <a:p>
            <a:pPr>
              <a:lnSpc>
                <a:spcPct val="100000"/>
              </a:lnSpc>
              <a:buFont typeface="Arial"/>
              <a:buChar char="•"/>
            </a:pPr>
            <a:r>
              <a:rPr lang="en-US">
                <a:solidFill>
                  <a:srgbClr val="262626"/>
                </a:solidFill>
                <a:latin typeface="Verdana"/>
              </a:rPr>
              <a:t> There are some methods for variables selection.</a:t>
            </a:r>
            <a:endParaRPr/>
          </a:p>
        </p:txBody>
      </p:sp>
      <p:sp>
        <p:nvSpPr>
          <p:cNvPr id="318" name="CustomShape 2"/>
          <p:cNvSpPr/>
          <p:nvPr/>
        </p:nvSpPr>
        <p:spPr>
          <a:xfrm>
            <a:off x="471240" y="1681368"/>
            <a:ext cx="9129600" cy="5027040"/>
          </a:xfrm>
          <a:prstGeom prst="rect">
            <a:avLst/>
          </a:prstGeom>
          <a:noFill/>
          <a:ln>
            <a:noFill/>
          </a:ln>
        </p:spPr>
        <p:txBody>
          <a:bodyPr lIns="90000" tIns="45000" rIns="90000" bIns="45000"/>
          <a:lstStyle/>
          <a:p>
            <a:pPr algn="just">
              <a:lnSpc>
                <a:spcPct val="100000"/>
              </a:lnSpc>
              <a:buFont typeface="Arial"/>
              <a:buChar char="•"/>
            </a:pPr>
            <a:r>
              <a:rPr lang="en-US" dirty="0">
                <a:solidFill>
                  <a:srgbClr val="696969"/>
                </a:solidFill>
                <a:latin typeface="Verdana"/>
              </a:rPr>
              <a:t> These methods are based on:</a:t>
            </a:r>
            <a:endParaRPr dirty="0"/>
          </a:p>
          <a:p>
            <a:pPr algn="just">
              <a:lnSpc>
                <a:spcPct val="100000"/>
              </a:lnSpc>
            </a:pPr>
            <a:endParaRPr dirty="0"/>
          </a:p>
          <a:p>
            <a:pPr lvl="1" algn="just">
              <a:lnSpc>
                <a:spcPct val="150000"/>
              </a:lnSpc>
              <a:buFont typeface="Wingdings" charset="2"/>
              <a:buChar char=""/>
            </a:pPr>
            <a:r>
              <a:rPr lang="en-US" dirty="0">
                <a:solidFill>
                  <a:srgbClr val="1C1C1C"/>
                </a:solidFill>
                <a:latin typeface="Verdana"/>
              </a:rPr>
              <a:t>Variable selection following some statistic criteria (AIC, BIC, R</a:t>
            </a:r>
            <a:r>
              <a:rPr lang="en-US" baseline="30000" dirty="0">
                <a:solidFill>
                  <a:srgbClr val="1C1C1C"/>
                </a:solidFill>
                <a:latin typeface="Verdana"/>
              </a:rPr>
              <a:t>2</a:t>
            </a:r>
            <a:r>
              <a:rPr lang="en-US" dirty="0">
                <a:solidFill>
                  <a:srgbClr val="1C1C1C"/>
                </a:solidFill>
                <a:latin typeface="Verdana"/>
              </a:rPr>
              <a:t>…)</a:t>
            </a:r>
            <a:endParaRPr dirty="0"/>
          </a:p>
          <a:p>
            <a:pPr lvl="1" algn="just">
              <a:lnSpc>
                <a:spcPct val="150000"/>
              </a:lnSpc>
              <a:buFont typeface="Wingdings" charset="2"/>
              <a:buChar char=""/>
            </a:pPr>
            <a:r>
              <a:rPr lang="en-US" dirty="0">
                <a:solidFill>
                  <a:srgbClr val="1C1C1C"/>
                </a:solidFill>
                <a:latin typeface="Verdana"/>
              </a:rPr>
              <a:t>Check, on every step, the best following variable among the others</a:t>
            </a:r>
            <a:endParaRPr dirty="0"/>
          </a:p>
          <a:p>
            <a:pPr lvl="1" algn="just">
              <a:lnSpc>
                <a:spcPct val="150000"/>
              </a:lnSpc>
              <a:buFont typeface="Wingdings" charset="2"/>
              <a:buChar char=""/>
            </a:pPr>
            <a:r>
              <a:rPr lang="en-US" dirty="0">
                <a:solidFill>
                  <a:srgbClr val="1C1C1C"/>
                </a:solidFill>
                <a:latin typeface="Verdana"/>
              </a:rPr>
              <a:t>Repeat the same until criterion triggered or all variables considered</a:t>
            </a:r>
            <a:endParaRPr dirty="0"/>
          </a:p>
          <a:p>
            <a:pPr algn="just">
              <a:lnSpc>
                <a:spcPct val="100000"/>
              </a:lnSpc>
            </a:pPr>
            <a:endParaRPr dirty="0"/>
          </a:p>
          <a:p>
            <a:pPr algn="just">
              <a:lnSpc>
                <a:spcPct val="100000"/>
              </a:lnSpc>
              <a:buFont typeface="Arial"/>
              <a:buChar char="•"/>
            </a:pPr>
            <a:r>
              <a:rPr lang="en-US" dirty="0">
                <a:solidFill>
                  <a:srgbClr val="696969"/>
                </a:solidFill>
                <a:latin typeface="Verdana"/>
              </a:rPr>
              <a:t>  There are different approaches:</a:t>
            </a:r>
            <a:endParaRPr dirty="0"/>
          </a:p>
          <a:p>
            <a:pPr algn="just">
              <a:lnSpc>
                <a:spcPct val="100000"/>
              </a:lnSpc>
            </a:pPr>
            <a:endParaRPr dirty="0"/>
          </a:p>
          <a:p>
            <a:pPr lvl="1" algn="just">
              <a:lnSpc>
                <a:spcPct val="150000"/>
              </a:lnSpc>
              <a:buFont typeface="Wingdings" charset="2"/>
              <a:buChar char=""/>
            </a:pPr>
            <a:r>
              <a:rPr lang="en-US" dirty="0">
                <a:solidFill>
                  <a:srgbClr val="1C1C1C"/>
                </a:solidFill>
                <a:latin typeface="Verdana"/>
              </a:rPr>
              <a:t>Begin with all the variables and subtract one by one (Backward)</a:t>
            </a:r>
            <a:endParaRPr dirty="0"/>
          </a:p>
          <a:p>
            <a:pPr lvl="1" algn="just">
              <a:lnSpc>
                <a:spcPct val="150000"/>
              </a:lnSpc>
              <a:buFont typeface="Wingdings" charset="2"/>
              <a:buChar char=""/>
            </a:pPr>
            <a:r>
              <a:rPr lang="en-US" dirty="0">
                <a:solidFill>
                  <a:srgbClr val="1C1C1C"/>
                </a:solidFill>
                <a:latin typeface="Verdana"/>
              </a:rPr>
              <a:t>Begin with one variable, and the others are added one by one (Forward)</a:t>
            </a:r>
            <a:endParaRPr dirty="0"/>
          </a:p>
          <a:p>
            <a:pPr lvl="1" algn="just">
              <a:lnSpc>
                <a:spcPct val="150000"/>
              </a:lnSpc>
              <a:buFont typeface="Wingdings" charset="2"/>
              <a:buChar char=""/>
            </a:pPr>
            <a:r>
              <a:rPr lang="en-US" dirty="0">
                <a:solidFill>
                  <a:srgbClr val="1C1C1C"/>
                </a:solidFill>
                <a:latin typeface="Verdana"/>
              </a:rPr>
              <a:t>Bidirectional approach (</a:t>
            </a:r>
            <a:r>
              <a:rPr lang="en-US" dirty="0" err="1">
                <a:solidFill>
                  <a:srgbClr val="1C1C1C"/>
                </a:solidFill>
                <a:latin typeface="Verdana"/>
              </a:rPr>
              <a:t>Frwd</a:t>
            </a:r>
            <a:r>
              <a:rPr lang="en-US" dirty="0">
                <a:solidFill>
                  <a:srgbClr val="1C1C1C"/>
                </a:solidFill>
                <a:latin typeface="Verdana"/>
              </a:rPr>
              <a:t>/</a:t>
            </a:r>
            <a:r>
              <a:rPr lang="en-US" dirty="0" err="1">
                <a:solidFill>
                  <a:srgbClr val="1C1C1C"/>
                </a:solidFill>
                <a:latin typeface="Verdana"/>
              </a:rPr>
              <a:t>Bkwd</a:t>
            </a:r>
            <a:r>
              <a:rPr lang="en-US" dirty="0">
                <a:solidFill>
                  <a:srgbClr val="1C1C1C"/>
                </a:solidFill>
                <a:latin typeface="Verdana"/>
              </a:rPr>
              <a:t> or </a:t>
            </a:r>
            <a:r>
              <a:rPr lang="en-US" dirty="0" err="1">
                <a:solidFill>
                  <a:srgbClr val="1C1C1C"/>
                </a:solidFill>
                <a:latin typeface="Verdana"/>
              </a:rPr>
              <a:t>Bkwd</a:t>
            </a:r>
            <a:r>
              <a:rPr lang="en-US" dirty="0">
                <a:solidFill>
                  <a:srgbClr val="1C1C1C"/>
                </a:solidFill>
                <a:latin typeface="Verdana"/>
              </a:rPr>
              <a:t>/</a:t>
            </a:r>
            <a:r>
              <a:rPr lang="en-US" dirty="0" err="1">
                <a:solidFill>
                  <a:srgbClr val="1C1C1C"/>
                </a:solidFill>
                <a:latin typeface="Verdana"/>
              </a:rPr>
              <a:t>Frwd</a:t>
            </a:r>
            <a:r>
              <a:rPr lang="en-US" dirty="0">
                <a:solidFill>
                  <a:srgbClr val="1C1C1C"/>
                </a:solidFill>
                <a:latin typeface="Verdana"/>
              </a:rPr>
              <a:t>), testing at each step</a:t>
            </a:r>
            <a:r>
              <a:rPr lang="en-US" dirty="0"/>
              <a:t> f</a:t>
            </a:r>
            <a:r>
              <a:rPr lang="en-US" dirty="0">
                <a:solidFill>
                  <a:srgbClr val="1C1C1C"/>
                </a:solidFill>
                <a:latin typeface="Verdana"/>
              </a:rPr>
              <a:t>or variables to be included/excluded.</a:t>
            </a:r>
            <a:endParaRPr dirty="0"/>
          </a:p>
          <a:p>
            <a:pPr algn="just">
              <a:lnSpc>
                <a:spcPct val="100000"/>
              </a:lnSpc>
            </a:pPr>
            <a:endParaRPr dirty="0"/>
          </a:p>
        </p:txBody>
      </p:sp>
      <p:sp>
        <p:nvSpPr>
          <p:cNvPr id="319" name="CustomShape 3"/>
          <p:cNvSpPr/>
          <p:nvPr/>
        </p:nvSpPr>
        <p:spPr>
          <a:xfrm>
            <a:off x="56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 Model building</a:t>
            </a:r>
            <a:endParaRPr/>
          </a:p>
          <a:p>
            <a:pPr>
              <a:lnSpc>
                <a:spcPct val="100000"/>
              </a:lnSpc>
            </a:pPr>
            <a:endParaRPr/>
          </a:p>
        </p:txBody>
      </p:sp>
      <p:sp>
        <p:nvSpPr>
          <p:cNvPr id="320" name="CustomShape 4"/>
          <p:cNvSpPr/>
          <p:nvPr/>
        </p:nvSpPr>
        <p:spPr>
          <a:xfrm>
            <a:off x="6400887" y="1701465"/>
            <a:ext cx="3326040" cy="536400"/>
          </a:xfrm>
          <a:prstGeom prst="rect">
            <a:avLst/>
          </a:prstGeom>
          <a:noFill/>
          <a:ln>
            <a:noFill/>
          </a:ln>
        </p:spPr>
        <p:txBody>
          <a:bodyPr lIns="90000" tIns="45000" rIns="90000" bIns="45000"/>
          <a:lstStyle/>
          <a:p>
            <a:pPr algn="just">
              <a:lnSpc>
                <a:spcPct val="150000"/>
              </a:lnSpc>
              <a:buSzPct val="45000"/>
              <a:buFont typeface="StarSymbol"/>
              <a:buChar char="l"/>
            </a:pPr>
            <a:r>
              <a:rPr lang="en-US" sz="1200" dirty="0">
                <a:solidFill>
                  <a:srgbClr val="0000CC"/>
                </a:solidFill>
                <a:latin typeface="Verdana"/>
              </a:rPr>
              <a:t>AIC = </a:t>
            </a:r>
            <a:r>
              <a:rPr lang="en-US" sz="1200" dirty="0" err="1">
                <a:solidFill>
                  <a:srgbClr val="0000CC"/>
                </a:solidFill>
                <a:latin typeface="Verdana"/>
              </a:rPr>
              <a:t>Akaike</a:t>
            </a:r>
            <a:r>
              <a:rPr lang="en-US" sz="1200" dirty="0">
                <a:solidFill>
                  <a:srgbClr val="0000CC"/>
                </a:solidFill>
                <a:latin typeface="Verdana"/>
              </a:rPr>
              <a:t> Information Criterion</a:t>
            </a:r>
            <a:endParaRPr dirty="0"/>
          </a:p>
          <a:p>
            <a:pPr algn="just">
              <a:lnSpc>
                <a:spcPct val="150000"/>
              </a:lnSpc>
              <a:buSzPct val="45000"/>
              <a:buFont typeface="StarSymbol"/>
              <a:buChar char="l"/>
            </a:pPr>
            <a:r>
              <a:rPr lang="en-US" sz="1200" dirty="0">
                <a:solidFill>
                  <a:srgbClr val="0000CC"/>
                </a:solidFill>
                <a:latin typeface="Verdana"/>
              </a:rPr>
              <a:t>BIC = Bayesian Information Criterion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56520" y="548640"/>
            <a:ext cx="8914680" cy="503280"/>
          </a:xfrm>
          <a:prstGeom prst="rect">
            <a:avLst/>
          </a:prstGeom>
          <a:noFill/>
          <a:ln>
            <a:noFill/>
          </a:ln>
        </p:spPr>
        <p:txBody>
          <a:bodyPr lIns="90000" tIns="45000" rIns="90000" bIns="45000"/>
          <a:lstStyle/>
          <a:p>
            <a:r>
              <a:rPr lang="en-US" sz="2400" b="1">
                <a:solidFill>
                  <a:srgbClr val="262626"/>
                </a:solidFill>
                <a:latin typeface="Verdana"/>
                <a:ea typeface="ＭＳ Ｐゴシック"/>
              </a:rPr>
              <a:t> Model building</a:t>
            </a:r>
            <a:endParaRPr/>
          </a:p>
          <a:p>
            <a:pPr>
              <a:lnSpc>
                <a:spcPct val="100000"/>
              </a:lnSpc>
            </a:pPr>
            <a:endParaRPr/>
          </a:p>
        </p:txBody>
      </p:sp>
      <p:sp>
        <p:nvSpPr>
          <p:cNvPr id="329" name="CustomShape 2"/>
          <p:cNvSpPr/>
          <p:nvPr/>
        </p:nvSpPr>
        <p:spPr>
          <a:xfrm>
            <a:off x="419760" y="1177200"/>
            <a:ext cx="9236520" cy="806760"/>
          </a:xfrm>
          <a:prstGeom prst="rect">
            <a:avLst/>
          </a:prstGeom>
          <a:noFill/>
          <a:ln>
            <a:noFill/>
          </a:ln>
        </p:spPr>
        <p:txBody>
          <a:bodyPr lIns="90000" tIns="45000" rIns="90000" bIns="45000"/>
          <a:lstStyle/>
          <a:p>
            <a:pPr>
              <a:lnSpc>
                <a:spcPct val="100000"/>
              </a:lnSpc>
              <a:buFont typeface="Arial"/>
              <a:buChar char="•"/>
            </a:pPr>
            <a:r>
              <a:rPr lang="en-US" sz="2100" dirty="0">
                <a:solidFill>
                  <a:srgbClr val="262626"/>
                </a:solidFill>
                <a:latin typeface="Verdana"/>
              </a:rPr>
              <a:t> There are some methods for variables selection</a:t>
            </a:r>
            <a:r>
              <a:rPr lang="en-US" sz="2100" dirty="0" smtClean="0">
                <a:solidFill>
                  <a:srgbClr val="262626"/>
                </a:solidFill>
                <a:latin typeface="Verdana"/>
              </a:rPr>
              <a:t>.</a:t>
            </a:r>
            <a:endParaRPr dirty="0"/>
          </a:p>
        </p:txBody>
      </p:sp>
      <p:sp>
        <p:nvSpPr>
          <p:cNvPr id="2" name="Rectángulo 1"/>
          <p:cNvSpPr/>
          <p:nvPr/>
        </p:nvSpPr>
        <p:spPr>
          <a:xfrm>
            <a:off x="779057" y="1700808"/>
            <a:ext cx="8174010" cy="4098558"/>
          </a:xfrm>
          <a:prstGeom prst="rect">
            <a:avLst/>
          </a:prstGeom>
        </p:spPr>
        <p:txBody>
          <a:bodyPr wrap="square">
            <a:spAutoFit/>
          </a:bodyPr>
          <a:lstStyle/>
          <a:p>
            <a:pPr latinLnBrk="1">
              <a:spcAft>
                <a:spcPts val="1000"/>
              </a:spcAft>
            </a:pPr>
            <a:r>
              <a:rPr lang="en-US" dirty="0" err="1">
                <a:solidFill>
                  <a:srgbClr val="000000"/>
                </a:solidFill>
                <a:latin typeface="Consolas" panose="020B0609020204030204" pitchFamily="49" charset="0"/>
                <a:ea typeface="Cambria" panose="02040503050406030204" pitchFamily="18" charset="0"/>
                <a:cs typeface="Times New Roman" panose="02020603050405020304" pitchFamily="18" charset="0"/>
              </a:rPr>
              <a:t>stepAIC</a:t>
            </a:r>
            <a:r>
              <a:rPr lang="en-US" dirty="0">
                <a:latin typeface="Consolas" panose="020B0609020204030204" pitchFamily="49" charset="0"/>
                <a:ea typeface="Cambria" panose="02040503050406030204" pitchFamily="18" charset="0"/>
                <a:cs typeface="Times New Roman" panose="02020603050405020304" pitchFamily="18" charset="0"/>
              </a:rPr>
              <a:t>(fit1, </a:t>
            </a:r>
            <a:r>
              <a:rPr lang="en-US" dirty="0">
                <a:solidFill>
                  <a:srgbClr val="C4A000"/>
                </a:solidFill>
                <a:latin typeface="Consolas" panose="020B0609020204030204" pitchFamily="49" charset="0"/>
                <a:ea typeface="Cambria" panose="02040503050406030204" pitchFamily="18" charset="0"/>
                <a:cs typeface="Times New Roman" panose="02020603050405020304" pitchFamily="18" charset="0"/>
              </a:rPr>
              <a:t>data =</a:t>
            </a:r>
            <a:r>
              <a:rPr lang="en-US" dirty="0">
                <a:latin typeface="Consolas" panose="020B0609020204030204" pitchFamily="49" charset="0"/>
                <a:ea typeface="Cambria" panose="02040503050406030204" pitchFamily="18" charset="0"/>
                <a:cs typeface="Times New Roman" panose="02020603050405020304" pitchFamily="18" charset="0"/>
              </a:rPr>
              <a:t> prostate, </a:t>
            </a:r>
            <a:r>
              <a:rPr lang="en-US" dirty="0">
                <a:solidFill>
                  <a:srgbClr val="C4A000"/>
                </a:solidFill>
                <a:latin typeface="Consolas" panose="020B0609020204030204" pitchFamily="49" charset="0"/>
                <a:ea typeface="Cambria" panose="02040503050406030204" pitchFamily="18" charset="0"/>
                <a:cs typeface="Times New Roman" panose="02020603050405020304" pitchFamily="18" charset="0"/>
              </a:rPr>
              <a:t>direction=</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"backward"</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ca-ES" dirty="0">
              <a:latin typeface="Consolas" panose="020B0609020204030204" pitchFamily="49" charset="0"/>
              <a:ea typeface="Cambria" panose="02040503050406030204" pitchFamily="18" charset="0"/>
              <a:cs typeface="Times New Roman" panose="02020603050405020304" pitchFamily="18" charset="0"/>
            </a:endParaRPr>
          </a:p>
          <a:p>
            <a:r>
              <a:rPr lang="en-US" dirty="0">
                <a:latin typeface="Consolas" panose="020B0609020204030204" pitchFamily="49" charset="0"/>
                <a:ea typeface="Cambria" panose="02040503050406030204" pitchFamily="18" charset="0"/>
                <a:cs typeface="Times New Roman" panose="02020603050405020304" pitchFamily="18" charset="0"/>
              </a:rPr>
              <a:t>## Start:  AIC=-52.36</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lpsa</a:t>
            </a:r>
            <a:r>
              <a:rPr lang="en-US" dirty="0">
                <a:latin typeface="Consolas" panose="020B0609020204030204" pitchFamily="49" charset="0"/>
                <a:ea typeface="Cambria" panose="02040503050406030204" pitchFamily="18" charset="0"/>
                <a:cs typeface="Times New Roman" panose="02020603050405020304" pitchFamily="18" charset="0"/>
              </a:rPr>
              <a:t> ~ age + </a:t>
            </a:r>
            <a:r>
              <a:rPr lang="en-US" dirty="0" err="1">
                <a:latin typeface="Consolas" panose="020B0609020204030204" pitchFamily="49" charset="0"/>
                <a:ea typeface="Cambria" panose="02040503050406030204" pitchFamily="18" charset="0"/>
                <a:cs typeface="Times New Roman" panose="02020603050405020304" pitchFamily="18" charset="0"/>
              </a:rPr>
              <a:t>gleason</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lcp</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 pgg45</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Df</a:t>
            </a:r>
            <a:r>
              <a:rPr lang="en-US" dirty="0">
                <a:latin typeface="Consolas" panose="020B0609020204030204" pitchFamily="49" charset="0"/>
                <a:ea typeface="Cambria" panose="02040503050406030204" pitchFamily="18" charset="0"/>
                <a:cs typeface="Times New Roman" panose="02020603050405020304" pitchFamily="18" charset="0"/>
              </a:rPr>
              <a:t> Sum of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RSS     AIC</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gleason</a:t>
            </a:r>
            <a:r>
              <a:rPr lang="en-US" dirty="0">
                <a:latin typeface="Consolas" panose="020B0609020204030204" pitchFamily="49" charset="0"/>
                <a:ea typeface="Cambria" panose="02040503050406030204" pitchFamily="18" charset="0"/>
                <a:cs typeface="Times New Roman" panose="02020603050405020304" pitchFamily="18" charset="0"/>
              </a:rPr>
              <a:t>  1    0.0022 47.941 -54.360</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lcp</a:t>
            </a:r>
            <a:r>
              <a:rPr lang="en-US" dirty="0">
                <a:latin typeface="Consolas" panose="020B0609020204030204" pitchFamily="49" charset="0"/>
                <a:ea typeface="Cambria" panose="02040503050406030204" pitchFamily="18" charset="0"/>
                <a:cs typeface="Times New Roman" panose="02020603050405020304" pitchFamily="18" charset="0"/>
              </a:rPr>
              <a:t>      1    0.0115 47.950 -54.341</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1    0.7153 48.654 -52.928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&lt;none&gt;                 47.939 -52.364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pgg45    1    1.0022 48.941 -52.357</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age      1    1.5752 49.514 -51.228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1    5.4232 53.362 -43.969</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1   23.7874 71.726 -15.280</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endParaRPr lang="ca-ES" dirty="0"/>
          </a:p>
        </p:txBody>
      </p:sp>
      <p:sp>
        <p:nvSpPr>
          <p:cNvPr id="7" name="CustomShape 3"/>
          <p:cNvSpPr/>
          <p:nvPr/>
        </p:nvSpPr>
        <p:spPr>
          <a:xfrm>
            <a:off x="794282" y="3284984"/>
            <a:ext cx="5598878" cy="216024"/>
          </a:xfrm>
          <a:prstGeom prst="rect">
            <a:avLst/>
          </a:prstGeom>
          <a:noFill/>
          <a:ln w="9360">
            <a:solidFill>
              <a:srgbClr val="FF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6520" y="548640"/>
            <a:ext cx="8914680" cy="503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Model building</a:t>
            </a:r>
            <a:endParaRPr dirty="0"/>
          </a:p>
          <a:p>
            <a:pPr>
              <a:lnSpc>
                <a:spcPct val="100000"/>
              </a:lnSpc>
            </a:pPr>
            <a:endParaRPr dirty="0"/>
          </a:p>
        </p:txBody>
      </p:sp>
      <p:sp>
        <p:nvSpPr>
          <p:cNvPr id="2" name="Rectángulo 1"/>
          <p:cNvSpPr/>
          <p:nvPr/>
        </p:nvSpPr>
        <p:spPr>
          <a:xfrm>
            <a:off x="1208584" y="2060848"/>
            <a:ext cx="7138620" cy="3416320"/>
          </a:xfrm>
          <a:prstGeom prst="rect">
            <a:avLst/>
          </a:prstGeom>
        </p:spPr>
        <p:txBody>
          <a:bodyPr wrap="square">
            <a:spAutoFit/>
          </a:bodyPr>
          <a:lstStyle/>
          <a:p>
            <a:r>
              <a:rPr lang="en-US" dirty="0">
                <a:latin typeface="Consolas" panose="020B0609020204030204" pitchFamily="49" charset="0"/>
                <a:ea typeface="Cambria" panose="02040503050406030204" pitchFamily="18" charset="0"/>
                <a:cs typeface="Times New Roman" panose="02020603050405020304" pitchFamily="18" charset="0"/>
              </a:rPr>
              <a:t> Step:  AIC=-54.36</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lpsa</a:t>
            </a:r>
            <a:r>
              <a:rPr lang="en-US" dirty="0">
                <a:latin typeface="Consolas" panose="020B0609020204030204" pitchFamily="49" charset="0"/>
                <a:ea typeface="Cambria" panose="02040503050406030204" pitchFamily="18" charset="0"/>
                <a:cs typeface="Times New Roman" panose="02020603050405020304" pitchFamily="18" charset="0"/>
              </a:rPr>
              <a:t> ~ age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lcp</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 pgg45</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Df</a:t>
            </a:r>
            <a:r>
              <a:rPr lang="en-US" dirty="0">
                <a:latin typeface="Consolas" panose="020B0609020204030204" pitchFamily="49" charset="0"/>
                <a:ea typeface="Cambria" panose="02040503050406030204" pitchFamily="18" charset="0"/>
                <a:cs typeface="Times New Roman" panose="02020603050405020304" pitchFamily="18" charset="0"/>
              </a:rPr>
              <a:t> Sum of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RSS     AIC</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lcp</a:t>
            </a:r>
            <a:r>
              <a:rPr lang="en-US" dirty="0">
                <a:latin typeface="Consolas" panose="020B0609020204030204" pitchFamily="49" charset="0"/>
                <a:ea typeface="Cambria" panose="02040503050406030204" pitchFamily="18" charset="0"/>
                <a:cs typeface="Times New Roman" panose="02020603050405020304" pitchFamily="18" charset="0"/>
              </a:rPr>
              <a:t>      1    0.0116 47.953 -56.336</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1    0.7131 48.654 -54.928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&lt;none&gt;                 47.941 -54.360</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pgg45    1    1.5377 49.479 -53.298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age      1    1.5993 49.540 -53.177</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1    5.5441 53.485 -45.745</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1   24.4326 72.374 -16.408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endParaRPr lang="ca-ES" dirty="0"/>
          </a:p>
        </p:txBody>
      </p:sp>
      <p:sp>
        <p:nvSpPr>
          <p:cNvPr id="7" name="CustomShape 3"/>
          <p:cNvSpPr/>
          <p:nvPr/>
        </p:nvSpPr>
        <p:spPr>
          <a:xfrm>
            <a:off x="1064568" y="3212976"/>
            <a:ext cx="5598878" cy="216024"/>
          </a:xfrm>
          <a:prstGeom prst="rect">
            <a:avLst/>
          </a:prstGeom>
          <a:noFill/>
          <a:ln w="9360">
            <a:solidFill>
              <a:srgbClr val="FF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8" name="Connector de fletxa recta 2"/>
          <p:cNvCxnSpPr>
            <a:cxnSpLocks noChangeShapeType="1"/>
          </p:cNvCxnSpPr>
          <p:nvPr/>
        </p:nvCxnSpPr>
        <p:spPr bwMode="auto">
          <a:xfrm>
            <a:off x="3938323" y="2736851"/>
            <a:ext cx="3544491" cy="2276475"/>
          </a:xfrm>
          <a:prstGeom prst="straightConnector1">
            <a:avLst/>
          </a:prstGeom>
          <a:noFill/>
          <a:ln w="57150" algn="ctr">
            <a:solidFill>
              <a:schemeClr val="tx1"/>
            </a:solidFill>
            <a:round/>
            <a:headEnd/>
            <a:tailEnd type="arrow" w="med" len="med"/>
          </a:ln>
        </p:spPr>
      </p:cxnSp>
      <p:sp>
        <p:nvSpPr>
          <p:cNvPr id="4099" name="1 Marcador de número de diapositiva"/>
          <p:cNvSpPr>
            <a:spLocks noGrp="1"/>
          </p:cNvSpPr>
          <p:nvPr>
            <p:ph type="sldNum" sz="quarter" idx="4294967295"/>
          </p:nvPr>
        </p:nvSpPr>
        <p:spPr bwMode="auto">
          <a:xfrm>
            <a:off x="8696988" y="6453189"/>
            <a:ext cx="1062831" cy="287337"/>
          </a:xfrm>
          <a:prstGeom prst="rect">
            <a:avLst/>
          </a:prstGeom>
          <a:noFill/>
          <a:ln>
            <a:miter lim="800000"/>
            <a:headEnd/>
            <a:tailEnd/>
          </a:ln>
        </p:spPr>
        <p:txBody>
          <a:bodyPr/>
          <a:lstStyle/>
          <a:p>
            <a:pPr>
              <a:buClr>
                <a:srgbClr val="000000"/>
              </a:buClr>
              <a:buSzPct val="100000"/>
              <a:buFont typeface="Times New Roman" pitchFamily="18" charset="0"/>
              <a:buNone/>
            </a:pPr>
            <a:fld id="{37AD1D04-BF68-4E50-97D3-44C44B016E37}" type="slidenum">
              <a:rPr lang="ca-ES" altLang="ca-ES"/>
              <a:pPr>
                <a:buClr>
                  <a:srgbClr val="000000"/>
                </a:buClr>
                <a:buSzPct val="100000"/>
                <a:buFont typeface="Times New Roman" pitchFamily="18" charset="0"/>
                <a:buNone/>
              </a:pPr>
              <a:t>3</a:t>
            </a:fld>
            <a:endParaRPr lang="ca-ES" altLang="ca-ES"/>
          </a:p>
        </p:txBody>
      </p:sp>
      <p:sp>
        <p:nvSpPr>
          <p:cNvPr id="61442" name="Text Box 2"/>
          <p:cNvSpPr txBox="1">
            <a:spLocks noChangeArrowheads="1"/>
          </p:cNvSpPr>
          <p:nvPr/>
        </p:nvSpPr>
        <p:spPr bwMode="auto">
          <a:xfrm>
            <a:off x="5577285" y="4868864"/>
            <a:ext cx="3811058" cy="1323975"/>
          </a:xfrm>
          <a:prstGeom prst="rect">
            <a:avLst/>
          </a:prstGeom>
          <a:noFill/>
          <a:ln w="9525">
            <a:noFill/>
            <a:miter lim="800000"/>
            <a:headEnd/>
            <a:tailEnd/>
          </a:ln>
          <a:effectLst/>
        </p:spPr>
        <p:txBody>
          <a:bodyPr>
            <a:spAutoFit/>
          </a:bodyPr>
          <a:lstStyle/>
          <a:p>
            <a:pPr algn="ctr" eaLnBrk="0" hangingPunct="0">
              <a:spcBef>
                <a:spcPct val="50000"/>
              </a:spcBef>
              <a:buClr>
                <a:srgbClr val="000000"/>
              </a:buClr>
              <a:buSzPct val="100000"/>
              <a:buFont typeface="Times New Roman" pitchFamily="18" charset="0"/>
              <a:buNone/>
              <a:defRPr/>
            </a:pPr>
            <a:r>
              <a:rPr lang="ca-ES" sz="4000" b="1" dirty="0" err="1">
                <a:solidFill>
                  <a:srgbClr val="800080"/>
                </a:solidFill>
                <a:effectLst>
                  <a:outerShdw blurRad="38100" dist="38100" dir="2700000" algn="tl">
                    <a:srgbClr val="C0C0C0"/>
                  </a:outerShdw>
                </a:effectLst>
                <a:latin typeface="Times New Roman" pitchFamily="18" charset="0"/>
              </a:rPr>
              <a:t>Outcome</a:t>
            </a:r>
            <a:r>
              <a:rPr lang="ca-ES" sz="4000" b="1" dirty="0">
                <a:solidFill>
                  <a:srgbClr val="800080"/>
                </a:solidFill>
                <a:effectLst>
                  <a:outerShdw blurRad="38100" dist="38100" dir="2700000" algn="tl">
                    <a:srgbClr val="C0C0C0"/>
                  </a:outerShdw>
                </a:effectLst>
                <a:latin typeface="Times New Roman" pitchFamily="18" charset="0"/>
              </a:rPr>
              <a:t> variable Y</a:t>
            </a:r>
          </a:p>
        </p:txBody>
      </p:sp>
      <p:sp>
        <p:nvSpPr>
          <p:cNvPr id="61447" name="Text Box 7"/>
          <p:cNvSpPr txBox="1">
            <a:spLocks noChangeArrowheads="1"/>
          </p:cNvSpPr>
          <p:nvPr/>
        </p:nvSpPr>
        <p:spPr bwMode="auto">
          <a:xfrm>
            <a:off x="3549650" y="2997201"/>
            <a:ext cx="4134379" cy="1477963"/>
          </a:xfrm>
          <a:prstGeom prst="rect">
            <a:avLst/>
          </a:prstGeom>
          <a:solidFill>
            <a:schemeClr val="accent6">
              <a:lumMod val="20000"/>
              <a:lumOff val="80000"/>
            </a:schemeClr>
          </a:solidFill>
          <a:ln w="9525">
            <a:noFill/>
            <a:miter lim="800000"/>
            <a:headEnd/>
            <a:tailEnd/>
          </a:ln>
          <a:effectLst/>
        </p:spPr>
        <p:txBody>
          <a:bodyPr>
            <a:spAutoFit/>
          </a:bodyPr>
          <a:lstStyle/>
          <a:p>
            <a:pPr algn="ctr" eaLnBrk="0" hangingPunct="0">
              <a:spcBef>
                <a:spcPct val="50000"/>
              </a:spcBef>
              <a:buClr>
                <a:srgbClr val="000000"/>
              </a:buClr>
              <a:buSzPct val="100000"/>
              <a:buFont typeface="Times New Roman" pitchFamily="18" charset="0"/>
              <a:buNone/>
              <a:defRPr/>
            </a:pPr>
            <a:r>
              <a:rPr lang="ca-ES" sz="3600" b="1" i="1" dirty="0" err="1">
                <a:solidFill>
                  <a:srgbClr val="FF0000"/>
                </a:solidFill>
                <a:effectLst>
                  <a:outerShdw blurRad="38100" dist="38100" dir="2700000" algn="tl">
                    <a:srgbClr val="C0C0C0"/>
                  </a:outerShdw>
                </a:effectLst>
                <a:latin typeface="Times New Roman" pitchFamily="18" charset="0"/>
              </a:rPr>
              <a:t>Statistical</a:t>
            </a:r>
            <a:r>
              <a:rPr lang="ca-ES" sz="3600" b="1" i="1" dirty="0">
                <a:solidFill>
                  <a:srgbClr val="FF0000"/>
                </a:solidFill>
                <a:effectLst>
                  <a:outerShdw blurRad="38100" dist="38100" dir="2700000" algn="tl">
                    <a:srgbClr val="C0C0C0"/>
                  </a:outerShdw>
                </a:effectLst>
                <a:latin typeface="Times New Roman" pitchFamily="18" charset="0"/>
              </a:rPr>
              <a:t> Model</a:t>
            </a:r>
          </a:p>
          <a:p>
            <a:pPr algn="ctr" eaLnBrk="0" hangingPunct="0">
              <a:spcBef>
                <a:spcPct val="50000"/>
              </a:spcBef>
              <a:buClr>
                <a:srgbClr val="000000"/>
              </a:buClr>
              <a:buSzPct val="100000"/>
              <a:buFont typeface="Times New Roman" pitchFamily="18" charset="0"/>
              <a:buNone/>
              <a:defRPr/>
            </a:pPr>
            <a:r>
              <a:rPr lang="ca-ES" sz="3600" b="1" i="1" dirty="0">
                <a:solidFill>
                  <a:srgbClr val="FF0000"/>
                </a:solidFill>
                <a:effectLst>
                  <a:outerShdw blurRad="38100" dist="38100" dir="2700000" algn="tl">
                    <a:srgbClr val="C0C0C0"/>
                  </a:outerShdw>
                </a:effectLst>
                <a:latin typeface="Times New Roman" pitchFamily="18" charset="0"/>
              </a:rPr>
              <a:t>Linear </a:t>
            </a:r>
            <a:r>
              <a:rPr lang="ca-ES" sz="3600" b="1" i="1" dirty="0" err="1">
                <a:solidFill>
                  <a:srgbClr val="FF0000"/>
                </a:solidFill>
                <a:effectLst>
                  <a:outerShdw blurRad="38100" dist="38100" dir="2700000" algn="tl">
                    <a:srgbClr val="C0C0C0"/>
                  </a:outerShdw>
                </a:effectLst>
                <a:latin typeface="Times New Roman" pitchFamily="18" charset="0"/>
              </a:rPr>
              <a:t>Regression</a:t>
            </a:r>
            <a:endParaRPr lang="ca-ES" sz="2000" b="1" dirty="0">
              <a:solidFill>
                <a:srgbClr val="FF0000"/>
              </a:solidFill>
              <a:effectLst>
                <a:outerShdw blurRad="38100" dist="38100" dir="2700000" algn="tl">
                  <a:srgbClr val="C0C0C0"/>
                </a:outerShdw>
              </a:effectLst>
              <a:latin typeface="Times New Roman" pitchFamily="18" charset="0"/>
            </a:endParaRPr>
          </a:p>
        </p:txBody>
      </p:sp>
      <p:sp>
        <p:nvSpPr>
          <p:cNvPr id="13" name="Text Box 2"/>
          <p:cNvSpPr txBox="1">
            <a:spLocks noChangeArrowheads="1"/>
          </p:cNvSpPr>
          <p:nvPr/>
        </p:nvSpPr>
        <p:spPr bwMode="auto">
          <a:xfrm>
            <a:off x="507339" y="1412876"/>
            <a:ext cx="3811058" cy="1323975"/>
          </a:xfrm>
          <a:prstGeom prst="rect">
            <a:avLst/>
          </a:prstGeom>
          <a:noFill/>
          <a:ln w="9525">
            <a:noFill/>
            <a:miter lim="800000"/>
            <a:headEnd/>
            <a:tailEnd/>
          </a:ln>
          <a:effectLst/>
        </p:spPr>
        <p:txBody>
          <a:bodyPr>
            <a:spAutoFit/>
          </a:bodyPr>
          <a:lstStyle/>
          <a:p>
            <a:pPr algn="ctr" eaLnBrk="0" hangingPunct="0">
              <a:spcBef>
                <a:spcPct val="50000"/>
              </a:spcBef>
              <a:buClr>
                <a:srgbClr val="000000"/>
              </a:buClr>
              <a:buSzPct val="100000"/>
              <a:buFont typeface="Times New Roman" pitchFamily="18" charset="0"/>
              <a:buNone/>
              <a:defRPr/>
            </a:pPr>
            <a:r>
              <a:rPr lang="ca-ES" sz="4000" b="1" dirty="0" err="1">
                <a:solidFill>
                  <a:srgbClr val="800080"/>
                </a:solidFill>
                <a:effectLst>
                  <a:outerShdw blurRad="38100" dist="38100" dir="2700000" algn="tl">
                    <a:srgbClr val="C0C0C0"/>
                  </a:outerShdw>
                </a:effectLst>
                <a:latin typeface="Times New Roman" pitchFamily="18" charset="0"/>
              </a:rPr>
              <a:t>Explanatory</a:t>
            </a:r>
            <a:r>
              <a:rPr lang="ca-ES" sz="4000" b="1" dirty="0">
                <a:solidFill>
                  <a:srgbClr val="800080"/>
                </a:solidFill>
                <a:effectLst>
                  <a:outerShdw blurRad="38100" dist="38100" dir="2700000" algn="tl">
                    <a:srgbClr val="C0C0C0"/>
                  </a:outerShdw>
                </a:effectLst>
                <a:latin typeface="Times New Roman" pitchFamily="18" charset="0"/>
              </a:rPr>
              <a:t> variables</a:t>
            </a:r>
          </a:p>
        </p:txBody>
      </p:sp>
    </p:spTree>
    <p:extLst>
      <p:ext uri="{BB962C8B-B14F-4D97-AF65-F5344CB8AC3E}">
        <p14:creationId xmlns:p14="http://schemas.microsoft.com/office/powerpoint/2010/main" val="1307185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ppt_w</p:attrName>
                                        </p:attrNameLst>
                                      </p:cBhvr>
                                      <p:tavLst>
                                        <p:tav tm="0">
                                          <p:val>
                                            <p:fltVal val="0"/>
                                          </p:val>
                                        </p:tav>
                                        <p:tav tm="100000">
                                          <p:val>
                                            <p:strVal val="#ppt_w"/>
                                          </p:val>
                                        </p:tav>
                                      </p:tavLst>
                                    </p:anim>
                                    <p:anim calcmode="lin" valueType="num">
                                      <p:cBhvr>
                                        <p:cTn id="8" dur="500" fill="hold"/>
                                        <p:tgtEl>
                                          <p:spTgt spid="6144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447"/>
                                        </p:tgtEl>
                                        <p:attrNameLst>
                                          <p:attrName>style.visibility</p:attrName>
                                        </p:attrNameLst>
                                      </p:cBhvr>
                                      <p:to>
                                        <p:strVal val="visible"/>
                                      </p:to>
                                    </p:set>
                                    <p:anim calcmode="lin" valueType="num">
                                      <p:cBhvr>
                                        <p:cTn id="13" dur="500" fill="hold"/>
                                        <p:tgtEl>
                                          <p:spTgt spid="61447"/>
                                        </p:tgtEl>
                                        <p:attrNameLst>
                                          <p:attrName>ppt_w</p:attrName>
                                        </p:attrNameLst>
                                      </p:cBhvr>
                                      <p:tavLst>
                                        <p:tav tm="0">
                                          <p:val>
                                            <p:fltVal val="0"/>
                                          </p:val>
                                        </p:tav>
                                        <p:tav tm="100000">
                                          <p:val>
                                            <p:strVal val="#ppt_w"/>
                                          </p:val>
                                        </p:tav>
                                      </p:tavLst>
                                    </p:anim>
                                    <p:anim calcmode="lin" valueType="num">
                                      <p:cBhvr>
                                        <p:cTn id="14" dur="500" fill="hold"/>
                                        <p:tgtEl>
                                          <p:spTgt spid="6144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7" grpId="0" animBg="1" autoUpdateAnimBg="0"/>
      <p:bldP spid="1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6520" y="548640"/>
            <a:ext cx="8914680" cy="503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Model building</a:t>
            </a:r>
            <a:endParaRPr dirty="0"/>
          </a:p>
          <a:p>
            <a:pPr>
              <a:lnSpc>
                <a:spcPct val="100000"/>
              </a:lnSpc>
            </a:pPr>
            <a:endParaRPr dirty="0"/>
          </a:p>
        </p:txBody>
      </p:sp>
      <p:sp>
        <p:nvSpPr>
          <p:cNvPr id="7" name="CustomShape 3"/>
          <p:cNvSpPr/>
          <p:nvPr/>
        </p:nvSpPr>
        <p:spPr>
          <a:xfrm>
            <a:off x="1064568" y="3212976"/>
            <a:ext cx="5598878" cy="216024"/>
          </a:xfrm>
          <a:prstGeom prst="rect">
            <a:avLst/>
          </a:prstGeom>
          <a:noFill/>
          <a:ln w="9360">
            <a:solidFill>
              <a:srgbClr val="FF0000"/>
            </a:solidFill>
            <a:round/>
          </a:ln>
        </p:spPr>
      </p:sp>
      <p:sp>
        <p:nvSpPr>
          <p:cNvPr id="3" name="Rectángulo 2"/>
          <p:cNvSpPr/>
          <p:nvPr/>
        </p:nvSpPr>
        <p:spPr>
          <a:xfrm>
            <a:off x="920552" y="2060848"/>
            <a:ext cx="6796980" cy="3139321"/>
          </a:xfrm>
          <a:prstGeom prst="rect">
            <a:avLst/>
          </a:prstGeom>
        </p:spPr>
        <p:txBody>
          <a:bodyPr wrap="square">
            <a:spAutoFit/>
          </a:bodyPr>
          <a:lstStyle/>
          <a:p>
            <a:r>
              <a:rPr lang="en-US" dirty="0" err="1">
                <a:latin typeface="Consolas" panose="020B0609020204030204" pitchFamily="49" charset="0"/>
                <a:ea typeface="Cambria" panose="02040503050406030204" pitchFamily="18" charset="0"/>
                <a:cs typeface="Times New Roman" panose="02020603050405020304" pitchFamily="18" charset="0"/>
              </a:rPr>
              <a:t>tep</a:t>
            </a:r>
            <a:r>
              <a:rPr lang="en-US" dirty="0">
                <a:latin typeface="Consolas" panose="020B0609020204030204" pitchFamily="49" charset="0"/>
                <a:ea typeface="Cambria" panose="02040503050406030204" pitchFamily="18" charset="0"/>
                <a:cs typeface="Times New Roman" panose="02020603050405020304" pitchFamily="18" charset="0"/>
              </a:rPr>
              <a:t>:  AIC=-56.34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lpsa</a:t>
            </a:r>
            <a:r>
              <a:rPr lang="en-US" dirty="0">
                <a:latin typeface="Consolas" panose="020B0609020204030204" pitchFamily="49" charset="0"/>
                <a:ea typeface="Cambria" panose="02040503050406030204" pitchFamily="18" charset="0"/>
                <a:cs typeface="Times New Roman" panose="02020603050405020304" pitchFamily="18" charset="0"/>
              </a:rPr>
              <a:t> ~ age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 pgg45</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Df</a:t>
            </a:r>
            <a:r>
              <a:rPr lang="en-US" dirty="0">
                <a:latin typeface="Consolas" panose="020B0609020204030204" pitchFamily="49" charset="0"/>
                <a:ea typeface="Cambria" panose="02040503050406030204" pitchFamily="18" charset="0"/>
                <a:cs typeface="Times New Roman" panose="02020603050405020304" pitchFamily="18" charset="0"/>
              </a:rPr>
              <a:t> Sum of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RSS     AIC</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lbph</a:t>
            </a:r>
            <a:r>
              <a:rPr lang="en-US" dirty="0">
                <a:latin typeface="Consolas" panose="020B0609020204030204" pitchFamily="49" charset="0"/>
                <a:ea typeface="Cambria" panose="02040503050406030204" pitchFamily="18" charset="0"/>
                <a:cs typeface="Times New Roman" panose="02020603050405020304" pitchFamily="18" charset="0"/>
              </a:rPr>
              <a:t>     1     0.707 48.659 -56.917</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&lt;none&gt;                 47.953 -56.336</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age      1     1.676 49.629 -55.004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pgg45    1     2.335 50.288 -53.724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1     5.570 53.522 -47.678</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1    36.856 84.809  -3.029</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endParaRPr lang="ca-ES" dirty="0"/>
          </a:p>
        </p:txBody>
      </p:sp>
    </p:spTree>
    <p:extLst>
      <p:ext uri="{BB962C8B-B14F-4D97-AF65-F5344CB8AC3E}">
        <p14:creationId xmlns:p14="http://schemas.microsoft.com/office/powerpoint/2010/main" val="16255044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6520" y="548640"/>
            <a:ext cx="8914680" cy="503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Model building</a:t>
            </a:r>
            <a:endParaRPr dirty="0"/>
          </a:p>
          <a:p>
            <a:pPr>
              <a:lnSpc>
                <a:spcPct val="100000"/>
              </a:lnSpc>
            </a:pPr>
            <a:endParaRPr dirty="0"/>
          </a:p>
        </p:txBody>
      </p:sp>
      <p:sp>
        <p:nvSpPr>
          <p:cNvPr id="7" name="CustomShape 3"/>
          <p:cNvSpPr/>
          <p:nvPr/>
        </p:nvSpPr>
        <p:spPr>
          <a:xfrm>
            <a:off x="1064568" y="3212976"/>
            <a:ext cx="5598878" cy="216024"/>
          </a:xfrm>
          <a:prstGeom prst="rect">
            <a:avLst/>
          </a:prstGeom>
          <a:noFill/>
          <a:ln w="9360">
            <a:solidFill>
              <a:srgbClr val="FF0000"/>
            </a:solidFill>
            <a:round/>
          </a:ln>
        </p:spPr>
      </p:sp>
      <p:sp>
        <p:nvSpPr>
          <p:cNvPr id="2" name="Rectángulo 1"/>
          <p:cNvSpPr/>
          <p:nvPr/>
        </p:nvSpPr>
        <p:spPr>
          <a:xfrm>
            <a:off x="848544" y="2028326"/>
            <a:ext cx="6868988" cy="2585323"/>
          </a:xfrm>
          <a:prstGeom prst="rect">
            <a:avLst/>
          </a:prstGeom>
        </p:spPr>
        <p:txBody>
          <a:bodyPr wrap="square">
            <a:spAutoFit/>
          </a:bodyPr>
          <a:lstStyle/>
          <a:p>
            <a:r>
              <a:rPr lang="en-US" dirty="0">
                <a:latin typeface="Consolas" panose="020B0609020204030204" pitchFamily="49" charset="0"/>
                <a:ea typeface="Cambria" panose="02040503050406030204" pitchFamily="18" charset="0"/>
                <a:cs typeface="Times New Roman" panose="02020603050405020304" pitchFamily="18" charset="0"/>
              </a:rPr>
              <a:t>## Step:  AIC=-56.92</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lpsa</a:t>
            </a:r>
            <a:r>
              <a:rPr lang="en-US" dirty="0">
                <a:latin typeface="Consolas" panose="020B0609020204030204" pitchFamily="49" charset="0"/>
                <a:ea typeface="Cambria" panose="02040503050406030204" pitchFamily="18" charset="0"/>
                <a:cs typeface="Times New Roman" panose="02020603050405020304" pitchFamily="18" charset="0"/>
              </a:rPr>
              <a:t> ~ age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 pgg45</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Df</a:t>
            </a:r>
            <a:r>
              <a:rPr lang="en-US" dirty="0">
                <a:latin typeface="Consolas" panose="020B0609020204030204" pitchFamily="49" charset="0"/>
                <a:ea typeface="Cambria" panose="02040503050406030204" pitchFamily="18" charset="0"/>
                <a:cs typeface="Times New Roman" panose="02020603050405020304" pitchFamily="18" charset="0"/>
              </a:rPr>
              <a:t> Sum of </a:t>
            </a:r>
            <a:r>
              <a:rPr lang="en-US" dirty="0" err="1">
                <a:latin typeface="Consolas" panose="020B0609020204030204" pitchFamily="49" charset="0"/>
                <a:ea typeface="Cambria" panose="02040503050406030204" pitchFamily="18" charset="0"/>
                <a:cs typeface="Times New Roman" panose="02020603050405020304" pitchFamily="18" charset="0"/>
              </a:rPr>
              <a:t>Sq</a:t>
            </a:r>
            <a:r>
              <a:rPr lang="en-US" dirty="0">
                <a:latin typeface="Consolas" panose="020B0609020204030204" pitchFamily="49" charset="0"/>
                <a:ea typeface="Cambria" panose="02040503050406030204" pitchFamily="18" charset="0"/>
                <a:cs typeface="Times New Roman" panose="02020603050405020304" pitchFamily="18" charset="0"/>
              </a:rPr>
              <a:t>    RSS     AIC</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&lt;none&gt;                 48.659 -56.917</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age      1     1.267 49.926 -56.424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pgg45    1     2.437 51.097 -54.176</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lweight</a:t>
            </a:r>
            <a:r>
              <a:rPr lang="en-US" dirty="0">
                <a:latin typeface="Consolas" panose="020B0609020204030204" pitchFamily="49" charset="0"/>
                <a:ea typeface="Cambria" panose="02040503050406030204" pitchFamily="18" charset="0"/>
                <a:cs typeface="Times New Roman" panose="02020603050405020304" pitchFamily="18" charset="0"/>
              </a:rPr>
              <a:t>  1     8.509 57.169 -43.284</a:t>
            </a:r>
            <a:r>
              <a:rPr lang="en-US" sz="2000" dirty="0">
                <a:latin typeface="Cambria" panose="02040503050406030204" pitchFamily="18" charset="0"/>
                <a:ea typeface="Cambria" panose="02040503050406030204" pitchFamily="18" charset="0"/>
                <a:cs typeface="Times New Roman" panose="02020603050405020304" pitchFamily="18" charset="0"/>
              </a:rPr>
              <a:t/>
            </a:r>
            <a:br>
              <a:rPr lang="en-US" sz="2000" dirty="0">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 </a:t>
            </a:r>
            <a:r>
              <a:rPr lang="en-US" dirty="0" err="1">
                <a:latin typeface="Consolas" panose="020B0609020204030204" pitchFamily="49" charset="0"/>
                <a:ea typeface="Cambria" panose="02040503050406030204" pitchFamily="18" charset="0"/>
                <a:cs typeface="Times New Roman" panose="02020603050405020304" pitchFamily="18" charset="0"/>
              </a:rPr>
              <a:t>lcavol</a:t>
            </a:r>
            <a:r>
              <a:rPr lang="en-US" dirty="0">
                <a:latin typeface="Consolas" panose="020B0609020204030204" pitchFamily="49" charset="0"/>
                <a:ea typeface="Cambria" panose="02040503050406030204" pitchFamily="18" charset="0"/>
                <a:cs typeface="Times New Roman" panose="02020603050405020304" pitchFamily="18" charset="0"/>
              </a:rPr>
              <a:t>   1    36.158 84.817  -5.019</a:t>
            </a:r>
            <a:endParaRPr lang="ca-ES" dirty="0"/>
          </a:p>
        </p:txBody>
      </p:sp>
    </p:spTree>
    <p:extLst>
      <p:ext uri="{BB962C8B-B14F-4D97-AF65-F5344CB8AC3E}">
        <p14:creationId xmlns:p14="http://schemas.microsoft.com/office/powerpoint/2010/main" val="25464327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6520" y="548640"/>
            <a:ext cx="8914680" cy="503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Model building</a:t>
            </a:r>
            <a:endParaRPr dirty="0"/>
          </a:p>
          <a:p>
            <a:pPr>
              <a:lnSpc>
                <a:spcPct val="100000"/>
              </a:lnSpc>
            </a:pPr>
            <a:endParaRPr dirty="0"/>
          </a:p>
        </p:txBody>
      </p:sp>
      <p:sp>
        <p:nvSpPr>
          <p:cNvPr id="2" name="Rectángulo 1"/>
          <p:cNvSpPr/>
          <p:nvPr/>
        </p:nvSpPr>
        <p:spPr>
          <a:xfrm>
            <a:off x="776536" y="2492896"/>
            <a:ext cx="8424936" cy="1754326"/>
          </a:xfrm>
          <a:prstGeom prst="rect">
            <a:avLst/>
          </a:prstGeom>
        </p:spPr>
        <p:txBody>
          <a:bodyPr wrap="square">
            <a:spAutoFit/>
          </a:bodyPr>
          <a:lstStyle/>
          <a:p>
            <a:pPr latinLnBrk="1"/>
            <a:r>
              <a:rPr lang="en-US" dirty="0"/>
              <a:t>Call:</a:t>
            </a:r>
            <a:br>
              <a:rPr lang="en-US" dirty="0"/>
            </a:br>
            <a:r>
              <a:rPr lang="en-US" dirty="0"/>
              <a:t>## lm(formula = </a:t>
            </a:r>
            <a:r>
              <a:rPr lang="en-US" dirty="0" err="1"/>
              <a:t>lpsa</a:t>
            </a:r>
            <a:r>
              <a:rPr lang="en-US" dirty="0"/>
              <a:t> ~ age + </a:t>
            </a:r>
            <a:r>
              <a:rPr lang="en-US" dirty="0" err="1"/>
              <a:t>lcavol</a:t>
            </a:r>
            <a:r>
              <a:rPr lang="en-US" dirty="0"/>
              <a:t> + </a:t>
            </a:r>
            <a:r>
              <a:rPr lang="en-US" dirty="0" err="1"/>
              <a:t>lweight</a:t>
            </a:r>
            <a:r>
              <a:rPr lang="en-US" dirty="0"/>
              <a:t> + pgg45, data = prostate)</a:t>
            </a:r>
            <a:br>
              <a:rPr lang="en-US" dirty="0"/>
            </a:br>
            <a:r>
              <a:rPr lang="en-US" dirty="0"/>
              <a:t>## </a:t>
            </a:r>
            <a:br>
              <a:rPr lang="en-US" dirty="0"/>
            </a:br>
            <a:r>
              <a:rPr lang="en-US" dirty="0"/>
              <a:t>## Coefficients:</a:t>
            </a:r>
            <a:br>
              <a:rPr lang="en-US" dirty="0"/>
            </a:br>
            <a:r>
              <a:rPr lang="en-US" dirty="0"/>
              <a:t>## (Intercept)          age       </a:t>
            </a:r>
            <a:r>
              <a:rPr lang="en-US" dirty="0" err="1"/>
              <a:t>lcavol</a:t>
            </a:r>
            <a:r>
              <a:rPr lang="en-US" dirty="0"/>
              <a:t>      </a:t>
            </a:r>
            <a:r>
              <a:rPr lang="en-US" dirty="0" err="1"/>
              <a:t>lweight</a:t>
            </a:r>
            <a:r>
              <a:rPr lang="en-US" dirty="0"/>
              <a:t>        pgg45  </a:t>
            </a:r>
            <a:br>
              <a:rPr lang="en-US" dirty="0"/>
            </a:br>
            <a:r>
              <a:rPr lang="en-US" dirty="0"/>
              <a:t>##   -0.167077    -0.017040     0.599071     0.762844     0.006426</a:t>
            </a:r>
            <a:endParaRPr lang="ca-ES" dirty="0"/>
          </a:p>
        </p:txBody>
      </p:sp>
      <p:sp>
        <p:nvSpPr>
          <p:cNvPr id="4" name="CuadroTexto 3"/>
          <p:cNvSpPr txBox="1"/>
          <p:nvPr/>
        </p:nvSpPr>
        <p:spPr>
          <a:xfrm>
            <a:off x="3944888" y="954664"/>
            <a:ext cx="4392488" cy="584775"/>
          </a:xfrm>
          <a:prstGeom prst="rect">
            <a:avLst/>
          </a:prstGeom>
          <a:noFill/>
        </p:spPr>
        <p:txBody>
          <a:bodyPr wrap="square" rtlCol="0">
            <a:spAutoFit/>
          </a:bodyPr>
          <a:lstStyle/>
          <a:p>
            <a:r>
              <a:rPr lang="ca-ES" sz="3200" dirty="0" smtClean="0">
                <a:solidFill>
                  <a:srgbClr val="C00000"/>
                </a:solidFill>
              </a:rPr>
              <a:t>Final model</a:t>
            </a:r>
            <a:endParaRPr lang="ca-ES" sz="3200" dirty="0">
              <a:solidFill>
                <a:srgbClr val="C00000"/>
              </a:solidFill>
            </a:endParaRPr>
          </a:p>
        </p:txBody>
      </p:sp>
    </p:spTree>
    <p:extLst>
      <p:ext uri="{BB962C8B-B14F-4D97-AF65-F5344CB8AC3E}">
        <p14:creationId xmlns:p14="http://schemas.microsoft.com/office/powerpoint/2010/main" val="36741805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271728" y="260350"/>
            <a:ext cx="9283435" cy="808038"/>
          </a:xfrm>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ca-ES" altLang="es-ES" dirty="0" err="1">
                <a:solidFill>
                  <a:srgbClr val="336666"/>
                </a:solidFill>
                <a:latin typeface="Arial Black" pitchFamily="34" charset="0"/>
              </a:rPr>
              <a:t>Example</a:t>
            </a:r>
            <a:r>
              <a:rPr lang="ca-ES" altLang="es-ES" dirty="0">
                <a:solidFill>
                  <a:srgbClr val="336666"/>
                </a:solidFill>
                <a:latin typeface="Arial Black" pitchFamily="34" charset="0"/>
              </a:rPr>
              <a:t> HTD</a:t>
            </a:r>
          </a:p>
        </p:txBody>
      </p:sp>
      <p:sp>
        <p:nvSpPr>
          <p:cNvPr id="24579" name="Rectangle 2"/>
          <p:cNvSpPr>
            <a:spLocks noGrp="1" noChangeArrowheads="1"/>
          </p:cNvSpPr>
          <p:nvPr>
            <p:ph type="body" idx="4294967295"/>
          </p:nvPr>
        </p:nvSpPr>
        <p:spPr>
          <a:xfrm>
            <a:off x="428229" y="1412877"/>
            <a:ext cx="4440502" cy="2880220"/>
          </a:xfrm>
        </p:spPr>
        <p:txBody>
          <a:bodyPr/>
          <a:lstStyle/>
          <a:p>
            <a:pPr indent="-341313">
              <a:spcBef>
                <a:spcPts val="363"/>
              </a:spcBef>
              <a:buClr>
                <a:srgbClr val="CCCC99"/>
              </a:buClr>
              <a:buSzPct val="70000"/>
              <a:buFont typeface="Wingdings" pitchFamily="2" charset="2"/>
              <a:buChar char=""/>
              <a:tabLst>
                <a:tab pos="449263" algn="l"/>
                <a:tab pos="898525" algn="l"/>
                <a:tab pos="1347788" algn="l"/>
                <a:tab pos="1797050" algn="l"/>
                <a:tab pos="2246313" algn="l"/>
                <a:tab pos="2695575" algn="l"/>
                <a:tab pos="3144838" algn="l"/>
                <a:tab pos="3594100" algn="l"/>
                <a:tab pos="4043363" algn="l"/>
              </a:tabLst>
            </a:pPr>
            <a:r>
              <a:rPr lang="ca-ES" altLang="es-ES" sz="1600" dirty="0" err="1"/>
              <a:t>It</a:t>
            </a:r>
            <a:r>
              <a:rPr lang="ca-ES" altLang="es-ES" sz="1600" dirty="0"/>
              <a:t> is </a:t>
            </a:r>
            <a:r>
              <a:rPr lang="ca-ES" altLang="es-ES" sz="1600" dirty="0" err="1"/>
              <a:t>assumed</a:t>
            </a:r>
            <a:r>
              <a:rPr lang="ca-ES" altLang="es-ES" sz="1600" dirty="0"/>
              <a:t> </a:t>
            </a:r>
            <a:r>
              <a:rPr lang="ca-ES" altLang="es-ES" sz="1600" dirty="0" err="1"/>
              <a:t>that</a:t>
            </a:r>
            <a:r>
              <a:rPr lang="ca-ES" altLang="es-ES" sz="1600" dirty="0"/>
              <a:t> </a:t>
            </a:r>
            <a:r>
              <a:rPr lang="ca-ES" altLang="es-ES" sz="1600" dirty="0" err="1"/>
              <a:t>Diastolic</a:t>
            </a:r>
            <a:r>
              <a:rPr lang="ca-ES" altLang="es-ES" sz="1600" dirty="0"/>
              <a:t> </a:t>
            </a:r>
            <a:r>
              <a:rPr lang="ca-ES" altLang="es-ES" sz="1600" dirty="0" err="1"/>
              <a:t>hypertension</a:t>
            </a:r>
            <a:r>
              <a:rPr lang="ca-ES" altLang="es-ES" sz="1600" dirty="0"/>
              <a:t> (TAD) varies </a:t>
            </a:r>
            <a:r>
              <a:rPr lang="ca-ES" altLang="es-ES" sz="1600" dirty="0" err="1"/>
              <a:t>with</a:t>
            </a:r>
            <a:r>
              <a:rPr lang="ca-ES" altLang="es-ES" sz="1600" dirty="0"/>
              <a:t> </a:t>
            </a:r>
            <a:r>
              <a:rPr lang="ca-ES" altLang="es-ES" sz="1600" dirty="0" err="1"/>
              <a:t>age</a:t>
            </a:r>
            <a:r>
              <a:rPr lang="ca-ES" altLang="es-ES" sz="1600" dirty="0"/>
              <a:t>, </a:t>
            </a:r>
            <a:r>
              <a:rPr lang="ca-ES" altLang="es-ES" sz="1600" dirty="0" err="1"/>
              <a:t>cholesterol</a:t>
            </a:r>
            <a:r>
              <a:rPr lang="ca-ES" altLang="es-ES" sz="1600" dirty="0"/>
              <a:t> </a:t>
            </a:r>
            <a:r>
              <a:rPr lang="ca-ES" altLang="es-ES" sz="1600" dirty="0" err="1"/>
              <a:t>levels</a:t>
            </a:r>
            <a:r>
              <a:rPr lang="ca-ES" altLang="es-ES" sz="1600" dirty="0"/>
              <a:t> </a:t>
            </a:r>
            <a:r>
              <a:rPr lang="ca-ES" altLang="es-ES" sz="1600" dirty="0" err="1"/>
              <a:t>and</a:t>
            </a:r>
            <a:r>
              <a:rPr lang="ca-ES" altLang="es-ES" sz="1600" dirty="0"/>
              <a:t> BMI (</a:t>
            </a:r>
            <a:r>
              <a:rPr lang="ca-ES" altLang="es-ES" sz="1600" dirty="0" err="1"/>
              <a:t>body</a:t>
            </a:r>
            <a:r>
              <a:rPr lang="ca-ES" altLang="es-ES" sz="1600" dirty="0"/>
              <a:t> </a:t>
            </a:r>
            <a:r>
              <a:rPr lang="ca-ES" altLang="es-ES" sz="1600" dirty="0" err="1"/>
              <a:t>mass</a:t>
            </a:r>
            <a:r>
              <a:rPr lang="ca-ES" altLang="es-ES" sz="1600" dirty="0"/>
              <a:t> </a:t>
            </a:r>
            <a:r>
              <a:rPr lang="ca-ES" altLang="es-ES" sz="1600" dirty="0" err="1"/>
              <a:t>index</a:t>
            </a:r>
            <a:r>
              <a:rPr lang="ca-ES" altLang="es-ES" sz="1600" dirty="0"/>
              <a:t>) of </a:t>
            </a:r>
            <a:r>
              <a:rPr lang="ca-ES" altLang="es-ES" sz="1600" dirty="0" err="1"/>
              <a:t>each</a:t>
            </a:r>
            <a:r>
              <a:rPr lang="ca-ES" altLang="es-ES" sz="1600" dirty="0"/>
              <a:t> </a:t>
            </a:r>
            <a:r>
              <a:rPr lang="ca-ES" altLang="es-ES" sz="1600" dirty="0" err="1"/>
              <a:t>subject</a:t>
            </a:r>
            <a:r>
              <a:rPr lang="ca-ES" altLang="es-ES" sz="1600" dirty="0"/>
              <a:t>. </a:t>
            </a:r>
          </a:p>
          <a:p>
            <a:pPr indent="-341313">
              <a:spcBef>
                <a:spcPts val="363"/>
              </a:spcBef>
              <a:buClr>
                <a:srgbClr val="CCCC99"/>
              </a:buClr>
              <a:buSzPct val="70000"/>
              <a:buFont typeface="Wingdings" pitchFamily="2" charset="2"/>
              <a:buChar char=""/>
              <a:tabLst>
                <a:tab pos="449263" algn="l"/>
                <a:tab pos="898525" algn="l"/>
                <a:tab pos="1347788" algn="l"/>
                <a:tab pos="1797050" algn="l"/>
                <a:tab pos="2246313" algn="l"/>
                <a:tab pos="2695575" algn="l"/>
                <a:tab pos="3144838" algn="l"/>
                <a:tab pos="3594100" algn="l"/>
                <a:tab pos="4043363" algn="l"/>
              </a:tabLst>
            </a:pPr>
            <a:r>
              <a:rPr lang="ca-ES" altLang="es-ES" sz="1600" dirty="0" err="1"/>
              <a:t>Build</a:t>
            </a:r>
            <a:r>
              <a:rPr lang="ca-ES" altLang="es-ES" sz="1600" dirty="0"/>
              <a:t> a </a:t>
            </a:r>
            <a:r>
              <a:rPr lang="ca-ES" altLang="es-ES" sz="1600" dirty="0" err="1"/>
              <a:t>regression</a:t>
            </a:r>
            <a:r>
              <a:rPr lang="ca-ES" altLang="es-ES" sz="1600" dirty="0"/>
              <a:t> model to</a:t>
            </a:r>
          </a:p>
          <a:p>
            <a:pPr lvl="1" indent="-284163">
              <a:spcBef>
                <a:spcPts val="288"/>
              </a:spcBef>
              <a:buClr>
                <a:srgbClr val="97CDCC"/>
              </a:buClr>
              <a:buSzPct val="150000"/>
              <a:buFont typeface="Symbol" pitchFamily="18" charset="2"/>
              <a:buChar char=""/>
              <a:tabLst>
                <a:tab pos="449263" algn="l"/>
                <a:tab pos="898525" algn="l"/>
                <a:tab pos="1347788" algn="l"/>
                <a:tab pos="1797050" algn="l"/>
                <a:tab pos="2246313" algn="l"/>
                <a:tab pos="2695575" algn="l"/>
                <a:tab pos="3144838" algn="l"/>
                <a:tab pos="3594100" algn="l"/>
                <a:tab pos="4043363" algn="l"/>
              </a:tabLst>
            </a:pPr>
            <a:r>
              <a:rPr lang="ca-ES" altLang="es-ES" sz="1400" dirty="0" err="1"/>
              <a:t>Explain</a:t>
            </a:r>
            <a:r>
              <a:rPr lang="ca-ES" altLang="es-ES" sz="1400" dirty="0"/>
              <a:t> </a:t>
            </a:r>
            <a:r>
              <a:rPr lang="ca-ES" altLang="es-ES" sz="1400" dirty="0" err="1"/>
              <a:t>the</a:t>
            </a:r>
            <a:r>
              <a:rPr lang="ca-ES" altLang="es-ES" sz="1400" dirty="0"/>
              <a:t> </a:t>
            </a:r>
            <a:r>
              <a:rPr lang="ca-ES" altLang="es-ES" sz="1400" dirty="0" err="1"/>
              <a:t>relation</a:t>
            </a:r>
            <a:r>
              <a:rPr lang="ca-ES" altLang="es-ES" sz="1400" dirty="0"/>
              <a:t> </a:t>
            </a:r>
            <a:r>
              <a:rPr lang="ca-ES" altLang="es-ES" sz="1400" dirty="0" err="1"/>
              <a:t>between</a:t>
            </a:r>
            <a:r>
              <a:rPr lang="ca-ES" altLang="es-ES" sz="1400" dirty="0"/>
              <a:t> TAD </a:t>
            </a:r>
            <a:r>
              <a:rPr lang="ca-ES" altLang="es-ES" sz="1400" dirty="0" err="1"/>
              <a:t>and</a:t>
            </a:r>
            <a:r>
              <a:rPr lang="ca-ES" altLang="es-ES" sz="1400" dirty="0"/>
              <a:t> </a:t>
            </a:r>
            <a:r>
              <a:rPr lang="ca-ES" altLang="es-ES" sz="1400" dirty="0" err="1"/>
              <a:t>these</a:t>
            </a:r>
            <a:r>
              <a:rPr lang="ca-ES" altLang="es-ES" sz="1400" dirty="0"/>
              <a:t> variables.</a:t>
            </a:r>
          </a:p>
          <a:p>
            <a:pPr lvl="1" indent="-284163">
              <a:spcBef>
                <a:spcPts val="288"/>
              </a:spcBef>
              <a:buClr>
                <a:srgbClr val="97CDCC"/>
              </a:buClr>
              <a:buSzPct val="150000"/>
              <a:buFont typeface="Symbol" pitchFamily="18" charset="2"/>
              <a:buChar char=""/>
              <a:tabLst>
                <a:tab pos="449263" algn="l"/>
                <a:tab pos="898525" algn="l"/>
                <a:tab pos="1347788" algn="l"/>
                <a:tab pos="1797050" algn="l"/>
                <a:tab pos="2246313" algn="l"/>
                <a:tab pos="2695575" algn="l"/>
                <a:tab pos="3144838" algn="l"/>
                <a:tab pos="3594100" algn="l"/>
                <a:tab pos="4043363" algn="l"/>
              </a:tabLst>
            </a:pPr>
            <a:r>
              <a:rPr lang="ca-ES" altLang="es-ES" sz="1400" dirty="0" err="1"/>
              <a:t>Predict</a:t>
            </a:r>
            <a:r>
              <a:rPr lang="ca-ES" altLang="es-ES" sz="1400" dirty="0"/>
              <a:t> TAD </a:t>
            </a:r>
            <a:r>
              <a:rPr lang="ca-ES" altLang="es-ES" sz="1400" dirty="0" err="1"/>
              <a:t>values</a:t>
            </a:r>
            <a:r>
              <a:rPr lang="ca-ES" altLang="es-ES" sz="1400" dirty="0"/>
              <a:t> for </a:t>
            </a:r>
            <a:r>
              <a:rPr lang="ca-ES" altLang="es-ES" sz="1400" dirty="0" err="1"/>
              <a:t>new</a:t>
            </a:r>
            <a:r>
              <a:rPr lang="ca-ES" altLang="es-ES" sz="1400" dirty="0"/>
              <a:t> </a:t>
            </a:r>
            <a:r>
              <a:rPr lang="ca-ES" altLang="es-ES" sz="1400" dirty="0" err="1"/>
              <a:t>values</a:t>
            </a:r>
            <a:r>
              <a:rPr lang="ca-ES" altLang="es-ES" sz="1400" dirty="0"/>
              <a:t> of </a:t>
            </a:r>
            <a:r>
              <a:rPr lang="ca-ES" altLang="es-ES" sz="1400" dirty="0" err="1"/>
              <a:t>age</a:t>
            </a:r>
            <a:r>
              <a:rPr lang="ca-ES" altLang="es-ES" sz="1400" dirty="0"/>
              <a:t>, BMI </a:t>
            </a:r>
            <a:r>
              <a:rPr lang="ca-ES" altLang="es-ES" sz="1400" dirty="0" err="1"/>
              <a:t>and</a:t>
            </a:r>
            <a:r>
              <a:rPr lang="ca-ES" altLang="es-ES" sz="1400" dirty="0"/>
              <a:t> </a:t>
            </a:r>
            <a:r>
              <a:rPr lang="ca-ES" altLang="es-ES" sz="1400" dirty="0" err="1"/>
              <a:t>cholesterol</a:t>
            </a:r>
            <a:r>
              <a:rPr lang="ca-ES" altLang="es-ES" sz="1200" dirty="0"/>
              <a:t>.</a:t>
            </a:r>
          </a:p>
          <a:p>
            <a:pPr indent="-341313">
              <a:spcBef>
                <a:spcPts val="363"/>
              </a:spcBef>
              <a:buClr>
                <a:srgbClr val="CCCC99"/>
              </a:buClr>
              <a:buSzPct val="70000"/>
              <a:buFont typeface="Wingdings" pitchFamily="2" charset="2"/>
              <a:buChar char=""/>
              <a:tabLst>
                <a:tab pos="449263" algn="l"/>
                <a:tab pos="898525" algn="l"/>
                <a:tab pos="1347788" algn="l"/>
                <a:tab pos="1797050" algn="l"/>
                <a:tab pos="2246313" algn="l"/>
                <a:tab pos="2695575" algn="l"/>
                <a:tab pos="3144838" algn="l"/>
                <a:tab pos="3594100" algn="l"/>
                <a:tab pos="4043363" algn="l"/>
              </a:tabLst>
            </a:pPr>
            <a:r>
              <a:rPr lang="ca-ES" altLang="es-ES" sz="1600" dirty="0"/>
              <a:t>File </a:t>
            </a:r>
            <a:r>
              <a:rPr lang="ca-ES" altLang="es-ES" sz="1600" i="1" dirty="0"/>
              <a:t>TAD.csv</a:t>
            </a:r>
            <a:r>
              <a:rPr lang="ca-ES" altLang="es-ES" sz="1600" dirty="0"/>
              <a:t> </a:t>
            </a:r>
            <a:r>
              <a:rPr lang="ca-ES" altLang="es-ES" sz="1600" dirty="0" err="1"/>
              <a:t>contains</a:t>
            </a:r>
            <a:r>
              <a:rPr lang="ca-ES" altLang="es-ES" sz="1600" dirty="0"/>
              <a:t> </a:t>
            </a:r>
            <a:r>
              <a:rPr lang="ca-ES" altLang="es-ES" sz="1600" dirty="0" err="1"/>
              <a:t>the</a:t>
            </a:r>
            <a:r>
              <a:rPr lang="ca-ES" altLang="es-ES" sz="1600" dirty="0"/>
              <a:t> </a:t>
            </a:r>
            <a:r>
              <a:rPr lang="ca-ES" altLang="es-ES" sz="1600" dirty="0" err="1"/>
              <a:t>values</a:t>
            </a:r>
            <a:r>
              <a:rPr lang="ca-ES" altLang="es-ES" sz="1600" dirty="0"/>
              <a:t> for 70 individuals.</a:t>
            </a:r>
            <a:endParaRPr lang="ca-ES" altLang="es-ES" sz="1600" i="1" dirty="0"/>
          </a:p>
        </p:txBody>
      </p:sp>
      <p:graphicFrame>
        <p:nvGraphicFramePr>
          <p:cNvPr id="45059" name="Group 3"/>
          <p:cNvGraphicFramePr>
            <a:graphicFrameLocks noGrp="1"/>
          </p:cNvGraphicFramePr>
          <p:nvPr/>
        </p:nvGraphicFramePr>
        <p:xfrm>
          <a:off x="4870451" y="1676401"/>
          <a:ext cx="4447382" cy="2621283"/>
        </p:xfrm>
        <a:graphic>
          <a:graphicData uri="http://schemas.openxmlformats.org/drawingml/2006/table">
            <a:tbl>
              <a:tblPr/>
              <a:tblGrid>
                <a:gridCol w="889133">
                  <a:extLst>
                    <a:ext uri="{9D8B030D-6E8A-4147-A177-3AD203B41FA5}">
                      <a16:colId xmlns:a16="http://schemas.microsoft.com/office/drawing/2014/main" val="20000"/>
                    </a:ext>
                  </a:extLst>
                </a:gridCol>
                <a:gridCol w="889132">
                  <a:extLst>
                    <a:ext uri="{9D8B030D-6E8A-4147-A177-3AD203B41FA5}">
                      <a16:colId xmlns:a16="http://schemas.microsoft.com/office/drawing/2014/main" val="20001"/>
                    </a:ext>
                  </a:extLst>
                </a:gridCol>
                <a:gridCol w="890852">
                  <a:extLst>
                    <a:ext uri="{9D8B030D-6E8A-4147-A177-3AD203B41FA5}">
                      <a16:colId xmlns:a16="http://schemas.microsoft.com/office/drawing/2014/main" val="20002"/>
                    </a:ext>
                  </a:extLst>
                </a:gridCol>
                <a:gridCol w="889133">
                  <a:extLst>
                    <a:ext uri="{9D8B030D-6E8A-4147-A177-3AD203B41FA5}">
                      <a16:colId xmlns:a16="http://schemas.microsoft.com/office/drawing/2014/main" val="20003"/>
                    </a:ext>
                  </a:extLst>
                </a:gridCol>
                <a:gridCol w="889132">
                  <a:extLst>
                    <a:ext uri="{9D8B030D-6E8A-4147-A177-3AD203B41FA5}">
                      <a16:colId xmlns:a16="http://schemas.microsoft.com/office/drawing/2014/main" val="20004"/>
                    </a:ext>
                  </a:extLst>
                </a:gridCol>
              </a:tblGrid>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8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800" b="0" i="0" u="none" strike="noStrike" cap="none" normalizeH="0" baseline="0">
                          <a:ln>
                            <a:noFill/>
                          </a:ln>
                          <a:solidFill>
                            <a:srgbClr val="000000"/>
                          </a:solidFill>
                          <a:effectLst/>
                          <a:latin typeface="Calibri" pitchFamily="34" charset="0"/>
                          <a:ea typeface="Noto Sans CJK SC Regular" charset="0"/>
                          <a:cs typeface="Noto Sans CJK SC Regular" charset="0"/>
                        </a:rPr>
                        <a:t> </a:t>
                      </a:r>
                    </a:p>
                  </a:txBody>
                  <a:tcPr marL="5070" marR="5070" marT="48222"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EDAD</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COLESt.</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IMC</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TAD</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extLst>
                  <a:ext uri="{0D108BD9-81ED-4DB2-BD59-A6C34878D82A}">
                    <a16:rowId xmlns:a16="http://schemas.microsoft.com/office/drawing/2014/main" val="10000"/>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1</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292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31.64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97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1"/>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64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235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30.8</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90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2"/>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25.61</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80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3"/>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56</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26.17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75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4"/>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31.96</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100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5"/>
                  </a:ext>
                </a:extLst>
              </a:tr>
              <a:tr h="547688">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dirty="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9726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el mismo lado"/>
          <p:cNvSpPr/>
          <p:nvPr/>
        </p:nvSpPr>
        <p:spPr>
          <a:xfrm>
            <a:off x="200472" y="1484784"/>
            <a:ext cx="9505056" cy="4968552"/>
          </a:xfrm>
          <a:prstGeom prst="round2SameRect">
            <a:avLst/>
          </a:prstGeom>
          <a:solidFill>
            <a:srgbClr val="F4FB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6" name="Text Box 3"/>
          <p:cNvSpPr txBox="1">
            <a:spLocks noChangeArrowheads="1"/>
          </p:cNvSpPr>
          <p:nvPr/>
        </p:nvSpPr>
        <p:spPr bwMode="auto">
          <a:xfrm>
            <a:off x="495300" y="274638"/>
            <a:ext cx="8913813" cy="1143000"/>
          </a:xfrm>
          <a:prstGeom prst="rect">
            <a:avLst/>
          </a:prstGeom>
          <a:noFill/>
          <a:ln w="9525">
            <a:noFill/>
            <a:round/>
            <a:headEnd/>
            <a:tailEnd/>
          </a:ln>
        </p:spPr>
        <p:txBody>
          <a:bodyPr wrap="none" anchor="ctr"/>
          <a:lstStyle/>
          <a:p>
            <a:pPr eaLnBrk="1" hangingPunct="1"/>
            <a:endParaRPr lang="ca-ES" altLang="ca-ES"/>
          </a:p>
        </p:txBody>
      </p:sp>
      <p:sp>
        <p:nvSpPr>
          <p:cNvPr id="8" name="7 CuadroTexto"/>
          <p:cNvSpPr txBox="1"/>
          <p:nvPr/>
        </p:nvSpPr>
        <p:spPr>
          <a:xfrm>
            <a:off x="128464" y="606460"/>
            <a:ext cx="8640960" cy="461665"/>
          </a:xfrm>
          <a:prstGeom prst="rect">
            <a:avLst/>
          </a:prstGeom>
          <a:noFill/>
        </p:spPr>
        <p:txBody>
          <a:bodyPr wrap="square" rtlCol="0">
            <a:spAutoFit/>
          </a:bodyPr>
          <a:lstStyle/>
          <a:p>
            <a:r>
              <a:rPr lang="en-GB" sz="2400" b="1" dirty="0">
                <a:solidFill>
                  <a:srgbClr val="7D468C"/>
                </a:solidFill>
                <a:effectLst>
                  <a:outerShdw blurRad="38100" dist="38100" dir="2700000" algn="tl">
                    <a:srgbClr val="000000">
                      <a:alpha val="43137"/>
                    </a:srgbClr>
                  </a:outerShdw>
                </a:effectLst>
                <a:ea typeface="ＭＳ Ｐゴシック" pitchFamily="34" charset="-128"/>
                <a:cs typeface="ＭＳ Ｐゴシック" charset="0"/>
              </a:rPr>
              <a:t>Practical exercise : Predicting Cholesterol levels</a:t>
            </a:r>
            <a:endParaRPr lang="en-GB" sz="2300" dirty="0">
              <a:solidFill>
                <a:srgbClr val="7D468C"/>
              </a:solidFill>
              <a:ea typeface="ＭＳ Ｐゴシック" pitchFamily="34" charset="-128"/>
              <a:cs typeface="ＭＳ Ｐゴシック" charset="0"/>
            </a:endParaRPr>
          </a:p>
        </p:txBody>
      </p:sp>
      <p:sp>
        <p:nvSpPr>
          <p:cNvPr id="10" name="Rectangle 2"/>
          <p:cNvSpPr txBox="1">
            <a:spLocks noChangeArrowheads="1"/>
          </p:cNvSpPr>
          <p:nvPr/>
        </p:nvSpPr>
        <p:spPr>
          <a:xfrm>
            <a:off x="474428" y="1628800"/>
            <a:ext cx="4440502" cy="3528292"/>
          </a:xfrm>
          <a:prstGeom prst="rect">
            <a:avLst/>
          </a:prstGeom>
        </p:spPr>
        <p:txBody>
          <a:bodyPr lIns="0" tIns="0" rIns="0" bIns="0"/>
          <a:lstStyle/>
          <a:p>
            <a:pPr>
              <a:spcBef>
                <a:spcPts val="363"/>
              </a:spcBef>
              <a:buClr>
                <a:srgbClr val="CCCC99"/>
              </a:buClr>
              <a:buSzPct val="70000"/>
              <a:tabLst>
                <a:tab pos="449263" algn="l"/>
                <a:tab pos="898525" algn="l"/>
                <a:tab pos="1347788" algn="l"/>
                <a:tab pos="1797050" algn="l"/>
                <a:tab pos="2246313" algn="l"/>
                <a:tab pos="2695575" algn="l"/>
                <a:tab pos="3144838" algn="l"/>
                <a:tab pos="3594100" algn="l"/>
                <a:tab pos="4043363" algn="l"/>
              </a:tabLst>
            </a:pPr>
            <a:r>
              <a:rPr lang="ca-ES" altLang="es-ES" dirty="0" err="1"/>
              <a:t>It</a:t>
            </a:r>
            <a:r>
              <a:rPr lang="ca-ES" altLang="es-ES" dirty="0"/>
              <a:t> is </a:t>
            </a:r>
            <a:r>
              <a:rPr lang="ca-ES" altLang="es-ES" dirty="0" err="1"/>
              <a:t>assumed</a:t>
            </a:r>
            <a:r>
              <a:rPr lang="ca-ES" altLang="es-ES" dirty="0"/>
              <a:t> </a:t>
            </a:r>
            <a:r>
              <a:rPr lang="ca-ES" altLang="es-ES" dirty="0" err="1"/>
              <a:t>that</a:t>
            </a:r>
            <a:r>
              <a:rPr lang="ca-ES" altLang="es-ES" dirty="0"/>
              <a:t> </a:t>
            </a:r>
            <a:r>
              <a:rPr lang="ca-ES" altLang="es-ES" dirty="0" err="1"/>
              <a:t>Diastolic</a:t>
            </a:r>
            <a:r>
              <a:rPr lang="ca-ES" altLang="es-ES" dirty="0"/>
              <a:t> </a:t>
            </a:r>
            <a:r>
              <a:rPr lang="ca-ES" altLang="es-ES" dirty="0" err="1"/>
              <a:t>hypertension</a:t>
            </a:r>
            <a:r>
              <a:rPr lang="ca-ES" altLang="es-ES" dirty="0"/>
              <a:t> (TAD) varies </a:t>
            </a:r>
            <a:r>
              <a:rPr lang="ca-ES" altLang="es-ES" dirty="0" err="1"/>
              <a:t>with</a:t>
            </a:r>
            <a:r>
              <a:rPr lang="ca-ES" altLang="es-ES" dirty="0"/>
              <a:t> </a:t>
            </a:r>
            <a:r>
              <a:rPr lang="ca-ES" altLang="es-ES" dirty="0" err="1"/>
              <a:t>age</a:t>
            </a:r>
            <a:r>
              <a:rPr lang="ca-ES" altLang="es-ES" dirty="0"/>
              <a:t>, </a:t>
            </a:r>
            <a:r>
              <a:rPr lang="ca-ES" altLang="es-ES" dirty="0" err="1"/>
              <a:t>cholesterol</a:t>
            </a:r>
            <a:r>
              <a:rPr lang="ca-ES" altLang="es-ES" dirty="0"/>
              <a:t> </a:t>
            </a:r>
            <a:r>
              <a:rPr lang="ca-ES" altLang="es-ES" dirty="0" err="1"/>
              <a:t>levels</a:t>
            </a:r>
            <a:r>
              <a:rPr lang="ca-ES" altLang="es-ES" dirty="0"/>
              <a:t> </a:t>
            </a:r>
            <a:r>
              <a:rPr lang="ca-ES" altLang="es-ES" dirty="0" err="1"/>
              <a:t>and</a:t>
            </a:r>
            <a:r>
              <a:rPr lang="ca-ES" altLang="es-ES" dirty="0"/>
              <a:t> BMI (</a:t>
            </a:r>
            <a:r>
              <a:rPr lang="ca-ES" altLang="es-ES" dirty="0" err="1"/>
              <a:t>body</a:t>
            </a:r>
            <a:r>
              <a:rPr lang="ca-ES" altLang="es-ES" dirty="0"/>
              <a:t> </a:t>
            </a:r>
            <a:r>
              <a:rPr lang="ca-ES" altLang="es-ES" dirty="0" err="1"/>
              <a:t>mass</a:t>
            </a:r>
            <a:r>
              <a:rPr lang="ca-ES" altLang="es-ES" dirty="0"/>
              <a:t> </a:t>
            </a:r>
            <a:r>
              <a:rPr lang="ca-ES" altLang="es-ES" dirty="0" err="1"/>
              <a:t>index</a:t>
            </a:r>
            <a:r>
              <a:rPr lang="ca-ES" altLang="es-ES" dirty="0"/>
              <a:t>) of </a:t>
            </a:r>
            <a:r>
              <a:rPr lang="ca-ES" altLang="es-ES" dirty="0" err="1"/>
              <a:t>each</a:t>
            </a:r>
            <a:r>
              <a:rPr lang="ca-ES" altLang="es-ES" dirty="0"/>
              <a:t> </a:t>
            </a:r>
            <a:r>
              <a:rPr lang="ca-ES" altLang="es-ES" dirty="0" err="1"/>
              <a:t>subject</a:t>
            </a:r>
            <a:r>
              <a:rPr lang="ca-ES" altLang="es-ES" dirty="0"/>
              <a:t>. </a:t>
            </a:r>
          </a:p>
          <a:p>
            <a:pPr>
              <a:spcBef>
                <a:spcPts val="363"/>
              </a:spcBef>
              <a:buClr>
                <a:srgbClr val="CCCC99"/>
              </a:buClr>
              <a:buSzPct val="70000"/>
              <a:tabLst>
                <a:tab pos="449263" algn="l"/>
                <a:tab pos="898525" algn="l"/>
                <a:tab pos="1347788" algn="l"/>
                <a:tab pos="1797050" algn="l"/>
                <a:tab pos="2246313" algn="l"/>
                <a:tab pos="2695575" algn="l"/>
                <a:tab pos="3144838" algn="l"/>
                <a:tab pos="3594100" algn="l"/>
                <a:tab pos="4043363" algn="l"/>
              </a:tabLst>
            </a:pPr>
            <a:endParaRPr lang="ca-ES" altLang="es-ES" dirty="0"/>
          </a:p>
          <a:p>
            <a:pPr>
              <a:spcBef>
                <a:spcPts val="363"/>
              </a:spcBef>
              <a:buClr>
                <a:srgbClr val="CCCC99"/>
              </a:buClr>
              <a:buSzPct val="70000"/>
              <a:tabLst>
                <a:tab pos="449263" algn="l"/>
                <a:tab pos="898525" algn="l"/>
                <a:tab pos="1347788" algn="l"/>
                <a:tab pos="1797050" algn="l"/>
                <a:tab pos="2246313" algn="l"/>
                <a:tab pos="2695575" algn="l"/>
                <a:tab pos="3144838" algn="l"/>
                <a:tab pos="3594100" algn="l"/>
                <a:tab pos="4043363" algn="l"/>
              </a:tabLst>
            </a:pPr>
            <a:r>
              <a:rPr lang="ca-ES" altLang="es-ES" dirty="0" err="1"/>
              <a:t>Build</a:t>
            </a:r>
            <a:r>
              <a:rPr lang="ca-ES" altLang="es-ES" dirty="0"/>
              <a:t> a </a:t>
            </a:r>
            <a:r>
              <a:rPr lang="ca-ES" altLang="es-ES" dirty="0" err="1"/>
              <a:t>regression</a:t>
            </a:r>
            <a:r>
              <a:rPr lang="ca-ES" altLang="es-ES" dirty="0"/>
              <a:t> model to</a:t>
            </a:r>
          </a:p>
          <a:p>
            <a:pPr lvl="1" indent="-284163">
              <a:spcBef>
                <a:spcPts val="288"/>
              </a:spcBef>
              <a:buClr>
                <a:srgbClr val="97CDCC"/>
              </a:buClr>
              <a:buSzPct val="150000"/>
              <a:buFont typeface="Symbol" pitchFamily="18" charset="2"/>
              <a:buChar char=""/>
              <a:tabLst>
                <a:tab pos="449263" algn="l"/>
                <a:tab pos="898525" algn="l"/>
                <a:tab pos="1347788" algn="l"/>
                <a:tab pos="1797050" algn="l"/>
                <a:tab pos="2246313" algn="l"/>
                <a:tab pos="2695575" algn="l"/>
                <a:tab pos="3144838" algn="l"/>
                <a:tab pos="3594100" algn="l"/>
                <a:tab pos="4043363" algn="l"/>
              </a:tabLst>
            </a:pPr>
            <a:r>
              <a:rPr lang="ca-ES" altLang="es-ES" sz="1600" dirty="0" err="1"/>
              <a:t>Explain</a:t>
            </a:r>
            <a:r>
              <a:rPr lang="ca-ES" altLang="es-ES" sz="1600" dirty="0"/>
              <a:t> </a:t>
            </a:r>
            <a:r>
              <a:rPr lang="ca-ES" altLang="es-ES" sz="1600" dirty="0" err="1"/>
              <a:t>the</a:t>
            </a:r>
            <a:r>
              <a:rPr lang="ca-ES" altLang="es-ES" sz="1600" dirty="0"/>
              <a:t> </a:t>
            </a:r>
            <a:r>
              <a:rPr lang="ca-ES" altLang="es-ES" sz="1600" dirty="0" err="1"/>
              <a:t>relation</a:t>
            </a:r>
            <a:r>
              <a:rPr lang="ca-ES" altLang="es-ES" sz="1600" dirty="0"/>
              <a:t> </a:t>
            </a:r>
            <a:r>
              <a:rPr lang="ca-ES" altLang="es-ES" sz="1600" dirty="0" err="1"/>
              <a:t>between</a:t>
            </a:r>
            <a:r>
              <a:rPr lang="ca-ES" altLang="es-ES" sz="1600" dirty="0"/>
              <a:t> TAD </a:t>
            </a:r>
            <a:r>
              <a:rPr lang="ca-ES" altLang="es-ES" sz="1600" dirty="0" err="1"/>
              <a:t>and</a:t>
            </a:r>
            <a:r>
              <a:rPr lang="ca-ES" altLang="es-ES" sz="1600" dirty="0"/>
              <a:t> </a:t>
            </a:r>
            <a:r>
              <a:rPr lang="ca-ES" altLang="es-ES" sz="1600" dirty="0" err="1"/>
              <a:t>these</a:t>
            </a:r>
            <a:r>
              <a:rPr lang="ca-ES" altLang="es-ES" sz="1600" dirty="0"/>
              <a:t> variables.</a:t>
            </a:r>
          </a:p>
          <a:p>
            <a:pPr lvl="1" indent="-284163">
              <a:spcBef>
                <a:spcPts val="288"/>
              </a:spcBef>
              <a:buClr>
                <a:srgbClr val="97CDCC"/>
              </a:buClr>
              <a:buSzPct val="150000"/>
              <a:buFont typeface="Symbol" pitchFamily="18" charset="2"/>
              <a:buChar char=""/>
              <a:tabLst>
                <a:tab pos="449263" algn="l"/>
                <a:tab pos="898525" algn="l"/>
                <a:tab pos="1347788" algn="l"/>
                <a:tab pos="1797050" algn="l"/>
                <a:tab pos="2246313" algn="l"/>
                <a:tab pos="2695575" algn="l"/>
                <a:tab pos="3144838" algn="l"/>
                <a:tab pos="3594100" algn="l"/>
                <a:tab pos="4043363" algn="l"/>
              </a:tabLst>
            </a:pPr>
            <a:r>
              <a:rPr lang="ca-ES" altLang="es-ES" sz="1600" dirty="0" err="1"/>
              <a:t>Predict</a:t>
            </a:r>
            <a:r>
              <a:rPr lang="ca-ES" altLang="es-ES" sz="1600" dirty="0"/>
              <a:t> TAD </a:t>
            </a:r>
            <a:r>
              <a:rPr lang="ca-ES" altLang="es-ES" sz="1600" dirty="0" err="1"/>
              <a:t>values</a:t>
            </a:r>
            <a:r>
              <a:rPr lang="ca-ES" altLang="es-ES" sz="1600" dirty="0"/>
              <a:t> for </a:t>
            </a:r>
            <a:r>
              <a:rPr lang="ca-ES" altLang="es-ES" sz="1600" dirty="0" err="1"/>
              <a:t>new</a:t>
            </a:r>
            <a:r>
              <a:rPr lang="ca-ES" altLang="es-ES" sz="1600" dirty="0"/>
              <a:t> </a:t>
            </a:r>
            <a:r>
              <a:rPr lang="ca-ES" altLang="es-ES" sz="1600" dirty="0" err="1"/>
              <a:t>values</a:t>
            </a:r>
            <a:r>
              <a:rPr lang="ca-ES" altLang="es-ES" sz="1600" dirty="0"/>
              <a:t> of </a:t>
            </a:r>
            <a:r>
              <a:rPr lang="ca-ES" altLang="es-ES" sz="1600" dirty="0" err="1"/>
              <a:t>age</a:t>
            </a:r>
            <a:r>
              <a:rPr lang="ca-ES" altLang="es-ES" sz="1600" dirty="0"/>
              <a:t>, BMI </a:t>
            </a:r>
            <a:r>
              <a:rPr lang="ca-ES" altLang="es-ES" sz="1600" dirty="0" err="1"/>
              <a:t>and</a:t>
            </a:r>
            <a:r>
              <a:rPr lang="ca-ES" altLang="es-ES" sz="1600" dirty="0"/>
              <a:t> </a:t>
            </a:r>
            <a:r>
              <a:rPr lang="ca-ES" altLang="es-ES" sz="1600" dirty="0" err="1"/>
              <a:t>cholesterol</a:t>
            </a:r>
            <a:r>
              <a:rPr lang="ca-ES" altLang="es-ES" sz="1400" dirty="0"/>
              <a:t>.</a:t>
            </a:r>
          </a:p>
          <a:p>
            <a:pPr marL="173037" lvl="1">
              <a:spcBef>
                <a:spcPts val="288"/>
              </a:spcBef>
              <a:buClr>
                <a:srgbClr val="97CDCC"/>
              </a:buClr>
              <a:buSzPct val="150000"/>
              <a:tabLst>
                <a:tab pos="449263" algn="l"/>
                <a:tab pos="898525" algn="l"/>
                <a:tab pos="1347788" algn="l"/>
                <a:tab pos="1797050" algn="l"/>
                <a:tab pos="2246313" algn="l"/>
                <a:tab pos="2695575" algn="l"/>
                <a:tab pos="3144838" algn="l"/>
                <a:tab pos="3594100" algn="l"/>
                <a:tab pos="4043363" algn="l"/>
              </a:tabLst>
            </a:pPr>
            <a:endParaRPr lang="ca-ES" altLang="es-ES" sz="1400" dirty="0"/>
          </a:p>
          <a:p>
            <a:pPr>
              <a:spcBef>
                <a:spcPts val="363"/>
              </a:spcBef>
              <a:buClr>
                <a:srgbClr val="CCCC99"/>
              </a:buClr>
              <a:buSzPct val="70000"/>
              <a:tabLst>
                <a:tab pos="449263" algn="l"/>
                <a:tab pos="898525" algn="l"/>
                <a:tab pos="1347788" algn="l"/>
                <a:tab pos="1797050" algn="l"/>
                <a:tab pos="2246313" algn="l"/>
                <a:tab pos="2695575" algn="l"/>
                <a:tab pos="3144838" algn="l"/>
                <a:tab pos="3594100" algn="l"/>
                <a:tab pos="4043363" algn="l"/>
              </a:tabLst>
            </a:pPr>
            <a:r>
              <a:rPr lang="ca-ES" altLang="es-ES" dirty="0"/>
              <a:t>File </a:t>
            </a:r>
            <a:r>
              <a:rPr lang="ca-ES" altLang="es-ES" i="1" dirty="0"/>
              <a:t>TAD.csv</a:t>
            </a:r>
            <a:r>
              <a:rPr lang="ca-ES" altLang="es-ES" dirty="0"/>
              <a:t> </a:t>
            </a:r>
            <a:r>
              <a:rPr lang="ca-ES" altLang="es-ES" dirty="0" err="1"/>
              <a:t>contains</a:t>
            </a:r>
            <a:r>
              <a:rPr lang="ca-ES" altLang="es-ES" dirty="0"/>
              <a:t> </a:t>
            </a:r>
            <a:r>
              <a:rPr lang="ca-ES" altLang="es-ES" dirty="0" err="1"/>
              <a:t>the</a:t>
            </a:r>
            <a:r>
              <a:rPr lang="ca-ES" altLang="es-ES" dirty="0"/>
              <a:t> </a:t>
            </a:r>
            <a:r>
              <a:rPr lang="ca-ES" altLang="es-ES" dirty="0" err="1"/>
              <a:t>values</a:t>
            </a:r>
            <a:r>
              <a:rPr lang="ca-ES" altLang="es-ES" dirty="0"/>
              <a:t> for 70 individuals.</a:t>
            </a:r>
            <a:endParaRPr lang="ca-ES" altLang="es-ES" i="1" dirty="0"/>
          </a:p>
        </p:txBody>
      </p:sp>
      <p:graphicFrame>
        <p:nvGraphicFramePr>
          <p:cNvPr id="13" name="Group 3"/>
          <p:cNvGraphicFramePr>
            <a:graphicFrameLocks noGrp="1"/>
          </p:cNvGraphicFramePr>
          <p:nvPr>
            <p:extLst>
              <p:ext uri="{D42A27DB-BD31-4B8C-83A1-F6EECF244321}">
                <p14:modId xmlns:p14="http://schemas.microsoft.com/office/powerpoint/2010/main" val="527478668"/>
              </p:ext>
            </p:extLst>
          </p:nvPr>
        </p:nvGraphicFramePr>
        <p:xfrm>
          <a:off x="4952206" y="2082304"/>
          <a:ext cx="4447382" cy="2621283"/>
        </p:xfrm>
        <a:graphic>
          <a:graphicData uri="http://schemas.openxmlformats.org/drawingml/2006/table">
            <a:tbl>
              <a:tblPr/>
              <a:tblGrid>
                <a:gridCol w="889133">
                  <a:extLst>
                    <a:ext uri="{9D8B030D-6E8A-4147-A177-3AD203B41FA5}">
                      <a16:colId xmlns:a16="http://schemas.microsoft.com/office/drawing/2014/main" val="20000"/>
                    </a:ext>
                  </a:extLst>
                </a:gridCol>
                <a:gridCol w="889132">
                  <a:extLst>
                    <a:ext uri="{9D8B030D-6E8A-4147-A177-3AD203B41FA5}">
                      <a16:colId xmlns:a16="http://schemas.microsoft.com/office/drawing/2014/main" val="20001"/>
                    </a:ext>
                  </a:extLst>
                </a:gridCol>
                <a:gridCol w="890852">
                  <a:extLst>
                    <a:ext uri="{9D8B030D-6E8A-4147-A177-3AD203B41FA5}">
                      <a16:colId xmlns:a16="http://schemas.microsoft.com/office/drawing/2014/main" val="20002"/>
                    </a:ext>
                  </a:extLst>
                </a:gridCol>
                <a:gridCol w="941824">
                  <a:extLst>
                    <a:ext uri="{9D8B030D-6E8A-4147-A177-3AD203B41FA5}">
                      <a16:colId xmlns:a16="http://schemas.microsoft.com/office/drawing/2014/main" val="20003"/>
                    </a:ext>
                  </a:extLst>
                </a:gridCol>
                <a:gridCol w="836441">
                  <a:extLst>
                    <a:ext uri="{9D8B030D-6E8A-4147-A177-3AD203B41FA5}">
                      <a16:colId xmlns:a16="http://schemas.microsoft.com/office/drawing/2014/main" val="20004"/>
                    </a:ext>
                  </a:extLst>
                </a:gridCol>
              </a:tblGrid>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8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800" b="0" i="0" u="none" strike="noStrike" cap="none" normalizeH="0" baseline="0">
                          <a:ln>
                            <a:noFill/>
                          </a:ln>
                          <a:solidFill>
                            <a:srgbClr val="000000"/>
                          </a:solidFill>
                          <a:effectLst/>
                          <a:latin typeface="Calibri" pitchFamily="34" charset="0"/>
                          <a:ea typeface="Noto Sans CJK SC Regular" charset="0"/>
                          <a:cs typeface="Noto Sans CJK SC Regular" charset="0"/>
                        </a:rPr>
                        <a:t> </a:t>
                      </a:r>
                    </a:p>
                  </a:txBody>
                  <a:tcPr marL="5070" marR="5070" marT="48222"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EDAD</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COLESt.</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IMC</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1" i="0" u="none" strike="noStrike" cap="none" normalizeH="0" baseline="0">
                          <a:ln>
                            <a:noFill/>
                          </a:ln>
                          <a:solidFill>
                            <a:srgbClr val="000000"/>
                          </a:solidFill>
                          <a:effectLst/>
                          <a:latin typeface="Verdana" pitchFamily="34" charset="0"/>
                          <a:ea typeface="Noto Sans CJK SC Regular" charset="0"/>
                          <a:cs typeface="Noto Sans CJK SC Regular" charset="0"/>
                        </a:rPr>
                        <a:t>TAD</a:t>
                      </a:r>
                    </a:p>
                  </a:txBody>
                  <a:tcPr marL="5070" marR="5070" marT="9360" marB="0" anchor="b"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97CDCC"/>
                    </a:solidFill>
                  </a:tcPr>
                </a:tc>
                <a:extLst>
                  <a:ext uri="{0D108BD9-81ED-4DB2-BD59-A6C34878D82A}">
                    <a16:rowId xmlns:a16="http://schemas.microsoft.com/office/drawing/2014/main" val="10000"/>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1</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292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31.64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97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1"/>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64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235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30.8</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90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2"/>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25.61</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80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3"/>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56</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26.17</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75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4"/>
                  </a:ext>
                </a:extLst>
              </a:tr>
              <a:tr h="341313">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54</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31.96</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ctr" defTabSz="449263" rtl="0" eaLnBrk="1" fontAlgn="base" latinLnBrk="0" hangingPunct="1">
                        <a:lnSpc>
                          <a:spcPct val="102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1100" b="0" i="0" u="none" strike="noStrike" cap="none" normalizeH="0" baseline="0">
                          <a:ln>
                            <a:noFill/>
                          </a:ln>
                          <a:solidFill>
                            <a:srgbClr val="000000"/>
                          </a:solidFill>
                          <a:effectLst/>
                          <a:latin typeface="Verdana" pitchFamily="34" charset="0"/>
                          <a:ea typeface="Noto Sans CJK SC Regular" charset="0"/>
                          <a:cs typeface="Noto Sans CJK SC Regular" charset="0"/>
                        </a:rPr>
                        <a:t>100</a:t>
                      </a:r>
                    </a:p>
                  </a:txBody>
                  <a:tcPr marL="5070" marR="5070" marT="9360" marB="0"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DECEC"/>
                    </a:solidFill>
                  </a:tcPr>
                </a:tc>
                <a:extLst>
                  <a:ext uri="{0D108BD9-81ED-4DB2-BD59-A6C34878D82A}">
                    <a16:rowId xmlns:a16="http://schemas.microsoft.com/office/drawing/2014/main" val="10005"/>
                  </a:ext>
                </a:extLst>
              </a:tr>
              <a:tr h="547688">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tc>
                  <a:txBody>
                    <a:bodyPr/>
                    <a:lstStyle>
                      <a:lvl1pPr>
                        <a:spcBef>
                          <a:spcPts val="1425"/>
                        </a:spcBef>
                        <a:tabLst>
                          <a:tab pos="449263" algn="l"/>
                          <a:tab pos="898525" algn="l"/>
                          <a:tab pos="1347788" algn="l"/>
                          <a:tab pos="1797050" algn="l"/>
                          <a:tab pos="2246313" algn="l"/>
                          <a:tab pos="2695575" algn="l"/>
                          <a:tab pos="3144838" algn="l"/>
                          <a:tab pos="3594100" algn="l"/>
                          <a:tab pos="4043363" algn="l"/>
                        </a:tabLst>
                        <a:defRPr sz="2700">
                          <a:solidFill>
                            <a:srgbClr val="000000"/>
                          </a:solidFill>
                          <a:latin typeface="Arial" pitchFamily="34" charset="0"/>
                          <a:ea typeface="Noto Sans CJK SC Regular" charset="0"/>
                          <a:cs typeface="Noto Sans CJK SC Regular" charset="0"/>
                        </a:defRPr>
                      </a:lvl1pPr>
                      <a:lvl2pPr>
                        <a:spcBef>
                          <a:spcPts val="1138"/>
                        </a:spcBef>
                        <a:tabLst>
                          <a:tab pos="449263" algn="l"/>
                          <a:tab pos="898525" algn="l"/>
                          <a:tab pos="1347788" algn="l"/>
                          <a:tab pos="1797050" algn="l"/>
                          <a:tab pos="2246313" algn="l"/>
                          <a:tab pos="2695575" algn="l"/>
                          <a:tab pos="3144838" algn="l"/>
                          <a:tab pos="3594100" algn="l"/>
                          <a:tab pos="4043363" algn="l"/>
                        </a:tabLst>
                        <a:defRPr sz="2000">
                          <a:solidFill>
                            <a:srgbClr val="000000"/>
                          </a:solidFill>
                          <a:latin typeface="Arial" pitchFamily="34" charset="0"/>
                          <a:ea typeface="Noto Sans CJK SC Regular" charset="0"/>
                          <a:cs typeface="Noto Sans CJK SC Regular" charset="0"/>
                        </a:defRPr>
                      </a:lvl2pPr>
                      <a:lvl3pPr>
                        <a:spcBef>
                          <a:spcPts val="850"/>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3pPr>
                      <a:lvl4pPr>
                        <a:spcBef>
                          <a:spcPts val="575"/>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4pPr>
                      <a:lvl5pPr>
                        <a:spcBef>
                          <a:spcPts val="288"/>
                        </a:spcBef>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5pPr>
                      <a:lvl6pPr marL="25146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6pPr>
                      <a:lvl7pPr marL="29718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7pPr>
                      <a:lvl8pPr marL="34290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8pPr>
                      <a:lvl9pPr marL="3886200" indent="-228600" defTabSz="449263" fontAlgn="base">
                        <a:lnSpc>
                          <a:spcPct val="93000"/>
                        </a:lnSpc>
                        <a:spcBef>
                          <a:spcPts val="288"/>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itchFamily="34" charset="0"/>
                          <a:ea typeface="Noto Sans CJK SC Regular" charset="0"/>
                          <a:cs typeface="Noto Sans CJK SC Regular" charset="0"/>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Lst>
                      </a:pPr>
                      <a:r>
                        <a:rPr kumimoji="0" lang="es-ES" altLang="es-ES" sz="3200" b="0" i="0" u="none" strike="noStrike" cap="none" normalizeH="0" baseline="0" dirty="0">
                          <a:ln>
                            <a:noFill/>
                          </a:ln>
                          <a:solidFill>
                            <a:srgbClr val="000000"/>
                          </a:solidFill>
                          <a:effectLst/>
                          <a:latin typeface="Arial" pitchFamily="34" charset="0"/>
                          <a:ea typeface="Noto Sans CJK SC Regular" charset="0"/>
                          <a:cs typeface="Noto Sans CJK SC Regular" charset="0"/>
                        </a:rPr>
                        <a:t>....</a:t>
                      </a:r>
                    </a:p>
                  </a:txBody>
                  <a:tcPr marL="49140" marR="49140" marT="74168"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EF6F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57890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2"/>
          <p:cNvSpPr/>
          <p:nvPr/>
        </p:nvSpPr>
        <p:spPr>
          <a:xfrm>
            <a:off x="128520" y="548640"/>
            <a:ext cx="8914680" cy="431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Multiple linear regression model</a:t>
            </a:r>
            <a:endParaRPr dirty="0"/>
          </a:p>
          <a:p>
            <a:pPr>
              <a:lnSpc>
                <a:spcPct val="100000"/>
              </a:lnSpc>
            </a:pPr>
            <a:endParaRPr dirty="0"/>
          </a:p>
        </p:txBody>
      </p:sp>
      <p:sp>
        <p:nvSpPr>
          <p:cNvPr id="9" name="4 Marcador de texto"/>
          <p:cNvSpPr txBox="1">
            <a:spLocks/>
          </p:cNvSpPr>
          <p:nvPr/>
        </p:nvSpPr>
        <p:spPr>
          <a:xfrm>
            <a:off x="611188" y="1341438"/>
            <a:ext cx="8067675" cy="4368800"/>
          </a:xfrm>
          <a:prstGeom prst="rect">
            <a:avLst/>
          </a:prstGeom>
        </p:spPr>
        <p:txBody>
          <a:bodyPr/>
          <a:lstStyle/>
          <a:p>
            <a:pPr marL="174625" indent="-174625" algn="just">
              <a:lnSpc>
                <a:spcPct val="150000"/>
              </a:lnSpc>
              <a:buFont typeface="Arial" pitchFamily="34" charset="0"/>
              <a:buChar char="•"/>
              <a:defRPr/>
            </a:pPr>
            <a:r>
              <a:rPr lang="en-US" sz="2000" dirty="0"/>
              <a:t>In many situations it makes sense to have </a:t>
            </a:r>
            <a:r>
              <a:rPr lang="en-US" sz="2000" dirty="0">
                <a:effectLst>
                  <a:outerShdw blurRad="38100" dist="38100" dir="2700000" algn="tl">
                    <a:srgbClr val="000000">
                      <a:alpha val="43137"/>
                    </a:srgbClr>
                  </a:outerShdw>
                </a:effectLst>
              </a:rPr>
              <a:t>more than one explanatory variables</a:t>
            </a:r>
          </a:p>
          <a:p>
            <a:pPr marL="574675" lvl="1" indent="-174625" algn="just">
              <a:lnSpc>
                <a:spcPct val="150000"/>
              </a:lnSpc>
              <a:buFont typeface="Arial" pitchFamily="34" charset="0"/>
              <a:buChar char="•"/>
              <a:defRPr/>
            </a:pPr>
            <a:r>
              <a:rPr lang="en-US" sz="2000" dirty="0">
                <a:solidFill>
                  <a:srgbClr val="0070C0"/>
                </a:solidFill>
              </a:rPr>
              <a:t>Example: Hypertension can be explained by </a:t>
            </a:r>
            <a:r>
              <a:rPr lang="en-US" sz="2000" i="1" dirty="0">
                <a:solidFill>
                  <a:srgbClr val="0070C0"/>
                </a:solidFill>
              </a:rPr>
              <a:t>weight </a:t>
            </a:r>
            <a:r>
              <a:rPr lang="en-US" sz="2000" dirty="0">
                <a:solidFill>
                  <a:srgbClr val="0070C0"/>
                </a:solidFill>
              </a:rPr>
              <a:t>but also by </a:t>
            </a:r>
            <a:r>
              <a:rPr lang="en-US" sz="2000" i="1" dirty="0">
                <a:solidFill>
                  <a:srgbClr val="0070C0"/>
                </a:solidFill>
              </a:rPr>
              <a:t>cholesterol level in blood, age, gender …</a:t>
            </a:r>
            <a:r>
              <a:rPr lang="en-US" sz="2000" dirty="0">
                <a:solidFill>
                  <a:srgbClr val="0070C0"/>
                </a:solidFill>
              </a:rPr>
              <a:t> can be explained by age, weight, TAG, gender,…</a:t>
            </a:r>
          </a:p>
          <a:p>
            <a:pPr marL="174625" indent="-174625" algn="just">
              <a:lnSpc>
                <a:spcPct val="150000"/>
              </a:lnSpc>
              <a:buFont typeface="Arial" pitchFamily="34" charset="0"/>
              <a:buChar char="•"/>
              <a:defRPr/>
            </a:pPr>
            <a:r>
              <a:rPr lang="en-US" sz="2000" dirty="0"/>
              <a:t>In these cases is may be preferable to design a regression </a:t>
            </a:r>
            <a:r>
              <a:rPr lang="en-US" sz="2000" dirty="0">
                <a:effectLst>
                  <a:outerShdw blurRad="38100" dist="38100" dir="2700000" algn="tl">
                    <a:srgbClr val="000000">
                      <a:alpha val="43137"/>
                    </a:srgbClr>
                  </a:outerShdw>
                </a:effectLst>
              </a:rPr>
              <a:t>model</a:t>
            </a:r>
            <a:r>
              <a:rPr lang="en-US" sz="2000" dirty="0"/>
              <a:t> </a:t>
            </a:r>
            <a:r>
              <a:rPr lang="en-US" sz="2000" dirty="0" err="1"/>
              <a:t>includeing</a:t>
            </a:r>
            <a:r>
              <a:rPr lang="en-US" sz="2000" dirty="0"/>
              <a:t> several (</a:t>
            </a:r>
            <a:r>
              <a:rPr lang="en-US" sz="2000" dirty="0">
                <a:effectLst>
                  <a:outerShdw blurRad="38100" dist="38100" dir="2700000" algn="tl">
                    <a:srgbClr val="000000">
                      <a:alpha val="43137"/>
                    </a:srgbClr>
                  </a:outerShdw>
                </a:effectLst>
              </a:rPr>
              <a:t>all?) variables</a:t>
            </a:r>
            <a:r>
              <a:rPr lang="en-US" sz="2000" dirty="0"/>
              <a:t>.</a:t>
            </a:r>
          </a:p>
          <a:p>
            <a:pPr marL="174625" indent="-174625" algn="just">
              <a:lnSpc>
                <a:spcPct val="150000"/>
              </a:lnSpc>
              <a:buFont typeface="Arial" pitchFamily="34" charset="0"/>
              <a:buChar char="•"/>
              <a:defRPr/>
            </a:pPr>
            <a:r>
              <a:rPr lang="en-US" sz="2000" dirty="0"/>
              <a:t>These models </a:t>
            </a:r>
          </a:p>
          <a:p>
            <a:pPr marL="574675" lvl="1" indent="-174625" algn="just">
              <a:lnSpc>
                <a:spcPct val="150000"/>
              </a:lnSpc>
              <a:buFont typeface="Arial" pitchFamily="34" charset="0"/>
              <a:buChar char="•"/>
              <a:defRPr/>
            </a:pPr>
            <a:r>
              <a:rPr lang="en-US" sz="2000" dirty="0"/>
              <a:t>have many applications, but …</a:t>
            </a:r>
          </a:p>
          <a:p>
            <a:pPr marL="574675" lvl="1" indent="-174625" algn="just">
              <a:lnSpc>
                <a:spcPct val="150000"/>
              </a:lnSpc>
              <a:buFont typeface="Arial" pitchFamily="34" charset="0"/>
              <a:buChar char="•"/>
              <a:defRPr/>
            </a:pPr>
            <a:r>
              <a:rPr lang="en-US" sz="2000" dirty="0"/>
              <a:t>may be harder to build and validate than simple linear regression</a:t>
            </a:r>
            <a:endParaRPr lang="en-US" sz="2000" dirty="0">
              <a:solidFill>
                <a:schemeClr val="bg2">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88520" y="548640"/>
            <a:ext cx="8914680" cy="710280"/>
          </a:xfrm>
          <a:prstGeom prst="rect">
            <a:avLst/>
          </a:prstGeom>
          <a:noFill/>
          <a:ln>
            <a:noFill/>
          </a:ln>
        </p:spPr>
        <p:txBody>
          <a:bodyPr lIns="90000" tIns="45000" rIns="90000" bIns="45000"/>
          <a:lstStyle/>
          <a:p>
            <a:endParaRPr/>
          </a:p>
          <a:p>
            <a:pPr>
              <a:lnSpc>
                <a:spcPct val="100000"/>
              </a:lnSpc>
            </a:pPr>
            <a:endParaRPr/>
          </a:p>
        </p:txBody>
      </p:sp>
      <p:sp>
        <p:nvSpPr>
          <p:cNvPr id="134" name="CustomShape 2"/>
          <p:cNvSpPr/>
          <p:nvPr/>
        </p:nvSpPr>
        <p:spPr>
          <a:xfrm>
            <a:off x="529560" y="1740960"/>
            <a:ext cx="8738640" cy="4368960"/>
          </a:xfrm>
          <a:prstGeom prst="rect">
            <a:avLst/>
          </a:prstGeom>
          <a:noFill/>
          <a:ln>
            <a:noFill/>
          </a:ln>
        </p:spPr>
        <p:txBody>
          <a:bodyPr lIns="90000" tIns="45000" rIns="90000" bIns="45000"/>
          <a:lstStyle/>
          <a:p>
            <a:pPr algn="just">
              <a:lnSpc>
                <a:spcPct val="100000"/>
              </a:lnSpc>
            </a:pPr>
            <a:r>
              <a:rPr lang="en-US" sz="2200" dirty="0">
                <a:solidFill>
                  <a:srgbClr val="696969"/>
                </a:solidFill>
                <a:latin typeface="Verdana"/>
              </a:rPr>
              <a:t>One </a:t>
            </a:r>
            <a:r>
              <a:rPr lang="en-US" sz="2200" b="1" dirty="0">
                <a:solidFill>
                  <a:srgbClr val="696969"/>
                </a:solidFill>
                <a:latin typeface="Verdana"/>
              </a:rPr>
              <a:t>response</a:t>
            </a:r>
            <a:r>
              <a:rPr lang="en-US" sz="2200" dirty="0">
                <a:solidFill>
                  <a:srgbClr val="696969"/>
                </a:solidFill>
                <a:latin typeface="Verdana"/>
              </a:rPr>
              <a:t> variable and two or more </a:t>
            </a:r>
            <a:r>
              <a:rPr lang="en-US" sz="2200" b="1" dirty="0">
                <a:solidFill>
                  <a:srgbClr val="696969"/>
                </a:solidFill>
                <a:latin typeface="Verdana"/>
              </a:rPr>
              <a:t>explanatory</a:t>
            </a:r>
            <a:r>
              <a:rPr lang="en-US" sz="2200" dirty="0">
                <a:solidFill>
                  <a:srgbClr val="696969"/>
                </a:solidFill>
                <a:latin typeface="Verdana"/>
              </a:rPr>
              <a:t> variables.</a:t>
            </a:r>
            <a:endParaRPr dirty="0"/>
          </a:p>
        </p:txBody>
      </p:sp>
      <p:pic>
        <p:nvPicPr>
          <p:cNvPr id="135" name="Picture 2"/>
          <p:cNvPicPr/>
          <p:nvPr/>
        </p:nvPicPr>
        <p:blipFill>
          <a:blip r:embed="rId3"/>
          <a:stretch>
            <a:fillRect/>
          </a:stretch>
        </p:blipFill>
        <p:spPr>
          <a:xfrm>
            <a:off x="2172240" y="2473920"/>
            <a:ext cx="3866400" cy="618480"/>
          </a:xfrm>
          <a:prstGeom prst="rect">
            <a:avLst/>
          </a:prstGeom>
          <a:ln w="9360">
            <a:noFill/>
          </a:ln>
        </p:spPr>
      </p:pic>
      <p:sp>
        <p:nvSpPr>
          <p:cNvPr id="136" name="CustomShape 3"/>
          <p:cNvSpPr/>
          <p:nvPr/>
        </p:nvSpPr>
        <p:spPr>
          <a:xfrm>
            <a:off x="1290960" y="3872880"/>
            <a:ext cx="1989360" cy="637920"/>
          </a:xfrm>
          <a:prstGeom prst="rect">
            <a:avLst/>
          </a:prstGeom>
          <a:noFill/>
          <a:ln>
            <a:noFill/>
          </a:ln>
        </p:spPr>
        <p:txBody>
          <a:bodyPr lIns="90000" tIns="45000" rIns="90000" bIns="45000"/>
          <a:lstStyle/>
          <a:p>
            <a:pPr algn="just">
              <a:lnSpc>
                <a:spcPct val="100000"/>
              </a:lnSpc>
            </a:pPr>
            <a:r>
              <a:rPr lang="en-US">
                <a:solidFill>
                  <a:srgbClr val="696969"/>
                </a:solidFill>
                <a:latin typeface="Verdana"/>
              </a:rPr>
              <a:t>Response variable</a:t>
            </a:r>
            <a:endParaRPr/>
          </a:p>
        </p:txBody>
      </p:sp>
      <p:sp>
        <p:nvSpPr>
          <p:cNvPr id="137" name="CustomShape 4"/>
          <p:cNvSpPr/>
          <p:nvPr/>
        </p:nvSpPr>
        <p:spPr>
          <a:xfrm flipH="1">
            <a:off x="2164320" y="2958480"/>
            <a:ext cx="268200" cy="860040"/>
          </a:xfrm>
          <a:prstGeom prst="straightConnector1">
            <a:avLst/>
          </a:prstGeom>
          <a:noFill/>
          <a:ln w="9360">
            <a:solidFill>
              <a:srgbClr val="FF0000"/>
            </a:solidFill>
            <a:round/>
            <a:tailEnd type="arrow" w="med" len="med"/>
          </a:ln>
        </p:spPr>
      </p:sp>
      <p:sp>
        <p:nvSpPr>
          <p:cNvPr id="138" name="CustomShape 5"/>
          <p:cNvSpPr/>
          <p:nvPr/>
        </p:nvSpPr>
        <p:spPr>
          <a:xfrm>
            <a:off x="2545920" y="4724280"/>
            <a:ext cx="1989360" cy="364320"/>
          </a:xfrm>
          <a:prstGeom prst="rect">
            <a:avLst/>
          </a:prstGeom>
          <a:noFill/>
          <a:ln>
            <a:noFill/>
          </a:ln>
        </p:spPr>
        <p:txBody>
          <a:bodyPr lIns="90000" tIns="45000" rIns="90000" bIns="45000"/>
          <a:lstStyle/>
          <a:p>
            <a:pPr algn="just">
              <a:lnSpc>
                <a:spcPct val="100000"/>
              </a:lnSpc>
            </a:pPr>
            <a:r>
              <a:rPr lang="en-US">
                <a:solidFill>
                  <a:srgbClr val="696969"/>
                </a:solidFill>
                <a:latin typeface="Verdana"/>
              </a:rPr>
              <a:t>Intercept</a:t>
            </a:r>
            <a:endParaRPr/>
          </a:p>
        </p:txBody>
      </p:sp>
      <p:sp>
        <p:nvSpPr>
          <p:cNvPr id="139" name="CustomShape 6"/>
          <p:cNvSpPr/>
          <p:nvPr/>
        </p:nvSpPr>
        <p:spPr>
          <a:xfrm>
            <a:off x="3065760" y="2998800"/>
            <a:ext cx="106920" cy="1734120"/>
          </a:xfrm>
          <a:prstGeom prst="straightConnector1">
            <a:avLst/>
          </a:prstGeom>
          <a:noFill/>
          <a:ln w="9360">
            <a:solidFill>
              <a:srgbClr val="FF0000"/>
            </a:solidFill>
            <a:round/>
            <a:tailEnd type="arrow" w="med" len="med"/>
          </a:ln>
        </p:spPr>
      </p:sp>
      <p:sp>
        <p:nvSpPr>
          <p:cNvPr id="140" name="CustomShape 7"/>
          <p:cNvSpPr/>
          <p:nvPr/>
        </p:nvSpPr>
        <p:spPr>
          <a:xfrm>
            <a:off x="3576960" y="3039120"/>
            <a:ext cx="671760" cy="2137320"/>
          </a:xfrm>
          <a:prstGeom prst="straightConnector1">
            <a:avLst/>
          </a:prstGeom>
          <a:noFill/>
          <a:ln w="9360">
            <a:solidFill>
              <a:srgbClr val="FF0000"/>
            </a:solidFill>
            <a:round/>
            <a:tailEnd type="arrow" w="med" len="med"/>
          </a:ln>
        </p:spPr>
      </p:sp>
      <p:sp>
        <p:nvSpPr>
          <p:cNvPr id="141" name="CustomShape 8"/>
          <p:cNvSpPr/>
          <p:nvPr/>
        </p:nvSpPr>
        <p:spPr>
          <a:xfrm>
            <a:off x="5719320" y="2882160"/>
            <a:ext cx="223560" cy="546120"/>
          </a:xfrm>
          <a:prstGeom prst="straightConnector1">
            <a:avLst/>
          </a:prstGeom>
          <a:noFill/>
          <a:ln w="9360">
            <a:solidFill>
              <a:srgbClr val="FF0000"/>
            </a:solidFill>
            <a:round/>
            <a:tailEnd type="arrow" w="med" len="med"/>
          </a:ln>
        </p:spPr>
      </p:sp>
      <p:sp>
        <p:nvSpPr>
          <p:cNvPr id="142" name="CustomShape 9"/>
          <p:cNvSpPr/>
          <p:nvPr/>
        </p:nvSpPr>
        <p:spPr>
          <a:xfrm>
            <a:off x="5871960" y="3438000"/>
            <a:ext cx="2174400" cy="402120"/>
          </a:xfrm>
          <a:prstGeom prst="rect">
            <a:avLst/>
          </a:prstGeom>
          <a:noFill/>
          <a:ln>
            <a:noFill/>
          </a:ln>
        </p:spPr>
        <p:txBody>
          <a:bodyPr lIns="90000" tIns="45000" rIns="90000" bIns="45000"/>
          <a:lstStyle/>
          <a:p>
            <a:pPr algn="just">
              <a:lnSpc>
                <a:spcPct val="100000"/>
              </a:lnSpc>
            </a:pPr>
            <a:r>
              <a:rPr lang="en-US">
                <a:solidFill>
                  <a:srgbClr val="696969"/>
                </a:solidFill>
                <a:latin typeface="Verdana"/>
              </a:rPr>
              <a:t>Residues (errors)</a:t>
            </a:r>
            <a:endParaRPr/>
          </a:p>
        </p:txBody>
      </p:sp>
      <p:sp>
        <p:nvSpPr>
          <p:cNvPr id="143" name="CustomShape 10"/>
          <p:cNvSpPr/>
          <p:nvPr/>
        </p:nvSpPr>
        <p:spPr>
          <a:xfrm>
            <a:off x="3962520" y="5239800"/>
            <a:ext cx="3405960" cy="364320"/>
          </a:xfrm>
          <a:prstGeom prst="rect">
            <a:avLst/>
          </a:prstGeom>
          <a:noFill/>
          <a:ln>
            <a:noFill/>
          </a:ln>
        </p:spPr>
        <p:txBody>
          <a:bodyPr lIns="90000" tIns="45000" rIns="90000" bIns="45000"/>
          <a:lstStyle/>
          <a:p>
            <a:pPr algn="just">
              <a:lnSpc>
                <a:spcPct val="100000"/>
              </a:lnSpc>
            </a:pPr>
            <a:r>
              <a:rPr lang="en-US" dirty="0">
                <a:solidFill>
                  <a:srgbClr val="696969"/>
                </a:solidFill>
                <a:latin typeface="Verdana"/>
              </a:rPr>
              <a:t>Explanatory variable 1</a:t>
            </a:r>
            <a:endParaRPr dirty="0"/>
          </a:p>
        </p:txBody>
      </p:sp>
      <p:sp>
        <p:nvSpPr>
          <p:cNvPr id="144" name="CustomShape 11"/>
          <p:cNvSpPr/>
          <p:nvPr/>
        </p:nvSpPr>
        <p:spPr>
          <a:xfrm>
            <a:off x="4818600" y="2935800"/>
            <a:ext cx="425160" cy="1151280"/>
          </a:xfrm>
          <a:prstGeom prst="straightConnector1">
            <a:avLst/>
          </a:prstGeom>
          <a:noFill/>
          <a:ln w="9360">
            <a:solidFill>
              <a:srgbClr val="FF0000"/>
            </a:solidFill>
            <a:round/>
            <a:tailEnd type="arrow" w="med" len="med"/>
          </a:ln>
        </p:spPr>
      </p:sp>
      <p:sp>
        <p:nvSpPr>
          <p:cNvPr id="145" name="CustomShape 12"/>
          <p:cNvSpPr/>
          <p:nvPr/>
        </p:nvSpPr>
        <p:spPr>
          <a:xfrm>
            <a:off x="4787280" y="4141800"/>
            <a:ext cx="3405960" cy="364320"/>
          </a:xfrm>
          <a:prstGeom prst="rect">
            <a:avLst/>
          </a:prstGeom>
          <a:noFill/>
          <a:ln>
            <a:noFill/>
          </a:ln>
        </p:spPr>
        <p:txBody>
          <a:bodyPr lIns="90000" tIns="45000" rIns="90000" bIns="45000"/>
          <a:lstStyle/>
          <a:p>
            <a:pPr algn="just">
              <a:lnSpc>
                <a:spcPct val="100000"/>
              </a:lnSpc>
            </a:pPr>
            <a:r>
              <a:rPr lang="en-US" dirty="0">
                <a:solidFill>
                  <a:srgbClr val="696969"/>
                </a:solidFill>
                <a:latin typeface="Verdana"/>
              </a:rPr>
              <a:t>Explanatory variable k</a:t>
            </a:r>
            <a:endParaRPr dirty="0"/>
          </a:p>
        </p:txBody>
      </p:sp>
      <p:sp>
        <p:nvSpPr>
          <p:cNvPr id="146" name="CustomShape 13"/>
          <p:cNvSpPr/>
          <p:nvPr/>
        </p:nvSpPr>
        <p:spPr>
          <a:xfrm>
            <a:off x="128520" y="548640"/>
            <a:ext cx="8914680" cy="431280"/>
          </a:xfrm>
          <a:prstGeom prst="rect">
            <a:avLst/>
          </a:prstGeom>
          <a:noFill/>
          <a:ln>
            <a:noFill/>
          </a:ln>
        </p:spPr>
        <p:txBody>
          <a:bodyPr lIns="90000" tIns="45000" rIns="90000" bIns="45000"/>
          <a:lstStyle/>
          <a:p>
            <a:r>
              <a:rPr lang="en-US" sz="2400" b="1" dirty="0">
                <a:solidFill>
                  <a:srgbClr val="262626"/>
                </a:solidFill>
                <a:latin typeface="Verdana"/>
                <a:ea typeface="ＭＳ Ｐゴシック"/>
              </a:rPr>
              <a:t> Multiple linear regression model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72520" y="1126800"/>
            <a:ext cx="9432360" cy="424080"/>
          </a:xfrm>
          <a:prstGeom prst="rect">
            <a:avLst/>
          </a:prstGeom>
          <a:noFill/>
          <a:ln>
            <a:noFill/>
          </a:ln>
        </p:spPr>
        <p:txBody>
          <a:bodyPr lIns="90000" tIns="45000" rIns="90000" bIns="45000"/>
          <a:lstStyle/>
          <a:p>
            <a:pPr>
              <a:lnSpc>
                <a:spcPct val="100000"/>
              </a:lnSpc>
            </a:pPr>
            <a:r>
              <a:rPr lang="en-US" sz="2400">
                <a:solidFill>
                  <a:srgbClr val="732767"/>
                </a:solidFill>
                <a:latin typeface="Verdana"/>
              </a:rPr>
              <a:t>Some applications of the multiple linear regression model</a:t>
            </a:r>
            <a:endParaRPr/>
          </a:p>
        </p:txBody>
      </p:sp>
      <p:sp>
        <p:nvSpPr>
          <p:cNvPr id="149" name="CustomShape 2"/>
          <p:cNvSpPr/>
          <p:nvPr/>
        </p:nvSpPr>
        <p:spPr>
          <a:xfrm>
            <a:off x="488520" y="116640"/>
            <a:ext cx="8914680" cy="1142280"/>
          </a:xfrm>
          <a:prstGeom prst="rect">
            <a:avLst/>
          </a:prstGeom>
          <a:noFill/>
          <a:ln>
            <a:noFill/>
          </a:ln>
        </p:spPr>
        <p:txBody>
          <a:bodyPr lIns="90000" tIns="45000" rIns="90000" bIns="45000"/>
          <a:lstStyle/>
          <a:p>
            <a:endParaRPr/>
          </a:p>
          <a:p>
            <a:pPr>
              <a:lnSpc>
                <a:spcPct val="100000"/>
              </a:lnSpc>
            </a:pPr>
            <a:endParaRPr/>
          </a:p>
        </p:txBody>
      </p:sp>
      <p:sp>
        <p:nvSpPr>
          <p:cNvPr id="151" name="CustomShape 4"/>
          <p:cNvSpPr/>
          <p:nvPr/>
        </p:nvSpPr>
        <p:spPr>
          <a:xfrm>
            <a:off x="128520" y="548640"/>
            <a:ext cx="8914680" cy="431280"/>
          </a:xfrm>
          <a:prstGeom prst="rect">
            <a:avLst/>
          </a:prstGeom>
          <a:noFill/>
          <a:ln>
            <a:noFill/>
          </a:ln>
        </p:spPr>
        <p:txBody>
          <a:bodyPr lIns="90000" tIns="45000" rIns="90000" bIns="45000"/>
          <a:lstStyle/>
          <a:p>
            <a:r>
              <a:rPr lang="en-US" sz="2400" b="1">
                <a:solidFill>
                  <a:srgbClr val="262626"/>
                </a:solidFill>
                <a:latin typeface="Verdana"/>
                <a:ea typeface="ＭＳ Ｐゴシック"/>
              </a:rPr>
              <a:t> Multiple linear model</a:t>
            </a:r>
            <a:endParaRPr/>
          </a:p>
          <a:p>
            <a:pPr>
              <a:lnSpc>
                <a:spcPct val="100000"/>
              </a:lnSpc>
            </a:pPr>
            <a:endParaRPr/>
          </a:p>
        </p:txBody>
      </p:sp>
      <p:sp>
        <p:nvSpPr>
          <p:cNvPr id="6" name="4 Marcador de texto"/>
          <p:cNvSpPr txBox="1">
            <a:spLocks/>
          </p:cNvSpPr>
          <p:nvPr/>
        </p:nvSpPr>
        <p:spPr>
          <a:xfrm>
            <a:off x="488950" y="1741488"/>
            <a:ext cx="8066088" cy="4368800"/>
          </a:xfrm>
          <a:prstGeom prst="rect">
            <a:avLst/>
          </a:prstGeom>
        </p:spPr>
        <p:txBody>
          <a:bodyPr/>
          <a:lstStyle/>
          <a:p>
            <a:pPr marL="174625" indent="-174625" algn="just">
              <a:lnSpc>
                <a:spcPct val="150000"/>
              </a:lnSpc>
              <a:buFont typeface="Arial" pitchFamily="34" charset="0"/>
              <a:buChar char="•"/>
              <a:defRPr/>
            </a:pPr>
            <a:r>
              <a:rPr lang="en-US" sz="2000" dirty="0"/>
              <a:t>Building </a:t>
            </a:r>
            <a:r>
              <a:rPr lang="en-US" sz="2000" b="1" dirty="0"/>
              <a:t>predictive</a:t>
            </a:r>
            <a:r>
              <a:rPr lang="en-US" sz="2000" dirty="0"/>
              <a:t> models</a:t>
            </a:r>
          </a:p>
          <a:p>
            <a:pPr marL="574675" lvl="1" indent="-174625" algn="just">
              <a:lnSpc>
                <a:spcPct val="150000"/>
              </a:lnSpc>
              <a:buFont typeface="Arial" pitchFamily="34" charset="0"/>
              <a:buChar char="•"/>
              <a:defRPr/>
            </a:pPr>
            <a:r>
              <a:rPr lang="en-US" sz="2000" dirty="0">
                <a:solidFill>
                  <a:srgbClr val="0070C0"/>
                </a:solidFill>
              </a:rPr>
              <a:t>Cholesterol= </a:t>
            </a:r>
            <a:r>
              <a:rPr lang="en-US" sz="2000" i="1" dirty="0">
                <a:solidFill>
                  <a:srgbClr val="0070C0"/>
                </a:solidFill>
              </a:rPr>
              <a:t>f(age, weight, BMI, sex,… )</a:t>
            </a:r>
          </a:p>
          <a:p>
            <a:pPr marL="174625" indent="-174625" algn="just">
              <a:lnSpc>
                <a:spcPct val="150000"/>
              </a:lnSpc>
              <a:buFont typeface="Arial" pitchFamily="34" charset="0"/>
              <a:buChar char="•"/>
              <a:defRPr/>
            </a:pPr>
            <a:r>
              <a:rPr lang="en-US" sz="2000" dirty="0"/>
              <a:t>Identifications of </a:t>
            </a:r>
            <a:r>
              <a:rPr lang="en-US" sz="2000" b="1" dirty="0"/>
              <a:t>explanatory</a:t>
            </a:r>
            <a:r>
              <a:rPr lang="en-US" sz="2000" dirty="0"/>
              <a:t> variables:</a:t>
            </a:r>
          </a:p>
          <a:p>
            <a:pPr marL="574675" lvl="1" indent="-174625" algn="just">
              <a:lnSpc>
                <a:spcPct val="150000"/>
              </a:lnSpc>
              <a:buFont typeface="Arial" pitchFamily="34" charset="0"/>
              <a:buChar char="•"/>
              <a:defRPr/>
            </a:pPr>
            <a:r>
              <a:rPr lang="en-US" sz="2000" dirty="0">
                <a:solidFill>
                  <a:srgbClr val="0070C0"/>
                </a:solidFill>
              </a:rPr>
              <a:t>Is gender an explanatory variable for cholesterol levels in blood?</a:t>
            </a:r>
          </a:p>
          <a:p>
            <a:pPr marL="174625" indent="-174625" algn="just">
              <a:lnSpc>
                <a:spcPct val="150000"/>
              </a:lnSpc>
              <a:buFont typeface="Arial" pitchFamily="34" charset="0"/>
              <a:buChar char="•"/>
              <a:defRPr/>
            </a:pPr>
            <a:r>
              <a:rPr lang="en-US" sz="2000" dirty="0"/>
              <a:t>Discovery of </a:t>
            </a:r>
            <a:r>
              <a:rPr lang="en-US" sz="2000" b="1" dirty="0"/>
              <a:t>interactions</a:t>
            </a:r>
            <a:r>
              <a:rPr lang="en-US" sz="2000" dirty="0"/>
              <a:t> among the variables:</a:t>
            </a:r>
          </a:p>
          <a:p>
            <a:pPr marL="574675" lvl="1" indent="-174625" algn="just">
              <a:lnSpc>
                <a:spcPct val="150000"/>
              </a:lnSpc>
              <a:buFont typeface="Arial" pitchFamily="34" charset="0"/>
              <a:buChar char="•"/>
              <a:defRPr/>
            </a:pPr>
            <a:r>
              <a:rPr lang="en-US" sz="2000" dirty="0">
                <a:solidFill>
                  <a:srgbClr val="0070C0"/>
                </a:solidFill>
              </a:rPr>
              <a:t>Do sport habits and endorphins act </a:t>
            </a:r>
            <a:r>
              <a:rPr lang="en-US" sz="2000" dirty="0" err="1">
                <a:solidFill>
                  <a:srgbClr val="0070C0"/>
                </a:solidFill>
              </a:rPr>
              <a:t>synergically</a:t>
            </a:r>
            <a:r>
              <a:rPr lang="en-US" sz="2000" dirty="0">
                <a:solidFill>
                  <a:srgbClr val="0070C0"/>
                </a:solidFill>
              </a:rPr>
              <a:t> to reduce cholesterol</a:t>
            </a:r>
          </a:p>
          <a:p>
            <a:pPr marL="174625" indent="-174625" algn="just">
              <a:lnSpc>
                <a:spcPct val="150000"/>
              </a:lnSpc>
              <a:buFont typeface="Arial" pitchFamily="34" charset="0"/>
              <a:buChar char="•"/>
              <a:defRPr/>
            </a:pPr>
            <a:r>
              <a:rPr lang="en-US" sz="2000" dirty="0"/>
              <a:t>Identification of </a:t>
            </a:r>
            <a:r>
              <a:rPr lang="en-US" sz="2000" b="1" dirty="0"/>
              <a:t>confounding</a:t>
            </a:r>
            <a:r>
              <a:rPr lang="en-US" sz="2000" dirty="0"/>
              <a:t> variables</a:t>
            </a:r>
          </a:p>
          <a:p>
            <a:pPr marL="936625" lvl="2" indent="-174625" algn="just">
              <a:lnSpc>
                <a:spcPct val="150000"/>
              </a:lnSpc>
              <a:buFont typeface="Times New Roman" pitchFamily="18" charset="0"/>
              <a:buNone/>
              <a:defRPr/>
            </a:pPr>
            <a:r>
              <a:rPr lang="en-US" sz="2000" dirty="0">
                <a:solidFill>
                  <a:srgbClr val="0070C0"/>
                </a:solidFill>
              </a:rPr>
              <a:t>Are smoking habits relevant for cholesterol levels?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2"/>
          <p:cNvSpPr/>
          <p:nvPr/>
        </p:nvSpPr>
        <p:spPr>
          <a:xfrm>
            <a:off x="344520" y="1520640"/>
            <a:ext cx="8770680" cy="4356632"/>
          </a:xfrm>
          <a:prstGeom prst="rect">
            <a:avLst/>
          </a:prstGeom>
          <a:noFill/>
          <a:ln>
            <a:noFill/>
          </a:ln>
        </p:spPr>
        <p:txBody>
          <a:bodyPr lIns="90000" tIns="45000" rIns="90000" bIns="45000"/>
          <a:lstStyle/>
          <a:p>
            <a:pPr marL="285750" indent="-285750" algn="just">
              <a:lnSpc>
                <a:spcPct val="150000"/>
              </a:lnSpc>
              <a:buFont typeface="Arial" pitchFamily="34" charset="0"/>
              <a:buChar char="•"/>
            </a:pPr>
            <a:r>
              <a:rPr lang="en-US" sz="1600" dirty="0">
                <a:solidFill>
                  <a:srgbClr val="0070C0"/>
                </a:solidFill>
                <a:latin typeface="Verdana"/>
              </a:rPr>
              <a:t>Data for this example come from a study by </a:t>
            </a:r>
            <a:r>
              <a:rPr lang="en-US" sz="1600" dirty="0" err="1">
                <a:solidFill>
                  <a:srgbClr val="0070C0"/>
                </a:solidFill>
                <a:latin typeface="Verdana"/>
              </a:rPr>
              <a:t>Stamey</a:t>
            </a:r>
            <a:r>
              <a:rPr lang="en-US" sz="1600" dirty="0">
                <a:solidFill>
                  <a:srgbClr val="0070C0"/>
                </a:solidFill>
                <a:latin typeface="Verdana"/>
              </a:rPr>
              <a:t> et al. (1989) that examined the correlation between the level of prostate specific antigen (PSA) and clinical measures, in 97 men who were about to receive a radical prostatectomy. </a:t>
            </a:r>
          </a:p>
          <a:p>
            <a:pPr marL="285750" indent="-285750" algn="just">
              <a:lnSpc>
                <a:spcPct val="150000"/>
              </a:lnSpc>
              <a:buFont typeface="Arial" pitchFamily="34" charset="0"/>
              <a:buChar char="•"/>
            </a:pPr>
            <a:r>
              <a:rPr lang="en-US" sz="1600" dirty="0">
                <a:solidFill>
                  <a:srgbClr val="0070C0"/>
                </a:solidFill>
                <a:latin typeface="Verdana"/>
              </a:rPr>
              <a:t>Goal: to predict the log of PSA (</a:t>
            </a:r>
            <a:r>
              <a:rPr lang="en-US" sz="1600" b="1" dirty="0" err="1">
                <a:solidFill>
                  <a:srgbClr val="0070C0"/>
                </a:solidFill>
                <a:latin typeface="Verdana"/>
              </a:rPr>
              <a:t>lpsa</a:t>
            </a:r>
            <a:r>
              <a:rPr lang="en-US" sz="1600" dirty="0">
                <a:solidFill>
                  <a:srgbClr val="0070C0"/>
                </a:solidFill>
                <a:latin typeface="Verdana"/>
              </a:rPr>
              <a:t>) from a number of measurements including </a:t>
            </a:r>
            <a:endParaRPr sz="2000" dirty="0"/>
          </a:p>
          <a:p>
            <a:pPr lvl="1" algn="just">
              <a:lnSpc>
                <a:spcPct val="150000"/>
              </a:lnSpc>
              <a:buFont typeface="Arial"/>
              <a:buChar char="•"/>
            </a:pPr>
            <a:r>
              <a:rPr lang="en-US" sz="1600" i="1" dirty="0">
                <a:solidFill>
                  <a:srgbClr val="0070C0"/>
                </a:solidFill>
                <a:latin typeface="Verdana"/>
              </a:rPr>
              <a:t> log cancer volume (</a:t>
            </a:r>
            <a:r>
              <a:rPr lang="en-US" sz="1600" b="1" i="1" dirty="0" err="1">
                <a:solidFill>
                  <a:srgbClr val="0070C0"/>
                </a:solidFill>
                <a:latin typeface="Verdana"/>
              </a:rPr>
              <a:t>lcavol</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log prostate weight (</a:t>
            </a:r>
            <a:r>
              <a:rPr lang="en-US" sz="1600" b="1" i="1" dirty="0" err="1">
                <a:solidFill>
                  <a:srgbClr val="0070C0"/>
                </a:solidFill>
                <a:latin typeface="Verdana"/>
              </a:rPr>
              <a:t>lweight</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Age (</a:t>
            </a:r>
            <a:r>
              <a:rPr lang="en-US" sz="1600" b="1" i="1" dirty="0">
                <a:solidFill>
                  <a:srgbClr val="0070C0"/>
                </a:solidFill>
                <a:latin typeface="Verdana"/>
              </a:rPr>
              <a:t>age</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log of benign prostatic hyperplasia amount (</a:t>
            </a:r>
            <a:r>
              <a:rPr lang="en-US" sz="1600" b="1" i="1" dirty="0" err="1">
                <a:solidFill>
                  <a:srgbClr val="0070C0"/>
                </a:solidFill>
                <a:latin typeface="Verdana"/>
              </a:rPr>
              <a:t>lbph</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seminal vesicle invasion (</a:t>
            </a:r>
            <a:r>
              <a:rPr lang="en-US" sz="1600" b="1" i="1" dirty="0" err="1">
                <a:solidFill>
                  <a:srgbClr val="0070C0"/>
                </a:solidFill>
                <a:latin typeface="Verdana"/>
              </a:rPr>
              <a:t>svi</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log of capsular penetration (</a:t>
            </a:r>
            <a:r>
              <a:rPr lang="en-US" sz="1600" b="1" i="1" dirty="0" err="1">
                <a:solidFill>
                  <a:srgbClr val="0070C0"/>
                </a:solidFill>
                <a:latin typeface="Verdana"/>
              </a:rPr>
              <a:t>lcp</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Gleason score (</a:t>
            </a:r>
            <a:r>
              <a:rPr lang="en-US" sz="1600" b="1" i="1" dirty="0" err="1">
                <a:solidFill>
                  <a:srgbClr val="0070C0"/>
                </a:solidFill>
                <a:latin typeface="Verdana"/>
              </a:rPr>
              <a:t>gleason</a:t>
            </a:r>
            <a:r>
              <a:rPr lang="en-US" sz="1600" i="1" dirty="0">
                <a:solidFill>
                  <a:srgbClr val="0070C0"/>
                </a:solidFill>
                <a:latin typeface="Verdana"/>
              </a:rPr>
              <a:t>),</a:t>
            </a:r>
            <a:endParaRPr sz="2400" i="1" dirty="0"/>
          </a:p>
          <a:p>
            <a:pPr lvl="1" algn="just">
              <a:lnSpc>
                <a:spcPct val="150000"/>
              </a:lnSpc>
              <a:buFont typeface="Arial"/>
              <a:buChar char="•"/>
            </a:pPr>
            <a:r>
              <a:rPr lang="en-US" sz="1600" i="1" dirty="0">
                <a:solidFill>
                  <a:srgbClr val="0070C0"/>
                </a:solidFill>
                <a:latin typeface="Verdana"/>
              </a:rPr>
              <a:t> and percent of Gleason scores 4 or 5 (</a:t>
            </a:r>
            <a:r>
              <a:rPr lang="en-US" sz="1600" b="1" i="1" dirty="0">
                <a:solidFill>
                  <a:srgbClr val="0070C0"/>
                </a:solidFill>
                <a:latin typeface="Verdana"/>
              </a:rPr>
              <a:t>pgg45</a:t>
            </a:r>
            <a:r>
              <a:rPr lang="en-US" sz="1600" i="1" dirty="0">
                <a:solidFill>
                  <a:srgbClr val="0070C0"/>
                </a:solidFill>
                <a:latin typeface="Verdana"/>
              </a:rPr>
              <a:t>). ”</a:t>
            </a:r>
            <a:endParaRPr sz="2400" i="1" dirty="0"/>
          </a:p>
        </p:txBody>
      </p:sp>
      <p:sp>
        <p:nvSpPr>
          <p:cNvPr id="155" name="CustomShape 4"/>
          <p:cNvSpPr/>
          <p:nvPr/>
        </p:nvSpPr>
        <p:spPr>
          <a:xfrm>
            <a:off x="128520" y="548640"/>
            <a:ext cx="8914680" cy="431280"/>
          </a:xfrm>
          <a:prstGeom prst="rect">
            <a:avLst/>
          </a:prstGeom>
          <a:noFill/>
          <a:ln>
            <a:noFill/>
          </a:ln>
        </p:spPr>
        <p:txBody>
          <a:bodyPr lIns="90000" tIns="45000" rIns="90000" bIns="45000"/>
          <a:lstStyle/>
          <a:p>
            <a:r>
              <a:rPr lang="ca-ES" sz="2400" b="1" dirty="0">
                <a:solidFill>
                  <a:srgbClr val="262626"/>
                </a:solidFill>
                <a:latin typeface="Verdana"/>
                <a:ea typeface="ＭＳ Ｐゴシック"/>
              </a:rPr>
              <a:t>MLR </a:t>
            </a:r>
            <a:r>
              <a:rPr lang="ca-ES" sz="2400" b="1" dirty="0" err="1">
                <a:solidFill>
                  <a:srgbClr val="262626"/>
                </a:solidFill>
                <a:latin typeface="Verdana"/>
                <a:ea typeface="ＭＳ Ｐゴシック"/>
              </a:rPr>
              <a:t>Example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The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prostate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dataset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2"/>
          <p:cNvSpPr/>
          <p:nvPr/>
        </p:nvSpPr>
        <p:spPr>
          <a:xfrm>
            <a:off x="365760" y="1700640"/>
            <a:ext cx="9326520" cy="2404800"/>
          </a:xfrm>
          <a:prstGeom prst="rect">
            <a:avLst/>
          </a:prstGeom>
          <a:noFill/>
          <a:ln>
            <a:noFill/>
          </a:ln>
        </p:spPr>
      </p:sp>
      <p:sp>
        <p:nvSpPr>
          <p:cNvPr id="158" name="CustomShape 3"/>
          <p:cNvSpPr/>
          <p:nvPr/>
        </p:nvSpPr>
        <p:spPr>
          <a:xfrm>
            <a:off x="128520" y="476640"/>
            <a:ext cx="8914680" cy="431280"/>
          </a:xfrm>
          <a:prstGeom prst="rect">
            <a:avLst/>
          </a:prstGeom>
          <a:noFill/>
          <a:ln>
            <a:noFill/>
          </a:ln>
        </p:spPr>
        <p:txBody>
          <a:bodyPr lIns="90000" tIns="45000" rIns="90000" bIns="45000"/>
          <a:lstStyle/>
          <a:p>
            <a:pPr>
              <a:lnSpc>
                <a:spcPct val="100000"/>
              </a:lnSpc>
            </a:pPr>
            <a:endParaRPr dirty="0"/>
          </a:p>
        </p:txBody>
      </p:sp>
      <p:sp>
        <p:nvSpPr>
          <p:cNvPr id="11" name="CustomShape 4"/>
          <p:cNvSpPr/>
          <p:nvPr/>
        </p:nvSpPr>
        <p:spPr>
          <a:xfrm>
            <a:off x="128520" y="548640"/>
            <a:ext cx="8914680" cy="431280"/>
          </a:xfrm>
          <a:prstGeom prst="rect">
            <a:avLst/>
          </a:prstGeom>
          <a:noFill/>
          <a:ln>
            <a:noFill/>
          </a:ln>
        </p:spPr>
        <p:txBody>
          <a:bodyPr lIns="90000" tIns="45000" rIns="90000" bIns="45000"/>
          <a:lstStyle/>
          <a:p>
            <a:r>
              <a:rPr lang="ca-ES" sz="2400" b="1" dirty="0">
                <a:solidFill>
                  <a:srgbClr val="262626"/>
                </a:solidFill>
                <a:latin typeface="Verdana"/>
                <a:ea typeface="ＭＳ Ｐゴシック"/>
              </a:rPr>
              <a:t>MLR </a:t>
            </a:r>
            <a:r>
              <a:rPr lang="ca-ES" sz="2400" b="1" dirty="0" err="1">
                <a:solidFill>
                  <a:srgbClr val="262626"/>
                </a:solidFill>
                <a:latin typeface="Verdana"/>
                <a:ea typeface="ＭＳ Ｐゴシック"/>
              </a:rPr>
              <a:t>Example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The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prostate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dataset</a:t>
            </a:r>
            <a:endParaRPr dirty="0"/>
          </a:p>
          <a:p>
            <a:pPr>
              <a:lnSpc>
                <a:spcPct val="100000"/>
              </a:lnSpc>
            </a:pPr>
            <a:endParaRPr dirty="0"/>
          </a:p>
        </p:txBody>
      </p:sp>
      <p:sp>
        <p:nvSpPr>
          <p:cNvPr id="12" name="CustomShape 5"/>
          <p:cNvSpPr/>
          <p:nvPr/>
        </p:nvSpPr>
        <p:spPr>
          <a:xfrm>
            <a:off x="2072680" y="3068960"/>
            <a:ext cx="537120" cy="496800"/>
          </a:xfrm>
          <a:prstGeom prst="rightArrow">
            <a:avLst>
              <a:gd name="adj1" fmla="val 50000"/>
              <a:gd name="adj2" fmla="val 50000"/>
            </a:avLst>
          </a:prstGeom>
          <a:solidFill>
            <a:srgbClr val="993489"/>
          </a:solidFill>
          <a:ln w="9360">
            <a:noFill/>
          </a:ln>
        </p:spPr>
      </p:sp>
      <p:pic>
        <p:nvPicPr>
          <p:cNvPr id="4" name="Imagen 3"/>
          <p:cNvPicPr>
            <a:picLocks noChangeAspect="1"/>
          </p:cNvPicPr>
          <p:nvPr/>
        </p:nvPicPr>
        <p:blipFill>
          <a:blip r:embed="rId3"/>
          <a:stretch>
            <a:fillRect/>
          </a:stretch>
        </p:blipFill>
        <p:spPr>
          <a:xfrm>
            <a:off x="96313" y="1195784"/>
            <a:ext cx="1723618" cy="2068342"/>
          </a:xfrm>
          <a:prstGeom prst="rect">
            <a:avLst/>
          </a:prstGeom>
        </p:spPr>
      </p:pic>
      <p:pic>
        <p:nvPicPr>
          <p:cNvPr id="5" name="Imagen 4"/>
          <p:cNvPicPr>
            <a:picLocks noChangeAspect="1"/>
          </p:cNvPicPr>
          <p:nvPr/>
        </p:nvPicPr>
        <p:blipFill>
          <a:blip r:embed="rId4"/>
          <a:stretch>
            <a:fillRect/>
          </a:stretch>
        </p:blipFill>
        <p:spPr>
          <a:xfrm>
            <a:off x="2675078" y="1200246"/>
            <a:ext cx="7254262" cy="496852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2"/>
          <p:cNvSpPr/>
          <p:nvPr/>
        </p:nvSpPr>
        <p:spPr>
          <a:xfrm>
            <a:off x="488520" y="116640"/>
            <a:ext cx="8914680" cy="1142280"/>
          </a:xfrm>
          <a:prstGeom prst="rect">
            <a:avLst/>
          </a:prstGeom>
          <a:noFill/>
          <a:ln>
            <a:noFill/>
          </a:ln>
        </p:spPr>
        <p:txBody>
          <a:bodyPr lIns="90000" tIns="45000" rIns="90000" bIns="45000"/>
          <a:lstStyle/>
          <a:p>
            <a:endParaRPr/>
          </a:p>
          <a:p>
            <a:pPr>
              <a:lnSpc>
                <a:spcPct val="100000"/>
              </a:lnSpc>
            </a:pPr>
            <a:endParaRPr/>
          </a:p>
        </p:txBody>
      </p:sp>
      <p:sp>
        <p:nvSpPr>
          <p:cNvPr id="167" name="CustomShape 3"/>
          <p:cNvSpPr/>
          <p:nvPr/>
        </p:nvSpPr>
        <p:spPr>
          <a:xfrm>
            <a:off x="128520" y="476640"/>
            <a:ext cx="8914680" cy="431280"/>
          </a:xfrm>
          <a:prstGeom prst="rect">
            <a:avLst/>
          </a:prstGeom>
          <a:noFill/>
          <a:ln>
            <a:noFill/>
          </a:ln>
        </p:spPr>
        <p:txBody>
          <a:bodyPr lIns="90000" tIns="45000" rIns="90000" bIns="45000"/>
          <a:lstStyle/>
          <a:p>
            <a:r>
              <a:rPr lang="en-US" sz="2800" b="1" dirty="0">
                <a:solidFill>
                  <a:srgbClr val="262626"/>
                </a:solidFill>
                <a:latin typeface="Verdana"/>
                <a:ea typeface="ＭＳ Ｐゴシック"/>
              </a:rPr>
              <a:t> </a:t>
            </a:r>
            <a:endParaRPr dirty="0"/>
          </a:p>
        </p:txBody>
      </p:sp>
      <p:sp>
        <p:nvSpPr>
          <p:cNvPr id="6" name="CustomShape 4"/>
          <p:cNvSpPr/>
          <p:nvPr/>
        </p:nvSpPr>
        <p:spPr>
          <a:xfrm>
            <a:off x="128520" y="548640"/>
            <a:ext cx="8914680" cy="431280"/>
          </a:xfrm>
          <a:prstGeom prst="rect">
            <a:avLst/>
          </a:prstGeom>
          <a:noFill/>
          <a:ln>
            <a:noFill/>
          </a:ln>
        </p:spPr>
        <p:txBody>
          <a:bodyPr lIns="90000" tIns="45000" rIns="90000" bIns="45000"/>
          <a:lstStyle/>
          <a:p>
            <a:r>
              <a:rPr lang="ca-ES" sz="2400" b="1" dirty="0">
                <a:solidFill>
                  <a:srgbClr val="262626"/>
                </a:solidFill>
                <a:latin typeface="Verdana"/>
                <a:ea typeface="ＭＳ Ｐゴシック"/>
              </a:rPr>
              <a:t>MLR </a:t>
            </a:r>
            <a:r>
              <a:rPr lang="ca-ES" sz="2400" b="1" dirty="0" err="1">
                <a:solidFill>
                  <a:srgbClr val="262626"/>
                </a:solidFill>
                <a:latin typeface="Verdana"/>
                <a:ea typeface="ＭＳ Ｐゴシック"/>
              </a:rPr>
              <a:t>Example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The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prostate</a:t>
            </a:r>
            <a:r>
              <a:rPr lang="ca-ES" sz="2400" b="1" dirty="0">
                <a:solidFill>
                  <a:srgbClr val="262626"/>
                </a:solidFill>
                <a:latin typeface="Verdana"/>
                <a:ea typeface="ＭＳ Ｐゴシック"/>
              </a:rPr>
              <a:t> </a:t>
            </a:r>
            <a:r>
              <a:rPr lang="ca-ES" sz="2400" b="1" dirty="0" err="1">
                <a:solidFill>
                  <a:srgbClr val="262626"/>
                </a:solidFill>
                <a:latin typeface="Verdana"/>
                <a:ea typeface="ＭＳ Ｐゴシック"/>
              </a:rPr>
              <a:t>dataset</a:t>
            </a:r>
            <a:endParaRPr dirty="0"/>
          </a:p>
          <a:p>
            <a:pPr>
              <a:lnSpc>
                <a:spcPct val="100000"/>
              </a:lnSpc>
            </a:pPr>
            <a:endParaRPr dirty="0"/>
          </a:p>
        </p:txBody>
      </p:sp>
      <p:pic>
        <p:nvPicPr>
          <p:cNvPr id="2" name="Imagen 1"/>
          <p:cNvPicPr>
            <a:picLocks noChangeAspect="1"/>
          </p:cNvPicPr>
          <p:nvPr/>
        </p:nvPicPr>
        <p:blipFill>
          <a:blip r:embed="rId2"/>
          <a:stretch>
            <a:fillRect/>
          </a:stretch>
        </p:blipFill>
        <p:spPr>
          <a:xfrm>
            <a:off x="1108377" y="1520024"/>
            <a:ext cx="7689246" cy="381795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4161</Words>
  <Application>Microsoft Office PowerPoint</Application>
  <PresentationFormat>A4 (210 x 297 mm)</PresentationFormat>
  <Paragraphs>529</Paragraphs>
  <Slides>34</Slides>
  <Notes>21</Notes>
  <HiddenSlides>0</HiddenSlides>
  <MMClips>0</MMClips>
  <ScaleCrop>false</ScaleCrop>
  <HeadingPairs>
    <vt:vector size="6" baseType="variant">
      <vt:variant>
        <vt:lpstr>Fuentes usadas</vt:lpstr>
      </vt:variant>
      <vt:variant>
        <vt:i4>15</vt:i4>
      </vt:variant>
      <vt:variant>
        <vt:lpstr>Tema</vt:lpstr>
      </vt:variant>
      <vt:variant>
        <vt:i4>3</vt:i4>
      </vt:variant>
      <vt:variant>
        <vt:lpstr>Títulos de diapositiva</vt:lpstr>
      </vt:variant>
      <vt:variant>
        <vt:i4>34</vt:i4>
      </vt:variant>
    </vt:vector>
  </HeadingPairs>
  <TitlesOfParts>
    <vt:vector size="52" baseType="lpstr">
      <vt:lpstr>MS PGothic</vt:lpstr>
      <vt:lpstr>MS PGothic</vt:lpstr>
      <vt:lpstr>Arial</vt:lpstr>
      <vt:lpstr>Arial Black</vt:lpstr>
      <vt:lpstr>Calibri</vt:lpstr>
      <vt:lpstr>Cambria</vt:lpstr>
      <vt:lpstr>Consolas</vt:lpstr>
      <vt:lpstr>DejaVu Sans</vt:lpstr>
      <vt:lpstr>Lucida Console</vt:lpstr>
      <vt:lpstr>Noto Sans CJK SC Regular</vt:lpstr>
      <vt:lpstr>StarSymbol</vt:lpstr>
      <vt:lpstr>Symbol</vt:lpstr>
      <vt:lpstr>Times New Roman</vt:lpstr>
      <vt:lpstr>Verdana</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Example HTD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Santiago Perez Hoyos</cp:lastModifiedBy>
  <cp:revision>18</cp:revision>
  <cp:lastPrinted>2020-02-12T13:37:19Z</cp:lastPrinted>
  <dcterms:modified xsi:type="dcterms:W3CDTF">2023-02-16T07:30:27Z</dcterms:modified>
</cp:coreProperties>
</file>