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53"/>
  </p:notesMasterIdLst>
  <p:handoutMasterIdLst>
    <p:handoutMasterId r:id="rId54"/>
  </p:handoutMasterIdLst>
  <p:sldIdLst>
    <p:sldId id="317" r:id="rId3"/>
    <p:sldId id="265" r:id="rId4"/>
    <p:sldId id="266" r:id="rId5"/>
    <p:sldId id="267" r:id="rId6"/>
    <p:sldId id="268" r:id="rId7"/>
    <p:sldId id="269" r:id="rId8"/>
    <p:sldId id="318" r:id="rId9"/>
    <p:sldId id="319" r:id="rId10"/>
    <p:sldId id="271" r:id="rId11"/>
    <p:sldId id="320" r:id="rId12"/>
    <p:sldId id="321" r:id="rId13"/>
    <p:sldId id="272" r:id="rId14"/>
    <p:sldId id="273" r:id="rId15"/>
    <p:sldId id="274" r:id="rId16"/>
    <p:sldId id="275" r:id="rId17"/>
    <p:sldId id="276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7" r:id="rId34"/>
    <p:sldId id="296" r:id="rId35"/>
    <p:sldId id="298" r:id="rId36"/>
    <p:sldId id="299" r:id="rId37"/>
    <p:sldId id="300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15" r:id="rId52"/>
  </p:sldIdLst>
  <p:sldSz cx="9906000" cy="6858000" type="A4"/>
  <p:notesSz cx="7099300" cy="102346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4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29" autoAdjust="0"/>
    <p:restoredTop sz="78846" autoAdjust="0"/>
  </p:normalViewPr>
  <p:slideViewPr>
    <p:cSldViewPr>
      <p:cViewPr varScale="1">
        <p:scale>
          <a:sx n="87" d="100"/>
          <a:sy n="87" d="100"/>
        </p:scale>
        <p:origin x="1188" y="8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2046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3641F0-AFD0-4D52-B46E-16CC9CF189ED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824694-EAB7-4489-9F91-C32F70CA0E50}">
      <dgm:prSet phldrT="[Texto]" custT="1"/>
      <dgm:spPr>
        <a:solidFill>
          <a:srgbClr val="DFA5D4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QUALITATIVES VARIABLES</a:t>
          </a:r>
        </a:p>
      </dgm:t>
    </dgm:pt>
    <dgm:pt modelId="{322AE64E-7C84-4B19-A5BE-EB2354A441F1}" type="parTrans" cxnId="{D9F55E11-CFF4-48CF-8344-A68CA22ACC21}">
      <dgm:prSet/>
      <dgm:spPr/>
      <dgm:t>
        <a:bodyPr/>
        <a:lstStyle/>
        <a:p>
          <a:endParaRPr lang="en-US"/>
        </a:p>
      </dgm:t>
    </dgm:pt>
    <dgm:pt modelId="{81A15489-9E72-4A06-93C6-F3F30FCED8F4}" type="sibTrans" cxnId="{D9F55E11-CFF4-48CF-8344-A68CA22ACC21}">
      <dgm:prSet/>
      <dgm:spPr/>
      <dgm:t>
        <a:bodyPr/>
        <a:lstStyle/>
        <a:p>
          <a:endParaRPr lang="en-US"/>
        </a:p>
      </dgm:t>
    </dgm:pt>
    <dgm:pt modelId="{B3D5053E-2757-4F06-B6B2-D5248457597B}">
      <dgm:prSet phldrT="[Texto]" custT="1"/>
      <dgm:spPr>
        <a:solidFill>
          <a:srgbClr val="DFA5D4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050" b="1" dirty="0">
              <a:solidFill>
                <a:schemeClr val="tx1"/>
              </a:solidFill>
            </a:rPr>
            <a:t>Dependents</a:t>
          </a:r>
        </a:p>
      </dgm:t>
    </dgm:pt>
    <dgm:pt modelId="{6D38DD1F-AB09-44A1-B8F4-5292CE4964E9}" type="parTrans" cxnId="{6A68B707-2B7C-477A-ABA4-D2F0B3DA3448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832D04D-E1EF-4697-AC5B-E72BD43B0F23}" type="sibTrans" cxnId="{6A68B707-2B7C-477A-ABA4-D2F0B3DA3448}">
      <dgm:prSet/>
      <dgm:spPr/>
      <dgm:t>
        <a:bodyPr/>
        <a:lstStyle/>
        <a:p>
          <a:endParaRPr lang="en-US"/>
        </a:p>
      </dgm:t>
    </dgm:pt>
    <dgm:pt modelId="{DB266EDD-D77F-4062-B7EB-410DFFDCFB52}">
      <dgm:prSet phldrT="[Texto]" custT="1"/>
      <dgm:spPr>
        <a:solidFill>
          <a:srgbClr val="DFA5D4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050" b="1" dirty="0">
              <a:solidFill>
                <a:schemeClr val="tx1"/>
              </a:solidFill>
            </a:rPr>
            <a:t>Independent</a:t>
          </a:r>
        </a:p>
      </dgm:t>
    </dgm:pt>
    <dgm:pt modelId="{14B64F07-5B53-41E7-B25F-5DDC847AEA2E}" type="parTrans" cxnId="{70259E67-D324-422C-A0B9-F045AE2CD49A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1B48C47A-E20F-45AF-99D9-C29C09250414}" type="sibTrans" cxnId="{70259E67-D324-422C-A0B9-F045AE2CD49A}">
      <dgm:prSet/>
      <dgm:spPr/>
      <dgm:t>
        <a:bodyPr/>
        <a:lstStyle/>
        <a:p>
          <a:endParaRPr lang="en-US"/>
        </a:p>
      </dgm:t>
    </dgm:pt>
    <dgm:pt modelId="{D29FCA13-C3FE-4EEA-BF82-FB55389C784E}">
      <dgm:prSet phldrT="[Texto]" custT="1"/>
      <dgm:spPr>
        <a:solidFill>
          <a:srgbClr val="DFA5D4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050" b="1" dirty="0">
              <a:solidFill>
                <a:schemeClr val="tx1"/>
              </a:solidFill>
            </a:rPr>
            <a:t>n&gt;5</a:t>
          </a:r>
        </a:p>
      </dgm:t>
    </dgm:pt>
    <dgm:pt modelId="{B2CD0449-00E2-439C-A1DB-29B30EF1CA59}" type="parTrans" cxnId="{F1739748-7793-427B-81F6-E05A3188AAED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D48A7FD-223D-4BC4-9914-58594B3D22CF}" type="sibTrans" cxnId="{F1739748-7793-427B-81F6-E05A3188AAED}">
      <dgm:prSet/>
      <dgm:spPr/>
      <dgm:t>
        <a:bodyPr/>
        <a:lstStyle/>
        <a:p>
          <a:endParaRPr lang="en-US"/>
        </a:p>
      </dgm:t>
    </dgm:pt>
    <dgm:pt modelId="{356FE653-5A76-4C8A-A650-0FE89D4ED7D0}">
      <dgm:prSet phldrT="[Texto]" custT="1"/>
      <dgm:spPr>
        <a:solidFill>
          <a:srgbClr val="990099"/>
        </a:solidFill>
      </dgm:spPr>
      <dgm:t>
        <a:bodyPr/>
        <a:lstStyle/>
        <a:p>
          <a:r>
            <a:rPr lang="en-US" sz="1600" b="1" dirty="0">
              <a:solidFill>
                <a:schemeClr val="bg1"/>
              </a:solidFill>
            </a:rPr>
            <a:t>Chi-squared Test</a:t>
          </a:r>
        </a:p>
      </dgm:t>
    </dgm:pt>
    <dgm:pt modelId="{AC8E81AE-21D0-4ABD-91F1-26733C4CD566}" type="parTrans" cxnId="{0983A8BB-212D-4227-BE3C-2A03777EE931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1DA847C-2DF9-434D-881F-98E511A129AD}" type="sibTrans" cxnId="{0983A8BB-212D-4227-BE3C-2A03777EE931}">
      <dgm:prSet/>
      <dgm:spPr/>
      <dgm:t>
        <a:bodyPr/>
        <a:lstStyle/>
        <a:p>
          <a:endParaRPr lang="en-US"/>
        </a:p>
      </dgm:t>
    </dgm:pt>
    <dgm:pt modelId="{797F9567-1E82-4765-83DB-B68381833F46}">
      <dgm:prSet phldrT="[Texto]" custT="1"/>
      <dgm:spPr>
        <a:solidFill>
          <a:srgbClr val="DFA5D4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050" b="1" dirty="0">
              <a:solidFill>
                <a:schemeClr val="tx1"/>
              </a:solidFill>
            </a:rPr>
            <a:t>n&lt;5</a:t>
          </a:r>
        </a:p>
      </dgm:t>
    </dgm:pt>
    <dgm:pt modelId="{10DBF2FA-BFE7-4486-92D9-7CC6B863E3D7}" type="parTrans" cxnId="{28CBDF12-04FA-4E99-8770-CD9B972A6BE9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813B132B-2A8F-4128-873F-E5C7B30EE97C}" type="sibTrans" cxnId="{28CBDF12-04FA-4E99-8770-CD9B972A6BE9}">
      <dgm:prSet/>
      <dgm:spPr/>
      <dgm:t>
        <a:bodyPr/>
        <a:lstStyle/>
        <a:p>
          <a:endParaRPr lang="en-US"/>
        </a:p>
      </dgm:t>
    </dgm:pt>
    <dgm:pt modelId="{C28441F2-1B85-40A1-B870-5C65F1A7F38C}">
      <dgm:prSet phldrT="[Texto]" custT="1"/>
      <dgm:spPr>
        <a:solidFill>
          <a:srgbClr val="990099"/>
        </a:solidFill>
      </dgm:spPr>
      <dgm:t>
        <a:bodyPr/>
        <a:lstStyle/>
        <a:p>
          <a:r>
            <a:rPr lang="en-US" sz="1600" b="1" dirty="0">
              <a:solidFill>
                <a:schemeClr val="bg1"/>
              </a:solidFill>
            </a:rPr>
            <a:t>Fisher Test</a:t>
          </a:r>
        </a:p>
      </dgm:t>
    </dgm:pt>
    <dgm:pt modelId="{7F82551C-E2D1-4E73-A61A-AF38290C3153}" type="parTrans" cxnId="{D3B21235-FC70-4F50-8411-DEFDC3957EE7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406B9C49-A138-48BC-9DBC-66726257FDAC}" type="sibTrans" cxnId="{D3B21235-FC70-4F50-8411-DEFDC3957EE7}">
      <dgm:prSet/>
      <dgm:spPr/>
      <dgm:t>
        <a:bodyPr/>
        <a:lstStyle/>
        <a:p>
          <a:endParaRPr lang="en-US"/>
        </a:p>
      </dgm:t>
    </dgm:pt>
    <dgm:pt modelId="{2DAF4345-2653-4F77-976D-05FECA5D07AC}">
      <dgm:prSet phldrT="[Texto]" custT="1"/>
      <dgm:spPr>
        <a:solidFill>
          <a:srgbClr val="DFA5D4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050" b="1" dirty="0">
              <a:solidFill>
                <a:schemeClr val="tx1"/>
              </a:solidFill>
            </a:rPr>
            <a:t>2 Groups</a:t>
          </a:r>
        </a:p>
      </dgm:t>
    </dgm:pt>
    <dgm:pt modelId="{33F71615-B051-422B-A67C-1DB2C9EAE478}" type="parTrans" cxnId="{583FE889-6D08-4325-987E-7578A5BA3EAC}">
      <dgm:prSet/>
      <dgm:spPr>
        <a:ln>
          <a:solidFill>
            <a:schemeClr val="tx1"/>
          </a:solidFill>
        </a:ln>
      </dgm:spPr>
      <dgm:t>
        <a:bodyPr/>
        <a:lstStyle/>
        <a:p>
          <a:endParaRPr lang="es-ES"/>
        </a:p>
      </dgm:t>
    </dgm:pt>
    <dgm:pt modelId="{FB2A5627-AADD-4B3E-9823-F3ABD30656B0}" type="sibTrans" cxnId="{583FE889-6D08-4325-987E-7578A5BA3EAC}">
      <dgm:prSet/>
      <dgm:spPr/>
      <dgm:t>
        <a:bodyPr/>
        <a:lstStyle/>
        <a:p>
          <a:endParaRPr lang="es-ES"/>
        </a:p>
      </dgm:t>
    </dgm:pt>
    <dgm:pt modelId="{F32EDC50-9C81-4868-91A1-F0B776A50D9E}">
      <dgm:prSet phldrT="[Texto]" custT="1"/>
      <dgm:spPr>
        <a:solidFill>
          <a:srgbClr val="DFA5D4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050" b="1" dirty="0">
              <a:solidFill>
                <a:schemeClr val="tx1"/>
              </a:solidFill>
            </a:rPr>
            <a:t>+2 groups</a:t>
          </a:r>
        </a:p>
      </dgm:t>
    </dgm:pt>
    <dgm:pt modelId="{5A30986E-99E8-46B1-B526-040EBB7C8A85}" type="parTrans" cxnId="{94DDF900-5623-46A0-AC56-53400D541E77}">
      <dgm:prSet/>
      <dgm:spPr>
        <a:ln>
          <a:solidFill>
            <a:schemeClr val="tx1"/>
          </a:solidFill>
        </a:ln>
      </dgm:spPr>
      <dgm:t>
        <a:bodyPr/>
        <a:lstStyle/>
        <a:p>
          <a:endParaRPr lang="es-ES"/>
        </a:p>
      </dgm:t>
    </dgm:pt>
    <dgm:pt modelId="{7E358B04-4440-45AC-A698-3BE0E3C6D425}" type="sibTrans" cxnId="{94DDF900-5623-46A0-AC56-53400D541E77}">
      <dgm:prSet/>
      <dgm:spPr/>
      <dgm:t>
        <a:bodyPr/>
        <a:lstStyle/>
        <a:p>
          <a:endParaRPr lang="es-ES"/>
        </a:p>
      </dgm:t>
    </dgm:pt>
    <dgm:pt modelId="{66D84495-57B4-40E0-8881-AFF22A41BC89}">
      <dgm:prSet phldrT="[Texto]" custT="1"/>
      <dgm:spPr>
        <a:solidFill>
          <a:srgbClr val="990099"/>
        </a:solidFill>
      </dgm:spPr>
      <dgm:t>
        <a:bodyPr/>
        <a:lstStyle/>
        <a:p>
          <a:r>
            <a:rPr lang="en-US" sz="1600" b="1" dirty="0" err="1">
              <a:solidFill>
                <a:schemeClr val="bg1"/>
              </a:solidFill>
            </a:rPr>
            <a:t>Mcnemar</a:t>
          </a:r>
          <a:endParaRPr lang="en-US" sz="1600" b="1" dirty="0">
            <a:solidFill>
              <a:schemeClr val="bg1"/>
            </a:solidFill>
          </a:endParaRPr>
        </a:p>
        <a:p>
          <a:r>
            <a:rPr lang="en-US" sz="1600" b="1" dirty="0">
              <a:solidFill>
                <a:schemeClr val="bg1"/>
              </a:solidFill>
            </a:rPr>
            <a:t>Test</a:t>
          </a:r>
        </a:p>
      </dgm:t>
    </dgm:pt>
    <dgm:pt modelId="{2DDFCB75-393F-40F9-B380-61752F32F7E0}" type="parTrans" cxnId="{A01EADEC-5C45-4E5F-A66C-183EB94D995A}">
      <dgm:prSet/>
      <dgm:spPr>
        <a:ln>
          <a:solidFill>
            <a:schemeClr val="tx1"/>
          </a:solidFill>
        </a:ln>
      </dgm:spPr>
      <dgm:t>
        <a:bodyPr/>
        <a:lstStyle/>
        <a:p>
          <a:endParaRPr lang="es-ES"/>
        </a:p>
      </dgm:t>
    </dgm:pt>
    <dgm:pt modelId="{B68E2691-2B5F-4C00-9A7B-BB2BFF5391ED}" type="sibTrans" cxnId="{A01EADEC-5C45-4E5F-A66C-183EB94D995A}">
      <dgm:prSet/>
      <dgm:spPr/>
      <dgm:t>
        <a:bodyPr/>
        <a:lstStyle/>
        <a:p>
          <a:endParaRPr lang="es-ES"/>
        </a:p>
      </dgm:t>
    </dgm:pt>
    <dgm:pt modelId="{73D6C96F-BB31-4F9B-9AC9-AC64DAC5F0E1}">
      <dgm:prSet phldrT="[Texto]" custT="1"/>
      <dgm:spPr>
        <a:solidFill>
          <a:srgbClr val="990099"/>
        </a:solidFill>
      </dgm:spPr>
      <dgm:t>
        <a:bodyPr/>
        <a:lstStyle/>
        <a:p>
          <a:r>
            <a:rPr lang="en-US" sz="1600" b="1" dirty="0">
              <a:solidFill>
                <a:schemeClr val="bg1"/>
              </a:solidFill>
            </a:rPr>
            <a:t>Cochran</a:t>
          </a:r>
        </a:p>
        <a:p>
          <a:r>
            <a:rPr lang="en-US" sz="1600" b="1" dirty="0">
              <a:solidFill>
                <a:schemeClr val="bg1"/>
              </a:solidFill>
            </a:rPr>
            <a:t>Test</a:t>
          </a:r>
        </a:p>
      </dgm:t>
    </dgm:pt>
    <dgm:pt modelId="{1AE0C3A9-55F3-4473-8E6A-B27C1DF3B24D}" type="parTrans" cxnId="{69EA760C-1DEB-4132-B895-216942869CB7}">
      <dgm:prSet/>
      <dgm:spPr>
        <a:ln>
          <a:solidFill>
            <a:schemeClr val="tx1"/>
          </a:solidFill>
        </a:ln>
      </dgm:spPr>
      <dgm:t>
        <a:bodyPr/>
        <a:lstStyle/>
        <a:p>
          <a:endParaRPr lang="es-ES"/>
        </a:p>
      </dgm:t>
    </dgm:pt>
    <dgm:pt modelId="{1E6861B7-1A76-4D7A-8656-6766223E0BB4}" type="sibTrans" cxnId="{69EA760C-1DEB-4132-B895-216942869CB7}">
      <dgm:prSet/>
      <dgm:spPr/>
      <dgm:t>
        <a:bodyPr/>
        <a:lstStyle/>
        <a:p>
          <a:endParaRPr lang="es-ES"/>
        </a:p>
      </dgm:t>
    </dgm:pt>
    <dgm:pt modelId="{E7330079-172B-4289-98D1-947935259117}" type="pres">
      <dgm:prSet presAssocID="{553641F0-AFD0-4D52-B46E-16CC9CF189E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7C4AEA97-E5B6-4609-B95A-C71BCE41D541}" type="pres">
      <dgm:prSet presAssocID="{553641F0-AFD0-4D52-B46E-16CC9CF189ED}" presName="hierFlow" presStyleCnt="0"/>
      <dgm:spPr/>
    </dgm:pt>
    <dgm:pt modelId="{B61A12C9-A898-4A4D-AD23-5A9D7B4286DB}" type="pres">
      <dgm:prSet presAssocID="{553641F0-AFD0-4D52-B46E-16CC9CF189E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FD6B4C5-BAC8-44AE-880F-1D94215060A4}" type="pres">
      <dgm:prSet presAssocID="{26824694-EAB7-4489-9F91-C32F70CA0E50}" presName="Name14" presStyleCnt="0"/>
      <dgm:spPr/>
    </dgm:pt>
    <dgm:pt modelId="{CB7A7C35-6A18-4DCA-8F41-11A53B2B9BE0}" type="pres">
      <dgm:prSet presAssocID="{26824694-EAB7-4489-9F91-C32F70CA0E50}" presName="level1Shape" presStyleLbl="node0" presStyleIdx="0" presStyleCnt="1" custScaleX="35457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37365B4-6FB2-4C52-8578-C75BF558D040}" type="pres">
      <dgm:prSet presAssocID="{26824694-EAB7-4489-9F91-C32F70CA0E50}" presName="hierChild2" presStyleCnt="0"/>
      <dgm:spPr/>
    </dgm:pt>
    <dgm:pt modelId="{F00FF7AD-F060-486A-9317-9FE55520C5DB}" type="pres">
      <dgm:prSet presAssocID="{14B64F07-5B53-41E7-B25F-5DDC847AEA2E}" presName="Name19" presStyleLbl="parChTrans1D2" presStyleIdx="0" presStyleCnt="2"/>
      <dgm:spPr/>
      <dgm:t>
        <a:bodyPr/>
        <a:lstStyle/>
        <a:p>
          <a:endParaRPr lang="es-ES"/>
        </a:p>
      </dgm:t>
    </dgm:pt>
    <dgm:pt modelId="{12BE0A87-1F32-442F-871A-E536BABB883E}" type="pres">
      <dgm:prSet presAssocID="{DB266EDD-D77F-4062-B7EB-410DFFDCFB52}" presName="Name21" presStyleCnt="0"/>
      <dgm:spPr/>
    </dgm:pt>
    <dgm:pt modelId="{F9E523FF-9720-4608-B23D-443F6442EA7D}" type="pres">
      <dgm:prSet presAssocID="{DB266EDD-D77F-4062-B7EB-410DFFDCFB52}" presName="level2Shape" presStyleLbl="node2" presStyleIdx="0" presStyleCnt="2" custScaleX="120377"/>
      <dgm:spPr/>
      <dgm:t>
        <a:bodyPr/>
        <a:lstStyle/>
        <a:p>
          <a:endParaRPr lang="es-ES"/>
        </a:p>
      </dgm:t>
    </dgm:pt>
    <dgm:pt modelId="{10971DC8-D1E9-4F09-AD85-F935E17280FC}" type="pres">
      <dgm:prSet presAssocID="{DB266EDD-D77F-4062-B7EB-410DFFDCFB52}" presName="hierChild3" presStyleCnt="0"/>
      <dgm:spPr/>
    </dgm:pt>
    <dgm:pt modelId="{977434C8-7E87-4BCB-BC93-A06C581B6992}" type="pres">
      <dgm:prSet presAssocID="{B2CD0449-00E2-439C-A1DB-29B30EF1CA59}" presName="Name19" presStyleLbl="parChTrans1D3" presStyleIdx="0" presStyleCnt="4"/>
      <dgm:spPr/>
      <dgm:t>
        <a:bodyPr/>
        <a:lstStyle/>
        <a:p>
          <a:endParaRPr lang="es-ES"/>
        </a:p>
      </dgm:t>
    </dgm:pt>
    <dgm:pt modelId="{CF7B9FB7-6E7F-4EAD-8ADD-5BD07E0954F1}" type="pres">
      <dgm:prSet presAssocID="{D29FCA13-C3FE-4EEA-BF82-FB55389C784E}" presName="Name21" presStyleCnt="0"/>
      <dgm:spPr/>
    </dgm:pt>
    <dgm:pt modelId="{3351A25A-2F43-4568-B8B8-BA9A906A2473}" type="pres">
      <dgm:prSet presAssocID="{D29FCA13-C3FE-4EEA-BF82-FB55389C784E}" presName="level2Shape" presStyleLbl="node3" presStyleIdx="0" presStyleCnt="4"/>
      <dgm:spPr/>
      <dgm:t>
        <a:bodyPr/>
        <a:lstStyle/>
        <a:p>
          <a:endParaRPr lang="es-ES"/>
        </a:p>
      </dgm:t>
    </dgm:pt>
    <dgm:pt modelId="{3AEEA3BD-774F-4C31-8C77-4041D01B35D4}" type="pres">
      <dgm:prSet presAssocID="{D29FCA13-C3FE-4EEA-BF82-FB55389C784E}" presName="hierChild3" presStyleCnt="0"/>
      <dgm:spPr/>
    </dgm:pt>
    <dgm:pt modelId="{D09D73F7-7583-4A0E-99D6-D6CD096F5AAE}" type="pres">
      <dgm:prSet presAssocID="{AC8E81AE-21D0-4ABD-91F1-26733C4CD566}" presName="Name19" presStyleLbl="parChTrans1D4" presStyleIdx="0" presStyleCnt="4"/>
      <dgm:spPr/>
      <dgm:t>
        <a:bodyPr/>
        <a:lstStyle/>
        <a:p>
          <a:endParaRPr lang="es-ES"/>
        </a:p>
      </dgm:t>
    </dgm:pt>
    <dgm:pt modelId="{F29EABCD-0E06-4031-8035-BC22A293B62E}" type="pres">
      <dgm:prSet presAssocID="{356FE653-5A76-4C8A-A650-0FE89D4ED7D0}" presName="Name21" presStyleCnt="0"/>
      <dgm:spPr/>
    </dgm:pt>
    <dgm:pt modelId="{D85CC81A-FC30-4158-A07A-5F688D0F120A}" type="pres">
      <dgm:prSet presAssocID="{356FE653-5A76-4C8A-A650-0FE89D4ED7D0}" presName="level2Shape" presStyleLbl="node4" presStyleIdx="0" presStyleCnt="4" custScaleX="121243" custScaleY="125605"/>
      <dgm:spPr/>
      <dgm:t>
        <a:bodyPr/>
        <a:lstStyle/>
        <a:p>
          <a:endParaRPr lang="es-ES"/>
        </a:p>
      </dgm:t>
    </dgm:pt>
    <dgm:pt modelId="{ABFD8C20-45F3-476D-99BB-8AC7860F7DF1}" type="pres">
      <dgm:prSet presAssocID="{356FE653-5A76-4C8A-A650-0FE89D4ED7D0}" presName="hierChild3" presStyleCnt="0"/>
      <dgm:spPr/>
    </dgm:pt>
    <dgm:pt modelId="{F545B69A-FC32-482A-81B0-3FA9D70E5BE8}" type="pres">
      <dgm:prSet presAssocID="{10DBF2FA-BFE7-4486-92D9-7CC6B863E3D7}" presName="Name19" presStyleLbl="parChTrans1D3" presStyleIdx="1" presStyleCnt="4"/>
      <dgm:spPr/>
      <dgm:t>
        <a:bodyPr/>
        <a:lstStyle/>
        <a:p>
          <a:endParaRPr lang="es-ES"/>
        </a:p>
      </dgm:t>
    </dgm:pt>
    <dgm:pt modelId="{219571E6-9E8F-4110-B73F-B23D47BE1263}" type="pres">
      <dgm:prSet presAssocID="{797F9567-1E82-4765-83DB-B68381833F46}" presName="Name21" presStyleCnt="0"/>
      <dgm:spPr/>
    </dgm:pt>
    <dgm:pt modelId="{1BB29FF1-E957-4769-B23E-1A6A30784C70}" type="pres">
      <dgm:prSet presAssocID="{797F9567-1E82-4765-83DB-B68381833F46}" presName="level2Shape" presStyleLbl="node3" presStyleIdx="1" presStyleCnt="4"/>
      <dgm:spPr/>
      <dgm:t>
        <a:bodyPr/>
        <a:lstStyle/>
        <a:p>
          <a:endParaRPr lang="es-ES"/>
        </a:p>
      </dgm:t>
    </dgm:pt>
    <dgm:pt modelId="{D242BDDA-661D-454B-8229-0DF6BBD65FC7}" type="pres">
      <dgm:prSet presAssocID="{797F9567-1E82-4765-83DB-B68381833F46}" presName="hierChild3" presStyleCnt="0"/>
      <dgm:spPr/>
    </dgm:pt>
    <dgm:pt modelId="{75063005-0DFB-4876-8AD7-6AEA4CA0D86F}" type="pres">
      <dgm:prSet presAssocID="{7F82551C-E2D1-4E73-A61A-AF38290C3153}" presName="Name19" presStyleLbl="parChTrans1D4" presStyleIdx="1" presStyleCnt="4"/>
      <dgm:spPr/>
      <dgm:t>
        <a:bodyPr/>
        <a:lstStyle/>
        <a:p>
          <a:endParaRPr lang="es-ES"/>
        </a:p>
      </dgm:t>
    </dgm:pt>
    <dgm:pt modelId="{32855E52-D1CA-4017-A38F-397785FDC5FD}" type="pres">
      <dgm:prSet presAssocID="{C28441F2-1B85-40A1-B870-5C65F1A7F38C}" presName="Name21" presStyleCnt="0"/>
      <dgm:spPr/>
    </dgm:pt>
    <dgm:pt modelId="{E0F47644-4834-4D33-A9E7-8711F6AD54ED}" type="pres">
      <dgm:prSet presAssocID="{C28441F2-1B85-40A1-B870-5C65F1A7F38C}" presName="level2Shape" presStyleLbl="node4" presStyleIdx="1" presStyleCnt="4" custScaleX="119830" custScaleY="122429"/>
      <dgm:spPr/>
      <dgm:t>
        <a:bodyPr/>
        <a:lstStyle/>
        <a:p>
          <a:endParaRPr lang="es-ES"/>
        </a:p>
      </dgm:t>
    </dgm:pt>
    <dgm:pt modelId="{6E59855F-3E82-401D-8333-C0CFBC34BE86}" type="pres">
      <dgm:prSet presAssocID="{C28441F2-1B85-40A1-B870-5C65F1A7F38C}" presName="hierChild3" presStyleCnt="0"/>
      <dgm:spPr/>
    </dgm:pt>
    <dgm:pt modelId="{5883AB45-504B-465F-9319-C8ABFD539680}" type="pres">
      <dgm:prSet presAssocID="{6D38DD1F-AB09-44A1-B8F4-5292CE4964E9}" presName="Name19" presStyleLbl="parChTrans1D2" presStyleIdx="1" presStyleCnt="2"/>
      <dgm:spPr/>
      <dgm:t>
        <a:bodyPr/>
        <a:lstStyle/>
        <a:p>
          <a:endParaRPr lang="es-ES"/>
        </a:p>
      </dgm:t>
    </dgm:pt>
    <dgm:pt modelId="{151A9A7A-C8D0-4A84-8857-DB6D57B3DECB}" type="pres">
      <dgm:prSet presAssocID="{B3D5053E-2757-4F06-B6B2-D5248457597B}" presName="Name21" presStyleCnt="0"/>
      <dgm:spPr/>
    </dgm:pt>
    <dgm:pt modelId="{97E54846-BE5D-493E-8EB9-756A67CB23A8}" type="pres">
      <dgm:prSet presAssocID="{B3D5053E-2757-4F06-B6B2-D5248457597B}" presName="level2Shape" presStyleLbl="node2" presStyleIdx="1" presStyleCnt="2"/>
      <dgm:spPr/>
      <dgm:t>
        <a:bodyPr/>
        <a:lstStyle/>
        <a:p>
          <a:endParaRPr lang="es-ES"/>
        </a:p>
      </dgm:t>
    </dgm:pt>
    <dgm:pt modelId="{37DACE63-974E-43A3-89D9-0EBC87018C8C}" type="pres">
      <dgm:prSet presAssocID="{B3D5053E-2757-4F06-B6B2-D5248457597B}" presName="hierChild3" presStyleCnt="0"/>
      <dgm:spPr/>
    </dgm:pt>
    <dgm:pt modelId="{86DB6B93-4A09-4A1C-9EF5-5D59C1B74C8B}" type="pres">
      <dgm:prSet presAssocID="{33F71615-B051-422B-A67C-1DB2C9EAE478}" presName="Name19" presStyleLbl="parChTrans1D3" presStyleIdx="2" presStyleCnt="4"/>
      <dgm:spPr/>
      <dgm:t>
        <a:bodyPr/>
        <a:lstStyle/>
        <a:p>
          <a:endParaRPr lang="es-ES"/>
        </a:p>
      </dgm:t>
    </dgm:pt>
    <dgm:pt modelId="{058D27EA-12FD-46D8-9A1E-8B2E4D286C35}" type="pres">
      <dgm:prSet presAssocID="{2DAF4345-2653-4F77-976D-05FECA5D07AC}" presName="Name21" presStyleCnt="0"/>
      <dgm:spPr/>
    </dgm:pt>
    <dgm:pt modelId="{C11D5402-F00E-457B-B47F-3E1A8F8E7B1B}" type="pres">
      <dgm:prSet presAssocID="{2DAF4345-2653-4F77-976D-05FECA5D07AC}" presName="level2Shape" presStyleLbl="node3" presStyleIdx="2" presStyleCnt="4"/>
      <dgm:spPr/>
      <dgm:t>
        <a:bodyPr/>
        <a:lstStyle/>
        <a:p>
          <a:endParaRPr lang="es-ES"/>
        </a:p>
      </dgm:t>
    </dgm:pt>
    <dgm:pt modelId="{349468F4-249A-42D4-BF8B-9A1B64CDF68F}" type="pres">
      <dgm:prSet presAssocID="{2DAF4345-2653-4F77-976D-05FECA5D07AC}" presName="hierChild3" presStyleCnt="0"/>
      <dgm:spPr/>
    </dgm:pt>
    <dgm:pt modelId="{B0CAF86B-1EFB-44EC-A57E-D769DFD32859}" type="pres">
      <dgm:prSet presAssocID="{2DDFCB75-393F-40F9-B380-61752F32F7E0}" presName="Name19" presStyleLbl="parChTrans1D4" presStyleIdx="2" presStyleCnt="4"/>
      <dgm:spPr/>
      <dgm:t>
        <a:bodyPr/>
        <a:lstStyle/>
        <a:p>
          <a:endParaRPr lang="es-ES"/>
        </a:p>
      </dgm:t>
    </dgm:pt>
    <dgm:pt modelId="{D44E1928-E77D-4434-B31B-5B6942FFFC2C}" type="pres">
      <dgm:prSet presAssocID="{66D84495-57B4-40E0-8881-AFF22A41BC89}" presName="Name21" presStyleCnt="0"/>
      <dgm:spPr/>
    </dgm:pt>
    <dgm:pt modelId="{68947C7B-1832-411F-B4CB-1395644A7E71}" type="pres">
      <dgm:prSet presAssocID="{66D84495-57B4-40E0-8881-AFF22A41BC89}" presName="level2Shape" presStyleLbl="node4" presStyleIdx="2" presStyleCnt="4" custScaleX="144425" custScaleY="116182"/>
      <dgm:spPr/>
      <dgm:t>
        <a:bodyPr/>
        <a:lstStyle/>
        <a:p>
          <a:endParaRPr lang="es-ES"/>
        </a:p>
      </dgm:t>
    </dgm:pt>
    <dgm:pt modelId="{193AA663-B4E6-4AD6-89AE-9BACD663F860}" type="pres">
      <dgm:prSet presAssocID="{66D84495-57B4-40E0-8881-AFF22A41BC89}" presName="hierChild3" presStyleCnt="0"/>
      <dgm:spPr/>
    </dgm:pt>
    <dgm:pt modelId="{86E47466-55F6-4D89-A53F-0784705EFFE7}" type="pres">
      <dgm:prSet presAssocID="{5A30986E-99E8-46B1-B526-040EBB7C8A85}" presName="Name19" presStyleLbl="parChTrans1D3" presStyleIdx="3" presStyleCnt="4"/>
      <dgm:spPr/>
      <dgm:t>
        <a:bodyPr/>
        <a:lstStyle/>
        <a:p>
          <a:endParaRPr lang="es-ES"/>
        </a:p>
      </dgm:t>
    </dgm:pt>
    <dgm:pt modelId="{03490E62-096E-4BDF-B1CB-AFED5B0381DF}" type="pres">
      <dgm:prSet presAssocID="{F32EDC50-9C81-4868-91A1-F0B776A50D9E}" presName="Name21" presStyleCnt="0"/>
      <dgm:spPr/>
    </dgm:pt>
    <dgm:pt modelId="{C48F306E-027D-4873-8413-AB4F1E1FFFE3}" type="pres">
      <dgm:prSet presAssocID="{F32EDC50-9C81-4868-91A1-F0B776A50D9E}" presName="level2Shape" presStyleLbl="node3" presStyleIdx="3" presStyleCnt="4"/>
      <dgm:spPr/>
      <dgm:t>
        <a:bodyPr/>
        <a:lstStyle/>
        <a:p>
          <a:endParaRPr lang="es-ES"/>
        </a:p>
      </dgm:t>
    </dgm:pt>
    <dgm:pt modelId="{71EA71C7-AADC-4731-9081-906697A9BB80}" type="pres">
      <dgm:prSet presAssocID="{F32EDC50-9C81-4868-91A1-F0B776A50D9E}" presName="hierChild3" presStyleCnt="0"/>
      <dgm:spPr/>
    </dgm:pt>
    <dgm:pt modelId="{124344E5-20CD-4641-A0A9-594659EB6E33}" type="pres">
      <dgm:prSet presAssocID="{1AE0C3A9-55F3-4473-8E6A-B27C1DF3B24D}" presName="Name19" presStyleLbl="parChTrans1D4" presStyleIdx="3" presStyleCnt="4"/>
      <dgm:spPr/>
      <dgm:t>
        <a:bodyPr/>
        <a:lstStyle/>
        <a:p>
          <a:endParaRPr lang="es-ES"/>
        </a:p>
      </dgm:t>
    </dgm:pt>
    <dgm:pt modelId="{5D63C62C-311A-459E-A265-552FA1D4C18E}" type="pres">
      <dgm:prSet presAssocID="{73D6C96F-BB31-4F9B-9AC9-AC64DAC5F0E1}" presName="Name21" presStyleCnt="0"/>
      <dgm:spPr/>
    </dgm:pt>
    <dgm:pt modelId="{29082738-9BED-46E6-93B3-61D651EE0878}" type="pres">
      <dgm:prSet presAssocID="{73D6C96F-BB31-4F9B-9AC9-AC64DAC5F0E1}" presName="level2Shape" presStyleLbl="node4" presStyleIdx="3" presStyleCnt="4" custScaleX="144425" custScaleY="116182"/>
      <dgm:spPr/>
      <dgm:t>
        <a:bodyPr/>
        <a:lstStyle/>
        <a:p>
          <a:endParaRPr lang="es-ES"/>
        </a:p>
      </dgm:t>
    </dgm:pt>
    <dgm:pt modelId="{0E91BC96-EC81-4D4E-9A5F-4B986FC83899}" type="pres">
      <dgm:prSet presAssocID="{73D6C96F-BB31-4F9B-9AC9-AC64DAC5F0E1}" presName="hierChild3" presStyleCnt="0"/>
      <dgm:spPr/>
    </dgm:pt>
    <dgm:pt modelId="{B180F6F6-8666-46FC-9008-C60CAA5F0C0B}" type="pres">
      <dgm:prSet presAssocID="{553641F0-AFD0-4D52-B46E-16CC9CF189ED}" presName="bgShapesFlow" presStyleCnt="0"/>
      <dgm:spPr/>
    </dgm:pt>
  </dgm:ptLst>
  <dgm:cxnLst>
    <dgm:cxn modelId="{94DDF900-5623-46A0-AC56-53400D541E77}" srcId="{B3D5053E-2757-4F06-B6B2-D5248457597B}" destId="{F32EDC50-9C81-4868-91A1-F0B776A50D9E}" srcOrd="1" destOrd="0" parTransId="{5A30986E-99E8-46B1-B526-040EBB7C8A85}" sibTransId="{7E358B04-4440-45AC-A698-3BE0E3C6D425}"/>
    <dgm:cxn modelId="{70259E67-D324-422C-A0B9-F045AE2CD49A}" srcId="{26824694-EAB7-4489-9F91-C32F70CA0E50}" destId="{DB266EDD-D77F-4062-B7EB-410DFFDCFB52}" srcOrd="0" destOrd="0" parTransId="{14B64F07-5B53-41E7-B25F-5DDC847AEA2E}" sibTransId="{1B48C47A-E20F-45AF-99D9-C29C09250414}"/>
    <dgm:cxn modelId="{6A68B707-2B7C-477A-ABA4-D2F0B3DA3448}" srcId="{26824694-EAB7-4489-9F91-C32F70CA0E50}" destId="{B3D5053E-2757-4F06-B6B2-D5248457597B}" srcOrd="1" destOrd="0" parTransId="{6D38DD1F-AB09-44A1-B8F4-5292CE4964E9}" sibTransId="{2832D04D-E1EF-4697-AC5B-E72BD43B0F23}"/>
    <dgm:cxn modelId="{0983A8BB-212D-4227-BE3C-2A03777EE931}" srcId="{D29FCA13-C3FE-4EEA-BF82-FB55389C784E}" destId="{356FE653-5A76-4C8A-A650-0FE89D4ED7D0}" srcOrd="0" destOrd="0" parTransId="{AC8E81AE-21D0-4ABD-91F1-26733C4CD566}" sibTransId="{61DA847C-2DF9-434D-881F-98E511A129AD}"/>
    <dgm:cxn modelId="{BAB5B0A6-AFCB-4368-8D96-C20451E3A11F}" type="presOf" srcId="{26824694-EAB7-4489-9F91-C32F70CA0E50}" destId="{CB7A7C35-6A18-4DCA-8F41-11A53B2B9BE0}" srcOrd="0" destOrd="0" presId="urn:microsoft.com/office/officeart/2005/8/layout/hierarchy6"/>
    <dgm:cxn modelId="{DABD0833-AF7F-4CCB-ACB1-95856C9C46BB}" type="presOf" srcId="{1AE0C3A9-55F3-4473-8E6A-B27C1DF3B24D}" destId="{124344E5-20CD-4641-A0A9-594659EB6E33}" srcOrd="0" destOrd="0" presId="urn:microsoft.com/office/officeart/2005/8/layout/hierarchy6"/>
    <dgm:cxn modelId="{583FE889-6D08-4325-987E-7578A5BA3EAC}" srcId="{B3D5053E-2757-4F06-B6B2-D5248457597B}" destId="{2DAF4345-2653-4F77-976D-05FECA5D07AC}" srcOrd="0" destOrd="0" parTransId="{33F71615-B051-422B-A67C-1DB2C9EAE478}" sibTransId="{FB2A5627-AADD-4B3E-9823-F3ABD30656B0}"/>
    <dgm:cxn modelId="{3D156016-C856-4B56-93D6-820D9D1ED5DE}" type="presOf" srcId="{2DAF4345-2653-4F77-976D-05FECA5D07AC}" destId="{C11D5402-F00E-457B-B47F-3E1A8F8E7B1B}" srcOrd="0" destOrd="0" presId="urn:microsoft.com/office/officeart/2005/8/layout/hierarchy6"/>
    <dgm:cxn modelId="{0B5B34E2-67DE-4DBC-BA05-894F95445E60}" type="presOf" srcId="{D29FCA13-C3FE-4EEA-BF82-FB55389C784E}" destId="{3351A25A-2F43-4568-B8B8-BA9A906A2473}" srcOrd="0" destOrd="0" presId="urn:microsoft.com/office/officeart/2005/8/layout/hierarchy6"/>
    <dgm:cxn modelId="{69EA760C-1DEB-4132-B895-216942869CB7}" srcId="{F32EDC50-9C81-4868-91A1-F0B776A50D9E}" destId="{73D6C96F-BB31-4F9B-9AC9-AC64DAC5F0E1}" srcOrd="0" destOrd="0" parTransId="{1AE0C3A9-55F3-4473-8E6A-B27C1DF3B24D}" sibTransId="{1E6861B7-1A76-4D7A-8656-6766223E0BB4}"/>
    <dgm:cxn modelId="{D9F55E11-CFF4-48CF-8344-A68CA22ACC21}" srcId="{553641F0-AFD0-4D52-B46E-16CC9CF189ED}" destId="{26824694-EAB7-4489-9F91-C32F70CA0E50}" srcOrd="0" destOrd="0" parTransId="{322AE64E-7C84-4B19-A5BE-EB2354A441F1}" sibTransId="{81A15489-9E72-4A06-93C6-F3F30FCED8F4}"/>
    <dgm:cxn modelId="{D07FF7EA-C358-4D0A-8CF4-512AA1CCE6B3}" type="presOf" srcId="{73D6C96F-BB31-4F9B-9AC9-AC64DAC5F0E1}" destId="{29082738-9BED-46E6-93B3-61D651EE0878}" srcOrd="0" destOrd="0" presId="urn:microsoft.com/office/officeart/2005/8/layout/hierarchy6"/>
    <dgm:cxn modelId="{C8F384F9-4C9E-4B7C-97F8-63BEB64EA908}" type="presOf" srcId="{B2CD0449-00E2-439C-A1DB-29B30EF1CA59}" destId="{977434C8-7E87-4BCB-BC93-A06C581B6992}" srcOrd="0" destOrd="0" presId="urn:microsoft.com/office/officeart/2005/8/layout/hierarchy6"/>
    <dgm:cxn modelId="{7F3CC9EB-51CF-4755-AF5C-91BF8E516AE7}" type="presOf" srcId="{B3D5053E-2757-4F06-B6B2-D5248457597B}" destId="{97E54846-BE5D-493E-8EB9-756A67CB23A8}" srcOrd="0" destOrd="0" presId="urn:microsoft.com/office/officeart/2005/8/layout/hierarchy6"/>
    <dgm:cxn modelId="{A01EADEC-5C45-4E5F-A66C-183EB94D995A}" srcId="{2DAF4345-2653-4F77-976D-05FECA5D07AC}" destId="{66D84495-57B4-40E0-8881-AFF22A41BC89}" srcOrd="0" destOrd="0" parTransId="{2DDFCB75-393F-40F9-B380-61752F32F7E0}" sibTransId="{B68E2691-2B5F-4C00-9A7B-BB2BFF5391ED}"/>
    <dgm:cxn modelId="{3BF1C4E8-E12F-46FC-A85B-3B995D46FE00}" type="presOf" srcId="{DB266EDD-D77F-4062-B7EB-410DFFDCFB52}" destId="{F9E523FF-9720-4608-B23D-443F6442EA7D}" srcOrd="0" destOrd="0" presId="urn:microsoft.com/office/officeart/2005/8/layout/hierarchy6"/>
    <dgm:cxn modelId="{BB9AF7C6-7D99-4FDF-A862-625553DA57CC}" type="presOf" srcId="{AC8E81AE-21D0-4ABD-91F1-26733C4CD566}" destId="{D09D73F7-7583-4A0E-99D6-D6CD096F5AAE}" srcOrd="0" destOrd="0" presId="urn:microsoft.com/office/officeart/2005/8/layout/hierarchy6"/>
    <dgm:cxn modelId="{9823D02A-5F01-4E62-BA94-948F1EAA969F}" type="presOf" srcId="{14B64F07-5B53-41E7-B25F-5DDC847AEA2E}" destId="{F00FF7AD-F060-486A-9317-9FE55520C5DB}" srcOrd="0" destOrd="0" presId="urn:microsoft.com/office/officeart/2005/8/layout/hierarchy6"/>
    <dgm:cxn modelId="{CBEF45CE-2BB6-4B82-AB03-0A3A58849698}" type="presOf" srcId="{2DDFCB75-393F-40F9-B380-61752F32F7E0}" destId="{B0CAF86B-1EFB-44EC-A57E-D769DFD32859}" srcOrd="0" destOrd="0" presId="urn:microsoft.com/office/officeart/2005/8/layout/hierarchy6"/>
    <dgm:cxn modelId="{29BD15B5-F1FB-4E8D-990F-8664BC910CC8}" type="presOf" srcId="{553641F0-AFD0-4D52-B46E-16CC9CF189ED}" destId="{E7330079-172B-4289-98D1-947935259117}" srcOrd="0" destOrd="0" presId="urn:microsoft.com/office/officeart/2005/8/layout/hierarchy6"/>
    <dgm:cxn modelId="{667EC43A-7A0D-4111-A91A-DF60AF16F684}" type="presOf" srcId="{33F71615-B051-422B-A67C-1DB2C9EAE478}" destId="{86DB6B93-4A09-4A1C-9EF5-5D59C1B74C8B}" srcOrd="0" destOrd="0" presId="urn:microsoft.com/office/officeart/2005/8/layout/hierarchy6"/>
    <dgm:cxn modelId="{4823728B-806C-4692-83AF-1DD8B20826B9}" type="presOf" srcId="{7F82551C-E2D1-4E73-A61A-AF38290C3153}" destId="{75063005-0DFB-4876-8AD7-6AEA4CA0D86F}" srcOrd="0" destOrd="0" presId="urn:microsoft.com/office/officeart/2005/8/layout/hierarchy6"/>
    <dgm:cxn modelId="{CDB9CA82-68DE-476D-BD76-13B64FCB5674}" type="presOf" srcId="{797F9567-1E82-4765-83DB-B68381833F46}" destId="{1BB29FF1-E957-4769-B23E-1A6A30784C70}" srcOrd="0" destOrd="0" presId="urn:microsoft.com/office/officeart/2005/8/layout/hierarchy6"/>
    <dgm:cxn modelId="{902CFFD9-E189-4A35-9961-BAB01D4D3E9D}" type="presOf" srcId="{10DBF2FA-BFE7-4486-92D9-7CC6B863E3D7}" destId="{F545B69A-FC32-482A-81B0-3FA9D70E5BE8}" srcOrd="0" destOrd="0" presId="urn:microsoft.com/office/officeart/2005/8/layout/hierarchy6"/>
    <dgm:cxn modelId="{19EFE2AD-37A5-4C1C-9EFD-201CC965D7B3}" type="presOf" srcId="{356FE653-5A76-4C8A-A650-0FE89D4ED7D0}" destId="{D85CC81A-FC30-4158-A07A-5F688D0F120A}" srcOrd="0" destOrd="0" presId="urn:microsoft.com/office/officeart/2005/8/layout/hierarchy6"/>
    <dgm:cxn modelId="{4E7ECD6A-2AE0-4662-8CA5-B4397A49F125}" type="presOf" srcId="{C28441F2-1B85-40A1-B870-5C65F1A7F38C}" destId="{E0F47644-4834-4D33-A9E7-8711F6AD54ED}" srcOrd="0" destOrd="0" presId="urn:microsoft.com/office/officeart/2005/8/layout/hierarchy6"/>
    <dgm:cxn modelId="{28CBDF12-04FA-4E99-8770-CD9B972A6BE9}" srcId="{DB266EDD-D77F-4062-B7EB-410DFFDCFB52}" destId="{797F9567-1E82-4765-83DB-B68381833F46}" srcOrd="1" destOrd="0" parTransId="{10DBF2FA-BFE7-4486-92D9-7CC6B863E3D7}" sibTransId="{813B132B-2A8F-4128-873F-E5C7B30EE97C}"/>
    <dgm:cxn modelId="{22DE30E2-B8FB-427B-8DDA-348AE78E7ADE}" type="presOf" srcId="{5A30986E-99E8-46B1-B526-040EBB7C8A85}" destId="{86E47466-55F6-4D89-A53F-0784705EFFE7}" srcOrd="0" destOrd="0" presId="urn:microsoft.com/office/officeart/2005/8/layout/hierarchy6"/>
    <dgm:cxn modelId="{D3B21235-FC70-4F50-8411-DEFDC3957EE7}" srcId="{797F9567-1E82-4765-83DB-B68381833F46}" destId="{C28441F2-1B85-40A1-B870-5C65F1A7F38C}" srcOrd="0" destOrd="0" parTransId="{7F82551C-E2D1-4E73-A61A-AF38290C3153}" sibTransId="{406B9C49-A138-48BC-9DBC-66726257FDAC}"/>
    <dgm:cxn modelId="{6E0E2F26-3E37-46B4-963F-6ECEED640A63}" type="presOf" srcId="{F32EDC50-9C81-4868-91A1-F0B776A50D9E}" destId="{C48F306E-027D-4873-8413-AB4F1E1FFFE3}" srcOrd="0" destOrd="0" presId="urn:microsoft.com/office/officeart/2005/8/layout/hierarchy6"/>
    <dgm:cxn modelId="{EB199D9E-8781-4932-A18F-3FCE97915CE8}" type="presOf" srcId="{66D84495-57B4-40E0-8881-AFF22A41BC89}" destId="{68947C7B-1832-411F-B4CB-1395644A7E71}" srcOrd="0" destOrd="0" presId="urn:microsoft.com/office/officeart/2005/8/layout/hierarchy6"/>
    <dgm:cxn modelId="{F1739748-7793-427B-81F6-E05A3188AAED}" srcId="{DB266EDD-D77F-4062-B7EB-410DFFDCFB52}" destId="{D29FCA13-C3FE-4EEA-BF82-FB55389C784E}" srcOrd="0" destOrd="0" parTransId="{B2CD0449-00E2-439C-A1DB-29B30EF1CA59}" sibTransId="{0D48A7FD-223D-4BC4-9914-58594B3D22CF}"/>
    <dgm:cxn modelId="{9FA69BDA-C250-43AC-88BC-FB46720D4926}" type="presOf" srcId="{6D38DD1F-AB09-44A1-B8F4-5292CE4964E9}" destId="{5883AB45-504B-465F-9319-C8ABFD539680}" srcOrd="0" destOrd="0" presId="urn:microsoft.com/office/officeart/2005/8/layout/hierarchy6"/>
    <dgm:cxn modelId="{D3DC5F57-D664-45E2-86BC-7A61BF7CFFF7}" type="presParOf" srcId="{E7330079-172B-4289-98D1-947935259117}" destId="{7C4AEA97-E5B6-4609-B95A-C71BCE41D541}" srcOrd="0" destOrd="0" presId="urn:microsoft.com/office/officeart/2005/8/layout/hierarchy6"/>
    <dgm:cxn modelId="{2F480A8C-C796-4002-9F51-292AF4E7F5A4}" type="presParOf" srcId="{7C4AEA97-E5B6-4609-B95A-C71BCE41D541}" destId="{B61A12C9-A898-4A4D-AD23-5A9D7B4286DB}" srcOrd="0" destOrd="0" presId="urn:microsoft.com/office/officeart/2005/8/layout/hierarchy6"/>
    <dgm:cxn modelId="{FFA10D82-7FA4-4D49-A87D-18283AADE5FC}" type="presParOf" srcId="{B61A12C9-A898-4A4D-AD23-5A9D7B4286DB}" destId="{5FD6B4C5-BAC8-44AE-880F-1D94215060A4}" srcOrd="0" destOrd="0" presId="urn:microsoft.com/office/officeart/2005/8/layout/hierarchy6"/>
    <dgm:cxn modelId="{CA8FDBCE-0804-422B-B61A-DC79E2D88BF6}" type="presParOf" srcId="{5FD6B4C5-BAC8-44AE-880F-1D94215060A4}" destId="{CB7A7C35-6A18-4DCA-8F41-11A53B2B9BE0}" srcOrd="0" destOrd="0" presId="urn:microsoft.com/office/officeart/2005/8/layout/hierarchy6"/>
    <dgm:cxn modelId="{03455714-2F70-4A2C-9A28-4540D46D37D7}" type="presParOf" srcId="{5FD6B4C5-BAC8-44AE-880F-1D94215060A4}" destId="{837365B4-6FB2-4C52-8578-C75BF558D040}" srcOrd="1" destOrd="0" presId="urn:microsoft.com/office/officeart/2005/8/layout/hierarchy6"/>
    <dgm:cxn modelId="{E94E8DD1-FE3C-46BE-8051-C5CDC37949E1}" type="presParOf" srcId="{837365B4-6FB2-4C52-8578-C75BF558D040}" destId="{F00FF7AD-F060-486A-9317-9FE55520C5DB}" srcOrd="0" destOrd="0" presId="urn:microsoft.com/office/officeart/2005/8/layout/hierarchy6"/>
    <dgm:cxn modelId="{04D3EEA1-67FD-460D-9848-E7A094C939D5}" type="presParOf" srcId="{837365B4-6FB2-4C52-8578-C75BF558D040}" destId="{12BE0A87-1F32-442F-871A-E536BABB883E}" srcOrd="1" destOrd="0" presId="urn:microsoft.com/office/officeart/2005/8/layout/hierarchy6"/>
    <dgm:cxn modelId="{9307D0C5-E526-482B-907A-44C5E1A99B68}" type="presParOf" srcId="{12BE0A87-1F32-442F-871A-E536BABB883E}" destId="{F9E523FF-9720-4608-B23D-443F6442EA7D}" srcOrd="0" destOrd="0" presId="urn:microsoft.com/office/officeart/2005/8/layout/hierarchy6"/>
    <dgm:cxn modelId="{15F8B824-5460-40C8-8DB4-49500AA03115}" type="presParOf" srcId="{12BE0A87-1F32-442F-871A-E536BABB883E}" destId="{10971DC8-D1E9-4F09-AD85-F935E17280FC}" srcOrd="1" destOrd="0" presId="urn:microsoft.com/office/officeart/2005/8/layout/hierarchy6"/>
    <dgm:cxn modelId="{8EF2B593-A561-4C2F-8EF2-703813146774}" type="presParOf" srcId="{10971DC8-D1E9-4F09-AD85-F935E17280FC}" destId="{977434C8-7E87-4BCB-BC93-A06C581B6992}" srcOrd="0" destOrd="0" presId="urn:microsoft.com/office/officeart/2005/8/layout/hierarchy6"/>
    <dgm:cxn modelId="{5B933FCA-BF80-4BB0-82B3-982ECDAC093B}" type="presParOf" srcId="{10971DC8-D1E9-4F09-AD85-F935E17280FC}" destId="{CF7B9FB7-6E7F-4EAD-8ADD-5BD07E0954F1}" srcOrd="1" destOrd="0" presId="urn:microsoft.com/office/officeart/2005/8/layout/hierarchy6"/>
    <dgm:cxn modelId="{EF785A53-96C1-43D8-92C4-9A86BC58753E}" type="presParOf" srcId="{CF7B9FB7-6E7F-4EAD-8ADD-5BD07E0954F1}" destId="{3351A25A-2F43-4568-B8B8-BA9A906A2473}" srcOrd="0" destOrd="0" presId="urn:microsoft.com/office/officeart/2005/8/layout/hierarchy6"/>
    <dgm:cxn modelId="{F3587C81-B0AE-4574-80BE-99142553A854}" type="presParOf" srcId="{CF7B9FB7-6E7F-4EAD-8ADD-5BD07E0954F1}" destId="{3AEEA3BD-774F-4C31-8C77-4041D01B35D4}" srcOrd="1" destOrd="0" presId="urn:microsoft.com/office/officeart/2005/8/layout/hierarchy6"/>
    <dgm:cxn modelId="{7D72A153-FBE1-4366-AC73-3A4C693A46AD}" type="presParOf" srcId="{3AEEA3BD-774F-4C31-8C77-4041D01B35D4}" destId="{D09D73F7-7583-4A0E-99D6-D6CD096F5AAE}" srcOrd="0" destOrd="0" presId="urn:microsoft.com/office/officeart/2005/8/layout/hierarchy6"/>
    <dgm:cxn modelId="{0E99DB86-BC82-4072-B778-CC85F8B4F3F1}" type="presParOf" srcId="{3AEEA3BD-774F-4C31-8C77-4041D01B35D4}" destId="{F29EABCD-0E06-4031-8035-BC22A293B62E}" srcOrd="1" destOrd="0" presId="urn:microsoft.com/office/officeart/2005/8/layout/hierarchy6"/>
    <dgm:cxn modelId="{068E1CDF-FE98-44FB-B2FA-2B45317D10C1}" type="presParOf" srcId="{F29EABCD-0E06-4031-8035-BC22A293B62E}" destId="{D85CC81A-FC30-4158-A07A-5F688D0F120A}" srcOrd="0" destOrd="0" presId="urn:microsoft.com/office/officeart/2005/8/layout/hierarchy6"/>
    <dgm:cxn modelId="{E52F2E2B-2FE2-4645-93AB-81E1DEA3C0C0}" type="presParOf" srcId="{F29EABCD-0E06-4031-8035-BC22A293B62E}" destId="{ABFD8C20-45F3-476D-99BB-8AC7860F7DF1}" srcOrd="1" destOrd="0" presId="urn:microsoft.com/office/officeart/2005/8/layout/hierarchy6"/>
    <dgm:cxn modelId="{2F956968-37F5-46C6-95A1-C7548B8A9F83}" type="presParOf" srcId="{10971DC8-D1E9-4F09-AD85-F935E17280FC}" destId="{F545B69A-FC32-482A-81B0-3FA9D70E5BE8}" srcOrd="2" destOrd="0" presId="urn:microsoft.com/office/officeart/2005/8/layout/hierarchy6"/>
    <dgm:cxn modelId="{AA7E8F25-94DF-46B7-BEC7-920434B36140}" type="presParOf" srcId="{10971DC8-D1E9-4F09-AD85-F935E17280FC}" destId="{219571E6-9E8F-4110-B73F-B23D47BE1263}" srcOrd="3" destOrd="0" presId="urn:microsoft.com/office/officeart/2005/8/layout/hierarchy6"/>
    <dgm:cxn modelId="{D22EDC2D-DF24-4285-9D5A-7DE6F6E5043B}" type="presParOf" srcId="{219571E6-9E8F-4110-B73F-B23D47BE1263}" destId="{1BB29FF1-E957-4769-B23E-1A6A30784C70}" srcOrd="0" destOrd="0" presId="urn:microsoft.com/office/officeart/2005/8/layout/hierarchy6"/>
    <dgm:cxn modelId="{1A7A2522-DE24-41C8-A20C-5CD014350F96}" type="presParOf" srcId="{219571E6-9E8F-4110-B73F-B23D47BE1263}" destId="{D242BDDA-661D-454B-8229-0DF6BBD65FC7}" srcOrd="1" destOrd="0" presId="urn:microsoft.com/office/officeart/2005/8/layout/hierarchy6"/>
    <dgm:cxn modelId="{B82FF415-BB14-402D-B0C7-3481B158FE2E}" type="presParOf" srcId="{D242BDDA-661D-454B-8229-0DF6BBD65FC7}" destId="{75063005-0DFB-4876-8AD7-6AEA4CA0D86F}" srcOrd="0" destOrd="0" presId="urn:microsoft.com/office/officeart/2005/8/layout/hierarchy6"/>
    <dgm:cxn modelId="{EEC0A838-9A0F-4C19-9B91-D938E4120F52}" type="presParOf" srcId="{D242BDDA-661D-454B-8229-0DF6BBD65FC7}" destId="{32855E52-D1CA-4017-A38F-397785FDC5FD}" srcOrd="1" destOrd="0" presId="urn:microsoft.com/office/officeart/2005/8/layout/hierarchy6"/>
    <dgm:cxn modelId="{3B491835-E658-47C4-9E8F-66CFF4DB7421}" type="presParOf" srcId="{32855E52-D1CA-4017-A38F-397785FDC5FD}" destId="{E0F47644-4834-4D33-A9E7-8711F6AD54ED}" srcOrd="0" destOrd="0" presId="urn:microsoft.com/office/officeart/2005/8/layout/hierarchy6"/>
    <dgm:cxn modelId="{E29D0613-40C6-43FC-A0DA-6BAC5A5A3AC5}" type="presParOf" srcId="{32855E52-D1CA-4017-A38F-397785FDC5FD}" destId="{6E59855F-3E82-401D-8333-C0CFBC34BE86}" srcOrd="1" destOrd="0" presId="urn:microsoft.com/office/officeart/2005/8/layout/hierarchy6"/>
    <dgm:cxn modelId="{47D2965F-BA75-490A-9702-92A0EC0DDB2E}" type="presParOf" srcId="{837365B4-6FB2-4C52-8578-C75BF558D040}" destId="{5883AB45-504B-465F-9319-C8ABFD539680}" srcOrd="2" destOrd="0" presId="urn:microsoft.com/office/officeart/2005/8/layout/hierarchy6"/>
    <dgm:cxn modelId="{6CEC84DF-A14E-4F2D-AA2A-0859A7AD120A}" type="presParOf" srcId="{837365B4-6FB2-4C52-8578-C75BF558D040}" destId="{151A9A7A-C8D0-4A84-8857-DB6D57B3DECB}" srcOrd="3" destOrd="0" presId="urn:microsoft.com/office/officeart/2005/8/layout/hierarchy6"/>
    <dgm:cxn modelId="{489FA1A6-E844-4CF1-9BD2-C60CC4776B46}" type="presParOf" srcId="{151A9A7A-C8D0-4A84-8857-DB6D57B3DECB}" destId="{97E54846-BE5D-493E-8EB9-756A67CB23A8}" srcOrd="0" destOrd="0" presId="urn:microsoft.com/office/officeart/2005/8/layout/hierarchy6"/>
    <dgm:cxn modelId="{068DD1B5-8DA7-4AC9-B5D7-EC0F946261EB}" type="presParOf" srcId="{151A9A7A-C8D0-4A84-8857-DB6D57B3DECB}" destId="{37DACE63-974E-43A3-89D9-0EBC87018C8C}" srcOrd="1" destOrd="0" presId="urn:microsoft.com/office/officeart/2005/8/layout/hierarchy6"/>
    <dgm:cxn modelId="{D9596ABB-4ACC-4295-A04A-E19B8BF6A5E1}" type="presParOf" srcId="{37DACE63-974E-43A3-89D9-0EBC87018C8C}" destId="{86DB6B93-4A09-4A1C-9EF5-5D59C1B74C8B}" srcOrd="0" destOrd="0" presId="urn:microsoft.com/office/officeart/2005/8/layout/hierarchy6"/>
    <dgm:cxn modelId="{364C0D30-5292-48DB-8859-B2924B4E312A}" type="presParOf" srcId="{37DACE63-974E-43A3-89D9-0EBC87018C8C}" destId="{058D27EA-12FD-46D8-9A1E-8B2E4D286C35}" srcOrd="1" destOrd="0" presId="urn:microsoft.com/office/officeart/2005/8/layout/hierarchy6"/>
    <dgm:cxn modelId="{D73C6A8C-C904-4D62-96CB-0006ADC0D697}" type="presParOf" srcId="{058D27EA-12FD-46D8-9A1E-8B2E4D286C35}" destId="{C11D5402-F00E-457B-B47F-3E1A8F8E7B1B}" srcOrd="0" destOrd="0" presId="urn:microsoft.com/office/officeart/2005/8/layout/hierarchy6"/>
    <dgm:cxn modelId="{BB77A8FF-5FBD-4182-A4EA-B2BBEE1A0803}" type="presParOf" srcId="{058D27EA-12FD-46D8-9A1E-8B2E4D286C35}" destId="{349468F4-249A-42D4-BF8B-9A1B64CDF68F}" srcOrd="1" destOrd="0" presId="urn:microsoft.com/office/officeart/2005/8/layout/hierarchy6"/>
    <dgm:cxn modelId="{5950CB31-BE5B-403F-88E5-3192F10BA8CD}" type="presParOf" srcId="{349468F4-249A-42D4-BF8B-9A1B64CDF68F}" destId="{B0CAF86B-1EFB-44EC-A57E-D769DFD32859}" srcOrd="0" destOrd="0" presId="urn:microsoft.com/office/officeart/2005/8/layout/hierarchy6"/>
    <dgm:cxn modelId="{73A82418-E4D8-41D4-BD9C-F68FAF264386}" type="presParOf" srcId="{349468F4-249A-42D4-BF8B-9A1B64CDF68F}" destId="{D44E1928-E77D-4434-B31B-5B6942FFFC2C}" srcOrd="1" destOrd="0" presId="urn:microsoft.com/office/officeart/2005/8/layout/hierarchy6"/>
    <dgm:cxn modelId="{81851908-6500-41B2-9884-5798CA825B68}" type="presParOf" srcId="{D44E1928-E77D-4434-B31B-5B6942FFFC2C}" destId="{68947C7B-1832-411F-B4CB-1395644A7E71}" srcOrd="0" destOrd="0" presId="urn:microsoft.com/office/officeart/2005/8/layout/hierarchy6"/>
    <dgm:cxn modelId="{B10514C4-37F7-4A62-ABD6-CC88866F67BF}" type="presParOf" srcId="{D44E1928-E77D-4434-B31B-5B6942FFFC2C}" destId="{193AA663-B4E6-4AD6-89AE-9BACD663F860}" srcOrd="1" destOrd="0" presId="urn:microsoft.com/office/officeart/2005/8/layout/hierarchy6"/>
    <dgm:cxn modelId="{B7E8BD16-5262-4439-BEDF-9F86ECBDBEFC}" type="presParOf" srcId="{37DACE63-974E-43A3-89D9-0EBC87018C8C}" destId="{86E47466-55F6-4D89-A53F-0784705EFFE7}" srcOrd="2" destOrd="0" presId="urn:microsoft.com/office/officeart/2005/8/layout/hierarchy6"/>
    <dgm:cxn modelId="{B5FBEF55-B2B7-4230-A6A1-BD2FEB0A913C}" type="presParOf" srcId="{37DACE63-974E-43A3-89D9-0EBC87018C8C}" destId="{03490E62-096E-4BDF-B1CB-AFED5B0381DF}" srcOrd="3" destOrd="0" presId="urn:microsoft.com/office/officeart/2005/8/layout/hierarchy6"/>
    <dgm:cxn modelId="{57510BA9-5D4C-4D9A-A3C8-40EFD289ABAB}" type="presParOf" srcId="{03490E62-096E-4BDF-B1CB-AFED5B0381DF}" destId="{C48F306E-027D-4873-8413-AB4F1E1FFFE3}" srcOrd="0" destOrd="0" presId="urn:microsoft.com/office/officeart/2005/8/layout/hierarchy6"/>
    <dgm:cxn modelId="{19660ACC-C542-43D9-8F31-6976F8DB6CA8}" type="presParOf" srcId="{03490E62-096E-4BDF-B1CB-AFED5B0381DF}" destId="{71EA71C7-AADC-4731-9081-906697A9BB80}" srcOrd="1" destOrd="0" presId="urn:microsoft.com/office/officeart/2005/8/layout/hierarchy6"/>
    <dgm:cxn modelId="{A57922F9-EE5B-462B-8060-2FE60C6E5DDC}" type="presParOf" srcId="{71EA71C7-AADC-4731-9081-906697A9BB80}" destId="{124344E5-20CD-4641-A0A9-594659EB6E33}" srcOrd="0" destOrd="0" presId="urn:microsoft.com/office/officeart/2005/8/layout/hierarchy6"/>
    <dgm:cxn modelId="{480244A1-8EAD-459E-A371-8FC62083E93D}" type="presParOf" srcId="{71EA71C7-AADC-4731-9081-906697A9BB80}" destId="{5D63C62C-311A-459E-A265-552FA1D4C18E}" srcOrd="1" destOrd="0" presId="urn:microsoft.com/office/officeart/2005/8/layout/hierarchy6"/>
    <dgm:cxn modelId="{6391A166-FB5F-42FB-BC35-1F0653BB4593}" type="presParOf" srcId="{5D63C62C-311A-459E-A265-552FA1D4C18E}" destId="{29082738-9BED-46E6-93B3-61D651EE0878}" srcOrd="0" destOrd="0" presId="urn:microsoft.com/office/officeart/2005/8/layout/hierarchy6"/>
    <dgm:cxn modelId="{8133AD79-C28A-485E-9D96-0C8B7B099818}" type="presParOf" srcId="{5D63C62C-311A-459E-A265-552FA1D4C18E}" destId="{0E91BC96-EC81-4D4E-9A5F-4B986FC83899}" srcOrd="1" destOrd="0" presId="urn:microsoft.com/office/officeart/2005/8/layout/hierarchy6"/>
    <dgm:cxn modelId="{BEE59973-6777-4585-A0FA-F0D23C4DB55E}" type="presParOf" srcId="{E7330079-172B-4289-98D1-947935259117}" destId="{B180F6F6-8666-46FC-9008-C60CAA5F0C0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7A7C35-6A18-4DCA-8F41-11A53B2B9BE0}">
      <dsp:nvSpPr>
        <dsp:cNvPr id="0" name=""/>
        <dsp:cNvSpPr/>
      </dsp:nvSpPr>
      <dsp:spPr>
        <a:xfrm>
          <a:off x="2044724" y="2639"/>
          <a:ext cx="4406817" cy="828563"/>
        </a:xfrm>
        <a:prstGeom prst="roundRect">
          <a:avLst>
            <a:gd name="adj" fmla="val 10000"/>
          </a:avLst>
        </a:prstGeom>
        <a:solidFill>
          <a:srgbClr val="DFA5D4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solidFill>
                <a:schemeClr val="tx1"/>
              </a:solidFill>
            </a:rPr>
            <a:t>QUALITATIVES VARIABLES</a:t>
          </a:r>
        </a:p>
      </dsp:txBody>
      <dsp:txXfrm>
        <a:off x="2068992" y="26907"/>
        <a:ext cx="4358281" cy="780027"/>
      </dsp:txXfrm>
    </dsp:sp>
    <dsp:sp modelId="{F00FF7AD-F060-486A-9317-9FE55520C5DB}">
      <dsp:nvSpPr>
        <dsp:cNvPr id="0" name=""/>
        <dsp:cNvSpPr/>
      </dsp:nvSpPr>
      <dsp:spPr>
        <a:xfrm>
          <a:off x="2294257" y="831203"/>
          <a:ext cx="1953875" cy="331425"/>
        </a:xfrm>
        <a:custGeom>
          <a:avLst/>
          <a:gdLst/>
          <a:ahLst/>
          <a:cxnLst/>
          <a:rect l="0" t="0" r="0" b="0"/>
          <a:pathLst>
            <a:path>
              <a:moveTo>
                <a:pt x="1953875" y="0"/>
              </a:moveTo>
              <a:lnTo>
                <a:pt x="1953875" y="165712"/>
              </a:lnTo>
              <a:lnTo>
                <a:pt x="0" y="165712"/>
              </a:lnTo>
              <a:lnTo>
                <a:pt x="0" y="331425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E523FF-9720-4608-B23D-443F6442EA7D}">
      <dsp:nvSpPr>
        <dsp:cNvPr id="0" name=""/>
        <dsp:cNvSpPr/>
      </dsp:nvSpPr>
      <dsp:spPr>
        <a:xfrm>
          <a:off x="1546208" y="1162628"/>
          <a:ext cx="1496099" cy="828563"/>
        </a:xfrm>
        <a:prstGeom prst="roundRect">
          <a:avLst>
            <a:gd name="adj" fmla="val 10000"/>
          </a:avLst>
        </a:prstGeom>
        <a:solidFill>
          <a:srgbClr val="DFA5D4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>
              <a:solidFill>
                <a:schemeClr val="tx1"/>
              </a:solidFill>
            </a:rPr>
            <a:t>Independent</a:t>
          </a:r>
        </a:p>
      </dsp:txBody>
      <dsp:txXfrm>
        <a:off x="1570476" y="1186896"/>
        <a:ext cx="1447563" cy="780027"/>
      </dsp:txXfrm>
    </dsp:sp>
    <dsp:sp modelId="{977434C8-7E87-4BCB-BC93-A06C581B6992}">
      <dsp:nvSpPr>
        <dsp:cNvPr id="0" name=""/>
        <dsp:cNvSpPr/>
      </dsp:nvSpPr>
      <dsp:spPr>
        <a:xfrm>
          <a:off x="1358790" y="1991191"/>
          <a:ext cx="935467" cy="331425"/>
        </a:xfrm>
        <a:custGeom>
          <a:avLst/>
          <a:gdLst/>
          <a:ahLst/>
          <a:cxnLst/>
          <a:rect l="0" t="0" r="0" b="0"/>
          <a:pathLst>
            <a:path>
              <a:moveTo>
                <a:pt x="935467" y="0"/>
              </a:moveTo>
              <a:lnTo>
                <a:pt x="935467" y="165712"/>
              </a:lnTo>
              <a:lnTo>
                <a:pt x="0" y="165712"/>
              </a:lnTo>
              <a:lnTo>
                <a:pt x="0" y="331425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51A25A-2F43-4568-B8B8-BA9A906A2473}">
      <dsp:nvSpPr>
        <dsp:cNvPr id="0" name=""/>
        <dsp:cNvSpPr/>
      </dsp:nvSpPr>
      <dsp:spPr>
        <a:xfrm>
          <a:off x="737367" y="2322617"/>
          <a:ext cx="1242845" cy="828563"/>
        </a:xfrm>
        <a:prstGeom prst="roundRect">
          <a:avLst>
            <a:gd name="adj" fmla="val 10000"/>
          </a:avLst>
        </a:prstGeom>
        <a:solidFill>
          <a:srgbClr val="DFA5D4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>
              <a:solidFill>
                <a:schemeClr val="tx1"/>
              </a:solidFill>
            </a:rPr>
            <a:t>n&gt;5</a:t>
          </a:r>
        </a:p>
      </dsp:txBody>
      <dsp:txXfrm>
        <a:off x="761635" y="2346885"/>
        <a:ext cx="1194309" cy="780027"/>
      </dsp:txXfrm>
    </dsp:sp>
    <dsp:sp modelId="{D09D73F7-7583-4A0E-99D6-D6CD096F5AAE}">
      <dsp:nvSpPr>
        <dsp:cNvPr id="0" name=""/>
        <dsp:cNvSpPr/>
      </dsp:nvSpPr>
      <dsp:spPr>
        <a:xfrm>
          <a:off x="1313070" y="3151180"/>
          <a:ext cx="91440" cy="3314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1425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5CC81A-FC30-4158-A07A-5F688D0F120A}">
      <dsp:nvSpPr>
        <dsp:cNvPr id="0" name=""/>
        <dsp:cNvSpPr/>
      </dsp:nvSpPr>
      <dsp:spPr>
        <a:xfrm>
          <a:off x="605358" y="3482606"/>
          <a:ext cx="1506862" cy="1040717"/>
        </a:xfrm>
        <a:prstGeom prst="roundRect">
          <a:avLst>
            <a:gd name="adj" fmla="val 10000"/>
          </a:avLst>
        </a:prstGeom>
        <a:solidFill>
          <a:srgbClr val="99009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>
              <a:solidFill>
                <a:schemeClr val="bg1"/>
              </a:solidFill>
            </a:rPr>
            <a:t>Chi-squared Test</a:t>
          </a:r>
        </a:p>
      </dsp:txBody>
      <dsp:txXfrm>
        <a:off x="635840" y="3513088"/>
        <a:ext cx="1445898" cy="979753"/>
      </dsp:txXfrm>
    </dsp:sp>
    <dsp:sp modelId="{F545B69A-FC32-482A-81B0-3FA9D70E5BE8}">
      <dsp:nvSpPr>
        <dsp:cNvPr id="0" name=""/>
        <dsp:cNvSpPr/>
      </dsp:nvSpPr>
      <dsp:spPr>
        <a:xfrm>
          <a:off x="2294257" y="1991191"/>
          <a:ext cx="935467" cy="3314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712"/>
              </a:lnTo>
              <a:lnTo>
                <a:pt x="935467" y="165712"/>
              </a:lnTo>
              <a:lnTo>
                <a:pt x="935467" y="331425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B29FF1-E957-4769-B23E-1A6A30784C70}">
      <dsp:nvSpPr>
        <dsp:cNvPr id="0" name=""/>
        <dsp:cNvSpPr/>
      </dsp:nvSpPr>
      <dsp:spPr>
        <a:xfrm>
          <a:off x="2608303" y="2322617"/>
          <a:ext cx="1242845" cy="828563"/>
        </a:xfrm>
        <a:prstGeom prst="roundRect">
          <a:avLst>
            <a:gd name="adj" fmla="val 10000"/>
          </a:avLst>
        </a:prstGeom>
        <a:solidFill>
          <a:srgbClr val="DFA5D4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>
              <a:solidFill>
                <a:schemeClr val="tx1"/>
              </a:solidFill>
            </a:rPr>
            <a:t>n&lt;5</a:t>
          </a:r>
        </a:p>
      </dsp:txBody>
      <dsp:txXfrm>
        <a:off x="2632571" y="2346885"/>
        <a:ext cx="1194309" cy="780027"/>
      </dsp:txXfrm>
    </dsp:sp>
    <dsp:sp modelId="{75063005-0DFB-4876-8AD7-6AEA4CA0D86F}">
      <dsp:nvSpPr>
        <dsp:cNvPr id="0" name=""/>
        <dsp:cNvSpPr/>
      </dsp:nvSpPr>
      <dsp:spPr>
        <a:xfrm>
          <a:off x="3184005" y="3151180"/>
          <a:ext cx="91440" cy="3314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1425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F47644-4834-4D33-A9E7-8711F6AD54ED}">
      <dsp:nvSpPr>
        <dsp:cNvPr id="0" name=""/>
        <dsp:cNvSpPr/>
      </dsp:nvSpPr>
      <dsp:spPr>
        <a:xfrm>
          <a:off x="2485074" y="3482606"/>
          <a:ext cx="1489301" cy="1014401"/>
        </a:xfrm>
        <a:prstGeom prst="roundRect">
          <a:avLst>
            <a:gd name="adj" fmla="val 10000"/>
          </a:avLst>
        </a:prstGeom>
        <a:solidFill>
          <a:srgbClr val="99009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>
              <a:solidFill>
                <a:schemeClr val="bg1"/>
              </a:solidFill>
            </a:rPr>
            <a:t>Fisher Test</a:t>
          </a:r>
        </a:p>
      </dsp:txBody>
      <dsp:txXfrm>
        <a:off x="2514785" y="3512317"/>
        <a:ext cx="1429879" cy="954979"/>
      </dsp:txXfrm>
    </dsp:sp>
    <dsp:sp modelId="{5883AB45-504B-465F-9319-C8ABFD539680}">
      <dsp:nvSpPr>
        <dsp:cNvPr id="0" name=""/>
        <dsp:cNvSpPr/>
      </dsp:nvSpPr>
      <dsp:spPr>
        <a:xfrm>
          <a:off x="4248133" y="831203"/>
          <a:ext cx="2080502" cy="3314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712"/>
              </a:lnTo>
              <a:lnTo>
                <a:pt x="2080502" y="165712"/>
              </a:lnTo>
              <a:lnTo>
                <a:pt x="2080502" y="331425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E54846-BE5D-493E-8EB9-756A67CB23A8}">
      <dsp:nvSpPr>
        <dsp:cNvPr id="0" name=""/>
        <dsp:cNvSpPr/>
      </dsp:nvSpPr>
      <dsp:spPr>
        <a:xfrm>
          <a:off x="5707212" y="1162628"/>
          <a:ext cx="1242845" cy="828563"/>
        </a:xfrm>
        <a:prstGeom prst="roundRect">
          <a:avLst>
            <a:gd name="adj" fmla="val 10000"/>
          </a:avLst>
        </a:prstGeom>
        <a:solidFill>
          <a:srgbClr val="DFA5D4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>
              <a:solidFill>
                <a:schemeClr val="tx1"/>
              </a:solidFill>
            </a:rPr>
            <a:t>Dependents</a:t>
          </a:r>
        </a:p>
      </dsp:txBody>
      <dsp:txXfrm>
        <a:off x="5731480" y="1186896"/>
        <a:ext cx="1194309" cy="780027"/>
      </dsp:txXfrm>
    </dsp:sp>
    <dsp:sp modelId="{86DB6B93-4A09-4A1C-9EF5-5D59C1B74C8B}">
      <dsp:nvSpPr>
        <dsp:cNvPr id="0" name=""/>
        <dsp:cNvSpPr/>
      </dsp:nvSpPr>
      <dsp:spPr>
        <a:xfrm>
          <a:off x="5244719" y="1991191"/>
          <a:ext cx="1083916" cy="331425"/>
        </a:xfrm>
        <a:custGeom>
          <a:avLst/>
          <a:gdLst/>
          <a:ahLst/>
          <a:cxnLst/>
          <a:rect l="0" t="0" r="0" b="0"/>
          <a:pathLst>
            <a:path>
              <a:moveTo>
                <a:pt x="1083916" y="0"/>
              </a:moveTo>
              <a:lnTo>
                <a:pt x="1083916" y="165712"/>
              </a:lnTo>
              <a:lnTo>
                <a:pt x="0" y="165712"/>
              </a:lnTo>
              <a:lnTo>
                <a:pt x="0" y="331425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1D5402-F00E-457B-B47F-3E1A8F8E7B1B}">
      <dsp:nvSpPr>
        <dsp:cNvPr id="0" name=""/>
        <dsp:cNvSpPr/>
      </dsp:nvSpPr>
      <dsp:spPr>
        <a:xfrm>
          <a:off x="4623296" y="2322617"/>
          <a:ext cx="1242845" cy="828563"/>
        </a:xfrm>
        <a:prstGeom prst="roundRect">
          <a:avLst>
            <a:gd name="adj" fmla="val 10000"/>
          </a:avLst>
        </a:prstGeom>
        <a:solidFill>
          <a:srgbClr val="DFA5D4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>
              <a:solidFill>
                <a:schemeClr val="tx1"/>
              </a:solidFill>
            </a:rPr>
            <a:t>2 Groups</a:t>
          </a:r>
        </a:p>
      </dsp:txBody>
      <dsp:txXfrm>
        <a:off x="4647564" y="2346885"/>
        <a:ext cx="1194309" cy="780027"/>
      </dsp:txXfrm>
    </dsp:sp>
    <dsp:sp modelId="{B0CAF86B-1EFB-44EC-A57E-D769DFD32859}">
      <dsp:nvSpPr>
        <dsp:cNvPr id="0" name=""/>
        <dsp:cNvSpPr/>
      </dsp:nvSpPr>
      <dsp:spPr>
        <a:xfrm>
          <a:off x="5198999" y="3151180"/>
          <a:ext cx="91440" cy="3314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1425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947C7B-1832-411F-B4CB-1395644A7E71}">
      <dsp:nvSpPr>
        <dsp:cNvPr id="0" name=""/>
        <dsp:cNvSpPr/>
      </dsp:nvSpPr>
      <dsp:spPr>
        <a:xfrm>
          <a:off x="4347229" y="3482606"/>
          <a:ext cx="1794978" cy="962641"/>
        </a:xfrm>
        <a:prstGeom prst="roundRect">
          <a:avLst>
            <a:gd name="adj" fmla="val 10000"/>
          </a:avLst>
        </a:prstGeom>
        <a:solidFill>
          <a:srgbClr val="99009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err="1">
              <a:solidFill>
                <a:schemeClr val="bg1"/>
              </a:solidFill>
            </a:rPr>
            <a:t>Mcnemar</a:t>
          </a:r>
          <a:endParaRPr lang="en-US" sz="1600" b="1" kern="1200" dirty="0">
            <a:solidFill>
              <a:schemeClr val="bg1"/>
            </a:solidFill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>
              <a:solidFill>
                <a:schemeClr val="bg1"/>
              </a:solidFill>
            </a:rPr>
            <a:t>Test</a:t>
          </a:r>
        </a:p>
      </dsp:txBody>
      <dsp:txXfrm>
        <a:off x="4375424" y="3510801"/>
        <a:ext cx="1738588" cy="906251"/>
      </dsp:txXfrm>
    </dsp:sp>
    <dsp:sp modelId="{86E47466-55F6-4D89-A53F-0784705EFFE7}">
      <dsp:nvSpPr>
        <dsp:cNvPr id="0" name=""/>
        <dsp:cNvSpPr/>
      </dsp:nvSpPr>
      <dsp:spPr>
        <a:xfrm>
          <a:off x="6328635" y="1991191"/>
          <a:ext cx="1083916" cy="3314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712"/>
              </a:lnTo>
              <a:lnTo>
                <a:pt x="1083916" y="165712"/>
              </a:lnTo>
              <a:lnTo>
                <a:pt x="1083916" y="331425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8F306E-027D-4873-8413-AB4F1E1FFFE3}">
      <dsp:nvSpPr>
        <dsp:cNvPr id="0" name=""/>
        <dsp:cNvSpPr/>
      </dsp:nvSpPr>
      <dsp:spPr>
        <a:xfrm>
          <a:off x="6791129" y="2322617"/>
          <a:ext cx="1242845" cy="828563"/>
        </a:xfrm>
        <a:prstGeom prst="roundRect">
          <a:avLst>
            <a:gd name="adj" fmla="val 10000"/>
          </a:avLst>
        </a:prstGeom>
        <a:solidFill>
          <a:srgbClr val="DFA5D4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>
              <a:solidFill>
                <a:schemeClr val="tx1"/>
              </a:solidFill>
            </a:rPr>
            <a:t>+2 groups</a:t>
          </a:r>
        </a:p>
      </dsp:txBody>
      <dsp:txXfrm>
        <a:off x="6815397" y="2346885"/>
        <a:ext cx="1194309" cy="780027"/>
      </dsp:txXfrm>
    </dsp:sp>
    <dsp:sp modelId="{124344E5-20CD-4641-A0A9-594659EB6E33}">
      <dsp:nvSpPr>
        <dsp:cNvPr id="0" name=""/>
        <dsp:cNvSpPr/>
      </dsp:nvSpPr>
      <dsp:spPr>
        <a:xfrm>
          <a:off x="7366831" y="3151180"/>
          <a:ext cx="91440" cy="3314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1425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082738-9BED-46E6-93B3-61D651EE0878}">
      <dsp:nvSpPr>
        <dsp:cNvPr id="0" name=""/>
        <dsp:cNvSpPr/>
      </dsp:nvSpPr>
      <dsp:spPr>
        <a:xfrm>
          <a:off x="6515062" y="3482606"/>
          <a:ext cx="1794978" cy="962641"/>
        </a:xfrm>
        <a:prstGeom prst="roundRect">
          <a:avLst>
            <a:gd name="adj" fmla="val 10000"/>
          </a:avLst>
        </a:prstGeom>
        <a:solidFill>
          <a:srgbClr val="99009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>
              <a:solidFill>
                <a:schemeClr val="bg1"/>
              </a:solidFill>
            </a:rPr>
            <a:t>Cochran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>
              <a:solidFill>
                <a:schemeClr val="bg1"/>
              </a:solidFill>
            </a:rPr>
            <a:t>Test</a:t>
          </a:r>
        </a:p>
      </dsp:txBody>
      <dsp:txXfrm>
        <a:off x="6543257" y="3510801"/>
        <a:ext cx="1738588" cy="9062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ca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1DEF94C-BEFD-4202-AD03-1E524884A5E5}" type="datetimeFigureOut">
              <a:rPr lang="ca-ES" smtClean="0"/>
              <a:pPr/>
              <a:t>17/2/2023</a:t>
            </a:fld>
            <a:endParaRPr lang="ca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ca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6FC18B5-406A-4DC8-A9BC-6FD8631DAA53}" type="slidenum">
              <a:rPr lang="ca-ES" smtClean="0"/>
              <a:pPr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035085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8B92E94-BB13-4C77-89FC-EB1651780D38}" type="datetimeFigureOut">
              <a:rPr lang="es-ES" smtClean="0"/>
              <a:pPr/>
              <a:t>17/02/2023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779463" y="768350"/>
            <a:ext cx="55403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CD42441-9909-4530-A3E5-F5D262591C5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2004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95EAD7-4C45-4B67-A232-74CACC44F855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170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79463" y="768350"/>
            <a:ext cx="5545137" cy="38401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xfrm>
            <a:off x="947739" y="4862515"/>
            <a:ext cx="5203825" cy="4605337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En el </a:t>
            </a:r>
            <a:r>
              <a:rPr lang="en-US" dirty="0" err="1"/>
              <a:t>ejemplo</a:t>
            </a:r>
            <a:r>
              <a:rPr lang="en-US" baseline="0" dirty="0"/>
              <a:t> de antes el odds ere 190 </a:t>
            </a:r>
            <a:r>
              <a:rPr lang="en-US" baseline="0" dirty="0" err="1"/>
              <a:t>que</a:t>
            </a:r>
            <a:r>
              <a:rPr lang="en-US" baseline="0" dirty="0"/>
              <a:t>  </a:t>
            </a:r>
            <a:r>
              <a:rPr lang="en-US" baseline="0" dirty="0" err="1"/>
              <a:t>tenian</a:t>
            </a:r>
            <a:r>
              <a:rPr lang="en-US" baseline="0" dirty="0"/>
              <a:t> cancer y 60 </a:t>
            </a:r>
            <a:r>
              <a:rPr lang="en-US" baseline="0" dirty="0" err="1"/>
              <a:t>que</a:t>
            </a:r>
            <a:r>
              <a:rPr lang="en-US" baseline="0" dirty="0"/>
              <a:t> no, </a:t>
            </a:r>
            <a:r>
              <a:rPr lang="en-US" baseline="0" dirty="0" err="1"/>
              <a:t>si</a:t>
            </a:r>
            <a:r>
              <a:rPr lang="en-US" baseline="0" dirty="0"/>
              <a:t> </a:t>
            </a:r>
            <a:r>
              <a:rPr lang="en-US" baseline="0" dirty="0" err="1"/>
              <a:t>fumo</a:t>
            </a:r>
            <a:r>
              <a:rPr lang="en-US" baseline="0" dirty="0"/>
              <a:t> </a:t>
            </a:r>
            <a:r>
              <a:rPr lang="en-US" baseline="0" dirty="0" err="1"/>
              <a:t>tendre</a:t>
            </a:r>
            <a:r>
              <a:rPr lang="en-US" baseline="0" dirty="0"/>
              <a:t> 3 a 1 de </a:t>
            </a:r>
            <a:r>
              <a:rPr lang="en-US" baseline="0" dirty="0" err="1"/>
              <a:t>tener</a:t>
            </a:r>
            <a:r>
              <a:rPr lang="en-US" baseline="0" dirty="0"/>
              <a:t> cancer </a:t>
            </a:r>
          </a:p>
          <a:p>
            <a:pPr eaLnBrk="1" hangingPunct="1"/>
            <a:endParaRPr lang="en-US" baseline="0" dirty="0"/>
          </a:p>
          <a:p>
            <a:pPr eaLnBrk="1" hangingPunct="1"/>
            <a:r>
              <a:rPr lang="en-US" baseline="0" dirty="0"/>
              <a:t>Si no </a:t>
            </a:r>
            <a:r>
              <a:rPr lang="en-US" baseline="0" dirty="0" err="1"/>
              <a:t>fumo</a:t>
            </a:r>
            <a:r>
              <a:rPr lang="en-US" baseline="0" dirty="0"/>
              <a:t> se </a:t>
            </a:r>
            <a:r>
              <a:rPr lang="en-US" baseline="0" dirty="0" err="1"/>
              <a:t>convierte</a:t>
            </a:r>
            <a:r>
              <a:rPr lang="en-US" baseline="0" dirty="0"/>
              <a:t> en </a:t>
            </a:r>
            <a:r>
              <a:rPr lang="en-US" baseline="0" dirty="0" err="1"/>
              <a:t>medio</a:t>
            </a:r>
            <a:r>
              <a:rPr lang="en-US" baseline="0" dirty="0"/>
              <a:t>.</a:t>
            </a:r>
            <a:endParaRPr lang="en-US" dirty="0"/>
          </a:p>
          <a:p>
            <a:pPr eaLnBrk="1" hangingPunct="1"/>
            <a:r>
              <a:rPr lang="en-US" dirty="0"/>
              <a:t>El </a:t>
            </a:r>
            <a:r>
              <a:rPr lang="en-US" dirty="0" err="1"/>
              <a:t>fumar</a:t>
            </a:r>
            <a:r>
              <a:rPr lang="en-US" dirty="0"/>
              <a:t> </a:t>
            </a:r>
            <a:r>
              <a:rPr lang="en-US" dirty="0" err="1"/>
              <a:t>augmenta</a:t>
            </a:r>
            <a:r>
              <a:rPr lang="en-US" dirty="0"/>
              <a:t> les odds de cancer en 3.166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err="1"/>
              <a:t>Asociado</a:t>
            </a:r>
            <a:r>
              <a:rPr lang="en-US" baseline="0" dirty="0"/>
              <a:t> a la odds </a:t>
            </a:r>
            <a:r>
              <a:rPr lang="en-US" baseline="0" dirty="0" err="1"/>
              <a:t>tenemos</a:t>
            </a:r>
            <a:r>
              <a:rPr lang="en-US" baseline="0" dirty="0"/>
              <a:t> el odds ratio </a:t>
            </a:r>
            <a:r>
              <a:rPr lang="en-US" baseline="0" dirty="0" err="1"/>
              <a:t>que</a:t>
            </a:r>
            <a:r>
              <a:rPr lang="en-US" baseline="0" dirty="0"/>
              <a:t> no </a:t>
            </a:r>
            <a:r>
              <a:rPr lang="en-US" baseline="0" dirty="0" err="1"/>
              <a:t>es</a:t>
            </a:r>
            <a:r>
              <a:rPr lang="en-US" baseline="0" dirty="0"/>
              <a:t> </a:t>
            </a:r>
            <a:r>
              <a:rPr lang="en-US" baseline="0" dirty="0" err="1"/>
              <a:t>mas</a:t>
            </a:r>
            <a:r>
              <a:rPr lang="en-US" baseline="0" dirty="0"/>
              <a:t> </a:t>
            </a:r>
            <a:r>
              <a:rPr lang="en-US" baseline="0" dirty="0" err="1"/>
              <a:t>que</a:t>
            </a:r>
            <a:r>
              <a:rPr lang="en-US" baseline="0" dirty="0"/>
              <a:t> el </a:t>
            </a:r>
            <a:r>
              <a:rPr lang="en-US" baseline="0" dirty="0" err="1"/>
              <a:t>cociente</a:t>
            </a:r>
            <a:r>
              <a:rPr lang="en-US" baseline="0" dirty="0"/>
              <a:t> de odds. </a:t>
            </a:r>
            <a:r>
              <a:rPr lang="en-US" baseline="0" dirty="0" err="1"/>
              <a:t>Que</a:t>
            </a:r>
            <a:r>
              <a:rPr lang="en-US" baseline="0" dirty="0"/>
              <a:t> </a:t>
            </a:r>
            <a:r>
              <a:rPr lang="en-US" baseline="0" dirty="0" err="1"/>
              <a:t>es</a:t>
            </a:r>
            <a:r>
              <a:rPr lang="en-US" baseline="0" dirty="0"/>
              <a:t> </a:t>
            </a:r>
            <a:r>
              <a:rPr lang="en-US" baseline="0" dirty="0" err="1"/>
              <a:t>casi</a:t>
            </a:r>
            <a:r>
              <a:rPr lang="en-US" baseline="0" dirty="0"/>
              <a:t> 6.  </a:t>
            </a:r>
          </a:p>
          <a:p>
            <a:pPr eaLnBrk="1" hangingPunct="1"/>
            <a:r>
              <a:rPr lang="en-US" baseline="0" dirty="0"/>
              <a:t>El odds ratio </a:t>
            </a:r>
            <a:r>
              <a:rPr lang="en-US" baseline="0" dirty="0" err="1"/>
              <a:t>tambien</a:t>
            </a:r>
            <a:r>
              <a:rPr lang="en-US" baseline="0" dirty="0"/>
              <a:t> </a:t>
            </a:r>
            <a:r>
              <a:rPr lang="en-US" baseline="0" dirty="0" err="1"/>
              <a:t>mide</a:t>
            </a:r>
            <a:r>
              <a:rPr lang="en-US" baseline="0" dirty="0"/>
              <a:t> </a:t>
            </a:r>
            <a:r>
              <a:rPr lang="en-US" baseline="0" dirty="0" err="1"/>
              <a:t>exceso</a:t>
            </a:r>
            <a:r>
              <a:rPr lang="en-US" baseline="0" dirty="0"/>
              <a:t> o </a:t>
            </a:r>
            <a:r>
              <a:rPr lang="en-US" baseline="0" dirty="0" err="1"/>
              <a:t>defecto</a:t>
            </a:r>
            <a:r>
              <a:rPr lang="en-US" baseline="0" dirty="0"/>
              <a:t> de </a:t>
            </a:r>
            <a:r>
              <a:rPr lang="en-US" baseline="0" dirty="0" err="1"/>
              <a:t>riesgo</a:t>
            </a:r>
            <a:r>
              <a:rPr lang="en-US" baseline="0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154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79463" y="768350"/>
            <a:ext cx="5545137" cy="38401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xfrm>
            <a:off x="947739" y="4862515"/>
            <a:ext cx="5203825" cy="4605337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Si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enfermedad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muy</a:t>
            </a:r>
            <a:r>
              <a:rPr lang="en-US" dirty="0"/>
              <a:t> </a:t>
            </a:r>
            <a:r>
              <a:rPr lang="en-US" dirty="0" err="1"/>
              <a:t>muy</a:t>
            </a:r>
            <a:r>
              <a:rPr lang="en-US" dirty="0"/>
              <a:t> </a:t>
            </a:r>
            <a:r>
              <a:rPr lang="en-US" dirty="0" err="1"/>
              <a:t>rara</a:t>
            </a:r>
            <a:r>
              <a:rPr lang="en-US" dirty="0"/>
              <a:t> la </a:t>
            </a:r>
            <a:r>
              <a:rPr lang="en-US" dirty="0" err="1"/>
              <a:t>magnitud</a:t>
            </a:r>
            <a:r>
              <a:rPr lang="en-US" dirty="0"/>
              <a:t> del OR y RR son </a:t>
            </a:r>
            <a:r>
              <a:rPr lang="en-US" dirty="0" err="1"/>
              <a:t>parecidos</a:t>
            </a:r>
            <a:r>
              <a:rPr lang="en-US" dirty="0"/>
              <a:t>. 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No</a:t>
            </a:r>
            <a:r>
              <a:rPr lang="en-US" baseline="0" dirty="0"/>
              <a:t> </a:t>
            </a:r>
            <a:r>
              <a:rPr lang="en-US" baseline="0" dirty="0" err="1"/>
              <a:t>podem</a:t>
            </a:r>
            <a:r>
              <a:rPr lang="en-US" baseline="0" dirty="0"/>
              <a:t> </a:t>
            </a:r>
            <a:r>
              <a:rPr lang="en-US" baseline="0" dirty="0" err="1"/>
              <a:t>parlar</a:t>
            </a:r>
            <a:r>
              <a:rPr lang="en-US" baseline="0" dirty="0"/>
              <a:t> de la </a:t>
            </a:r>
            <a:r>
              <a:rPr lang="en-US" baseline="0" dirty="0" err="1"/>
              <a:t>cuantitat</a:t>
            </a:r>
            <a:r>
              <a:rPr lang="en-US" baseline="0" dirty="0"/>
              <a:t> </a:t>
            </a:r>
            <a:r>
              <a:rPr lang="en-US" baseline="0" dirty="0" err="1"/>
              <a:t>d’exces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198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79463" y="768350"/>
            <a:ext cx="5545137" cy="38401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3"/>
          <p:cNvSpPr>
            <a:spLocks noGrp="1"/>
          </p:cNvSpPr>
          <p:nvPr>
            <p:ph type="body" idx="1"/>
          </p:nvPr>
        </p:nvSpPr>
        <p:spPr bwMode="auto">
          <a:xfrm>
            <a:off x="947739" y="4862515"/>
            <a:ext cx="5203825" cy="4605337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2855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79463" y="768350"/>
            <a:ext cx="5545137" cy="38401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xfrm>
            <a:off x="947739" y="4862515"/>
            <a:ext cx="5203825" cy="4605337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/>
              <a:t>Primera</a:t>
            </a:r>
            <a:r>
              <a:rPr lang="en-US" dirty="0"/>
              <a:t> </a:t>
            </a:r>
            <a:r>
              <a:rPr lang="en-US" dirty="0" err="1"/>
              <a:t>opcion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queremos</a:t>
            </a:r>
            <a:r>
              <a:rPr lang="en-US" dirty="0"/>
              <a:t> </a:t>
            </a:r>
            <a:r>
              <a:rPr lang="en-US" dirty="0" err="1"/>
              <a:t>evaluar</a:t>
            </a:r>
            <a:r>
              <a:rPr lang="en-US" baseline="0" dirty="0"/>
              <a:t> </a:t>
            </a:r>
            <a:r>
              <a:rPr lang="en-US" baseline="0" dirty="0" err="1"/>
              <a:t>una</a:t>
            </a:r>
            <a:r>
              <a:rPr lang="en-US" baseline="0" dirty="0"/>
              <a:t> </a:t>
            </a:r>
            <a:r>
              <a:rPr lang="en-US" baseline="0" dirty="0" err="1"/>
              <a:t>tercera</a:t>
            </a:r>
            <a:r>
              <a:rPr lang="en-US" baseline="0" dirty="0"/>
              <a:t> variable </a:t>
            </a:r>
            <a:r>
              <a:rPr lang="en-US" baseline="0" dirty="0" err="1"/>
              <a:t>que</a:t>
            </a:r>
            <a:r>
              <a:rPr lang="en-US" baseline="0" dirty="0"/>
              <a:t> </a:t>
            </a:r>
            <a:r>
              <a:rPr lang="en-US" baseline="0" dirty="0" err="1"/>
              <a:t>este</a:t>
            </a:r>
            <a:r>
              <a:rPr lang="en-US" baseline="0" dirty="0"/>
              <a:t> </a:t>
            </a:r>
            <a:r>
              <a:rPr lang="en-US" baseline="0" dirty="0" err="1"/>
              <a:t>relacionada</a:t>
            </a:r>
            <a:r>
              <a:rPr lang="en-US" baseline="0" dirty="0"/>
              <a:t> con la </a:t>
            </a:r>
            <a:r>
              <a:rPr lang="en-US" baseline="0" dirty="0" err="1"/>
              <a:t>respuesta</a:t>
            </a:r>
            <a:r>
              <a:rPr lang="en-US" baseline="0" dirty="0"/>
              <a:t> y </a:t>
            </a:r>
            <a:r>
              <a:rPr lang="en-US" baseline="0" dirty="0" err="1"/>
              <a:t>explicativa</a:t>
            </a:r>
            <a:r>
              <a:rPr lang="en-US" baseline="0" dirty="0"/>
              <a:t>, </a:t>
            </a:r>
            <a:r>
              <a:rPr lang="en-US" baseline="0" dirty="0" err="1"/>
              <a:t>es</a:t>
            </a:r>
            <a:r>
              <a:rPr lang="en-US" baseline="0" dirty="0"/>
              <a:t> </a:t>
            </a:r>
            <a:r>
              <a:rPr lang="en-US" baseline="0" dirty="0" err="1"/>
              <a:t>estratificar</a:t>
            </a:r>
            <a:r>
              <a:rPr lang="en-US" baseline="0" dirty="0"/>
              <a:t>.</a:t>
            </a:r>
          </a:p>
          <a:p>
            <a:pPr eaLnBrk="1" hangingPunct="1"/>
            <a:r>
              <a:rPr lang="en-US" baseline="0" dirty="0"/>
              <a:t>Los </a:t>
            </a:r>
            <a:r>
              <a:rPr lang="en-US" baseline="0" dirty="0" err="1"/>
              <a:t>efectos</a:t>
            </a:r>
            <a:r>
              <a:rPr lang="en-US" baseline="0" dirty="0"/>
              <a:t> </a:t>
            </a:r>
            <a:r>
              <a:rPr lang="en-US" baseline="0" dirty="0" err="1"/>
              <a:t>que</a:t>
            </a:r>
            <a:r>
              <a:rPr lang="en-US" baseline="0" dirty="0"/>
              <a:t> </a:t>
            </a:r>
            <a:r>
              <a:rPr lang="en-US" baseline="0" dirty="0" err="1"/>
              <a:t>observamos</a:t>
            </a:r>
            <a:r>
              <a:rPr lang="en-US" baseline="0" dirty="0"/>
              <a:t> son </a:t>
            </a:r>
            <a:r>
              <a:rPr lang="en-US" baseline="0" dirty="0" err="1"/>
              <a:t>diferentes</a:t>
            </a:r>
            <a:r>
              <a:rPr lang="en-US" baseline="0" dirty="0"/>
              <a:t> en los </a:t>
            </a:r>
            <a:r>
              <a:rPr lang="en-US" baseline="0" dirty="0" err="1"/>
              <a:t>distintos</a:t>
            </a:r>
            <a:r>
              <a:rPr lang="en-US" baseline="0" dirty="0"/>
              <a:t> </a:t>
            </a:r>
            <a:r>
              <a:rPr lang="en-US" baseline="0" dirty="0" err="1"/>
              <a:t>grupo</a:t>
            </a:r>
            <a:r>
              <a:rPr lang="en-US" baseline="0" dirty="0"/>
              <a:t>, hay </a:t>
            </a:r>
            <a:r>
              <a:rPr lang="en-US" baseline="0" dirty="0" err="1"/>
              <a:t>interaccion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7152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Queremos</a:t>
            </a:r>
            <a:r>
              <a:rPr lang="es-ES" baseline="0" dirty="0"/>
              <a:t> hacer un modelo de </a:t>
            </a:r>
            <a:r>
              <a:rPr lang="es-ES" baseline="0" dirty="0" err="1"/>
              <a:t>regresion</a:t>
            </a:r>
            <a:r>
              <a:rPr lang="es-ES" baseline="0" dirty="0"/>
              <a:t> cuando la variable respuesta es </a:t>
            </a:r>
            <a:r>
              <a:rPr lang="es-ES" baseline="0" dirty="0" err="1"/>
              <a:t>dicotomica</a:t>
            </a:r>
            <a:r>
              <a:rPr lang="es-ES" baseline="0" dirty="0"/>
              <a:t>,.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42441-9909-4530-A3E5-F5D262591C5C}" type="slidenum">
              <a:rPr lang="es-ES" smtClean="0"/>
              <a:pPr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51494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42441-9909-4530-A3E5-F5D262591C5C}" type="slidenum">
              <a:rPr lang="es-ES" smtClean="0"/>
              <a:pPr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62487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79463" y="768350"/>
            <a:ext cx="5545137" cy="38401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3"/>
          <p:cNvSpPr>
            <a:spLocks noGrp="1"/>
          </p:cNvSpPr>
          <p:nvPr>
            <p:ph type="body" idx="1"/>
          </p:nvPr>
        </p:nvSpPr>
        <p:spPr bwMode="auto">
          <a:xfrm>
            <a:off x="947739" y="4862515"/>
            <a:ext cx="5203825" cy="4605337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/>
              <a:t>Tenemos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variable </a:t>
            </a:r>
            <a:r>
              <a:rPr lang="en-US" dirty="0" err="1"/>
              <a:t>explicativa</a:t>
            </a:r>
            <a:r>
              <a:rPr lang="en-US" dirty="0"/>
              <a:t> </a:t>
            </a:r>
            <a:r>
              <a:rPr lang="en-US" dirty="0" err="1"/>
              <a:t>imginamos</a:t>
            </a:r>
            <a:r>
              <a:rPr lang="en-US" baseline="0" dirty="0"/>
              <a:t> </a:t>
            </a:r>
            <a:r>
              <a:rPr lang="en-US" baseline="0" dirty="0" err="1"/>
              <a:t>binaria</a:t>
            </a:r>
            <a:r>
              <a:rPr lang="en-US" baseline="0" dirty="0"/>
              <a:t> </a:t>
            </a:r>
            <a:r>
              <a:rPr lang="en-US" baseline="0" dirty="0" err="1"/>
              <a:t>tratamiento</a:t>
            </a:r>
            <a:r>
              <a:rPr lang="en-US" baseline="0" dirty="0"/>
              <a:t> </a:t>
            </a:r>
            <a:r>
              <a:rPr lang="en-US" baseline="0" dirty="0" err="1"/>
              <a:t>si</a:t>
            </a:r>
            <a:r>
              <a:rPr lang="en-US" baseline="0" dirty="0"/>
              <a:t> no</a:t>
            </a:r>
          </a:p>
          <a:p>
            <a:pPr eaLnBrk="1" hangingPunct="1"/>
            <a:endParaRPr lang="en-US" baseline="0" dirty="0"/>
          </a:p>
          <a:p>
            <a:pPr eaLnBrk="1" hangingPunct="1"/>
            <a:r>
              <a:rPr lang="en-US" baseline="0" dirty="0" err="1"/>
              <a:t>Tambien</a:t>
            </a:r>
            <a:r>
              <a:rPr lang="en-US" baseline="0" dirty="0"/>
              <a:t> </a:t>
            </a:r>
            <a:r>
              <a:rPr lang="en-US" baseline="0" dirty="0" err="1"/>
              <a:t>tenemos</a:t>
            </a:r>
            <a:r>
              <a:rPr lang="en-US" baseline="0" dirty="0"/>
              <a:t> </a:t>
            </a:r>
            <a:r>
              <a:rPr lang="en-US" baseline="0" dirty="0" err="1"/>
              <a:t>otras</a:t>
            </a:r>
            <a:r>
              <a:rPr lang="en-US" baseline="0" dirty="0"/>
              <a:t> variables </a:t>
            </a:r>
            <a:r>
              <a:rPr lang="en-US" baseline="0" dirty="0" err="1"/>
              <a:t>modificadoras</a:t>
            </a:r>
            <a:r>
              <a:rPr lang="en-US" baseline="0" dirty="0"/>
              <a:t> del </a:t>
            </a:r>
            <a:r>
              <a:rPr lang="en-US" baseline="0" dirty="0" err="1"/>
              <a:t>efecto</a:t>
            </a:r>
            <a:r>
              <a:rPr lang="en-US" baseline="0" dirty="0"/>
              <a:t>, </a:t>
            </a:r>
            <a:r>
              <a:rPr lang="en-US" baseline="0" dirty="0" err="1"/>
              <a:t>esto</a:t>
            </a:r>
            <a:r>
              <a:rPr lang="en-US" baseline="0" dirty="0"/>
              <a:t> lo </a:t>
            </a:r>
            <a:r>
              <a:rPr lang="en-US" baseline="0" dirty="0" err="1"/>
              <a:t>veremos</a:t>
            </a:r>
            <a:r>
              <a:rPr lang="en-US" baseline="0" dirty="0"/>
              <a:t> en el ultimo </a:t>
            </a:r>
            <a:r>
              <a:rPr lang="en-US" baseline="0" dirty="0" err="1"/>
              <a:t>punto</a:t>
            </a:r>
            <a:r>
              <a:rPr lang="en-US" baseline="0" dirty="0"/>
              <a:t> </a:t>
            </a:r>
          </a:p>
          <a:p>
            <a:pPr eaLnBrk="1" hangingPunct="1"/>
            <a:endParaRPr lang="en-US" baseline="0" dirty="0"/>
          </a:p>
          <a:p>
            <a:r>
              <a:rPr lang="es-ES" dirty="0"/>
              <a:t>Si digo: “Si el domingo llueve me quedaré en casa, si no llueve iré a Girona”, estoy construyendo una función.</a:t>
            </a:r>
          </a:p>
          <a:p>
            <a:r>
              <a:rPr lang="es-ES" dirty="0"/>
              <a:t>13. La x tiene dos valores: llueve y no llueve. La y tiene también dos valores posibles: me quedo en casa y voy a Girona. Y con la frase construyo una relación, construyo la función.</a:t>
            </a:r>
          </a:p>
          <a:p>
            <a:r>
              <a:rPr lang="es-ES" dirty="0"/>
              <a:t>14. Porque una función es una relación establecida entre un conjunto de valores y otro conjunto de valores. Una relación que tiene la siguiente condición: Todo elemento del conjunto llamado Dominio (el conjunto de la variable x) tiene que tener asignado, mediante la regla de la función concreta establecida, un y sólo un elemento del conjunto llamado </a:t>
            </a:r>
            <a:r>
              <a:rPr lang="es-ES" dirty="0" err="1"/>
              <a:t>Codominio</a:t>
            </a:r>
            <a:r>
              <a:rPr lang="es-ES" dirty="0"/>
              <a:t> o Recorrido (el conjunto de la variable “y”).</a:t>
            </a:r>
          </a:p>
          <a:p>
            <a:pPr eaLnBrk="1" hangingPunct="1"/>
            <a:endParaRPr lang="en-US" baseline="0" dirty="0"/>
          </a:p>
          <a:p>
            <a:pPr eaLnBrk="1" hangingPunct="1"/>
            <a:endParaRPr lang="en-US" baseline="0" dirty="0"/>
          </a:p>
          <a:p>
            <a:pPr eaLnBrk="1" hangingPunct="1"/>
            <a:endParaRPr lang="en-US" baseline="0" dirty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9728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79463" y="768350"/>
            <a:ext cx="5545137" cy="38401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Rectangle 3"/>
          <p:cNvSpPr>
            <a:spLocks noGrp="1"/>
          </p:cNvSpPr>
          <p:nvPr>
            <p:ph type="body" idx="1"/>
          </p:nvPr>
        </p:nvSpPr>
        <p:spPr bwMode="auto">
          <a:xfrm>
            <a:off x="947739" y="4862515"/>
            <a:ext cx="5203825" cy="4605337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Y </a:t>
            </a:r>
            <a:r>
              <a:rPr lang="en-US" dirty="0" err="1"/>
              <a:t>ahora</a:t>
            </a:r>
            <a:r>
              <a:rPr lang="en-US" dirty="0"/>
              <a:t> </a:t>
            </a:r>
            <a:r>
              <a:rPr lang="en-US" dirty="0" err="1"/>
              <a:t>veremos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tabla</a:t>
            </a:r>
            <a:r>
              <a:rPr lang="en-US" dirty="0"/>
              <a:t> de 2x2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un</a:t>
            </a:r>
            <a:r>
              <a:rPr lang="en-US" baseline="0" dirty="0"/>
              <a:t> </a:t>
            </a:r>
            <a:r>
              <a:rPr lang="en-US" baseline="0" dirty="0" err="1"/>
              <a:t>modelo</a:t>
            </a:r>
            <a:r>
              <a:rPr lang="en-US" baseline="0" dirty="0"/>
              <a:t> un </a:t>
            </a:r>
            <a:r>
              <a:rPr lang="en-US" baseline="0" dirty="0" err="1"/>
              <a:t>poco</a:t>
            </a:r>
            <a:r>
              <a:rPr lang="en-US" baseline="0" dirty="0"/>
              <a:t> </a:t>
            </a:r>
            <a:r>
              <a:rPr lang="en-US" baseline="0" dirty="0" err="1"/>
              <a:t>mas</a:t>
            </a:r>
            <a:r>
              <a:rPr lang="en-US" baseline="0" dirty="0"/>
              <a:t> </a:t>
            </a:r>
            <a:r>
              <a:rPr lang="en-US" baseline="0" dirty="0" err="1"/>
              <a:t>complejo</a:t>
            </a:r>
            <a:r>
              <a:rPr lang="en-US" baseline="0" dirty="0"/>
              <a:t>. </a:t>
            </a:r>
          </a:p>
          <a:p>
            <a:pPr eaLnBrk="1" hangingPunct="1"/>
            <a:endParaRPr lang="en-US" baseline="0" dirty="0"/>
          </a:p>
          <a:p>
            <a:pPr eaLnBrk="1" hangingPunct="1"/>
            <a:r>
              <a:rPr lang="en-US" baseline="0" dirty="0" err="1"/>
              <a:t>Que</a:t>
            </a:r>
            <a:r>
              <a:rPr lang="en-US" baseline="0" dirty="0"/>
              <a:t> </a:t>
            </a:r>
            <a:r>
              <a:rPr lang="en-US" baseline="0" dirty="0" err="1"/>
              <a:t>queremos</a:t>
            </a:r>
            <a:r>
              <a:rPr lang="en-US" baseline="0" dirty="0"/>
              <a:t>? </a:t>
            </a:r>
            <a:r>
              <a:rPr lang="en-US" baseline="0" dirty="0" err="1"/>
              <a:t>Primero</a:t>
            </a:r>
            <a:r>
              <a:rPr lang="en-US" baseline="0" dirty="0"/>
              <a:t> </a:t>
            </a:r>
            <a:r>
              <a:rPr lang="en-US" baseline="0" dirty="0" err="1"/>
              <a:t>necesitamos</a:t>
            </a:r>
            <a:r>
              <a:rPr lang="en-US" baseline="0" dirty="0"/>
              <a:t> saber </a:t>
            </a:r>
            <a:r>
              <a:rPr lang="en-US" baseline="0" dirty="0" err="1"/>
              <a:t>cuales</a:t>
            </a:r>
            <a:r>
              <a:rPr lang="en-US" baseline="0" dirty="0"/>
              <a:t> son </a:t>
            </a:r>
            <a:r>
              <a:rPr lang="en-US" baseline="0" dirty="0" err="1"/>
              <a:t>las</a:t>
            </a:r>
            <a:r>
              <a:rPr lang="en-US" baseline="0" dirty="0"/>
              <a:t> </a:t>
            </a:r>
            <a:r>
              <a:rPr lang="en-US" baseline="0" dirty="0" err="1"/>
              <a:t>caracteristicas</a:t>
            </a:r>
            <a:r>
              <a:rPr lang="en-US" baseline="0" dirty="0"/>
              <a:t> y </a:t>
            </a:r>
            <a:r>
              <a:rPr lang="en-US" baseline="0" dirty="0" err="1"/>
              <a:t>despues</a:t>
            </a:r>
            <a:r>
              <a:rPr lang="en-US" baseline="0" dirty="0"/>
              <a:t> </a:t>
            </a:r>
            <a:r>
              <a:rPr lang="en-US" baseline="0" dirty="0" err="1"/>
              <a:t>determinaremos</a:t>
            </a:r>
            <a:r>
              <a:rPr lang="en-US" baseline="0" dirty="0"/>
              <a:t> </a:t>
            </a:r>
            <a:r>
              <a:rPr lang="en-US" baseline="0" dirty="0" err="1"/>
              <a:t>cual</a:t>
            </a:r>
            <a:r>
              <a:rPr lang="en-US" baseline="0" dirty="0"/>
              <a:t> </a:t>
            </a:r>
            <a:r>
              <a:rPr lang="en-US" baseline="0" dirty="0" err="1"/>
              <a:t>es</a:t>
            </a:r>
            <a:r>
              <a:rPr lang="en-US" baseline="0" dirty="0"/>
              <a:t> la </a:t>
            </a:r>
            <a:r>
              <a:rPr lang="en-US" baseline="0" dirty="0" err="1"/>
              <a:t>probabildad</a:t>
            </a:r>
            <a:r>
              <a:rPr lang="en-US" baseline="0" dirty="0"/>
              <a:t> de </a:t>
            </a:r>
            <a:r>
              <a:rPr lang="en-US" baseline="0" dirty="0" err="1"/>
              <a:t>tener</a:t>
            </a:r>
            <a:r>
              <a:rPr lang="en-US" baseline="0" dirty="0"/>
              <a:t> el </a:t>
            </a:r>
            <a:r>
              <a:rPr lang="en-US" baseline="0" dirty="0" err="1"/>
              <a:t>problema</a:t>
            </a:r>
            <a:r>
              <a:rPr lang="en-US" baseline="0" dirty="0"/>
              <a:t> de </a:t>
            </a:r>
            <a:r>
              <a:rPr lang="en-US" baseline="0" dirty="0" err="1"/>
              <a:t>salud</a:t>
            </a:r>
            <a:r>
              <a:rPr lang="en-US" baseline="0" dirty="0"/>
              <a:t> en </a:t>
            </a:r>
            <a:r>
              <a:rPr lang="en-US" baseline="0" dirty="0" err="1"/>
              <a:t>cuestion</a:t>
            </a:r>
            <a:r>
              <a:rPr lang="en-US" baseline="0" dirty="0"/>
              <a:t>. </a:t>
            </a:r>
          </a:p>
          <a:p>
            <a:pPr eaLnBrk="1" hangingPunct="1"/>
            <a:endParaRPr lang="en-US" baseline="0" dirty="0"/>
          </a:p>
          <a:p>
            <a:pPr eaLnBrk="1" hangingPunct="1"/>
            <a:r>
              <a:rPr lang="en-US" baseline="0" dirty="0"/>
              <a:t>Y la </a:t>
            </a:r>
            <a:r>
              <a:rPr lang="en-US" baseline="0" dirty="0" err="1"/>
              <a:t>segunda</a:t>
            </a:r>
            <a:r>
              <a:rPr lang="en-US" baseline="0" dirty="0"/>
              <a:t> </a:t>
            </a:r>
            <a:r>
              <a:rPr lang="en-US" baseline="0" dirty="0" err="1"/>
              <a:t>evaluar</a:t>
            </a:r>
            <a:r>
              <a:rPr lang="en-US" baseline="0" dirty="0"/>
              <a:t> </a:t>
            </a:r>
            <a:r>
              <a:rPr lang="en-US" baseline="0" dirty="0" err="1"/>
              <a:t>si</a:t>
            </a:r>
            <a:r>
              <a:rPr lang="en-US" baseline="0" dirty="0"/>
              <a:t> </a:t>
            </a:r>
            <a:r>
              <a:rPr lang="en-US" baseline="0" dirty="0" err="1"/>
              <a:t>tengo</a:t>
            </a:r>
            <a:r>
              <a:rPr lang="en-US" baseline="0" dirty="0"/>
              <a:t> o no el </a:t>
            </a:r>
            <a:r>
              <a:rPr lang="en-US" baseline="0" dirty="0" err="1"/>
              <a:t>tratamiento</a:t>
            </a:r>
            <a:r>
              <a:rPr lang="en-US" baseline="0" dirty="0"/>
              <a:t> </a:t>
            </a:r>
            <a:r>
              <a:rPr lang="en-US" baseline="0" dirty="0" err="1"/>
              <a:t>estas</a:t>
            </a:r>
            <a:r>
              <a:rPr lang="en-US" baseline="0" dirty="0"/>
              <a:t> </a:t>
            </a:r>
            <a:r>
              <a:rPr lang="en-US" baseline="0" dirty="0" err="1"/>
              <a:t>probabilidades</a:t>
            </a:r>
            <a:r>
              <a:rPr lang="en-US" baseline="0" dirty="0"/>
              <a:t> </a:t>
            </a:r>
            <a:r>
              <a:rPr lang="en-US" baseline="0" dirty="0" err="1"/>
              <a:t>cambiaran</a:t>
            </a:r>
            <a:r>
              <a:rPr lang="en-US" baseline="0" dirty="0"/>
              <a:t>. </a:t>
            </a:r>
          </a:p>
          <a:p>
            <a:pPr eaLnBrk="1" hangingPunct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2772154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79463" y="768350"/>
            <a:ext cx="5545137" cy="38401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Rectangle 3"/>
          <p:cNvSpPr>
            <a:spLocks noGrp="1"/>
          </p:cNvSpPr>
          <p:nvPr>
            <p:ph type="body" idx="1"/>
          </p:nvPr>
        </p:nvSpPr>
        <p:spPr bwMode="auto">
          <a:xfrm>
            <a:off x="947739" y="4862515"/>
            <a:ext cx="5203825" cy="4605337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90478">
              <a:defRPr/>
            </a:pPr>
            <a:r>
              <a:rPr lang="en-US" baseline="0" dirty="0" err="1"/>
              <a:t>Entonces</a:t>
            </a:r>
            <a:r>
              <a:rPr lang="en-US" baseline="0" dirty="0"/>
              <a:t> </a:t>
            </a:r>
            <a:r>
              <a:rPr lang="en-US" baseline="0" dirty="0" err="1"/>
              <a:t>vamos</a:t>
            </a:r>
            <a:r>
              <a:rPr lang="en-US" baseline="0" dirty="0"/>
              <a:t> a </a:t>
            </a:r>
            <a:r>
              <a:rPr lang="en-US" baseline="0" dirty="0" err="1"/>
              <a:t>generar</a:t>
            </a:r>
            <a:r>
              <a:rPr lang="en-US" baseline="0" dirty="0"/>
              <a:t> un </a:t>
            </a:r>
            <a:r>
              <a:rPr lang="en-US" baseline="0" dirty="0" err="1"/>
              <a:t>modelo</a:t>
            </a:r>
            <a:r>
              <a:rPr lang="en-US" baseline="0" dirty="0"/>
              <a:t> de </a:t>
            </a:r>
            <a:r>
              <a:rPr lang="en-US" baseline="0" dirty="0" err="1"/>
              <a:t>regresion</a:t>
            </a:r>
            <a:r>
              <a:rPr lang="en-US" baseline="0" dirty="0"/>
              <a:t> </a:t>
            </a:r>
            <a:r>
              <a:rPr lang="en-US" baseline="0" dirty="0" err="1"/>
              <a:t>logistica</a:t>
            </a:r>
            <a:r>
              <a:rPr lang="en-US" baseline="0" dirty="0"/>
              <a:t>. </a:t>
            </a:r>
          </a:p>
          <a:p>
            <a:pPr defTabSz="990478">
              <a:defRPr/>
            </a:pPr>
            <a:endParaRPr lang="en-US" baseline="0" dirty="0"/>
          </a:p>
          <a:p>
            <a:pPr defTabSz="990478">
              <a:defRPr/>
            </a:pPr>
            <a:r>
              <a:rPr lang="en-US" baseline="0" dirty="0" err="1"/>
              <a:t>Hasta</a:t>
            </a:r>
            <a:r>
              <a:rPr lang="en-US" baseline="0" dirty="0"/>
              <a:t> </a:t>
            </a:r>
            <a:r>
              <a:rPr lang="en-US" baseline="0" dirty="0" err="1"/>
              <a:t>ahora</a:t>
            </a:r>
            <a:r>
              <a:rPr lang="en-US" baseline="0" dirty="0"/>
              <a:t> </a:t>
            </a:r>
            <a:r>
              <a:rPr lang="en-US" baseline="0" dirty="0" err="1"/>
              <a:t>hemos</a:t>
            </a:r>
            <a:r>
              <a:rPr lang="en-US" baseline="0" dirty="0"/>
              <a:t> </a:t>
            </a:r>
            <a:r>
              <a:rPr lang="en-US" baseline="0" dirty="0" err="1"/>
              <a:t>visto</a:t>
            </a:r>
            <a:r>
              <a:rPr lang="en-US" baseline="0" dirty="0"/>
              <a:t> con la </a:t>
            </a:r>
            <a:r>
              <a:rPr lang="en-US" baseline="0" dirty="0" err="1"/>
              <a:t>regresion</a:t>
            </a:r>
            <a:r>
              <a:rPr lang="en-US" baseline="0" dirty="0"/>
              <a:t> lineal </a:t>
            </a:r>
            <a:r>
              <a:rPr lang="en-US" baseline="0" dirty="0" err="1"/>
              <a:t>esta</a:t>
            </a:r>
            <a:r>
              <a:rPr lang="en-US" baseline="0" dirty="0"/>
              <a:t> formula. </a:t>
            </a:r>
            <a:r>
              <a:rPr lang="en-US" baseline="0" dirty="0" err="1"/>
              <a:t>Entonces</a:t>
            </a:r>
            <a:r>
              <a:rPr lang="en-US" baseline="0" dirty="0"/>
              <a:t> la </a:t>
            </a:r>
            <a:r>
              <a:rPr lang="en-US" baseline="0" dirty="0" err="1"/>
              <a:t>primera</a:t>
            </a:r>
            <a:r>
              <a:rPr lang="en-US" baseline="0" dirty="0"/>
              <a:t> idea </a:t>
            </a:r>
            <a:r>
              <a:rPr lang="en-US" baseline="0" dirty="0" err="1"/>
              <a:t>que</a:t>
            </a:r>
            <a:r>
              <a:rPr lang="en-US" baseline="0" dirty="0"/>
              <a:t> </a:t>
            </a:r>
            <a:r>
              <a:rPr lang="en-US" baseline="0" dirty="0" err="1"/>
              <a:t>tenemos</a:t>
            </a:r>
            <a:r>
              <a:rPr lang="en-US" baseline="0" dirty="0"/>
              <a:t> </a:t>
            </a:r>
            <a:r>
              <a:rPr lang="en-US" baseline="0" dirty="0" err="1"/>
              <a:t>es</a:t>
            </a:r>
            <a:r>
              <a:rPr lang="en-US" baseline="0" dirty="0"/>
              <a:t>, </a:t>
            </a:r>
            <a:r>
              <a:rPr lang="en-US" baseline="0" dirty="0" err="1"/>
              <a:t>porque</a:t>
            </a:r>
            <a:r>
              <a:rPr lang="en-US" baseline="0" dirty="0"/>
              <a:t> no </a:t>
            </a:r>
            <a:r>
              <a:rPr lang="en-US" baseline="0" dirty="0" err="1"/>
              <a:t>usar</a:t>
            </a:r>
            <a:r>
              <a:rPr lang="en-US" baseline="0" dirty="0"/>
              <a:t> la </a:t>
            </a:r>
            <a:r>
              <a:rPr lang="en-US" baseline="0" dirty="0" err="1"/>
              <a:t>misma</a:t>
            </a:r>
            <a:r>
              <a:rPr lang="en-US" baseline="0" dirty="0"/>
              <a:t> formula? </a:t>
            </a:r>
            <a:r>
              <a:rPr lang="en-US" baseline="0" dirty="0" err="1"/>
              <a:t>Asi</a:t>
            </a:r>
            <a:r>
              <a:rPr lang="en-US" baseline="0" dirty="0"/>
              <a:t> </a:t>
            </a:r>
            <a:r>
              <a:rPr lang="en-US" baseline="0" dirty="0" err="1"/>
              <a:t>que</a:t>
            </a:r>
            <a:r>
              <a:rPr lang="en-US" baseline="0" dirty="0"/>
              <a:t> lo </a:t>
            </a:r>
            <a:r>
              <a:rPr lang="en-US" baseline="0" dirty="0" err="1"/>
              <a:t>intentamos</a:t>
            </a:r>
            <a:r>
              <a:rPr lang="en-US" baseline="0" dirty="0"/>
              <a:t>.  </a:t>
            </a:r>
          </a:p>
          <a:p>
            <a:pPr defTabSz="990478">
              <a:defRPr/>
            </a:pPr>
            <a:endParaRPr lang="en-US" baseline="0" dirty="0"/>
          </a:p>
          <a:p>
            <a:pPr defTabSz="990478">
              <a:defRPr/>
            </a:pPr>
            <a:r>
              <a:rPr lang="en-US" baseline="0" dirty="0"/>
              <a:t>La variable </a:t>
            </a:r>
            <a:r>
              <a:rPr lang="en-US" baseline="0" dirty="0" err="1"/>
              <a:t>respuesta</a:t>
            </a:r>
            <a:r>
              <a:rPr lang="en-US" baseline="0" dirty="0"/>
              <a:t> </a:t>
            </a:r>
            <a:r>
              <a:rPr lang="en-US" baseline="0" dirty="0" err="1"/>
              <a:t>es</a:t>
            </a:r>
            <a:r>
              <a:rPr lang="en-US" baseline="0" dirty="0"/>
              <a:t> </a:t>
            </a:r>
            <a:r>
              <a:rPr lang="en-US" baseline="0" dirty="0" err="1"/>
              <a:t>enfermo</a:t>
            </a:r>
            <a:r>
              <a:rPr lang="en-US" baseline="0" dirty="0"/>
              <a:t> o no y </a:t>
            </a:r>
            <a:r>
              <a:rPr lang="en-US" baseline="0" dirty="0" err="1"/>
              <a:t>las</a:t>
            </a:r>
            <a:r>
              <a:rPr lang="en-US" baseline="0" dirty="0"/>
              <a:t> </a:t>
            </a:r>
            <a:r>
              <a:rPr lang="en-US" baseline="0" dirty="0" err="1"/>
              <a:t>explicativas</a:t>
            </a:r>
            <a:r>
              <a:rPr lang="en-US" baseline="0" dirty="0"/>
              <a:t> </a:t>
            </a:r>
            <a:r>
              <a:rPr lang="en-US" baseline="0" dirty="0" err="1"/>
              <a:t>tratamiento</a:t>
            </a:r>
            <a:r>
              <a:rPr lang="en-US" baseline="0" dirty="0"/>
              <a:t> </a:t>
            </a:r>
            <a:r>
              <a:rPr lang="en-US" baseline="0" dirty="0" err="1"/>
              <a:t>exposicion</a:t>
            </a:r>
            <a:r>
              <a:rPr lang="en-US" baseline="0" dirty="0"/>
              <a:t>, o el factor </a:t>
            </a:r>
            <a:r>
              <a:rPr lang="en-US" baseline="0" dirty="0" err="1"/>
              <a:t>que</a:t>
            </a:r>
            <a:r>
              <a:rPr lang="en-US" baseline="0" dirty="0"/>
              <a:t> </a:t>
            </a:r>
            <a:r>
              <a:rPr lang="en-US" baseline="0" dirty="0" err="1"/>
              <a:t>estemos</a:t>
            </a:r>
            <a:r>
              <a:rPr lang="en-US" baseline="0" dirty="0"/>
              <a:t> </a:t>
            </a:r>
            <a:r>
              <a:rPr lang="en-US" baseline="0" dirty="0" err="1"/>
              <a:t>evaluando</a:t>
            </a:r>
            <a:r>
              <a:rPr lang="en-US" baseline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50923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79463" y="768350"/>
            <a:ext cx="5545137" cy="38401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Rectangle 3"/>
          <p:cNvSpPr>
            <a:spLocks noGrp="1"/>
          </p:cNvSpPr>
          <p:nvPr>
            <p:ph type="body" idx="1"/>
          </p:nvPr>
        </p:nvSpPr>
        <p:spPr bwMode="auto">
          <a:xfrm>
            <a:off x="947739" y="4862515"/>
            <a:ext cx="5203825" cy="4605337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cual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el </a:t>
            </a:r>
            <a:r>
              <a:rPr lang="en-US" dirty="0" err="1"/>
              <a:t>problema</a:t>
            </a:r>
            <a:r>
              <a:rPr lang="en-US" dirty="0"/>
              <a:t>? </a:t>
            </a:r>
            <a:r>
              <a:rPr lang="en-US" dirty="0" err="1"/>
              <a:t>Que</a:t>
            </a:r>
            <a:r>
              <a:rPr lang="en-US" dirty="0"/>
              <a:t> al resolver</a:t>
            </a:r>
            <a:r>
              <a:rPr lang="en-US" baseline="0" dirty="0"/>
              <a:t> </a:t>
            </a:r>
            <a:r>
              <a:rPr lang="en-US" baseline="0" dirty="0" err="1"/>
              <a:t>esta</a:t>
            </a:r>
            <a:r>
              <a:rPr lang="en-US" baseline="0" dirty="0"/>
              <a:t> </a:t>
            </a:r>
            <a:r>
              <a:rPr lang="en-US" baseline="0" dirty="0" err="1"/>
              <a:t>ecuacion</a:t>
            </a:r>
            <a:r>
              <a:rPr lang="en-US" baseline="0" dirty="0"/>
              <a:t> </a:t>
            </a:r>
            <a:r>
              <a:rPr lang="en-US" baseline="0" dirty="0" err="1"/>
              <a:t>llegaremos</a:t>
            </a:r>
            <a:r>
              <a:rPr lang="en-US" baseline="0" dirty="0"/>
              <a:t> a </a:t>
            </a:r>
            <a:r>
              <a:rPr lang="en-US" baseline="0" dirty="0" err="1"/>
              <a:t>resultados</a:t>
            </a:r>
            <a:r>
              <a:rPr lang="en-US" baseline="0" dirty="0"/>
              <a:t> </a:t>
            </a:r>
            <a:r>
              <a:rPr lang="en-US" baseline="0" dirty="0" err="1"/>
              <a:t>incoherentes</a:t>
            </a:r>
            <a:r>
              <a:rPr lang="en-US" baseline="0" dirty="0"/>
              <a:t> </a:t>
            </a:r>
            <a:r>
              <a:rPr lang="en-US" baseline="0" dirty="0" err="1"/>
              <a:t>porque</a:t>
            </a:r>
            <a:r>
              <a:rPr lang="en-US" baseline="0" dirty="0"/>
              <a:t> </a:t>
            </a:r>
            <a:r>
              <a:rPr lang="en-US" baseline="0" dirty="0" err="1"/>
              <a:t>si</a:t>
            </a:r>
            <a:r>
              <a:rPr lang="en-US" baseline="0" dirty="0"/>
              <a:t> </a:t>
            </a:r>
            <a:r>
              <a:rPr lang="en-US" baseline="0" dirty="0" err="1"/>
              <a:t>sumamos</a:t>
            </a:r>
            <a:r>
              <a:rPr lang="en-US" baseline="0" dirty="0"/>
              <a:t> y </a:t>
            </a:r>
            <a:r>
              <a:rPr lang="en-US" baseline="0" dirty="0" err="1"/>
              <a:t>restamos</a:t>
            </a:r>
            <a:r>
              <a:rPr lang="en-US" baseline="0" dirty="0"/>
              <a:t> </a:t>
            </a:r>
            <a:r>
              <a:rPr lang="en-US" baseline="0" dirty="0" err="1"/>
              <a:t>cosas</a:t>
            </a:r>
            <a:r>
              <a:rPr lang="en-US" baseline="0" dirty="0"/>
              <a:t>, </a:t>
            </a:r>
            <a:r>
              <a:rPr lang="en-US" baseline="0" dirty="0" err="1"/>
              <a:t>que</a:t>
            </a:r>
            <a:r>
              <a:rPr lang="en-US" baseline="0" dirty="0"/>
              <a:t> </a:t>
            </a:r>
            <a:r>
              <a:rPr lang="en-US" baseline="0" dirty="0" err="1"/>
              <a:t>nos</a:t>
            </a:r>
            <a:r>
              <a:rPr lang="en-US" baseline="0" dirty="0"/>
              <a:t> de 0 o 1 </a:t>
            </a:r>
            <a:r>
              <a:rPr lang="en-US" baseline="0" dirty="0" err="1"/>
              <a:t>es</a:t>
            </a:r>
            <a:r>
              <a:rPr lang="en-US" baseline="0" dirty="0"/>
              <a:t> </a:t>
            </a:r>
            <a:r>
              <a:rPr lang="en-US" baseline="0" dirty="0" err="1"/>
              <a:t>casi</a:t>
            </a:r>
            <a:r>
              <a:rPr lang="en-US" baseline="0" dirty="0"/>
              <a:t> </a:t>
            </a:r>
            <a:r>
              <a:rPr lang="en-US" baseline="0" dirty="0" err="1"/>
              <a:t>imposible</a:t>
            </a:r>
            <a:r>
              <a:rPr lang="en-US" baseline="0" dirty="0"/>
              <a:t>, y </a:t>
            </a:r>
            <a:r>
              <a:rPr lang="en-US" baseline="0" dirty="0" err="1"/>
              <a:t>aun</a:t>
            </a:r>
            <a:r>
              <a:rPr lang="en-US" baseline="0" dirty="0"/>
              <a:t> </a:t>
            </a:r>
            <a:r>
              <a:rPr lang="en-US" baseline="0" dirty="0" err="1"/>
              <a:t>asi</a:t>
            </a:r>
            <a:r>
              <a:rPr lang="en-US" baseline="0" dirty="0"/>
              <a:t> no </a:t>
            </a:r>
            <a:r>
              <a:rPr lang="en-US" baseline="0" dirty="0" err="1"/>
              <a:t>tendria</a:t>
            </a:r>
            <a:r>
              <a:rPr lang="en-US" baseline="0" dirty="0"/>
              <a:t> mucho </a:t>
            </a:r>
            <a:r>
              <a:rPr lang="en-US" baseline="0" dirty="0" err="1"/>
              <a:t>sentido</a:t>
            </a:r>
            <a:r>
              <a:rPr lang="en-US" baseline="0" dirty="0"/>
              <a:t>. </a:t>
            </a:r>
          </a:p>
          <a:p>
            <a:pPr eaLnBrk="1" hangingPunct="1"/>
            <a:r>
              <a:rPr lang="en-US" baseline="0" dirty="0"/>
              <a:t>Con lo </a:t>
            </a:r>
            <a:r>
              <a:rPr lang="en-US" baseline="0" dirty="0" err="1"/>
              <a:t>cual</a:t>
            </a:r>
            <a:r>
              <a:rPr lang="en-US" baseline="0" dirty="0"/>
              <a:t> </a:t>
            </a:r>
            <a:r>
              <a:rPr lang="en-US" baseline="0" dirty="0" err="1"/>
              <a:t>esta</a:t>
            </a:r>
            <a:r>
              <a:rPr lang="en-US" baseline="0" dirty="0"/>
              <a:t> </a:t>
            </a:r>
            <a:r>
              <a:rPr lang="en-US" baseline="0" dirty="0" err="1"/>
              <a:t>primera</a:t>
            </a:r>
            <a:r>
              <a:rPr lang="en-US" baseline="0" dirty="0"/>
              <a:t> </a:t>
            </a:r>
            <a:r>
              <a:rPr lang="en-US" baseline="0" dirty="0" err="1"/>
              <a:t>opcion</a:t>
            </a:r>
            <a:r>
              <a:rPr lang="en-US" baseline="0" dirty="0"/>
              <a:t> no vale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711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Bien, el problema que</a:t>
            </a:r>
            <a:r>
              <a:rPr lang="es-ES" baseline="0" dirty="0"/>
              <a:t> tenemos nosotros es por ejemplo una </a:t>
            </a:r>
            <a:r>
              <a:rPr lang="es-ES" baseline="0" dirty="0" err="1"/>
              <a:t>poblacion</a:t>
            </a:r>
            <a:r>
              <a:rPr lang="es-ES" baseline="0" dirty="0"/>
              <a:t> donde tenemos un grupo de gente enferma y otro de personas sanas y estamos envueltos de distintos </a:t>
            </a:r>
            <a:r>
              <a:rPr lang="es-ES" baseline="0" dirty="0" err="1"/>
              <a:t>fenomenos</a:t>
            </a:r>
            <a:r>
              <a:rPr lang="es-ES" baseline="0" dirty="0"/>
              <a:t>, </a:t>
            </a:r>
            <a:r>
              <a:rPr lang="es-ES" baseline="0" dirty="0" err="1"/>
              <a:t>biologicos</a:t>
            </a:r>
            <a:r>
              <a:rPr lang="es-ES" baseline="0" dirty="0"/>
              <a:t> ambientales que pueden estar afectando a la enfermedad y de alguna manera, como investigadores estamos interesados en ver cuales son los factores de riesgo que se asocian de alguna manera a la presencia o ausencia de la enfermedad. </a:t>
            </a:r>
          </a:p>
          <a:p>
            <a:endParaRPr lang="es-ES" baseline="0" dirty="0"/>
          </a:p>
          <a:p>
            <a:r>
              <a:rPr lang="es-ES" baseline="0" dirty="0" err="1"/>
              <a:t>Habitualmento</a:t>
            </a:r>
            <a:r>
              <a:rPr lang="es-ES" baseline="0" dirty="0"/>
              <a:t> aquello que afecta a una enfermedad no es una sola cosa, si no que estamos frente a un problema multifactorial. 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42441-9909-4530-A3E5-F5D262591C5C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70659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79463" y="768350"/>
            <a:ext cx="5545137" cy="38401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Rectangle 3"/>
          <p:cNvSpPr>
            <a:spLocks noGrp="1"/>
          </p:cNvSpPr>
          <p:nvPr>
            <p:ph type="body" idx="1"/>
          </p:nvPr>
        </p:nvSpPr>
        <p:spPr bwMode="auto">
          <a:xfrm>
            <a:off x="947739" y="4862515"/>
            <a:ext cx="5203825" cy="4605337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/>
              <a:t>Seguimos</a:t>
            </a:r>
            <a:r>
              <a:rPr lang="en-US" dirty="0"/>
              <a:t> </a:t>
            </a:r>
            <a:r>
              <a:rPr lang="en-US" dirty="0" err="1"/>
              <a:t>pensando</a:t>
            </a:r>
            <a:r>
              <a:rPr lang="en-US" baseline="0" dirty="0"/>
              <a:t> y </a:t>
            </a:r>
            <a:r>
              <a:rPr lang="en-US" baseline="0" dirty="0" err="1"/>
              <a:t>como</a:t>
            </a:r>
            <a:r>
              <a:rPr lang="en-US" baseline="0" dirty="0"/>
              <a:t> lo </a:t>
            </a:r>
            <a:r>
              <a:rPr lang="en-US" baseline="0" dirty="0" err="1"/>
              <a:t>que</a:t>
            </a:r>
            <a:r>
              <a:rPr lang="en-US" baseline="0" dirty="0"/>
              <a:t> </a:t>
            </a:r>
            <a:r>
              <a:rPr lang="en-US" baseline="0" dirty="0" err="1"/>
              <a:t>realmente</a:t>
            </a:r>
            <a:r>
              <a:rPr lang="en-US" baseline="0" dirty="0"/>
              <a:t> </a:t>
            </a:r>
            <a:r>
              <a:rPr lang="en-US" baseline="0" dirty="0" err="1"/>
              <a:t>queremos</a:t>
            </a:r>
            <a:r>
              <a:rPr lang="en-US" baseline="0" dirty="0"/>
              <a:t> </a:t>
            </a:r>
            <a:r>
              <a:rPr lang="en-US" baseline="0" dirty="0" err="1"/>
              <a:t>es</a:t>
            </a:r>
            <a:r>
              <a:rPr lang="en-US" baseline="0" dirty="0"/>
              <a:t> la </a:t>
            </a:r>
            <a:r>
              <a:rPr lang="en-US" baseline="0" dirty="0" err="1"/>
              <a:t>probabilidad</a:t>
            </a:r>
            <a:r>
              <a:rPr lang="en-US" baseline="0" dirty="0"/>
              <a:t> de </a:t>
            </a:r>
            <a:r>
              <a:rPr lang="en-US" baseline="0" dirty="0" err="1"/>
              <a:t>tener</a:t>
            </a:r>
            <a:r>
              <a:rPr lang="en-US" baseline="0" dirty="0"/>
              <a:t> </a:t>
            </a:r>
            <a:r>
              <a:rPr lang="en-US" baseline="0" dirty="0" err="1"/>
              <a:t>pronostico</a:t>
            </a:r>
            <a:r>
              <a:rPr lang="en-US" baseline="0" dirty="0"/>
              <a:t> favorable o no. </a:t>
            </a:r>
            <a:r>
              <a:rPr lang="en-US" baseline="0" dirty="0" err="1"/>
              <a:t>Por</a:t>
            </a:r>
            <a:r>
              <a:rPr lang="en-US" baseline="0" dirty="0"/>
              <a:t> lo </a:t>
            </a:r>
            <a:r>
              <a:rPr lang="en-US" baseline="0" dirty="0" err="1"/>
              <a:t>tanto</a:t>
            </a:r>
            <a:r>
              <a:rPr lang="en-US" baseline="0" dirty="0"/>
              <a:t> lo </a:t>
            </a:r>
            <a:r>
              <a:rPr lang="en-US" baseline="0" dirty="0" err="1"/>
              <a:t>que</a:t>
            </a:r>
            <a:r>
              <a:rPr lang="en-US" baseline="0" dirty="0"/>
              <a:t> </a:t>
            </a:r>
            <a:r>
              <a:rPr lang="en-US" baseline="0" dirty="0" err="1"/>
              <a:t>quiero</a:t>
            </a:r>
            <a:r>
              <a:rPr lang="en-US" baseline="0" dirty="0"/>
              <a:t> </a:t>
            </a:r>
            <a:r>
              <a:rPr lang="en-US" baseline="0" dirty="0" err="1"/>
              <a:t>modelizar</a:t>
            </a:r>
            <a:r>
              <a:rPr lang="en-US" baseline="0" dirty="0"/>
              <a:t> </a:t>
            </a:r>
            <a:r>
              <a:rPr lang="en-US" baseline="0" dirty="0" err="1"/>
              <a:t>es</a:t>
            </a:r>
            <a:r>
              <a:rPr lang="en-US" baseline="0" dirty="0"/>
              <a:t> la </a:t>
            </a:r>
            <a:r>
              <a:rPr lang="en-US" baseline="0" dirty="0" err="1"/>
              <a:t>probabilidad</a:t>
            </a:r>
            <a:r>
              <a:rPr lang="en-US" baseline="0" dirty="0"/>
              <a:t> de </a:t>
            </a:r>
            <a:r>
              <a:rPr lang="en-US" baseline="0" dirty="0" err="1"/>
              <a:t>tener</a:t>
            </a:r>
            <a:r>
              <a:rPr lang="en-US" baseline="0" dirty="0"/>
              <a:t> la </a:t>
            </a:r>
            <a:r>
              <a:rPr lang="en-US" baseline="0" dirty="0" err="1"/>
              <a:t>enfermedad</a:t>
            </a:r>
            <a:r>
              <a:rPr lang="en-US" baseline="0" dirty="0"/>
              <a:t>. </a:t>
            </a:r>
            <a:r>
              <a:rPr lang="en-US" baseline="0" dirty="0" err="1"/>
              <a:t>Una</a:t>
            </a:r>
            <a:r>
              <a:rPr lang="en-US" baseline="0" dirty="0"/>
              <a:t> </a:t>
            </a:r>
            <a:r>
              <a:rPr lang="en-US" baseline="0" dirty="0" err="1"/>
              <a:t>probabilidad</a:t>
            </a:r>
            <a:r>
              <a:rPr lang="en-US" baseline="0" dirty="0"/>
              <a:t> </a:t>
            </a:r>
            <a:r>
              <a:rPr lang="en-US" baseline="0" dirty="0" err="1"/>
              <a:t>va</a:t>
            </a:r>
            <a:r>
              <a:rPr lang="en-US" baseline="0" dirty="0"/>
              <a:t> de 0 (no </a:t>
            </a:r>
            <a:r>
              <a:rPr lang="en-US" baseline="0" dirty="0" err="1"/>
              <a:t>tengo</a:t>
            </a:r>
            <a:r>
              <a:rPr lang="en-US" baseline="0" dirty="0"/>
              <a:t> </a:t>
            </a:r>
            <a:r>
              <a:rPr lang="en-US" baseline="0" dirty="0" err="1"/>
              <a:t>ninguna</a:t>
            </a:r>
            <a:r>
              <a:rPr lang="en-US" baseline="0" dirty="0"/>
              <a:t> </a:t>
            </a:r>
            <a:r>
              <a:rPr lang="en-US" baseline="0" dirty="0" err="1"/>
              <a:t>probabilidad</a:t>
            </a:r>
            <a:r>
              <a:rPr lang="en-US" baseline="0" dirty="0"/>
              <a:t>) a 1 (</a:t>
            </a:r>
            <a:r>
              <a:rPr lang="en-US" baseline="0" dirty="0" err="1"/>
              <a:t>tendre</a:t>
            </a:r>
            <a:r>
              <a:rPr lang="en-US" baseline="0" dirty="0"/>
              <a:t> la </a:t>
            </a:r>
            <a:r>
              <a:rPr lang="en-US" baseline="0" dirty="0" err="1"/>
              <a:t>enfermedad</a:t>
            </a:r>
            <a:r>
              <a:rPr lang="en-US" baseline="0" dirty="0"/>
              <a:t>), </a:t>
            </a:r>
            <a:r>
              <a:rPr lang="en-US" baseline="0" dirty="0" err="1"/>
              <a:t>por</a:t>
            </a:r>
            <a:r>
              <a:rPr lang="en-US" baseline="0" dirty="0"/>
              <a:t> lo </a:t>
            </a:r>
            <a:r>
              <a:rPr lang="en-US" baseline="0" dirty="0" err="1"/>
              <a:t>tanto</a:t>
            </a:r>
            <a:r>
              <a:rPr lang="en-US" baseline="0" dirty="0"/>
              <a:t> </a:t>
            </a:r>
            <a:r>
              <a:rPr lang="en-US" baseline="0" dirty="0" err="1"/>
              <a:t>tenemos</a:t>
            </a:r>
            <a:r>
              <a:rPr lang="en-US" baseline="0" dirty="0"/>
              <a:t> </a:t>
            </a:r>
            <a:r>
              <a:rPr lang="en-US" baseline="0" dirty="0" err="1"/>
              <a:t>todos</a:t>
            </a:r>
            <a:r>
              <a:rPr lang="en-US" baseline="0" dirty="0"/>
              <a:t> los </a:t>
            </a:r>
            <a:r>
              <a:rPr lang="en-US" baseline="0" dirty="0" err="1"/>
              <a:t>valores</a:t>
            </a:r>
            <a:r>
              <a:rPr lang="en-US" baseline="0" dirty="0"/>
              <a:t> </a:t>
            </a:r>
            <a:r>
              <a:rPr lang="en-US" baseline="0" dirty="0" err="1"/>
              <a:t>posibles</a:t>
            </a:r>
            <a:r>
              <a:rPr lang="en-US" baseline="0" dirty="0"/>
              <a:t> entre 0 y 1, </a:t>
            </a:r>
            <a:r>
              <a:rPr lang="en-US" baseline="0" dirty="0" err="1"/>
              <a:t>infinitos</a:t>
            </a:r>
            <a:r>
              <a:rPr lang="en-US" baseline="0" dirty="0"/>
              <a:t> </a:t>
            </a:r>
            <a:r>
              <a:rPr lang="en-US" baseline="0" dirty="0" err="1"/>
              <a:t>posibles</a:t>
            </a:r>
            <a:r>
              <a:rPr lang="en-US" baseline="0" dirty="0"/>
              <a:t> </a:t>
            </a:r>
            <a:r>
              <a:rPr lang="en-US" baseline="0" dirty="0" err="1"/>
              <a:t>valors</a:t>
            </a:r>
            <a:r>
              <a:rPr lang="en-US" baseline="0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4749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79463" y="768350"/>
            <a:ext cx="5545137" cy="38401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Rectangle 3"/>
          <p:cNvSpPr>
            <a:spLocks noGrp="1"/>
          </p:cNvSpPr>
          <p:nvPr>
            <p:ph type="body" idx="1"/>
          </p:nvPr>
        </p:nvSpPr>
        <p:spPr bwMode="auto">
          <a:xfrm>
            <a:off x="947739" y="4862515"/>
            <a:ext cx="5203825" cy="4605337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Y al</a:t>
            </a:r>
            <a:r>
              <a:rPr lang="en-US" baseline="0" dirty="0"/>
              <a:t> </a:t>
            </a:r>
            <a:r>
              <a:rPr lang="en-US" baseline="0" dirty="0" err="1"/>
              <a:t>lado</a:t>
            </a:r>
            <a:r>
              <a:rPr lang="en-US" baseline="0" dirty="0"/>
              <a:t> </a:t>
            </a:r>
            <a:r>
              <a:rPr lang="en-US" baseline="0" dirty="0" err="1"/>
              <a:t>ponga</a:t>
            </a:r>
            <a:r>
              <a:rPr lang="en-US" baseline="0" dirty="0"/>
              <a:t> la </a:t>
            </a:r>
            <a:r>
              <a:rPr lang="en-US" baseline="0" dirty="0" err="1"/>
              <a:t>ecuacion</a:t>
            </a:r>
            <a:r>
              <a:rPr lang="en-US" baseline="0" dirty="0"/>
              <a:t> de antes. </a:t>
            </a:r>
          </a:p>
          <a:p>
            <a:pPr eaLnBrk="1" hangingPunct="1"/>
            <a:endParaRPr lang="en-US" baseline="0" dirty="0"/>
          </a:p>
          <a:p>
            <a:pPr eaLnBrk="1" hangingPunct="1"/>
            <a:r>
              <a:rPr lang="en-US" baseline="0" dirty="0" err="1"/>
              <a:t>Cual</a:t>
            </a:r>
            <a:r>
              <a:rPr lang="en-US" baseline="0" dirty="0"/>
              <a:t> </a:t>
            </a:r>
            <a:r>
              <a:rPr lang="en-US" baseline="0" dirty="0" err="1"/>
              <a:t>es</a:t>
            </a:r>
            <a:r>
              <a:rPr lang="en-US" baseline="0" dirty="0"/>
              <a:t> el </a:t>
            </a:r>
            <a:r>
              <a:rPr lang="en-US" baseline="0" dirty="0" err="1"/>
              <a:t>problema</a:t>
            </a:r>
            <a:r>
              <a:rPr lang="en-US" baseline="0" dirty="0"/>
              <a:t>? Si mi </a:t>
            </a:r>
            <a:r>
              <a:rPr lang="en-US" baseline="0" dirty="0" err="1"/>
              <a:t>caso</a:t>
            </a:r>
            <a:r>
              <a:rPr lang="en-US" baseline="0" dirty="0"/>
              <a:t> </a:t>
            </a:r>
            <a:r>
              <a:rPr lang="en-US" baseline="0" dirty="0" err="1"/>
              <a:t>tiene</a:t>
            </a:r>
            <a:r>
              <a:rPr lang="en-US" baseline="0" dirty="0"/>
              <a:t> </a:t>
            </a:r>
            <a:r>
              <a:rPr lang="en-US" baseline="0" dirty="0" err="1"/>
              <a:t>una</a:t>
            </a:r>
            <a:r>
              <a:rPr lang="en-US" baseline="0" dirty="0"/>
              <a:t> </a:t>
            </a:r>
            <a:r>
              <a:rPr lang="en-US" baseline="0" dirty="0" err="1"/>
              <a:t>prob</a:t>
            </a:r>
            <a:r>
              <a:rPr lang="en-US" baseline="0" dirty="0"/>
              <a:t> </a:t>
            </a:r>
            <a:r>
              <a:rPr lang="en-US" baseline="0" dirty="0" err="1"/>
              <a:t>muy</a:t>
            </a:r>
            <a:r>
              <a:rPr lang="en-US" baseline="0" dirty="0"/>
              <a:t> </a:t>
            </a:r>
            <a:r>
              <a:rPr lang="en-US" baseline="0" dirty="0" err="1"/>
              <a:t>alta</a:t>
            </a:r>
            <a:r>
              <a:rPr lang="en-US" baseline="0" dirty="0"/>
              <a:t> o </a:t>
            </a:r>
            <a:r>
              <a:rPr lang="en-US" baseline="0" dirty="0" err="1"/>
              <a:t>muy</a:t>
            </a:r>
            <a:r>
              <a:rPr lang="en-US" baseline="0" dirty="0"/>
              <a:t> </a:t>
            </a:r>
            <a:r>
              <a:rPr lang="en-US" baseline="0" dirty="0" err="1"/>
              <a:t>pequeña</a:t>
            </a:r>
            <a:r>
              <a:rPr lang="en-US" baseline="0" dirty="0"/>
              <a:t>, </a:t>
            </a:r>
            <a:r>
              <a:rPr lang="en-US" baseline="0" dirty="0" err="1"/>
              <a:t>es</a:t>
            </a:r>
            <a:r>
              <a:rPr lang="en-US" baseline="0" dirty="0"/>
              <a:t> </a:t>
            </a:r>
            <a:r>
              <a:rPr lang="en-US" baseline="0" dirty="0" err="1"/>
              <a:t>muy</a:t>
            </a:r>
            <a:r>
              <a:rPr lang="en-US" baseline="0" dirty="0"/>
              <a:t> </a:t>
            </a:r>
            <a:r>
              <a:rPr lang="en-US" baseline="0" dirty="0" err="1"/>
              <a:t>facil</a:t>
            </a:r>
            <a:r>
              <a:rPr lang="en-US" baseline="0" dirty="0"/>
              <a:t> </a:t>
            </a:r>
            <a:r>
              <a:rPr lang="en-US" baseline="0" dirty="0" err="1"/>
              <a:t>que</a:t>
            </a:r>
            <a:r>
              <a:rPr lang="en-US" baseline="0" dirty="0"/>
              <a:t> al </a:t>
            </a:r>
            <a:r>
              <a:rPr lang="en-US" baseline="0" dirty="0" err="1"/>
              <a:t>hacer</a:t>
            </a:r>
            <a:r>
              <a:rPr lang="en-US" baseline="0" dirty="0"/>
              <a:t> </a:t>
            </a:r>
            <a:r>
              <a:rPr lang="en-US" baseline="0" dirty="0" err="1"/>
              <a:t>numeros</a:t>
            </a:r>
            <a:r>
              <a:rPr lang="en-US" baseline="0" dirty="0"/>
              <a:t> me </a:t>
            </a:r>
            <a:r>
              <a:rPr lang="en-US" baseline="0" dirty="0" err="1"/>
              <a:t>vaya</a:t>
            </a:r>
            <a:r>
              <a:rPr lang="en-US" baseline="0" dirty="0"/>
              <a:t> a </a:t>
            </a:r>
            <a:r>
              <a:rPr lang="en-US" baseline="0" dirty="0" err="1"/>
              <a:t>valores</a:t>
            </a:r>
            <a:r>
              <a:rPr lang="en-US" baseline="0" dirty="0"/>
              <a:t> </a:t>
            </a:r>
            <a:r>
              <a:rPr lang="en-US" baseline="0" dirty="0" err="1"/>
              <a:t>neggativos</a:t>
            </a:r>
            <a:r>
              <a:rPr lang="en-US" baseline="0" dirty="0"/>
              <a:t> o </a:t>
            </a:r>
            <a:r>
              <a:rPr lang="en-US" baseline="0" dirty="0" err="1"/>
              <a:t>mas</a:t>
            </a:r>
            <a:r>
              <a:rPr lang="en-US" baseline="0" dirty="0"/>
              <a:t> </a:t>
            </a:r>
            <a:r>
              <a:rPr lang="en-US" baseline="0" dirty="0" err="1"/>
              <a:t>grandes</a:t>
            </a:r>
            <a:r>
              <a:rPr lang="en-US" baseline="0" dirty="0"/>
              <a:t> </a:t>
            </a:r>
            <a:r>
              <a:rPr lang="en-US" baseline="0" dirty="0" err="1"/>
              <a:t>que</a:t>
            </a:r>
            <a:r>
              <a:rPr lang="en-US" baseline="0" dirty="0"/>
              <a:t> </a:t>
            </a:r>
            <a:r>
              <a:rPr lang="en-US" baseline="0" dirty="0" err="1"/>
              <a:t>uno</a:t>
            </a:r>
            <a:r>
              <a:rPr lang="en-US" baseline="0" dirty="0"/>
              <a:t>. </a:t>
            </a:r>
            <a:r>
              <a:rPr lang="en-US" baseline="0" dirty="0" err="1"/>
              <a:t>Asi</a:t>
            </a:r>
            <a:r>
              <a:rPr lang="en-US" baseline="0" dirty="0"/>
              <a:t> </a:t>
            </a:r>
            <a:r>
              <a:rPr lang="en-US" baseline="0" dirty="0" err="1"/>
              <a:t>que</a:t>
            </a:r>
            <a:r>
              <a:rPr lang="en-US" baseline="0" dirty="0"/>
              <a:t> </a:t>
            </a:r>
            <a:r>
              <a:rPr lang="en-US" baseline="0" dirty="0" err="1"/>
              <a:t>es</a:t>
            </a:r>
            <a:r>
              <a:rPr lang="en-US" baseline="0" dirty="0"/>
              <a:t> </a:t>
            </a:r>
            <a:r>
              <a:rPr lang="en-US" baseline="0" dirty="0" err="1"/>
              <a:t>muy</a:t>
            </a:r>
            <a:r>
              <a:rPr lang="en-US" baseline="0" dirty="0"/>
              <a:t> </a:t>
            </a:r>
            <a:r>
              <a:rPr lang="en-US" baseline="0" dirty="0" err="1"/>
              <a:t>posible</a:t>
            </a:r>
            <a:r>
              <a:rPr lang="en-US" baseline="0" dirty="0"/>
              <a:t> </a:t>
            </a:r>
            <a:r>
              <a:rPr lang="en-US" baseline="0" dirty="0" err="1"/>
              <a:t>que</a:t>
            </a:r>
            <a:r>
              <a:rPr lang="en-US" baseline="0" dirty="0"/>
              <a:t> </a:t>
            </a:r>
            <a:r>
              <a:rPr lang="en-US" baseline="0" dirty="0" err="1"/>
              <a:t>nuestra</a:t>
            </a:r>
            <a:r>
              <a:rPr lang="en-US" baseline="0" dirty="0"/>
              <a:t> </a:t>
            </a:r>
            <a:r>
              <a:rPr lang="en-US" baseline="0" dirty="0" err="1"/>
              <a:t>probabilidad</a:t>
            </a:r>
            <a:r>
              <a:rPr lang="en-US" baseline="0" dirty="0"/>
              <a:t> no </a:t>
            </a:r>
            <a:r>
              <a:rPr lang="en-US" baseline="0" dirty="0" err="1"/>
              <a:t>sigue</a:t>
            </a:r>
            <a:r>
              <a:rPr lang="en-US" baseline="0" dirty="0"/>
              <a:t> </a:t>
            </a:r>
            <a:r>
              <a:rPr lang="en-US" baseline="0" dirty="0" err="1"/>
              <a:t>una</a:t>
            </a:r>
            <a:r>
              <a:rPr lang="en-US" baseline="0" dirty="0"/>
              <a:t> </a:t>
            </a:r>
            <a:r>
              <a:rPr lang="en-US" baseline="0" dirty="0" err="1"/>
              <a:t>distribucion</a:t>
            </a:r>
            <a:r>
              <a:rPr lang="en-US" baseline="0" dirty="0"/>
              <a:t> normal. No </a:t>
            </a:r>
            <a:r>
              <a:rPr lang="en-US" baseline="0" dirty="0" err="1"/>
              <a:t>es</a:t>
            </a:r>
            <a:r>
              <a:rPr lang="en-US" baseline="0" dirty="0"/>
              <a:t> </a:t>
            </a:r>
            <a:r>
              <a:rPr lang="en-US" baseline="0" dirty="0" err="1"/>
              <a:t>simetrica</a:t>
            </a:r>
            <a:r>
              <a:rPr lang="en-US" baseline="0" dirty="0"/>
              <a:t>. </a:t>
            </a:r>
            <a:r>
              <a:rPr lang="en-US" baseline="0" dirty="0" err="1"/>
              <a:t>Por</a:t>
            </a:r>
            <a:r>
              <a:rPr lang="en-US" baseline="0" dirty="0"/>
              <a:t> lo </a:t>
            </a:r>
            <a:r>
              <a:rPr lang="en-US" baseline="0" dirty="0" err="1"/>
              <a:t>que</a:t>
            </a:r>
            <a:r>
              <a:rPr lang="en-US" baseline="0" dirty="0"/>
              <a:t> </a:t>
            </a:r>
            <a:r>
              <a:rPr lang="en-US" baseline="0" dirty="0" err="1"/>
              <a:t>tampoco</a:t>
            </a:r>
            <a:r>
              <a:rPr lang="en-US" baseline="0" dirty="0"/>
              <a:t> </a:t>
            </a:r>
            <a:r>
              <a:rPr lang="en-US" baseline="0" dirty="0" err="1"/>
              <a:t>nos</a:t>
            </a:r>
            <a:r>
              <a:rPr lang="en-US" baseline="0" dirty="0"/>
              <a:t> </a:t>
            </a:r>
            <a:r>
              <a:rPr lang="en-US" baseline="0" dirty="0" err="1"/>
              <a:t>sirve</a:t>
            </a:r>
            <a:r>
              <a:rPr lang="en-US" baseline="0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4545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79463" y="768350"/>
            <a:ext cx="5545137" cy="38401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Rectangle 3"/>
          <p:cNvSpPr>
            <a:spLocks noGrp="1"/>
          </p:cNvSpPr>
          <p:nvPr>
            <p:ph type="body" idx="1"/>
          </p:nvPr>
        </p:nvSpPr>
        <p:spPr bwMode="auto">
          <a:xfrm>
            <a:off x="947739" y="4862515"/>
            <a:ext cx="5203825" cy="4605337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/>
              <a:t>Entonces</a:t>
            </a:r>
            <a:r>
              <a:rPr lang="en-US" dirty="0"/>
              <a:t> a </a:t>
            </a:r>
            <a:r>
              <a:rPr lang="en-US" dirty="0" err="1"/>
              <a:t>alguien</a:t>
            </a:r>
            <a:r>
              <a:rPr lang="en-US" dirty="0"/>
              <a:t> se</a:t>
            </a:r>
            <a:r>
              <a:rPr lang="en-US" baseline="0" dirty="0"/>
              <a:t> le </a:t>
            </a:r>
            <a:r>
              <a:rPr lang="en-US" baseline="0" dirty="0" err="1"/>
              <a:t>ocurrio</a:t>
            </a:r>
            <a:r>
              <a:rPr lang="en-US" baseline="0" dirty="0"/>
              <a:t> en </a:t>
            </a:r>
            <a:r>
              <a:rPr lang="en-US" baseline="0" dirty="0" err="1"/>
              <a:t>algun</a:t>
            </a:r>
            <a:r>
              <a:rPr lang="en-US" baseline="0" dirty="0"/>
              <a:t> </a:t>
            </a:r>
            <a:r>
              <a:rPr lang="en-US" baseline="0" dirty="0" err="1"/>
              <a:t>momento</a:t>
            </a:r>
            <a:r>
              <a:rPr lang="en-US" baseline="0" dirty="0"/>
              <a:t> </a:t>
            </a:r>
            <a:r>
              <a:rPr lang="en-US" baseline="0" dirty="0" err="1"/>
              <a:t>transformarlo</a:t>
            </a:r>
            <a:r>
              <a:rPr lang="en-US" baseline="0" dirty="0"/>
              <a:t> en la odds </a:t>
            </a:r>
            <a:r>
              <a:rPr lang="en-US" baseline="0" dirty="0" err="1"/>
              <a:t>que</a:t>
            </a:r>
            <a:r>
              <a:rPr lang="en-US" baseline="0" dirty="0"/>
              <a:t> </a:t>
            </a:r>
            <a:r>
              <a:rPr lang="en-US" baseline="0" dirty="0" err="1"/>
              <a:t>es</a:t>
            </a:r>
            <a:r>
              <a:rPr lang="en-US" baseline="0" dirty="0"/>
              <a:t> la </a:t>
            </a:r>
            <a:r>
              <a:rPr lang="en-US" baseline="0" dirty="0" err="1"/>
              <a:t>probabilidad</a:t>
            </a:r>
            <a:r>
              <a:rPr lang="en-US" baseline="0" dirty="0"/>
              <a:t> de </a:t>
            </a:r>
            <a:r>
              <a:rPr lang="en-US" baseline="0" dirty="0" err="1"/>
              <a:t>que</a:t>
            </a:r>
            <a:r>
              <a:rPr lang="en-US" baseline="0" dirty="0"/>
              <a:t> </a:t>
            </a:r>
            <a:r>
              <a:rPr lang="en-US" baseline="0" dirty="0" err="1"/>
              <a:t>ocurra</a:t>
            </a:r>
            <a:r>
              <a:rPr lang="en-US" baseline="0" dirty="0"/>
              <a:t> entre la </a:t>
            </a:r>
            <a:r>
              <a:rPr lang="en-US" baseline="0" dirty="0" err="1"/>
              <a:t>probabilidad</a:t>
            </a:r>
            <a:r>
              <a:rPr lang="en-US" baseline="0" dirty="0"/>
              <a:t> de </a:t>
            </a:r>
            <a:r>
              <a:rPr lang="en-US" baseline="0" dirty="0" err="1"/>
              <a:t>que</a:t>
            </a:r>
            <a:r>
              <a:rPr lang="en-US" baseline="0" dirty="0"/>
              <a:t> no </a:t>
            </a:r>
            <a:r>
              <a:rPr lang="en-US" baseline="0" dirty="0" err="1"/>
              <a:t>ocurra</a:t>
            </a:r>
            <a:r>
              <a:rPr lang="en-US" baseline="0" dirty="0"/>
              <a:t> y le </a:t>
            </a:r>
            <a:r>
              <a:rPr lang="en-US" baseline="0" dirty="0" err="1"/>
              <a:t>añadio</a:t>
            </a:r>
            <a:r>
              <a:rPr lang="en-US" baseline="0" dirty="0"/>
              <a:t> el </a:t>
            </a:r>
            <a:r>
              <a:rPr lang="en-US" baseline="0" dirty="0" err="1"/>
              <a:t>logaritmo</a:t>
            </a:r>
            <a:r>
              <a:rPr lang="en-US" baseline="0" dirty="0"/>
              <a:t>.</a:t>
            </a:r>
          </a:p>
          <a:p>
            <a:pPr eaLnBrk="1" hangingPunct="1"/>
            <a:endParaRPr lang="en-US" baseline="0" dirty="0"/>
          </a:p>
          <a:p>
            <a:pPr defTabSz="990478">
              <a:defRPr/>
            </a:pPr>
            <a:r>
              <a:rPr lang="en-US" baseline="0" dirty="0"/>
              <a:t> </a:t>
            </a:r>
            <a:r>
              <a:rPr lang="en-US" dirty="0"/>
              <a:t>Lo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tenemos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curva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lo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nosotros</a:t>
            </a:r>
            <a:r>
              <a:rPr lang="en-US" baseline="0" dirty="0"/>
              <a:t> </a:t>
            </a:r>
            <a:r>
              <a:rPr lang="en-US" baseline="0" dirty="0" err="1"/>
              <a:t>vamos</a:t>
            </a:r>
            <a:r>
              <a:rPr lang="en-US" baseline="0" dirty="0"/>
              <a:t> a </a:t>
            </a:r>
            <a:r>
              <a:rPr lang="en-US" baseline="0" dirty="0" err="1"/>
              <a:t>modelizar</a:t>
            </a:r>
            <a:r>
              <a:rPr lang="en-US" baseline="0" dirty="0"/>
              <a:t> en la </a:t>
            </a:r>
            <a:r>
              <a:rPr lang="en-US" baseline="0" dirty="0" err="1"/>
              <a:t>parta</a:t>
            </a:r>
            <a:r>
              <a:rPr lang="en-US" baseline="0" dirty="0"/>
              <a:t> </a:t>
            </a:r>
            <a:r>
              <a:rPr lang="en-US" baseline="0" dirty="0" err="1"/>
              <a:t>izquierda</a:t>
            </a:r>
            <a:r>
              <a:rPr lang="en-US" baseline="0" dirty="0"/>
              <a:t> de la </a:t>
            </a:r>
            <a:r>
              <a:rPr lang="en-US" baseline="0" dirty="0" err="1"/>
              <a:t>ecuacion</a:t>
            </a:r>
            <a:r>
              <a:rPr lang="en-US" baseline="0" dirty="0"/>
              <a:t> no </a:t>
            </a:r>
            <a:r>
              <a:rPr lang="en-US" baseline="0" dirty="0" err="1"/>
              <a:t>es</a:t>
            </a:r>
            <a:r>
              <a:rPr lang="en-US" baseline="0" dirty="0"/>
              <a:t> </a:t>
            </a:r>
            <a:r>
              <a:rPr lang="en-US" baseline="0" dirty="0" err="1"/>
              <a:t>ni</a:t>
            </a:r>
            <a:r>
              <a:rPr lang="en-US" baseline="0" dirty="0"/>
              <a:t> 0-1 </a:t>
            </a:r>
            <a:r>
              <a:rPr lang="en-US" baseline="0" dirty="0" err="1"/>
              <a:t>si</a:t>
            </a:r>
            <a:r>
              <a:rPr lang="en-US" baseline="0" dirty="0"/>
              <a:t> no el </a:t>
            </a:r>
            <a:r>
              <a:rPr lang="en-US" baseline="0" dirty="0" err="1"/>
              <a:t>logaritmo</a:t>
            </a:r>
            <a:r>
              <a:rPr lang="en-US" baseline="0" dirty="0"/>
              <a:t> de la odds </a:t>
            </a:r>
            <a:endParaRPr lang="en-US" dirty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470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79463" y="768350"/>
            <a:ext cx="5545137" cy="38401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Rectangle 3"/>
          <p:cNvSpPr>
            <a:spLocks noGrp="1"/>
          </p:cNvSpPr>
          <p:nvPr>
            <p:ph type="body" idx="1"/>
          </p:nvPr>
        </p:nvSpPr>
        <p:spPr bwMode="auto">
          <a:xfrm>
            <a:off x="947739" y="4862515"/>
            <a:ext cx="5203825" cy="4605337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4815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79463" y="768350"/>
            <a:ext cx="5545137" cy="38401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xfrm>
            <a:off x="947739" y="4862515"/>
            <a:ext cx="5203825" cy="4605337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2887205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79463" y="768350"/>
            <a:ext cx="5545137" cy="38401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Rectangle 3"/>
          <p:cNvSpPr>
            <a:spLocks noGrp="1"/>
          </p:cNvSpPr>
          <p:nvPr>
            <p:ph type="body" idx="1"/>
          </p:nvPr>
        </p:nvSpPr>
        <p:spPr bwMode="auto">
          <a:xfrm>
            <a:off x="947739" y="4862515"/>
            <a:ext cx="5203825" cy="4605337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ca-ES" dirty="0"/>
              <a:t>Los</a:t>
            </a:r>
            <a:r>
              <a:rPr lang="ca-ES" baseline="0" dirty="0"/>
              <a:t> </a:t>
            </a:r>
            <a:r>
              <a:rPr lang="ca-ES" baseline="0" dirty="0" err="1"/>
              <a:t>parametros</a:t>
            </a:r>
            <a:r>
              <a:rPr lang="ca-ES" baseline="0" dirty="0"/>
              <a:t> del modelo se </a:t>
            </a:r>
            <a:r>
              <a:rPr lang="ca-ES" baseline="0" dirty="0" err="1"/>
              <a:t>calculan</a:t>
            </a:r>
            <a:r>
              <a:rPr lang="ca-ES" baseline="0" dirty="0"/>
              <a:t> </a:t>
            </a:r>
            <a:r>
              <a:rPr lang="ca-ES" baseline="0" dirty="0" err="1"/>
              <a:t>usando</a:t>
            </a:r>
            <a:r>
              <a:rPr lang="ca-ES" baseline="0" dirty="0"/>
              <a:t> una </a:t>
            </a:r>
            <a:r>
              <a:rPr lang="ca-ES" baseline="0" dirty="0" err="1"/>
              <a:t>estimación</a:t>
            </a:r>
            <a:r>
              <a:rPr lang="ca-ES" baseline="0" dirty="0"/>
              <a:t> de </a:t>
            </a:r>
            <a:r>
              <a:rPr lang="ca-ES" baseline="0" dirty="0" err="1"/>
              <a:t>maxima</a:t>
            </a:r>
            <a:r>
              <a:rPr lang="ca-ES" baseline="0" dirty="0"/>
              <a:t> </a:t>
            </a:r>
            <a:r>
              <a:rPr lang="ca-ES" baseline="0" dirty="0" err="1"/>
              <a:t>verosimilidtud</a:t>
            </a:r>
            <a:r>
              <a:rPr lang="ca-ES" baseline="0" dirty="0"/>
              <a:t>. </a:t>
            </a:r>
            <a:r>
              <a:rPr lang="ca-ES" baseline="0" dirty="0" err="1"/>
              <a:t>Estas</a:t>
            </a:r>
            <a:r>
              <a:rPr lang="ca-ES" baseline="0" dirty="0"/>
              <a:t> solo son </a:t>
            </a:r>
            <a:r>
              <a:rPr lang="ca-ES" baseline="0" dirty="0" err="1"/>
              <a:t>validas</a:t>
            </a:r>
            <a:r>
              <a:rPr lang="ca-ES" baseline="0" dirty="0"/>
              <a:t> </a:t>
            </a:r>
            <a:r>
              <a:rPr lang="ca-ES" baseline="0" dirty="0" err="1"/>
              <a:t>cuando</a:t>
            </a:r>
            <a:r>
              <a:rPr lang="ca-ES" baseline="0" dirty="0"/>
              <a:t> para cada </a:t>
            </a:r>
            <a:r>
              <a:rPr lang="ca-ES" baseline="0" dirty="0" err="1"/>
              <a:t>combinacion</a:t>
            </a:r>
            <a:r>
              <a:rPr lang="ca-ES" baseline="0" dirty="0"/>
              <a:t> de variables </a:t>
            </a:r>
            <a:r>
              <a:rPr lang="ca-ES" baseline="0" dirty="0" err="1"/>
              <a:t>independientes</a:t>
            </a:r>
            <a:r>
              <a:rPr lang="ca-ES" baseline="0" dirty="0"/>
              <a:t> </a:t>
            </a:r>
            <a:r>
              <a:rPr lang="ca-ES" baseline="0" dirty="0" err="1"/>
              <a:t>tenemos</a:t>
            </a:r>
            <a:r>
              <a:rPr lang="ca-ES" baseline="0" dirty="0"/>
              <a:t> un numero </a:t>
            </a:r>
            <a:r>
              <a:rPr lang="ca-ES" baseline="0" dirty="0" err="1"/>
              <a:t>suficientemente</a:t>
            </a:r>
            <a:r>
              <a:rPr lang="ca-ES" baseline="0" dirty="0"/>
              <a:t> alto de </a:t>
            </a:r>
            <a:r>
              <a:rPr lang="ca-ES" baseline="0" dirty="0" err="1"/>
              <a:t>observaciones</a:t>
            </a:r>
            <a:r>
              <a:rPr lang="ca-ES" baseline="0" dirty="0"/>
              <a:t>. Si los </a:t>
            </a:r>
            <a:r>
              <a:rPr lang="ca-ES" baseline="0" dirty="0" err="1"/>
              <a:t>parametros</a:t>
            </a:r>
            <a:r>
              <a:rPr lang="ca-ES" baseline="0" dirty="0"/>
              <a:t> </a:t>
            </a:r>
            <a:r>
              <a:rPr lang="ca-ES" baseline="0" dirty="0" err="1"/>
              <a:t>estimados</a:t>
            </a:r>
            <a:r>
              <a:rPr lang="ca-ES" baseline="0" dirty="0"/>
              <a:t> en el modelo son </a:t>
            </a:r>
            <a:r>
              <a:rPr lang="ca-ES" baseline="0" dirty="0" err="1"/>
              <a:t>anormalmnete</a:t>
            </a:r>
            <a:r>
              <a:rPr lang="ca-ES" baseline="0" dirty="0"/>
              <a:t> </a:t>
            </a:r>
            <a:r>
              <a:rPr lang="ca-ES" baseline="0" dirty="0" err="1"/>
              <a:t>grandes</a:t>
            </a:r>
            <a:r>
              <a:rPr lang="ca-ES" baseline="0" dirty="0"/>
              <a:t>, </a:t>
            </a:r>
            <a:r>
              <a:rPr lang="ca-ES" baseline="0" dirty="0" err="1"/>
              <a:t>posiblemente</a:t>
            </a:r>
            <a:r>
              <a:rPr lang="ca-ES" baseline="0" dirty="0"/>
              <a:t> esta </a:t>
            </a:r>
            <a:r>
              <a:rPr lang="ca-ES" baseline="0" dirty="0" err="1"/>
              <a:t>condicion</a:t>
            </a:r>
            <a:r>
              <a:rPr lang="ca-ES" baseline="0" dirty="0"/>
              <a:t> </a:t>
            </a:r>
            <a:r>
              <a:rPr lang="ca-ES" baseline="0" dirty="0" err="1"/>
              <a:t>sea</a:t>
            </a:r>
            <a:r>
              <a:rPr lang="ca-ES" baseline="0" dirty="0"/>
              <a:t> violada. Tal </a:t>
            </a:r>
            <a:r>
              <a:rPr lang="ca-ES" baseline="0" dirty="0" err="1"/>
              <a:t>vez</a:t>
            </a:r>
            <a:r>
              <a:rPr lang="ca-ES" baseline="0" dirty="0"/>
              <a:t> se </a:t>
            </a:r>
            <a:r>
              <a:rPr lang="ca-ES" baseline="0" dirty="0" err="1"/>
              <a:t>solucione</a:t>
            </a:r>
            <a:r>
              <a:rPr lang="ca-ES" baseline="0" dirty="0"/>
              <a:t> el problema </a:t>
            </a:r>
            <a:r>
              <a:rPr lang="ca-ES" baseline="0" dirty="0" err="1"/>
              <a:t>agrupando</a:t>
            </a:r>
            <a:r>
              <a:rPr lang="ca-ES" baseline="0" dirty="0"/>
              <a:t> </a:t>
            </a:r>
            <a:r>
              <a:rPr lang="ca-ES" baseline="0" dirty="0" err="1"/>
              <a:t>categorias</a:t>
            </a:r>
            <a:r>
              <a:rPr lang="ca-ES" baseline="0" dirty="0"/>
              <a:t> que </a:t>
            </a:r>
            <a:r>
              <a:rPr lang="ca-ES" baseline="0" dirty="0" err="1"/>
              <a:t>tengan</a:t>
            </a:r>
            <a:r>
              <a:rPr lang="ca-ES" baseline="0" dirty="0"/>
              <a:t> </a:t>
            </a:r>
            <a:r>
              <a:rPr lang="ca-ES" baseline="0" dirty="0" err="1"/>
              <a:t>sentido</a:t>
            </a:r>
            <a:endParaRPr lang="ca-ES" baseline="0" dirty="0"/>
          </a:p>
          <a:p>
            <a:endParaRPr lang="ca-ES" baseline="0" dirty="0"/>
          </a:p>
          <a:p>
            <a:r>
              <a:rPr lang="ca-ES" baseline="0" dirty="0" err="1"/>
              <a:t>Tener</a:t>
            </a:r>
            <a:r>
              <a:rPr lang="ca-ES" baseline="0" dirty="0"/>
              <a:t> en </a:t>
            </a:r>
            <a:r>
              <a:rPr lang="ca-ES" baseline="0" dirty="0" err="1"/>
              <a:t>cuenta</a:t>
            </a:r>
            <a:r>
              <a:rPr lang="ca-ES" baseline="0" dirty="0"/>
              <a:t> </a:t>
            </a:r>
            <a:r>
              <a:rPr lang="ca-ES" baseline="0" dirty="0" err="1"/>
              <a:t>colinealidad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3230338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'imatge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ontenidor de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Conteni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623C31-BEF5-4952-A931-53BD9F353CC8}" type="slidenum">
              <a:rPr lang="ca-ES" smtClean="0"/>
              <a:pPr>
                <a:defRPr/>
              </a:pPr>
              <a:t>37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3308811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'imatge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ontenidor de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Conteni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623C31-BEF5-4952-A931-53BD9F353CC8}" type="slidenum">
              <a:rPr lang="ca-ES" smtClean="0"/>
              <a:pPr>
                <a:defRPr/>
              </a:pPr>
              <a:t>38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3308811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79463" y="768350"/>
            <a:ext cx="5545137" cy="38401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6" name="Rectangle 3"/>
          <p:cNvSpPr>
            <a:spLocks noGrp="1"/>
          </p:cNvSpPr>
          <p:nvPr>
            <p:ph type="body" idx="1"/>
          </p:nvPr>
        </p:nvSpPr>
        <p:spPr bwMode="auto">
          <a:xfrm>
            <a:off x="947739" y="4862515"/>
            <a:ext cx="5203825" cy="4605337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391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79463" y="768350"/>
            <a:ext cx="5545137" cy="38401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0" name="Rectangle 3"/>
          <p:cNvSpPr>
            <a:spLocks noGrp="1"/>
          </p:cNvSpPr>
          <p:nvPr>
            <p:ph type="body" idx="1"/>
          </p:nvPr>
        </p:nvSpPr>
        <p:spPr bwMode="auto">
          <a:xfrm>
            <a:off x="947739" y="4862515"/>
            <a:ext cx="5203825" cy="4605337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1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Para ello necesitamos un modelo como el que hemos visto antes pero en este caso que nos mida una variable</a:t>
            </a:r>
            <a:r>
              <a:rPr lang="es-ES" baseline="0" dirty="0"/>
              <a:t> respuesta </a:t>
            </a:r>
            <a:r>
              <a:rPr lang="es-ES" baseline="0" dirty="0" err="1"/>
              <a:t>dicotomica</a:t>
            </a:r>
            <a:r>
              <a:rPr lang="es-ES" baseline="0" dirty="0"/>
              <a:t>. </a:t>
            </a:r>
          </a:p>
          <a:p>
            <a:endParaRPr lang="es-ES" baseline="0" dirty="0"/>
          </a:p>
          <a:p>
            <a:r>
              <a:rPr lang="es-ES" baseline="0" dirty="0"/>
              <a:t>Este modelo lo podemos realizar con un objetivo simplemente exploratorio para describir el comportamiento de dicha enfermedad, o con fin predictivo, para clasificar a nuevos individuos.</a:t>
            </a:r>
          </a:p>
          <a:p>
            <a:endParaRPr lang="es-ES" baseline="0" dirty="0"/>
          </a:p>
          <a:p>
            <a:r>
              <a:rPr lang="es-ES" baseline="0" dirty="0"/>
              <a:t>Y otra pregunta que nos querremos responder es cual es la magnitud del efecto, cuanto esta afectando mi variable a mi evento de </a:t>
            </a:r>
            <a:r>
              <a:rPr lang="es-ES" baseline="0" dirty="0" err="1"/>
              <a:t>interes</a:t>
            </a:r>
            <a:r>
              <a:rPr lang="es-ES" baseline="0" dirty="0"/>
              <a:t>. </a:t>
            </a:r>
          </a:p>
          <a:p>
            <a:endParaRPr lang="es-ES" baseline="0" dirty="0"/>
          </a:p>
          <a:p>
            <a:endParaRPr lang="es-ES" baseline="0" dirty="0"/>
          </a:p>
          <a:p>
            <a:r>
              <a:rPr lang="es-ES" baseline="0" dirty="0"/>
              <a:t>El problema </a:t>
            </a:r>
            <a:r>
              <a:rPr lang="es-ES" baseline="0" dirty="0" err="1"/>
              <a:t>sera</a:t>
            </a:r>
            <a:r>
              <a:rPr lang="es-ES" baseline="0" dirty="0"/>
              <a:t> siempre ver que factores se asocian a nuestra enfermedad. Por lo tanto lo que intentaremos es detectar que factores se relacionan con nuestra variable respuesta. </a:t>
            </a:r>
          </a:p>
          <a:p>
            <a:endParaRPr lang="es-ES" baseline="0" dirty="0"/>
          </a:p>
          <a:p>
            <a:endParaRPr lang="es-ES" baseline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42441-9909-4530-A3E5-F5D262591C5C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3353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En la </a:t>
            </a:r>
            <a:r>
              <a:rPr lang="es-ES" dirty="0" err="1"/>
              <a:t>regresion</a:t>
            </a:r>
            <a:r>
              <a:rPr lang="es-ES" dirty="0"/>
              <a:t> </a:t>
            </a:r>
            <a:r>
              <a:rPr lang="es-ES" dirty="0" err="1"/>
              <a:t>logistica</a:t>
            </a:r>
            <a:r>
              <a:rPr lang="es-ES" baseline="0" dirty="0"/>
              <a:t> </a:t>
            </a:r>
            <a:r>
              <a:rPr lang="es-ES" baseline="0" dirty="0" err="1"/>
              <a:t>multiple</a:t>
            </a:r>
            <a:r>
              <a:rPr lang="es-ES" baseline="0" dirty="0"/>
              <a:t> el problema es el mismo pero ahora las variables explicativas o independientes, son mas de una. 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623C31-BEF5-4952-A931-53BD9F353CC8}" type="slidenum">
              <a:rPr lang="ca-ES" smtClean="0"/>
              <a:pPr>
                <a:defRPr/>
              </a:pPr>
              <a:t>49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738568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L’analisis</a:t>
            </a:r>
            <a:r>
              <a:rPr lang="es-ES" baseline="0" dirty="0"/>
              <a:t> tradicional  y lo que hemos visto ahora para variables si no, es un </a:t>
            </a:r>
            <a:r>
              <a:rPr lang="es-ES" baseline="0" dirty="0" err="1"/>
              <a:t>analisis</a:t>
            </a:r>
            <a:r>
              <a:rPr lang="es-ES" baseline="0" dirty="0"/>
              <a:t> simple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42441-9909-4530-A3E5-F5D262591C5C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8152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79463" y="768350"/>
            <a:ext cx="5545137" cy="38401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xfrm>
            <a:off x="947739" y="4862515"/>
            <a:ext cx="5203825" cy="4605337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/>
              <a:t>Entonces</a:t>
            </a:r>
            <a:r>
              <a:rPr lang="en-US" baseline="0" dirty="0"/>
              <a:t> </a:t>
            </a:r>
            <a:r>
              <a:rPr lang="en-US" baseline="0" dirty="0" err="1"/>
              <a:t>empezando</a:t>
            </a:r>
            <a:r>
              <a:rPr lang="en-US" baseline="0" dirty="0"/>
              <a:t> </a:t>
            </a:r>
            <a:r>
              <a:rPr lang="en-US" dirty="0" err="1"/>
              <a:t>por</a:t>
            </a:r>
            <a:r>
              <a:rPr lang="en-US" dirty="0"/>
              <a:t> el principio,</a:t>
            </a:r>
            <a:r>
              <a:rPr lang="en-US" baseline="0" dirty="0"/>
              <a:t> </a:t>
            </a:r>
            <a:r>
              <a:rPr lang="en-US" baseline="0" dirty="0" err="1"/>
              <a:t>loque</a:t>
            </a:r>
            <a:r>
              <a:rPr lang="en-US" baseline="0" dirty="0"/>
              <a:t> </a:t>
            </a:r>
            <a:r>
              <a:rPr lang="en-US" baseline="0" dirty="0" err="1"/>
              <a:t>hacemos</a:t>
            </a:r>
            <a:r>
              <a:rPr lang="en-US" baseline="0" dirty="0"/>
              <a:t> </a:t>
            </a:r>
            <a:r>
              <a:rPr lang="en-US" baseline="0" dirty="0" err="1"/>
              <a:t>es</a:t>
            </a:r>
            <a:r>
              <a:rPr lang="en-US" baseline="0" dirty="0"/>
              <a:t> un </a:t>
            </a:r>
            <a:r>
              <a:rPr lang="en-US" baseline="0" dirty="0" err="1"/>
              <a:t>resumen</a:t>
            </a:r>
            <a:r>
              <a:rPr lang="en-US" baseline="0" dirty="0"/>
              <a:t> </a:t>
            </a:r>
            <a:r>
              <a:rPr lang="en-US" baseline="0" dirty="0" err="1"/>
              <a:t>descriptivo</a:t>
            </a:r>
            <a:r>
              <a:rPr lang="en-US" baseline="0" dirty="0"/>
              <a:t> de </a:t>
            </a:r>
            <a:r>
              <a:rPr lang="en-US" baseline="0" dirty="0" err="1"/>
              <a:t>nuestros</a:t>
            </a:r>
            <a:r>
              <a:rPr lang="en-US" baseline="0" dirty="0"/>
              <a:t> </a:t>
            </a:r>
            <a:r>
              <a:rPr lang="en-US" baseline="0" dirty="0" err="1"/>
              <a:t>datos</a:t>
            </a:r>
            <a:r>
              <a:rPr lang="en-US" baseline="0" dirty="0"/>
              <a:t>, </a:t>
            </a:r>
            <a:r>
              <a:rPr lang="en-US" baseline="0" dirty="0" err="1"/>
              <a:t>una</a:t>
            </a:r>
            <a:r>
              <a:rPr lang="en-US" baseline="0" dirty="0"/>
              <a:t> </a:t>
            </a:r>
            <a:r>
              <a:rPr lang="en-US" baseline="0" dirty="0" err="1"/>
              <a:t>tabla</a:t>
            </a:r>
            <a:r>
              <a:rPr lang="en-US" baseline="0" dirty="0"/>
              <a:t> 2x2 en </a:t>
            </a:r>
            <a:r>
              <a:rPr lang="en-US" baseline="0" dirty="0" err="1"/>
              <a:t>este</a:t>
            </a:r>
            <a:r>
              <a:rPr lang="en-US" baseline="0" dirty="0"/>
              <a:t> </a:t>
            </a:r>
            <a:r>
              <a:rPr lang="en-US" baseline="0" dirty="0" err="1"/>
              <a:t>caso</a:t>
            </a:r>
            <a:r>
              <a:rPr lang="en-US" baseline="0" dirty="0"/>
              <a:t> y un test chi </a:t>
            </a:r>
            <a:r>
              <a:rPr lang="en-US" baseline="0" dirty="0" err="1"/>
              <a:t>cuadrado</a:t>
            </a:r>
            <a:r>
              <a:rPr lang="en-US" baseline="0" dirty="0"/>
              <a:t> </a:t>
            </a:r>
            <a:r>
              <a:rPr lang="en-US" baseline="0" dirty="0" err="1"/>
              <a:t>que</a:t>
            </a:r>
            <a:r>
              <a:rPr lang="en-US" baseline="0" dirty="0"/>
              <a:t> </a:t>
            </a:r>
            <a:r>
              <a:rPr lang="en-US" baseline="0" dirty="0" err="1"/>
              <a:t>es</a:t>
            </a:r>
            <a:r>
              <a:rPr lang="en-US" baseline="0" dirty="0"/>
              <a:t> lo </a:t>
            </a:r>
            <a:r>
              <a:rPr lang="en-US" baseline="0" dirty="0" err="1"/>
              <a:t>que</a:t>
            </a:r>
            <a:r>
              <a:rPr lang="en-US" baseline="0" dirty="0"/>
              <a:t> </a:t>
            </a:r>
            <a:r>
              <a:rPr lang="en-US" baseline="0" dirty="0" err="1"/>
              <a:t>sabemos</a:t>
            </a:r>
            <a:r>
              <a:rPr lang="en-US" baseline="0" dirty="0"/>
              <a:t> </a:t>
            </a:r>
            <a:r>
              <a:rPr lang="en-US" baseline="0" dirty="0" err="1"/>
              <a:t>hacer</a:t>
            </a:r>
            <a:r>
              <a:rPr lang="en-US" baseline="0" dirty="0"/>
              <a:t> y </a:t>
            </a:r>
            <a:r>
              <a:rPr lang="en-US" baseline="0" dirty="0" err="1"/>
              <a:t>asi</a:t>
            </a:r>
            <a:r>
              <a:rPr lang="en-US" baseline="0" dirty="0"/>
              <a:t> </a:t>
            </a:r>
            <a:r>
              <a:rPr lang="en-US" baseline="0" dirty="0" err="1"/>
              <a:t>ver</a:t>
            </a:r>
            <a:r>
              <a:rPr lang="en-US" baseline="0" dirty="0"/>
              <a:t> </a:t>
            </a:r>
            <a:r>
              <a:rPr lang="en-US" baseline="0" dirty="0" err="1"/>
              <a:t>si</a:t>
            </a:r>
            <a:r>
              <a:rPr lang="en-US" baseline="0" dirty="0"/>
              <a:t> </a:t>
            </a:r>
            <a:r>
              <a:rPr lang="en-US" baseline="0" dirty="0" err="1"/>
              <a:t>realmente</a:t>
            </a:r>
            <a:r>
              <a:rPr lang="en-US" baseline="0" dirty="0"/>
              <a:t> hay </a:t>
            </a:r>
            <a:r>
              <a:rPr lang="en-US" baseline="0" dirty="0" err="1"/>
              <a:t>asociacion</a:t>
            </a:r>
            <a:r>
              <a:rPr lang="en-US" baseline="0" dirty="0"/>
              <a:t>. </a:t>
            </a:r>
          </a:p>
          <a:p>
            <a:pPr eaLnBrk="1" hangingPunct="1"/>
            <a:endParaRPr lang="en-US" baseline="0" dirty="0"/>
          </a:p>
          <a:p>
            <a:pPr eaLnBrk="1" hangingPunct="1"/>
            <a:r>
              <a:rPr lang="en-US" baseline="0" dirty="0" err="1"/>
              <a:t>Cargamos</a:t>
            </a:r>
            <a:r>
              <a:rPr lang="en-US" baseline="0" dirty="0"/>
              <a:t> la </a:t>
            </a:r>
            <a:r>
              <a:rPr lang="en-US" baseline="0" dirty="0" err="1"/>
              <a:t>bbdd</a:t>
            </a:r>
            <a:r>
              <a:rPr lang="en-US" baseline="0" dirty="0"/>
              <a:t> </a:t>
            </a:r>
            <a:r>
              <a:rPr lang="en-US" baseline="0" dirty="0" err="1"/>
              <a:t>que</a:t>
            </a:r>
            <a:r>
              <a:rPr lang="en-US" baseline="0" dirty="0"/>
              <a:t> </a:t>
            </a:r>
            <a:r>
              <a:rPr lang="en-US" baseline="0" dirty="0" err="1"/>
              <a:t>es</a:t>
            </a:r>
            <a:r>
              <a:rPr lang="en-US" baseline="0" dirty="0"/>
              <a:t> la </a:t>
            </a:r>
            <a:r>
              <a:rPr lang="en-US" baseline="0" dirty="0" err="1"/>
              <a:t>que</a:t>
            </a:r>
            <a:r>
              <a:rPr lang="en-US" baseline="0" dirty="0"/>
              <a:t> </a:t>
            </a:r>
            <a:r>
              <a:rPr lang="en-US" baseline="0" dirty="0" err="1"/>
              <a:t>usaremos</a:t>
            </a:r>
            <a:r>
              <a:rPr lang="en-US" baseline="0" dirty="0"/>
              <a:t> </a:t>
            </a:r>
            <a:r>
              <a:rPr lang="en-US" baseline="0" dirty="0" err="1"/>
              <a:t>para</a:t>
            </a:r>
            <a:r>
              <a:rPr lang="en-US" baseline="0" dirty="0"/>
              <a:t> </a:t>
            </a:r>
            <a:r>
              <a:rPr lang="en-US" baseline="0" dirty="0" err="1"/>
              <a:t>entender</a:t>
            </a:r>
            <a:r>
              <a:rPr lang="en-US" baseline="0" dirty="0"/>
              <a:t> </a:t>
            </a:r>
            <a:r>
              <a:rPr lang="en-US" baseline="0" dirty="0" err="1"/>
              <a:t>como</a:t>
            </a:r>
            <a:r>
              <a:rPr lang="en-US" baseline="0" dirty="0"/>
              <a:t> </a:t>
            </a:r>
            <a:r>
              <a:rPr lang="en-US" baseline="0" dirty="0" err="1"/>
              <a:t>funciona</a:t>
            </a:r>
            <a:r>
              <a:rPr lang="en-US" baseline="0" dirty="0"/>
              <a:t> la </a:t>
            </a:r>
            <a:r>
              <a:rPr lang="en-US" baseline="0" dirty="0" err="1"/>
              <a:t>regresion</a:t>
            </a:r>
            <a:r>
              <a:rPr lang="en-US" baseline="0" dirty="0"/>
              <a:t> </a:t>
            </a:r>
            <a:r>
              <a:rPr lang="en-US" baseline="0" dirty="0" err="1"/>
              <a:t>logistica</a:t>
            </a:r>
            <a:r>
              <a:rPr lang="en-US" baseline="0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186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Hemos </a:t>
            </a:r>
            <a:r>
              <a:rPr lang="es-ES" dirty="0" err="1"/>
              <a:t>vist</a:t>
            </a:r>
            <a:r>
              <a:rPr lang="es-ES" dirty="0"/>
              <a:t> que la diferencia es </a:t>
            </a:r>
            <a:r>
              <a:rPr lang="es-ES" dirty="0" err="1"/>
              <a:t>estadisticamente</a:t>
            </a:r>
            <a:r>
              <a:rPr lang="es-ES" dirty="0"/>
              <a:t> significativa, pero lo que quiero </a:t>
            </a:r>
            <a:r>
              <a:rPr lang="es-ES" baseline="0" dirty="0"/>
              <a:t>saber es un tamaño del efecto, es decir cuan grande o pequeña es esta diferencia 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42441-9909-4530-A3E5-F5D262591C5C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7693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79463" y="768350"/>
            <a:ext cx="5545137" cy="38401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xfrm>
            <a:off x="947739" y="4862515"/>
            <a:ext cx="5203825" cy="4605337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/>
              <a:t>Una</a:t>
            </a:r>
            <a:r>
              <a:rPr lang="en-US" baseline="0" dirty="0"/>
              <a:t> </a:t>
            </a:r>
            <a:r>
              <a:rPr lang="en-US" baseline="0" dirty="0" err="1"/>
              <a:t>estadistico</a:t>
            </a:r>
            <a:r>
              <a:rPr lang="en-US" baseline="0" dirty="0"/>
              <a:t> </a:t>
            </a:r>
            <a:r>
              <a:rPr lang="en-US" baseline="0" dirty="0" err="1"/>
              <a:t>que</a:t>
            </a:r>
            <a:r>
              <a:rPr lang="en-US" baseline="0" dirty="0"/>
              <a:t> </a:t>
            </a:r>
            <a:r>
              <a:rPr lang="en-US" baseline="0" dirty="0" err="1"/>
              <a:t>podemos</a:t>
            </a:r>
            <a:r>
              <a:rPr lang="en-US" baseline="0" dirty="0"/>
              <a:t> </a:t>
            </a:r>
            <a:r>
              <a:rPr lang="en-US" baseline="0" dirty="0" err="1"/>
              <a:t>utilizar</a:t>
            </a:r>
            <a:r>
              <a:rPr lang="en-US" baseline="0" dirty="0"/>
              <a:t> </a:t>
            </a:r>
            <a:r>
              <a:rPr lang="en-US" baseline="0" dirty="0" err="1"/>
              <a:t>para</a:t>
            </a:r>
            <a:r>
              <a:rPr lang="en-US" baseline="0" dirty="0"/>
              <a:t> </a:t>
            </a:r>
            <a:r>
              <a:rPr lang="en-US" baseline="0" dirty="0" err="1"/>
              <a:t>medir</a:t>
            </a:r>
            <a:r>
              <a:rPr lang="en-US" baseline="0" dirty="0"/>
              <a:t> </a:t>
            </a:r>
            <a:r>
              <a:rPr lang="en-US" baseline="0" dirty="0" err="1"/>
              <a:t>esta</a:t>
            </a:r>
            <a:r>
              <a:rPr lang="en-US" baseline="0" dirty="0"/>
              <a:t> </a:t>
            </a:r>
            <a:r>
              <a:rPr lang="en-US" baseline="0" dirty="0" err="1"/>
              <a:t>diferencia</a:t>
            </a:r>
            <a:r>
              <a:rPr lang="en-US" baseline="0" dirty="0"/>
              <a:t> </a:t>
            </a:r>
            <a:r>
              <a:rPr lang="en-US" baseline="0" dirty="0" err="1"/>
              <a:t>es</a:t>
            </a:r>
            <a:r>
              <a:rPr lang="en-US" baseline="0" dirty="0"/>
              <a:t> el </a:t>
            </a:r>
            <a:r>
              <a:rPr lang="en-US" baseline="0" dirty="0" err="1"/>
              <a:t>riesgo</a:t>
            </a:r>
            <a:r>
              <a:rPr lang="en-US" baseline="0" dirty="0"/>
              <a:t> </a:t>
            </a:r>
            <a:r>
              <a:rPr lang="en-US" baseline="0" dirty="0" err="1"/>
              <a:t>relativo</a:t>
            </a:r>
            <a:r>
              <a:rPr lang="en-US" baseline="0" dirty="0"/>
              <a:t>  </a:t>
            </a:r>
            <a:r>
              <a:rPr lang="en-US" baseline="0" dirty="0" err="1"/>
              <a:t>que</a:t>
            </a:r>
            <a:r>
              <a:rPr lang="en-US" baseline="0" dirty="0"/>
              <a:t> no </a:t>
            </a:r>
            <a:r>
              <a:rPr lang="en-US" baseline="0" dirty="0" err="1"/>
              <a:t>es</a:t>
            </a:r>
            <a:r>
              <a:rPr lang="en-US" baseline="0" dirty="0"/>
              <a:t> </a:t>
            </a:r>
            <a:r>
              <a:rPr lang="en-US" baseline="0" dirty="0" err="1"/>
              <a:t>mas</a:t>
            </a:r>
            <a:r>
              <a:rPr lang="en-US" baseline="0" dirty="0"/>
              <a:t> </a:t>
            </a:r>
            <a:r>
              <a:rPr lang="en-US" baseline="0" dirty="0" err="1"/>
              <a:t>que</a:t>
            </a:r>
            <a:r>
              <a:rPr lang="en-US" baseline="0" dirty="0"/>
              <a:t> </a:t>
            </a:r>
            <a:r>
              <a:rPr lang="en-US" baseline="0" dirty="0" err="1"/>
              <a:t>hacer</a:t>
            </a:r>
            <a:r>
              <a:rPr lang="en-US" baseline="0" dirty="0"/>
              <a:t> el </a:t>
            </a:r>
            <a:r>
              <a:rPr lang="en-US" baseline="0" dirty="0" err="1"/>
              <a:t>cociente</a:t>
            </a:r>
            <a:r>
              <a:rPr lang="en-US" baseline="0" dirty="0"/>
              <a:t> entre la </a:t>
            </a:r>
            <a:r>
              <a:rPr lang="en-US" baseline="0" dirty="0" err="1"/>
              <a:t>probabilidad</a:t>
            </a:r>
            <a:r>
              <a:rPr lang="en-US" baseline="0" dirty="0"/>
              <a:t> de </a:t>
            </a:r>
            <a:r>
              <a:rPr lang="en-US" baseline="0" dirty="0" err="1"/>
              <a:t>tener</a:t>
            </a:r>
            <a:r>
              <a:rPr lang="en-US" baseline="0" dirty="0"/>
              <a:t> cancer entre los </a:t>
            </a:r>
            <a:r>
              <a:rPr lang="en-US" baseline="0" dirty="0" err="1"/>
              <a:t>que</a:t>
            </a:r>
            <a:r>
              <a:rPr lang="en-US" baseline="0" dirty="0"/>
              <a:t> </a:t>
            </a:r>
            <a:r>
              <a:rPr lang="en-US" baseline="0" dirty="0" err="1"/>
              <a:t>fuman</a:t>
            </a:r>
            <a:r>
              <a:rPr lang="en-US" baseline="0" dirty="0"/>
              <a:t> y el </a:t>
            </a:r>
            <a:r>
              <a:rPr lang="en-US" baseline="0" dirty="0" err="1"/>
              <a:t>riesgo</a:t>
            </a:r>
            <a:r>
              <a:rPr lang="en-US" baseline="0" dirty="0"/>
              <a:t> de </a:t>
            </a:r>
            <a:r>
              <a:rPr lang="en-US" baseline="0" dirty="0" err="1"/>
              <a:t>tenner</a:t>
            </a:r>
            <a:r>
              <a:rPr lang="en-US" baseline="0" dirty="0"/>
              <a:t> cancer entre los </a:t>
            </a:r>
            <a:r>
              <a:rPr lang="en-US" baseline="0" dirty="0" err="1"/>
              <a:t>que</a:t>
            </a:r>
            <a:r>
              <a:rPr lang="en-US" baseline="0" dirty="0"/>
              <a:t> no </a:t>
            </a:r>
            <a:r>
              <a:rPr lang="en-US" baseline="0" dirty="0" err="1"/>
              <a:t>fuman</a:t>
            </a:r>
            <a:r>
              <a:rPr lang="en-US" baseline="0" dirty="0"/>
              <a:t>.</a:t>
            </a:r>
          </a:p>
          <a:p>
            <a:pPr eaLnBrk="1" hangingPunct="1"/>
            <a:endParaRPr lang="en-US" baseline="0" dirty="0"/>
          </a:p>
          <a:p>
            <a:pPr eaLnBrk="1" hangingPunct="1"/>
            <a:r>
              <a:rPr lang="en-US" baseline="0" dirty="0" err="1"/>
              <a:t>Tengo</a:t>
            </a:r>
            <a:r>
              <a:rPr lang="en-US" baseline="0" dirty="0"/>
              <a:t> un </a:t>
            </a:r>
            <a:r>
              <a:rPr lang="en-US" baseline="0" dirty="0" err="1"/>
              <a:t>exceso</a:t>
            </a:r>
            <a:r>
              <a:rPr lang="en-US" baseline="0" dirty="0"/>
              <a:t> de </a:t>
            </a:r>
            <a:r>
              <a:rPr lang="en-US" baseline="0" dirty="0" err="1"/>
              <a:t>tener</a:t>
            </a:r>
            <a:r>
              <a:rPr lang="en-US" baseline="0" dirty="0"/>
              <a:t> cancer </a:t>
            </a:r>
            <a:r>
              <a:rPr lang="en-US" baseline="0" dirty="0" err="1"/>
              <a:t>si</a:t>
            </a:r>
            <a:r>
              <a:rPr lang="en-US" baseline="0" dirty="0"/>
              <a:t> soy del </a:t>
            </a:r>
            <a:r>
              <a:rPr lang="en-US" baseline="0" dirty="0" err="1"/>
              <a:t>grupo</a:t>
            </a:r>
            <a:r>
              <a:rPr lang="en-US" baseline="0" dirty="0"/>
              <a:t> de </a:t>
            </a:r>
            <a:r>
              <a:rPr lang="en-US" baseline="0" dirty="0" err="1"/>
              <a:t>fumadores</a:t>
            </a:r>
            <a:r>
              <a:rPr lang="en-US" baseline="0" dirty="0"/>
              <a:t> de 2.18. Y un </a:t>
            </a:r>
            <a:r>
              <a:rPr lang="en-US" baseline="0" dirty="0" err="1"/>
              <a:t>poco</a:t>
            </a:r>
            <a:r>
              <a:rPr lang="en-US" baseline="0" dirty="0"/>
              <a:t> la </a:t>
            </a:r>
            <a:r>
              <a:rPr lang="en-US" baseline="0" dirty="0" err="1"/>
              <a:t>discusion</a:t>
            </a:r>
            <a:r>
              <a:rPr lang="en-US" baseline="0" dirty="0"/>
              <a:t> </a:t>
            </a:r>
            <a:r>
              <a:rPr lang="en-US" baseline="0" dirty="0" err="1"/>
              <a:t>es</a:t>
            </a:r>
            <a:r>
              <a:rPr lang="en-US" baseline="0" dirty="0"/>
              <a:t> </a:t>
            </a:r>
            <a:r>
              <a:rPr lang="en-US" baseline="0" dirty="0" err="1"/>
              <a:t>si</a:t>
            </a:r>
            <a:r>
              <a:rPr lang="en-US" baseline="0" dirty="0"/>
              <a:t> 2 </a:t>
            </a:r>
            <a:r>
              <a:rPr lang="en-US" baseline="0" dirty="0" err="1"/>
              <a:t>es</a:t>
            </a:r>
            <a:r>
              <a:rPr lang="en-US" baseline="0" dirty="0"/>
              <a:t> </a:t>
            </a:r>
            <a:r>
              <a:rPr lang="en-US" baseline="0" dirty="0" err="1"/>
              <a:t>muy</a:t>
            </a:r>
            <a:r>
              <a:rPr lang="en-US" baseline="0" dirty="0"/>
              <a:t> </a:t>
            </a:r>
            <a:r>
              <a:rPr lang="en-US" baseline="0" dirty="0" err="1"/>
              <a:t>grande</a:t>
            </a:r>
            <a:r>
              <a:rPr lang="en-US" baseline="0" dirty="0"/>
              <a:t> o </a:t>
            </a:r>
            <a:r>
              <a:rPr lang="en-US" baseline="0" dirty="0" err="1"/>
              <a:t>muy</a:t>
            </a:r>
            <a:r>
              <a:rPr lang="en-US" baseline="0" dirty="0"/>
              <a:t> </a:t>
            </a:r>
            <a:r>
              <a:rPr lang="en-US" baseline="0" dirty="0" err="1"/>
              <a:t>pequeño</a:t>
            </a:r>
            <a:r>
              <a:rPr lang="en-US" baseline="0" dirty="0"/>
              <a:t>, </a:t>
            </a:r>
            <a:r>
              <a:rPr lang="en-US" baseline="0" dirty="0" err="1"/>
              <a:t>esto</a:t>
            </a:r>
            <a:r>
              <a:rPr lang="en-US" baseline="0" dirty="0"/>
              <a:t> </a:t>
            </a:r>
            <a:r>
              <a:rPr lang="en-US" baseline="0" dirty="0" err="1"/>
              <a:t>depende</a:t>
            </a:r>
            <a:r>
              <a:rPr lang="en-US" baseline="0" dirty="0"/>
              <a:t> del </a:t>
            </a:r>
            <a:r>
              <a:rPr lang="en-US" baseline="0" dirty="0" err="1"/>
              <a:t>problema</a:t>
            </a:r>
            <a:r>
              <a:rPr lang="en-US" baseline="0" dirty="0"/>
              <a:t> de </a:t>
            </a:r>
            <a:r>
              <a:rPr lang="en-US" baseline="0" dirty="0" err="1"/>
              <a:t>las</a:t>
            </a:r>
            <a:r>
              <a:rPr lang="en-US" baseline="0" dirty="0"/>
              <a:t> </a:t>
            </a:r>
            <a:r>
              <a:rPr lang="en-US" baseline="0" dirty="0" err="1"/>
              <a:t>repercuciones</a:t>
            </a:r>
            <a:r>
              <a:rPr lang="en-US" baseline="0" dirty="0"/>
              <a:t>… </a:t>
            </a:r>
          </a:p>
          <a:p>
            <a:pPr eaLnBrk="1" hangingPunct="1"/>
            <a:endParaRPr lang="en-US" baseline="0" dirty="0"/>
          </a:p>
          <a:p>
            <a:pPr eaLnBrk="1" hangingPunct="1"/>
            <a:r>
              <a:rPr lang="en-US" baseline="0" dirty="0"/>
              <a:t>Me </a:t>
            </a:r>
            <a:r>
              <a:rPr lang="en-US" baseline="0" dirty="0" err="1"/>
              <a:t>interesa</a:t>
            </a:r>
            <a:r>
              <a:rPr lang="en-US" baseline="0" dirty="0"/>
              <a:t> </a:t>
            </a:r>
            <a:r>
              <a:rPr lang="en-US" baseline="0" dirty="0" err="1"/>
              <a:t>este</a:t>
            </a:r>
            <a:r>
              <a:rPr lang="en-US" baseline="0" dirty="0"/>
              <a:t> </a:t>
            </a:r>
            <a:r>
              <a:rPr lang="en-US" baseline="0" dirty="0" err="1"/>
              <a:t>numero</a:t>
            </a:r>
            <a:r>
              <a:rPr lang="en-US" baseline="0" dirty="0"/>
              <a:t> </a:t>
            </a:r>
            <a:r>
              <a:rPr lang="en-US" baseline="0" dirty="0" err="1"/>
              <a:t>pq</a:t>
            </a:r>
            <a:r>
              <a:rPr lang="en-US" baseline="0" dirty="0"/>
              <a:t> </a:t>
            </a:r>
            <a:r>
              <a:rPr lang="en-US" baseline="0" dirty="0" err="1"/>
              <a:t>cuando</a:t>
            </a:r>
            <a:r>
              <a:rPr lang="en-US" baseline="0" dirty="0"/>
              <a:t> </a:t>
            </a:r>
            <a:r>
              <a:rPr lang="en-US" baseline="0" dirty="0" err="1"/>
              <a:t>yo</a:t>
            </a:r>
            <a:r>
              <a:rPr lang="en-US" baseline="0" dirty="0"/>
              <a:t> </a:t>
            </a:r>
            <a:r>
              <a:rPr lang="en-US" baseline="0" dirty="0" err="1"/>
              <a:t>estoy</a:t>
            </a:r>
            <a:r>
              <a:rPr lang="en-US" baseline="0" dirty="0"/>
              <a:t> </a:t>
            </a:r>
            <a:r>
              <a:rPr lang="en-US" baseline="0" dirty="0" err="1"/>
              <a:t>evaluando</a:t>
            </a:r>
            <a:r>
              <a:rPr lang="en-US" baseline="0" dirty="0"/>
              <a:t> la </a:t>
            </a:r>
            <a:r>
              <a:rPr lang="en-US" baseline="0" dirty="0" err="1"/>
              <a:t>relacion</a:t>
            </a:r>
            <a:r>
              <a:rPr lang="en-US" baseline="0" dirty="0"/>
              <a:t> entre dos variables </a:t>
            </a:r>
            <a:r>
              <a:rPr lang="en-US" baseline="0" dirty="0" err="1"/>
              <a:t>puedo</a:t>
            </a:r>
            <a:r>
              <a:rPr lang="en-US" baseline="0" dirty="0"/>
              <a:t> </a:t>
            </a:r>
            <a:r>
              <a:rPr lang="en-US" baseline="0" dirty="0" err="1"/>
              <a:t>decir</a:t>
            </a:r>
            <a:r>
              <a:rPr lang="en-US" baseline="0" dirty="0"/>
              <a:t> mi RR </a:t>
            </a:r>
            <a:r>
              <a:rPr lang="en-US" baseline="0" dirty="0" err="1"/>
              <a:t>es</a:t>
            </a:r>
            <a:r>
              <a:rPr lang="en-US" baseline="0" dirty="0"/>
              <a:t> </a:t>
            </a:r>
            <a:r>
              <a:rPr lang="en-US" baseline="0" dirty="0" err="1"/>
              <a:t>uno</a:t>
            </a:r>
            <a:r>
              <a:rPr lang="en-US" baseline="0" dirty="0"/>
              <a:t> u </a:t>
            </a:r>
            <a:r>
              <a:rPr lang="en-US" baseline="0" dirty="0" err="1"/>
              <a:t>otro</a:t>
            </a:r>
            <a:r>
              <a:rPr lang="en-US" baseline="0" dirty="0"/>
              <a:t>. </a:t>
            </a:r>
          </a:p>
          <a:p>
            <a:pPr eaLnBrk="1" hangingPunct="1"/>
            <a:endParaRPr lang="en-US" baseline="0" dirty="0"/>
          </a:p>
          <a:p>
            <a:pPr eaLnBrk="1" hangingPunct="1"/>
            <a:endParaRPr lang="en-US" baseline="0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err="1"/>
              <a:t>Rao</a:t>
            </a:r>
            <a:r>
              <a:rPr lang="en-US" dirty="0"/>
              <a:t> de </a:t>
            </a:r>
            <a:r>
              <a:rPr lang="en-US" dirty="0" err="1"/>
              <a:t>probabilitats</a:t>
            </a:r>
            <a:r>
              <a:rPr lang="en-US" dirty="0"/>
              <a:t> de cancer en </a:t>
            </a:r>
            <a:r>
              <a:rPr lang="en-US" dirty="0" err="1"/>
              <a:t>fumadors</a:t>
            </a:r>
            <a:r>
              <a:rPr lang="en-US" baseline="0" dirty="0"/>
              <a:t> I no </a:t>
            </a:r>
            <a:r>
              <a:rPr lang="en-US" baseline="0" dirty="0" err="1"/>
              <a:t>fumadors</a:t>
            </a:r>
            <a:r>
              <a:rPr lang="en-US" baseline="0" dirty="0"/>
              <a:t>. </a:t>
            </a:r>
            <a:r>
              <a:rPr lang="en-US" baseline="0" dirty="0" err="1"/>
              <a:t>Quan</a:t>
            </a:r>
            <a:r>
              <a:rPr lang="en-US" baseline="0" dirty="0"/>
              <a:t> major </a:t>
            </a:r>
            <a:r>
              <a:rPr lang="en-US" baseline="0" dirty="0" err="1"/>
              <a:t>es</a:t>
            </a:r>
            <a:r>
              <a:rPr lang="en-US" baseline="0" dirty="0"/>
              <a:t> la </a:t>
            </a:r>
            <a:r>
              <a:rPr lang="en-US" baseline="0" dirty="0" err="1"/>
              <a:t>probabilitat</a:t>
            </a:r>
            <a:r>
              <a:rPr lang="en-US" baseline="0" dirty="0"/>
              <a:t> de </a:t>
            </a:r>
            <a:r>
              <a:rPr lang="en-US" baseline="0" dirty="0" err="1"/>
              <a:t>tenir</a:t>
            </a:r>
            <a:r>
              <a:rPr lang="en-US" baseline="0" dirty="0"/>
              <a:t> cancer en </a:t>
            </a:r>
            <a:r>
              <a:rPr lang="en-US" baseline="0" dirty="0" err="1"/>
              <a:t>fumadors</a:t>
            </a:r>
            <a:r>
              <a:rPr lang="en-US" baseline="0" dirty="0"/>
              <a:t> </a:t>
            </a:r>
            <a:r>
              <a:rPr lang="en-US" baseline="0" dirty="0" err="1"/>
              <a:t>respecte</a:t>
            </a:r>
            <a:r>
              <a:rPr lang="en-US" baseline="0" dirty="0"/>
              <a:t> no </a:t>
            </a:r>
            <a:r>
              <a:rPr lang="en-US" baseline="0" dirty="0" err="1"/>
              <a:t>fumadors</a:t>
            </a:r>
            <a:endParaRPr lang="en-US" baseline="0" dirty="0"/>
          </a:p>
          <a:p>
            <a:pPr eaLnBrk="1" hangingPunct="1"/>
            <a:endParaRPr lang="en-US" baseline="0" dirty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789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90478">
              <a:defRPr/>
            </a:pPr>
            <a:r>
              <a:rPr lang="en-US" baseline="0" dirty="0"/>
              <a:t>La </a:t>
            </a:r>
            <a:r>
              <a:rPr lang="en-US" baseline="0" dirty="0" err="1"/>
              <a:t>interpretacion</a:t>
            </a:r>
            <a:r>
              <a:rPr lang="en-US" baseline="0" dirty="0"/>
              <a:t> del RR </a:t>
            </a:r>
            <a:r>
              <a:rPr lang="en-US" baseline="0" dirty="0" err="1"/>
              <a:t>por</a:t>
            </a:r>
            <a:r>
              <a:rPr lang="en-US" baseline="0" dirty="0"/>
              <a:t> lo </a:t>
            </a:r>
            <a:r>
              <a:rPr lang="en-US" baseline="0" dirty="0" err="1"/>
              <a:t>tanto</a:t>
            </a:r>
            <a:r>
              <a:rPr lang="en-US" baseline="0" dirty="0"/>
              <a:t> </a:t>
            </a:r>
            <a:r>
              <a:rPr lang="en-US" baseline="0" dirty="0" err="1"/>
              <a:t>es</a:t>
            </a:r>
            <a:r>
              <a:rPr lang="en-US" baseline="0" dirty="0"/>
              <a:t>  </a:t>
            </a:r>
            <a:r>
              <a:rPr lang="en-US" baseline="0" dirty="0" err="1"/>
              <a:t>si</a:t>
            </a:r>
            <a:r>
              <a:rPr lang="en-US" baseline="0" dirty="0"/>
              <a:t> </a:t>
            </a:r>
            <a:r>
              <a:rPr lang="en-US" baseline="0" dirty="0" err="1"/>
              <a:t>igaul</a:t>
            </a:r>
            <a:r>
              <a:rPr lang="en-US" baseline="0" dirty="0"/>
              <a:t> a 1  </a:t>
            </a:r>
            <a:r>
              <a:rPr lang="en-US" baseline="0" dirty="0" err="1"/>
              <a:t>igual</a:t>
            </a:r>
            <a:r>
              <a:rPr lang="en-US" baseline="0" dirty="0"/>
              <a:t> de </a:t>
            </a:r>
            <a:r>
              <a:rPr lang="en-US" baseline="0" dirty="0" err="1"/>
              <a:t>riesgo</a:t>
            </a:r>
            <a:r>
              <a:rPr lang="en-US" baseline="0" dirty="0"/>
              <a:t>, no </a:t>
            </a:r>
            <a:r>
              <a:rPr lang="en-US" baseline="0" dirty="0" err="1"/>
              <a:t>estan</a:t>
            </a:r>
            <a:r>
              <a:rPr lang="en-US" baseline="0" dirty="0"/>
              <a:t> </a:t>
            </a:r>
            <a:r>
              <a:rPr lang="en-US" baseline="0" dirty="0" err="1"/>
              <a:t>relacionados</a:t>
            </a:r>
            <a:r>
              <a:rPr lang="en-US" baseline="0" dirty="0"/>
              <a:t>. </a:t>
            </a:r>
            <a:r>
              <a:rPr lang="en-US" baseline="0" dirty="0" err="1"/>
              <a:t>blabla</a:t>
            </a:r>
            <a:endParaRPr lang="en-US" baseline="0" dirty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42441-9909-4530-A3E5-F5D262591C5C}" type="slidenum">
              <a:rPr lang="es-ES" smtClean="0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9817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5492EE-6908-4BB4-A265-08FDE31B02FA}" type="slidenum">
              <a:rPr lang="ca-ES"/>
              <a:pPr/>
              <a:t>14</a:t>
            </a:fld>
            <a:endParaRPr lang="ca-E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82638" y="769938"/>
            <a:ext cx="5537200" cy="3835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151" y="4860927"/>
            <a:ext cx="5207000" cy="4605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8235" tIns="49119" rIns="98235" bIns="49119"/>
          <a:lstStyle/>
          <a:p>
            <a:r>
              <a:rPr lang="es-ES" dirty="0"/>
              <a:t>Hasta</a:t>
            </a:r>
            <a:r>
              <a:rPr lang="es-ES" baseline="0" dirty="0"/>
              <a:t> aquí más o menos se entiende, pero la cosa empieza a complicarse. </a:t>
            </a:r>
          </a:p>
          <a:p>
            <a:endParaRPr lang="es-ES" baseline="0" dirty="0"/>
          </a:p>
          <a:p>
            <a:r>
              <a:rPr lang="es-ES" baseline="0" dirty="0"/>
              <a:t>Introducimos el concepto de la </a:t>
            </a:r>
            <a:r>
              <a:rPr lang="es-ES" baseline="0" dirty="0" err="1"/>
              <a:t>odds</a:t>
            </a:r>
            <a:r>
              <a:rPr lang="es-ES" baseline="0" dirty="0"/>
              <a:t>, que para los anglosajones es un concepto muy claro pero que aquí nos cuesta de entender. </a:t>
            </a:r>
          </a:p>
          <a:p>
            <a:r>
              <a:rPr lang="es-ES" baseline="0" dirty="0"/>
              <a:t>El </a:t>
            </a:r>
            <a:r>
              <a:rPr lang="es-ES" baseline="0" dirty="0" err="1"/>
              <a:t>odds</a:t>
            </a:r>
            <a:r>
              <a:rPr lang="es-ES" baseline="0" dirty="0"/>
              <a:t> es un termino que viene del mundo de las apuestas. Es un ratio, un cociente entre cuantas posibilidades tengo yo a favor del caballo y cuantas tengo en contra. </a:t>
            </a:r>
          </a:p>
          <a:p>
            <a:endParaRPr lang="es-ES" baseline="0" dirty="0"/>
          </a:p>
          <a:p>
            <a:r>
              <a:rPr lang="es-ES" baseline="0" dirty="0"/>
              <a:t>Por cada 10 veces que gane uno 1 </a:t>
            </a:r>
            <a:r>
              <a:rPr lang="es-ES" baseline="0" dirty="0" err="1"/>
              <a:t>perdera</a:t>
            </a:r>
            <a:r>
              <a:rPr lang="es-ES" baseline="0" dirty="0"/>
              <a:t> el otro. </a:t>
            </a:r>
          </a:p>
          <a:p>
            <a:endParaRPr lang="es-ES" baseline="0" dirty="0"/>
          </a:p>
          <a:p>
            <a:r>
              <a:rPr lang="es-ES" baseline="0" dirty="0"/>
              <a:t>La literatura dice que un fumador tiene 1 de 2 con morir de eso, y dice esto no me pasara. Si fumo, me </a:t>
            </a:r>
            <a:r>
              <a:rPr lang="es-ES" baseline="0" dirty="0" err="1"/>
              <a:t>morire</a:t>
            </a:r>
            <a:r>
              <a:rPr lang="es-ES" baseline="0" dirty="0"/>
              <a:t> un 33% de por ello. </a:t>
            </a:r>
          </a:p>
          <a:p>
            <a:endParaRPr lang="es-ES" baseline="0" dirty="0"/>
          </a:p>
          <a:p>
            <a:r>
              <a:rPr lang="es-ES" baseline="0" dirty="0" err="1"/>
              <a:t>Odds</a:t>
            </a:r>
            <a:r>
              <a:rPr lang="es-ES" baseline="0" dirty="0"/>
              <a:t> de ganar la </a:t>
            </a:r>
            <a:r>
              <a:rPr lang="es-ES" baseline="0" dirty="0" err="1"/>
              <a:t>loteria</a:t>
            </a:r>
            <a:r>
              <a:rPr lang="es-ES" baseline="0" dirty="0"/>
              <a:t> es de 80 millones a 1, y dice </a:t>
            </a:r>
            <a:r>
              <a:rPr lang="es-ES" baseline="0" dirty="0" err="1"/>
              <a:t>dames</a:t>
            </a:r>
            <a:r>
              <a:rPr lang="es-ES" baseline="0" dirty="0"/>
              <a:t> dos </a:t>
            </a:r>
            <a:r>
              <a:rPr lang="es-ES" baseline="0" dirty="0" err="1"/>
              <a:t>tiquets</a:t>
            </a:r>
            <a:r>
              <a:rPr lang="es-ES" baseline="0" dirty="0"/>
              <a:t>. </a:t>
            </a:r>
          </a:p>
          <a:p>
            <a:endParaRPr lang="es-ES" baseline="0" dirty="0"/>
          </a:p>
          <a:p>
            <a:endParaRPr lang="es-ES" baseline="0" dirty="0"/>
          </a:p>
          <a:p>
            <a:r>
              <a:rPr lang="es-ES" baseline="0" dirty="0"/>
              <a:t>El </a:t>
            </a:r>
            <a:r>
              <a:rPr lang="es-ES" baseline="0" dirty="0" err="1"/>
              <a:t>odds</a:t>
            </a:r>
            <a:r>
              <a:rPr lang="es-ES" baseline="0" dirty="0"/>
              <a:t> intenta transmitir el exceso o defecto de a favor o en contra de estar enfermo. </a:t>
            </a:r>
          </a:p>
          <a:p>
            <a:endParaRPr lang="es-ES" baseline="0" dirty="0"/>
          </a:p>
          <a:p>
            <a:endParaRPr lang="es-ES" baseline="0" dirty="0"/>
          </a:p>
          <a:p>
            <a:endParaRPr lang="es-ES" baseline="0" dirty="0"/>
          </a:p>
          <a:p>
            <a:endParaRPr lang="es-ES" baseline="0" dirty="0"/>
          </a:p>
          <a:p>
            <a:r>
              <a:rPr lang="es-ES" dirty="0" err="1"/>
              <a:t>Odds</a:t>
            </a:r>
            <a:r>
              <a:rPr lang="es-ES" baseline="0" dirty="0"/>
              <a:t> de </a:t>
            </a:r>
            <a:r>
              <a:rPr lang="es-ES" baseline="0" dirty="0" err="1"/>
              <a:t>fumadors</a:t>
            </a:r>
            <a:r>
              <a:rPr lang="es-ES" baseline="0" dirty="0"/>
              <a:t> respecte no </a:t>
            </a:r>
            <a:r>
              <a:rPr lang="es-ES" baseline="0" dirty="0" err="1"/>
              <a:t>fumadors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45954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quarter" idx="10" hasCustomPrompt="1"/>
          </p:nvPr>
        </p:nvSpPr>
        <p:spPr>
          <a:xfrm>
            <a:off x="488950" y="3500438"/>
            <a:ext cx="4752082" cy="360362"/>
          </a:xfrm>
          <a:prstGeom prst="rect">
            <a:avLst/>
          </a:prstGeom>
        </p:spPr>
        <p:txBody>
          <a:bodyPr/>
          <a:lstStyle>
            <a:lvl1pPr>
              <a:buNone/>
              <a:defRPr sz="2000" b="1" baseline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ca-ES" dirty="0"/>
              <a:t>Data de la presentació</a:t>
            </a:r>
          </a:p>
        </p:txBody>
      </p:sp>
      <p:sp>
        <p:nvSpPr>
          <p:cNvPr id="5" name="3 Marcador de texto"/>
          <p:cNvSpPr>
            <a:spLocks noGrp="1"/>
          </p:cNvSpPr>
          <p:nvPr>
            <p:ph type="body" sz="quarter" idx="11" hasCustomPrompt="1"/>
          </p:nvPr>
        </p:nvSpPr>
        <p:spPr>
          <a:xfrm>
            <a:off x="488504" y="3933056"/>
            <a:ext cx="8784976" cy="936104"/>
          </a:xfrm>
          <a:prstGeom prst="rect">
            <a:avLst/>
          </a:prstGeom>
        </p:spPr>
        <p:txBody>
          <a:bodyPr/>
          <a:lstStyle>
            <a:lvl1pPr>
              <a:buNone/>
              <a:defRPr sz="3600" b="1" baseline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ca-ES" dirty="0"/>
              <a:t>Títol de la presentació</a:t>
            </a:r>
          </a:p>
        </p:txBody>
      </p:sp>
      <p:sp>
        <p:nvSpPr>
          <p:cNvPr id="6" name="3 Marcador de texto"/>
          <p:cNvSpPr>
            <a:spLocks noGrp="1"/>
          </p:cNvSpPr>
          <p:nvPr>
            <p:ph type="body" sz="quarter" idx="12" hasCustomPrompt="1"/>
          </p:nvPr>
        </p:nvSpPr>
        <p:spPr>
          <a:xfrm>
            <a:off x="488504" y="3068960"/>
            <a:ext cx="4752082" cy="360362"/>
          </a:xfrm>
          <a:prstGeom prst="rect">
            <a:avLst/>
          </a:prstGeom>
        </p:spPr>
        <p:txBody>
          <a:bodyPr/>
          <a:lstStyle>
            <a:lvl1pPr>
              <a:buNone/>
              <a:defRPr sz="2000" b="1" baseline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ca-ES" dirty="0"/>
              <a:t>Nom del/la ponent</a:t>
            </a:r>
          </a:p>
        </p:txBody>
      </p:sp>
      <p:sp>
        <p:nvSpPr>
          <p:cNvPr id="7" name="6 CuadroTexto"/>
          <p:cNvSpPr txBox="1"/>
          <p:nvPr userDrawn="1"/>
        </p:nvSpPr>
        <p:spPr>
          <a:xfrm>
            <a:off x="3512841" y="260648"/>
            <a:ext cx="59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36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Vall d’Hebron Institut de Recerca</a:t>
            </a:r>
          </a:p>
        </p:txBody>
      </p:sp>
      <p:pic>
        <p:nvPicPr>
          <p:cNvPr id="8" name="7 Imagen" descr="VHIR_negatiu.png"/>
          <p:cNvPicPr>
            <a:picLocks noChangeAspect="1"/>
          </p:cNvPicPr>
          <p:nvPr userDrawn="1"/>
        </p:nvPicPr>
        <p:blipFill>
          <a:blip r:embed="rId2" cstate="print"/>
          <a:srcRect t="14501" b="22727"/>
          <a:stretch>
            <a:fillRect/>
          </a:stretch>
        </p:blipFill>
        <p:spPr>
          <a:xfrm>
            <a:off x="350489" y="0"/>
            <a:ext cx="3120347" cy="18080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20296" y="260350"/>
            <a:ext cx="6865408" cy="4318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D9B2B8E-BBFB-41C5-8B53-DC676C65398C}" type="slidenum">
              <a:rPr lang="ca-ES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FA3B1-C676-45ED-8A00-71AB4C657181}" type="slidenum">
              <a:rPr lang="ca-ES" smtClean="0"/>
              <a:pPr/>
              <a:t>‹Nº›</a:t>
            </a:fld>
            <a:endParaRPr lang="ca-ES" dirty="0"/>
          </a:p>
        </p:txBody>
      </p:sp>
      <p:sp>
        <p:nvSpPr>
          <p:cNvPr id="6" name="8 Título"/>
          <p:cNvSpPr>
            <a:spLocks noGrp="1"/>
          </p:cNvSpPr>
          <p:nvPr>
            <p:ph type="title" hasCustomPrompt="1"/>
          </p:nvPr>
        </p:nvSpPr>
        <p:spPr>
          <a:xfrm>
            <a:off x="200472" y="1484784"/>
            <a:ext cx="5760640" cy="432048"/>
          </a:xfrm>
          <a:prstGeom prst="rect">
            <a:avLst/>
          </a:prstGeom>
        </p:spPr>
        <p:txBody>
          <a:bodyPr/>
          <a:lstStyle>
            <a:lvl1pPr algn="l">
              <a:defRPr sz="1800" b="1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ca-ES" dirty="0"/>
              <a:t>Nom professor/a</a:t>
            </a:r>
          </a:p>
        </p:txBody>
      </p:sp>
      <p:sp>
        <p:nvSpPr>
          <p:cNvPr id="7" name="7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00472" y="2060848"/>
            <a:ext cx="5760640" cy="316835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buFont typeface="Wingdings" pitchFamily="2" charset="2"/>
              <a:buChar char="§"/>
              <a:defRPr sz="1600"/>
            </a:lvl2pPr>
            <a:lvl3pPr marL="1257300" indent="-228600">
              <a:buFont typeface="Verdana" pitchFamily="34" charset="0"/>
              <a:buChar char="−"/>
              <a:defRPr sz="1400"/>
            </a:lvl3pPr>
          </a:lstStyle>
          <a:p>
            <a:pPr lvl="0"/>
            <a:r>
              <a:rPr lang="es-ES" dirty="0" err="1"/>
              <a:t>Text</a:t>
            </a:r>
            <a:r>
              <a:rPr lang="es-ES" dirty="0"/>
              <a:t> del </a:t>
            </a:r>
            <a:r>
              <a:rPr lang="es-ES" dirty="0" err="1"/>
              <a:t>cv</a:t>
            </a:r>
            <a:endParaRPr lang="es-ES" dirty="0"/>
          </a:p>
          <a:p>
            <a:pPr lvl="1"/>
            <a:r>
              <a:rPr lang="es-ES" dirty="0" err="1"/>
              <a:t>Segon</a:t>
            </a:r>
            <a:r>
              <a:rPr lang="es-ES" dirty="0"/>
              <a:t> </a:t>
            </a:r>
            <a:r>
              <a:rPr lang="es-ES" dirty="0" err="1"/>
              <a:t>nivell</a:t>
            </a:r>
            <a:endParaRPr lang="es-ES" dirty="0"/>
          </a:p>
          <a:p>
            <a:pPr lvl="2"/>
            <a:r>
              <a:rPr lang="es-ES" dirty="0"/>
              <a:t>Tercer </a:t>
            </a:r>
            <a:r>
              <a:rPr lang="es-ES" dirty="0" err="1"/>
              <a:t>nivell</a:t>
            </a:r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title" hasCustomPrompt="1"/>
          </p:nvPr>
        </p:nvSpPr>
        <p:spPr>
          <a:xfrm>
            <a:off x="142056" y="548680"/>
            <a:ext cx="8915400" cy="476672"/>
          </a:xfrm>
          <a:prstGeom prst="rect">
            <a:avLst/>
          </a:prstGeom>
        </p:spPr>
        <p:txBody>
          <a:bodyPr/>
          <a:lstStyle>
            <a:lvl1pPr algn="l">
              <a:defRPr sz="1800" b="1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ca-ES" dirty="0"/>
              <a:t>Fes clic per afegir títol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FA3B1-C676-45ED-8A00-71AB4C657181}" type="slidenum">
              <a:rPr lang="ca-ES" smtClean="0"/>
              <a:pPr/>
              <a:t>‹Nº›</a:t>
            </a:fld>
            <a:endParaRPr lang="ca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ol i objec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0" hasCustomPrompt="1"/>
          </p:nvPr>
        </p:nvSpPr>
        <p:spPr>
          <a:xfrm>
            <a:off x="215602" y="1125439"/>
            <a:ext cx="7905750" cy="287337"/>
          </a:xfrm>
          <a:prstGeom prst="rect">
            <a:avLst/>
          </a:prstGeom>
        </p:spPr>
        <p:txBody>
          <a:bodyPr/>
          <a:lstStyle>
            <a:lvl1pPr>
              <a:buNone/>
              <a:defRPr sz="1400" b="1" baseline="0">
                <a:solidFill>
                  <a:srgbClr val="993489"/>
                </a:solidFill>
              </a:defRPr>
            </a:lvl1pPr>
          </a:lstStyle>
          <a:p>
            <a:pPr lvl="0"/>
            <a:r>
              <a:rPr lang="ca-ES" dirty="0"/>
              <a:t>Fes clic per afegir títol interior</a:t>
            </a:r>
          </a:p>
        </p:txBody>
      </p:sp>
      <p:sp>
        <p:nvSpPr>
          <p:cNvPr id="7" name="8 Título"/>
          <p:cNvSpPr>
            <a:spLocks noGrp="1"/>
          </p:cNvSpPr>
          <p:nvPr>
            <p:ph type="title" hasCustomPrompt="1"/>
          </p:nvPr>
        </p:nvSpPr>
        <p:spPr>
          <a:xfrm>
            <a:off x="128464" y="476672"/>
            <a:ext cx="8915400" cy="476672"/>
          </a:xfrm>
          <a:prstGeom prst="rect">
            <a:avLst/>
          </a:prstGeom>
        </p:spPr>
        <p:txBody>
          <a:bodyPr/>
          <a:lstStyle>
            <a:lvl1pPr algn="l">
              <a:defRPr sz="1800" b="1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ca-ES" dirty="0"/>
              <a:t>Fes clic per afegir títol</a:t>
            </a:r>
          </a:p>
        </p:txBody>
      </p:sp>
      <p:sp>
        <p:nvSpPr>
          <p:cNvPr id="12" name="11 Marcador de posición de imagen"/>
          <p:cNvSpPr>
            <a:spLocks noGrp="1"/>
          </p:cNvSpPr>
          <p:nvPr>
            <p:ph type="pic" sz="quarter" idx="11" hasCustomPrompt="1"/>
          </p:nvPr>
        </p:nvSpPr>
        <p:spPr>
          <a:xfrm>
            <a:off x="215899" y="1556792"/>
            <a:ext cx="8409509" cy="46085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a-ES" dirty="0"/>
              <a:t>Imatge / gràfic</a:t>
            </a:r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A3B1-C676-45ED-8A00-71AB4C657181}" type="slidenum">
              <a:rPr lang="ca-ES" smtClean="0"/>
              <a:pPr/>
              <a:t>‹Nº›</a:t>
            </a:fld>
            <a:endParaRPr lang="ca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ol i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0" hasCustomPrompt="1"/>
          </p:nvPr>
        </p:nvSpPr>
        <p:spPr>
          <a:xfrm>
            <a:off x="215602" y="1125439"/>
            <a:ext cx="4233342" cy="287337"/>
          </a:xfrm>
          <a:prstGeom prst="rect">
            <a:avLst/>
          </a:prstGeom>
        </p:spPr>
        <p:txBody>
          <a:bodyPr/>
          <a:lstStyle>
            <a:lvl1pPr>
              <a:buNone/>
              <a:defRPr sz="1400" b="1" baseline="0">
                <a:solidFill>
                  <a:srgbClr val="993489"/>
                </a:solidFill>
              </a:defRPr>
            </a:lvl1pPr>
          </a:lstStyle>
          <a:p>
            <a:pPr lvl="0"/>
            <a:r>
              <a:rPr lang="ca-ES" dirty="0"/>
              <a:t>Fes clic per afegir títol interior</a:t>
            </a:r>
          </a:p>
        </p:txBody>
      </p:sp>
      <p:sp>
        <p:nvSpPr>
          <p:cNvPr id="7" name="8 Título"/>
          <p:cNvSpPr>
            <a:spLocks noGrp="1"/>
          </p:cNvSpPr>
          <p:nvPr>
            <p:ph type="title" hasCustomPrompt="1"/>
          </p:nvPr>
        </p:nvSpPr>
        <p:spPr>
          <a:xfrm>
            <a:off x="142056" y="476672"/>
            <a:ext cx="8915400" cy="476672"/>
          </a:xfrm>
          <a:prstGeom prst="rect">
            <a:avLst/>
          </a:prstGeom>
        </p:spPr>
        <p:txBody>
          <a:bodyPr/>
          <a:lstStyle>
            <a:lvl1pPr algn="l">
              <a:defRPr sz="1800" b="1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ca-ES" dirty="0"/>
              <a:t>Fes clic per afegir títol</a:t>
            </a:r>
          </a:p>
        </p:txBody>
      </p:sp>
      <p:sp>
        <p:nvSpPr>
          <p:cNvPr id="12" name="11 Marcador de posición de imagen"/>
          <p:cNvSpPr>
            <a:spLocks noGrp="1"/>
          </p:cNvSpPr>
          <p:nvPr>
            <p:ph type="pic" sz="quarter" idx="11" hasCustomPrompt="1"/>
          </p:nvPr>
        </p:nvSpPr>
        <p:spPr>
          <a:xfrm>
            <a:off x="215899" y="1556792"/>
            <a:ext cx="4233045" cy="46085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a-ES" dirty="0"/>
              <a:t>Imatge / gràfic</a:t>
            </a:r>
          </a:p>
        </p:txBody>
      </p:sp>
      <p:sp>
        <p:nvSpPr>
          <p:cNvPr id="5" name="9 Marcador de texto"/>
          <p:cNvSpPr>
            <a:spLocks noGrp="1"/>
          </p:cNvSpPr>
          <p:nvPr>
            <p:ph type="body" sz="quarter" idx="12" hasCustomPrompt="1"/>
          </p:nvPr>
        </p:nvSpPr>
        <p:spPr>
          <a:xfrm>
            <a:off x="4680098" y="1124744"/>
            <a:ext cx="4233342" cy="287337"/>
          </a:xfrm>
          <a:prstGeom prst="rect">
            <a:avLst/>
          </a:prstGeom>
        </p:spPr>
        <p:txBody>
          <a:bodyPr/>
          <a:lstStyle>
            <a:lvl1pPr>
              <a:buNone/>
              <a:defRPr sz="1400" b="1" baseline="0">
                <a:solidFill>
                  <a:srgbClr val="993489"/>
                </a:solidFill>
              </a:defRPr>
            </a:lvl1pPr>
          </a:lstStyle>
          <a:p>
            <a:pPr lvl="0"/>
            <a:r>
              <a:rPr lang="ca-ES" dirty="0"/>
              <a:t>Fes clic per afegir títol interior</a:t>
            </a:r>
          </a:p>
        </p:txBody>
      </p:sp>
      <p:sp>
        <p:nvSpPr>
          <p:cNvPr id="6" name="11 Marcador de posición de imagen"/>
          <p:cNvSpPr>
            <a:spLocks noGrp="1"/>
          </p:cNvSpPr>
          <p:nvPr>
            <p:ph type="pic" sz="quarter" idx="13" hasCustomPrompt="1"/>
          </p:nvPr>
        </p:nvSpPr>
        <p:spPr>
          <a:xfrm>
            <a:off x="4680395" y="1556097"/>
            <a:ext cx="4233045" cy="46085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a-ES" dirty="0"/>
              <a:t>Imatge / gràfic</a:t>
            </a:r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1EFA3B1-C676-45ED-8A00-71AB4C657181}" type="slidenum">
              <a:rPr lang="ca-ES" smtClean="0"/>
              <a:pPr/>
              <a:t>‹Nº›</a:t>
            </a:fld>
            <a:endParaRPr lang="ca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ol, objecte 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0" hasCustomPrompt="1"/>
          </p:nvPr>
        </p:nvSpPr>
        <p:spPr>
          <a:xfrm>
            <a:off x="215602" y="1125439"/>
            <a:ext cx="7905750" cy="287337"/>
          </a:xfrm>
          <a:prstGeom prst="rect">
            <a:avLst/>
          </a:prstGeom>
        </p:spPr>
        <p:txBody>
          <a:bodyPr/>
          <a:lstStyle>
            <a:lvl1pPr>
              <a:buNone/>
              <a:defRPr sz="1400" b="1" baseline="0">
                <a:solidFill>
                  <a:srgbClr val="993489"/>
                </a:solidFill>
              </a:defRPr>
            </a:lvl1pPr>
          </a:lstStyle>
          <a:p>
            <a:pPr lvl="0"/>
            <a:r>
              <a:rPr lang="ca-ES" dirty="0"/>
              <a:t>Fes clic per afegir títol interior</a:t>
            </a:r>
          </a:p>
        </p:txBody>
      </p:sp>
      <p:sp>
        <p:nvSpPr>
          <p:cNvPr id="7" name="8 Título"/>
          <p:cNvSpPr>
            <a:spLocks noGrp="1"/>
          </p:cNvSpPr>
          <p:nvPr>
            <p:ph type="title" hasCustomPrompt="1"/>
          </p:nvPr>
        </p:nvSpPr>
        <p:spPr>
          <a:xfrm>
            <a:off x="142056" y="476672"/>
            <a:ext cx="8915400" cy="476672"/>
          </a:xfrm>
          <a:prstGeom prst="rect">
            <a:avLst/>
          </a:prstGeom>
        </p:spPr>
        <p:txBody>
          <a:bodyPr/>
          <a:lstStyle>
            <a:lvl1pPr algn="l">
              <a:defRPr sz="1800" b="1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ca-ES" dirty="0"/>
              <a:t>Fes clic per afegir títol</a:t>
            </a:r>
          </a:p>
        </p:txBody>
      </p:sp>
      <p:sp>
        <p:nvSpPr>
          <p:cNvPr id="12" name="11 Marcador de posición de imagen"/>
          <p:cNvSpPr>
            <a:spLocks noGrp="1"/>
          </p:cNvSpPr>
          <p:nvPr>
            <p:ph type="pic" sz="quarter" idx="11" hasCustomPrompt="1"/>
          </p:nvPr>
        </p:nvSpPr>
        <p:spPr>
          <a:xfrm>
            <a:off x="215899" y="1556792"/>
            <a:ext cx="5673205" cy="28803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a-ES" dirty="0"/>
              <a:t>Imatge / gràfic</a:t>
            </a:r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A3B1-C676-45ED-8A00-71AB4C657181}" type="slidenum">
              <a:rPr lang="ca-ES" smtClean="0"/>
              <a:pPr/>
              <a:t>‹Nº›</a:t>
            </a:fld>
            <a:endParaRPr lang="ca-ES" dirty="0"/>
          </a:p>
        </p:txBody>
      </p:sp>
      <p:sp>
        <p:nvSpPr>
          <p:cNvPr id="6" name="7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199776" y="4581128"/>
            <a:ext cx="8929688" cy="144130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buFont typeface="Wingdings" pitchFamily="2" charset="2"/>
              <a:buChar char="§"/>
              <a:defRPr sz="1600"/>
            </a:lvl2pPr>
            <a:lvl3pPr marL="1257300" indent="-228600">
              <a:buFont typeface="Verdana" pitchFamily="34" charset="0"/>
              <a:buChar char="−"/>
              <a:defRPr sz="1400"/>
            </a:lvl3pPr>
          </a:lstStyle>
          <a:p>
            <a:pPr lvl="0"/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contingut</a:t>
            </a:r>
            <a:endParaRPr lang="es-ES" dirty="0"/>
          </a:p>
          <a:p>
            <a:pPr lvl="1"/>
            <a:r>
              <a:rPr lang="es-ES" dirty="0" err="1"/>
              <a:t>Segon</a:t>
            </a:r>
            <a:r>
              <a:rPr lang="es-ES" dirty="0"/>
              <a:t> </a:t>
            </a:r>
            <a:r>
              <a:rPr lang="es-ES" dirty="0" err="1"/>
              <a:t>nivell</a:t>
            </a:r>
            <a:endParaRPr lang="es-ES" dirty="0"/>
          </a:p>
          <a:p>
            <a:pPr lvl="2"/>
            <a:r>
              <a:rPr lang="es-ES" dirty="0"/>
              <a:t>Tercer </a:t>
            </a:r>
            <a:r>
              <a:rPr lang="es-ES" dirty="0" err="1"/>
              <a:t>nivell</a:t>
            </a:r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ol 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0" hasCustomPrompt="1"/>
          </p:nvPr>
        </p:nvSpPr>
        <p:spPr>
          <a:xfrm>
            <a:off x="215602" y="1125439"/>
            <a:ext cx="7905750" cy="287337"/>
          </a:xfrm>
          <a:prstGeom prst="rect">
            <a:avLst/>
          </a:prstGeom>
        </p:spPr>
        <p:txBody>
          <a:bodyPr/>
          <a:lstStyle>
            <a:lvl1pPr>
              <a:buNone/>
              <a:defRPr sz="1400" b="1" baseline="0">
                <a:solidFill>
                  <a:srgbClr val="993489"/>
                </a:solidFill>
              </a:defRPr>
            </a:lvl1pPr>
          </a:lstStyle>
          <a:p>
            <a:pPr lvl="0"/>
            <a:r>
              <a:rPr lang="ca-ES" dirty="0"/>
              <a:t>Fes clic per afegir títol interior</a:t>
            </a:r>
          </a:p>
        </p:txBody>
      </p:sp>
      <p:sp>
        <p:nvSpPr>
          <p:cNvPr id="7" name="8 Título"/>
          <p:cNvSpPr>
            <a:spLocks noGrp="1"/>
          </p:cNvSpPr>
          <p:nvPr>
            <p:ph type="title" hasCustomPrompt="1"/>
          </p:nvPr>
        </p:nvSpPr>
        <p:spPr>
          <a:xfrm>
            <a:off x="142056" y="476672"/>
            <a:ext cx="8915400" cy="476672"/>
          </a:xfrm>
          <a:prstGeom prst="rect">
            <a:avLst/>
          </a:prstGeom>
        </p:spPr>
        <p:txBody>
          <a:bodyPr/>
          <a:lstStyle>
            <a:lvl1pPr algn="l">
              <a:defRPr sz="1800" b="1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ca-ES" dirty="0"/>
              <a:t>Fes clic per afegir títol</a:t>
            </a:r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A3B1-C676-45ED-8A00-71AB4C657181}" type="slidenum">
              <a:rPr lang="ca-ES" smtClean="0"/>
              <a:pPr/>
              <a:t>‹Nº›</a:t>
            </a:fld>
            <a:endParaRPr lang="ca-ES" dirty="0"/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199776" y="1556792"/>
            <a:ext cx="8929688" cy="44656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 baseline="0"/>
            </a:lvl1pPr>
            <a:lvl2pPr>
              <a:buFont typeface="Wingdings" pitchFamily="2" charset="2"/>
              <a:buChar char="§"/>
              <a:defRPr sz="1600"/>
            </a:lvl2pPr>
            <a:lvl3pPr marL="1257300" indent="-228600">
              <a:buFont typeface="Verdana" pitchFamily="34" charset="0"/>
              <a:buChar char="−"/>
              <a:defRPr sz="1400"/>
            </a:lvl3pPr>
          </a:lstStyle>
          <a:p>
            <a:pPr lvl="0"/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contingut</a:t>
            </a:r>
            <a:endParaRPr lang="es-ES" dirty="0"/>
          </a:p>
          <a:p>
            <a:pPr lvl="1"/>
            <a:r>
              <a:rPr lang="es-ES" dirty="0" err="1"/>
              <a:t>Segon</a:t>
            </a:r>
            <a:r>
              <a:rPr lang="es-ES" dirty="0"/>
              <a:t> </a:t>
            </a:r>
            <a:r>
              <a:rPr lang="es-ES" dirty="0" err="1"/>
              <a:t>nivell</a:t>
            </a:r>
            <a:endParaRPr lang="es-ES" dirty="0"/>
          </a:p>
          <a:p>
            <a:pPr lvl="2"/>
            <a:r>
              <a:rPr lang="es-ES" dirty="0"/>
              <a:t>Tercer </a:t>
            </a:r>
            <a:r>
              <a:rPr lang="es-ES" dirty="0" err="1"/>
              <a:t>nivell</a:t>
            </a:r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uió sess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Marcador de texto"/>
          <p:cNvSpPr>
            <a:spLocks noGrp="1"/>
          </p:cNvSpPr>
          <p:nvPr>
            <p:ph type="body" sz="quarter" idx="10" hasCustomPrompt="1"/>
          </p:nvPr>
        </p:nvSpPr>
        <p:spPr>
          <a:xfrm>
            <a:off x="3903254" y="578918"/>
            <a:ext cx="6002746" cy="5351102"/>
          </a:xfrm>
          <a:prstGeom prst="rect">
            <a:avLst/>
          </a:prstGeom>
        </p:spPr>
        <p:txBody>
          <a:bodyPr/>
          <a:lstStyle>
            <a:lvl1pPr marL="360000" indent="-360000">
              <a:buFont typeface="+mj-lt"/>
              <a:buAutoNum type="arabicPeriod"/>
              <a:defRPr baseline="0"/>
            </a:lvl1pPr>
            <a:lvl2pPr>
              <a:defRPr sz="2000" baseline="0"/>
            </a:lvl2pPr>
            <a:lvl3pPr>
              <a:buFont typeface="Wingdings" pitchFamily="2" charset="2"/>
              <a:buChar char="§"/>
              <a:defRPr sz="1600"/>
            </a:lvl3pPr>
            <a:lvl4pPr>
              <a:defRPr sz="1600"/>
            </a:lvl4pPr>
          </a:lstStyle>
          <a:p>
            <a:pPr lvl="0"/>
            <a:r>
              <a:rPr lang="es-ES" dirty="0"/>
              <a:t>Posar </a:t>
            </a:r>
            <a:r>
              <a:rPr lang="es-ES" dirty="0" err="1"/>
              <a:t>l’índex</a:t>
            </a:r>
            <a:r>
              <a:rPr lang="es-ES" dirty="0"/>
              <a:t> en </a:t>
            </a:r>
            <a:r>
              <a:rPr lang="es-ES" dirty="0" err="1"/>
              <a:t>aquesta</a:t>
            </a:r>
            <a:r>
              <a:rPr lang="es-ES" dirty="0"/>
              <a:t> diapositiva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5 CuadroTexto"/>
          <p:cNvSpPr txBox="1"/>
          <p:nvPr userDrawn="1"/>
        </p:nvSpPr>
        <p:spPr>
          <a:xfrm>
            <a:off x="9382125" y="6429375"/>
            <a:ext cx="428625" cy="254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fld id="{50C34EE5-6631-4A79-B7D1-728AD68605AD}" type="slidenum">
              <a:rPr lang="es-ES" sz="1000" u="none">
                <a:cs typeface="+mn-cs"/>
              </a:rPr>
              <a:pPr algn="ctr">
                <a:defRPr/>
              </a:pPr>
              <a:t>‹Nº›</a:t>
            </a:fld>
            <a:endParaRPr lang="es-ES" sz="2400" u="none" dirty="0">
              <a:cs typeface="+mn-c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92560" y="274638"/>
            <a:ext cx="8418140" cy="11430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ca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3.gif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DSC01359.JPG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rgbClr val="993489">
                <a:tint val="45000"/>
                <a:satMod val="400000"/>
              </a:srgbClr>
            </a:duotone>
            <a:lum/>
          </a:blip>
          <a:srcRect l="1335" r="15768" b="14209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 userDrawn="1"/>
        </p:nvSpPr>
        <p:spPr>
          <a:xfrm>
            <a:off x="0" y="6453336"/>
            <a:ext cx="9906000" cy="404664"/>
          </a:xfrm>
          <a:prstGeom prst="rect">
            <a:avLst/>
          </a:prstGeom>
          <a:gradFill flip="none" rotWithShape="1">
            <a:gsLst>
              <a:gs pos="0">
                <a:srgbClr val="993489">
                  <a:shade val="30000"/>
                  <a:satMod val="115000"/>
                </a:srgbClr>
              </a:gs>
              <a:gs pos="50000">
                <a:srgbClr val="993489">
                  <a:shade val="67500"/>
                  <a:satMod val="115000"/>
                </a:srgbClr>
              </a:gs>
              <a:gs pos="100000">
                <a:srgbClr val="993489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8 Conector recto"/>
          <p:cNvCxnSpPr/>
          <p:nvPr userDrawn="1"/>
        </p:nvCxnSpPr>
        <p:spPr>
          <a:xfrm>
            <a:off x="116463" y="476672"/>
            <a:ext cx="858095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9 Imagen" descr="logo_IR.gif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8892988" y="116633"/>
            <a:ext cx="896549" cy="349367"/>
          </a:xfrm>
          <a:prstGeom prst="rect">
            <a:avLst/>
          </a:prstGeom>
        </p:spPr>
      </p:pic>
      <p:sp>
        <p:nvSpPr>
          <p:cNvPr id="12" name="11 CuadroTexto"/>
          <p:cNvSpPr txBox="1"/>
          <p:nvPr userDrawn="1"/>
        </p:nvSpPr>
        <p:spPr>
          <a:xfrm>
            <a:off x="128464" y="188640"/>
            <a:ext cx="6408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rgbClr val="993489"/>
                </a:solidFill>
              </a:rPr>
              <a:t>Master in Translational Biomedical Research 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97416" y="6453336"/>
            <a:ext cx="1136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91EFA3B1-C676-45ED-8A00-71AB4C657181}" type="slidenum">
              <a:rPr lang="ca-ES" smtClean="0"/>
              <a:pPr/>
              <a:t>‹Nº›</a:t>
            </a:fld>
            <a:endParaRPr lang="ca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7" r:id="rId2"/>
    <p:sldLayoutId id="2147483650" r:id="rId3"/>
    <p:sldLayoutId id="2147483661" r:id="rId4"/>
    <p:sldLayoutId id="2147483676" r:id="rId5"/>
    <p:sldLayoutId id="2147483662" r:id="rId6"/>
    <p:sldLayoutId id="2147483678" r:id="rId7"/>
    <p:sldLayoutId id="2147483679" r:id="rId8"/>
    <p:sldLayoutId id="2147483680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8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2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networkianos.com/odd-ratio-que-es-como-se-interpreta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7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9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7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48.wmf"/><Relationship Id="rId4" Type="http://schemas.openxmlformats.org/officeDocument/2006/relationships/oleObject" Target="../embeddings/oleObject1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Marcador de texto"/>
          <p:cNvSpPr>
            <a:spLocks noGrp="1"/>
          </p:cNvSpPr>
          <p:nvPr>
            <p:ph type="body" sz="quarter" idx="12"/>
          </p:nvPr>
        </p:nvSpPr>
        <p:spPr>
          <a:xfrm>
            <a:off x="492496" y="3140968"/>
            <a:ext cx="6840760" cy="788668"/>
          </a:xfrm>
        </p:spPr>
        <p:txBody>
          <a:bodyPr/>
          <a:lstStyle/>
          <a:p>
            <a:r>
              <a:rPr lang="en-GB" dirty="0"/>
              <a:t>Miriam </a:t>
            </a:r>
            <a:r>
              <a:rPr lang="en-GB"/>
              <a:t>Mota-Foix    </a:t>
            </a:r>
            <a:r>
              <a:rPr lang="en-GB" dirty="0" err="1"/>
              <a:t>Santi</a:t>
            </a:r>
            <a:r>
              <a:rPr lang="en-GB" dirty="0"/>
              <a:t> </a:t>
            </a:r>
            <a:r>
              <a:rPr lang="en-GB" dirty="0" err="1"/>
              <a:t>Pérez-Hoyos</a:t>
            </a:r>
            <a:endParaRPr lang="en-GB" dirty="0"/>
          </a:p>
          <a:p>
            <a:r>
              <a:rPr lang="en-GB" sz="1600" dirty="0">
                <a:solidFill>
                  <a:schemeClr val="bg1">
                    <a:lumMod val="75000"/>
                  </a:schemeClr>
                </a:solidFill>
              </a:rPr>
              <a:t>miriam.mota@vhir.org  santi.perezhoyos@vhir.org</a:t>
            </a:r>
          </a:p>
        </p:txBody>
      </p:sp>
      <p:sp>
        <p:nvSpPr>
          <p:cNvPr id="10" name="4 Marcador de texto"/>
          <p:cNvSpPr txBox="1">
            <a:spLocks/>
          </p:cNvSpPr>
          <p:nvPr/>
        </p:nvSpPr>
        <p:spPr>
          <a:xfrm>
            <a:off x="523844" y="4572008"/>
            <a:ext cx="8784976" cy="1496208"/>
          </a:xfrm>
          <a:prstGeom prst="rect">
            <a:avLst/>
          </a:prstGeom>
        </p:spPr>
        <p:txBody>
          <a:bodyPr/>
          <a:lstStyle/>
          <a:p>
            <a:pPr marL="457200" marR="0" lvl="0" indent="-449263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/>
            </a:pPr>
            <a:r>
              <a:rPr lang="es-ES" sz="3600" b="1" dirty="0" err="1" smtClean="0">
                <a:solidFill>
                  <a:schemeClr val="bg1"/>
                </a:solidFill>
                <a:latin typeface="Calibri" charset="0"/>
                <a:ea typeface="ＭＳ Ｐゴシック" pitchFamily="48" charset="0"/>
                <a:cs typeface="ＭＳ Ｐゴシック" pitchFamily="48" charset="0"/>
              </a:rPr>
              <a:t>Qualitative</a:t>
            </a:r>
            <a:r>
              <a:rPr lang="es-ES" sz="3600" b="1" smtClean="0">
                <a:solidFill>
                  <a:schemeClr val="bg1"/>
                </a:solidFill>
                <a:latin typeface="Calibri" charset="0"/>
                <a:ea typeface="ＭＳ Ｐゴシック" pitchFamily="48" charset="0"/>
                <a:cs typeface="ＭＳ Ｐゴシック" pitchFamily="48" charset="0"/>
              </a:rPr>
              <a:t> variables. </a:t>
            </a:r>
            <a:r>
              <a:rPr kumimoji="0" lang="es-ES" sz="36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charset="0"/>
                <a:ea typeface="ＭＳ Ｐゴシック" pitchFamily="48" charset="0"/>
                <a:cs typeface="ＭＳ Ｐゴシック" pitchFamily="48" charset="0"/>
              </a:rPr>
              <a:t>Logistic</a:t>
            </a:r>
            <a:r>
              <a:rPr kumimoji="0" lang="es-E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charset="0"/>
                <a:ea typeface="ＭＳ Ｐゴシック" pitchFamily="48" charset="0"/>
                <a:cs typeface="ＭＳ Ｐゴシック" pitchFamily="48" charset="0"/>
              </a:rPr>
              <a:t> </a:t>
            </a:r>
            <a:r>
              <a:rPr kumimoji="0" lang="es-ES" sz="36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charset="0"/>
                <a:ea typeface="ＭＳ Ｐゴシック" pitchFamily="48" charset="0"/>
                <a:cs typeface="ＭＳ Ｐゴシック" pitchFamily="48" charset="0"/>
              </a:rPr>
              <a:t>Regression</a:t>
            </a:r>
            <a:endParaRPr kumimoji="0" lang="es-E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charset="0"/>
              <a:ea typeface="ＭＳ Ｐゴシック" pitchFamily="48" charset="0"/>
              <a:cs typeface="ＭＳ Ｐゴシック" pitchFamily="4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2633" y="689989"/>
            <a:ext cx="8915400" cy="634082"/>
          </a:xfrm>
        </p:spPr>
        <p:txBody>
          <a:bodyPr/>
          <a:lstStyle/>
          <a:p>
            <a:r>
              <a:rPr lang="es-ES" sz="3600" dirty="0"/>
              <a:t>Fisher Test</a:t>
            </a:r>
            <a:endParaRPr lang="en-US" sz="3600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95300" y="1340768"/>
            <a:ext cx="8915400" cy="4785395"/>
          </a:xfrm>
        </p:spPr>
        <p:txBody>
          <a:bodyPr/>
          <a:lstStyle/>
          <a:p>
            <a:endParaRPr lang="es-ES" sz="2400" dirty="0"/>
          </a:p>
          <a:p>
            <a:pPr lvl="1"/>
            <a:r>
              <a:rPr lang="en-US" altLang="es-ES" b="1" dirty="0"/>
              <a:t>Is based on exact probabilities</a:t>
            </a:r>
          </a:p>
          <a:p>
            <a:pPr lvl="1"/>
            <a:endParaRPr lang="en-US" altLang="es-ES" b="1" dirty="0"/>
          </a:p>
          <a:p>
            <a:pPr lvl="1"/>
            <a:r>
              <a:rPr lang="en-US" altLang="es-ES" dirty="0"/>
              <a:t>Use when expected count &lt;5 cases in each cell </a:t>
            </a:r>
            <a:r>
              <a:rPr lang="en-US" altLang="es-ES" u="sng" dirty="0"/>
              <a:t>and</a:t>
            </a:r>
          </a:p>
          <a:p>
            <a:pPr lvl="1"/>
            <a:endParaRPr lang="en-US" altLang="es-ES" u="sng" dirty="0"/>
          </a:p>
          <a:p>
            <a:pPr lvl="1"/>
            <a:r>
              <a:rPr lang="en-US" altLang="es-ES" dirty="0"/>
              <a:t>Use with 2 x 2 contingency table</a:t>
            </a:r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722071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0C8171-39F0-47D3-B95A-B1FC856CA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Fisher test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DC3B13-B73E-4955-863A-CA1D9C7EDD5F}"/>
              </a:ext>
            </a:extLst>
          </p:cNvPr>
          <p:cNvSpPr txBox="1"/>
          <p:nvPr/>
        </p:nvSpPr>
        <p:spPr>
          <a:xfrm>
            <a:off x="704528" y="949158"/>
            <a:ext cx="780609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u="none" kern="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CODE: </a:t>
            </a:r>
          </a:p>
          <a:p>
            <a:r>
              <a:rPr lang="en-US" u="none" kern="0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gmodels</a:t>
            </a:r>
            <a:r>
              <a:rPr lang="en-US" u="none" kern="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::</a:t>
            </a:r>
            <a:r>
              <a:rPr lang="en-US" u="none" kern="0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CrossTable</a:t>
            </a:r>
            <a:r>
              <a:rPr lang="en-US" u="none" kern="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en-US" u="none" kern="0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diab$CHD</a:t>
            </a:r>
            <a:r>
              <a:rPr lang="en-US" u="none" kern="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, </a:t>
            </a:r>
            <a:r>
              <a:rPr lang="en-US" u="none" kern="0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diab$MORT</a:t>
            </a:r>
            <a:r>
              <a:rPr lang="en-US" u="none" kern="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, </a:t>
            </a:r>
            <a:r>
              <a:rPr lang="en-US" u="none" kern="0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prop.c</a:t>
            </a:r>
            <a:r>
              <a:rPr lang="en-US" u="none" kern="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= F, </a:t>
            </a:r>
            <a:r>
              <a:rPr lang="en-US" u="none" kern="0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prop.r</a:t>
            </a:r>
            <a:r>
              <a:rPr lang="en-US" u="none" kern="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= F, </a:t>
            </a:r>
            <a:r>
              <a:rPr lang="en-US" u="none" kern="0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prop.chisq</a:t>
            </a:r>
            <a:r>
              <a:rPr lang="en-US" u="none" kern="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= F)</a:t>
            </a:r>
          </a:p>
          <a:p>
            <a:r>
              <a:rPr lang="en-US" u="none" kern="0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fisher.test</a:t>
            </a:r>
            <a:r>
              <a:rPr lang="en-US" u="none" kern="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en-US" u="none" kern="0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diab$CHD</a:t>
            </a:r>
            <a:r>
              <a:rPr lang="en-US" u="none" kern="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, </a:t>
            </a:r>
            <a:r>
              <a:rPr lang="en-US" u="none" kern="0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diab$MORT</a:t>
            </a:r>
            <a:r>
              <a:rPr lang="en-US" u="none" kern="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)</a:t>
            </a:r>
          </a:p>
          <a:p>
            <a:r>
              <a:rPr lang="es-ES" u="none" kern="0" dirty="0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RESULT</a:t>
            </a:r>
            <a:r>
              <a:rPr lang="es-ES" u="none" kern="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: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28" y="2426486"/>
            <a:ext cx="3821182" cy="434798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88904" y="2201674"/>
            <a:ext cx="5620534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613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24488" y="1834906"/>
            <a:ext cx="6929438" cy="2143125"/>
            <a:chOff x="1725" y="1344"/>
            <a:chExt cx="4029" cy="1350"/>
          </a:xfrm>
        </p:grpSpPr>
        <p:sp>
          <p:nvSpPr>
            <p:cNvPr id="14341" name="Rectangle 5"/>
            <p:cNvSpPr>
              <a:spLocks noChangeArrowheads="1"/>
            </p:cNvSpPr>
            <p:nvPr/>
          </p:nvSpPr>
          <p:spPr bwMode="auto">
            <a:xfrm>
              <a:off x="1740" y="1344"/>
              <a:ext cx="1198" cy="259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2938" y="1344"/>
              <a:ext cx="52" cy="259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3" name="Rectangle 7"/>
            <p:cNvSpPr>
              <a:spLocks noChangeArrowheads="1"/>
            </p:cNvSpPr>
            <p:nvPr/>
          </p:nvSpPr>
          <p:spPr bwMode="auto">
            <a:xfrm>
              <a:off x="1740" y="1603"/>
              <a:ext cx="1250" cy="75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4" name="Rectangle 8"/>
            <p:cNvSpPr>
              <a:spLocks noChangeArrowheads="1"/>
            </p:cNvSpPr>
            <p:nvPr/>
          </p:nvSpPr>
          <p:spPr bwMode="auto">
            <a:xfrm>
              <a:off x="3042" y="1344"/>
              <a:ext cx="821" cy="259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5" name="Rectangle 9"/>
            <p:cNvSpPr>
              <a:spLocks noChangeArrowheads="1"/>
            </p:cNvSpPr>
            <p:nvPr/>
          </p:nvSpPr>
          <p:spPr bwMode="auto">
            <a:xfrm>
              <a:off x="3082" y="1413"/>
              <a:ext cx="770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700" b="1" u="none" dirty="0">
                  <a:solidFill>
                    <a:srgbClr val="800000"/>
                  </a:solidFill>
                  <a:latin typeface="Times New Roman" pitchFamily="18" charset="0"/>
                </a:rPr>
                <a:t>Smoking  X=1</a:t>
              </a:r>
              <a:endParaRPr lang="es-ES" sz="2800" b="1" u="none" dirty="0">
                <a:latin typeface="Times New Roman" pitchFamily="18" charset="0"/>
              </a:endParaRPr>
            </a:p>
          </p:txBody>
        </p:sp>
        <p:sp>
          <p:nvSpPr>
            <p:cNvPr id="14346" name="Rectangle 10"/>
            <p:cNvSpPr>
              <a:spLocks noChangeArrowheads="1"/>
            </p:cNvSpPr>
            <p:nvPr/>
          </p:nvSpPr>
          <p:spPr bwMode="auto">
            <a:xfrm>
              <a:off x="3823" y="1413"/>
              <a:ext cx="31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700" b="1" u="none">
                  <a:solidFill>
                    <a:srgbClr val="800000"/>
                  </a:solidFill>
                  <a:latin typeface="Times New Roman" pitchFamily="18" charset="0"/>
                </a:rPr>
                <a:t> </a:t>
              </a:r>
              <a:endParaRPr lang="es-ES" sz="2800" b="1" u="none">
                <a:latin typeface="Times New Roman" pitchFamily="18" charset="0"/>
              </a:endParaRPr>
            </a:p>
          </p:txBody>
        </p:sp>
        <p:sp>
          <p:nvSpPr>
            <p:cNvPr id="14347" name="Rectangle 11"/>
            <p:cNvSpPr>
              <a:spLocks noChangeArrowheads="1"/>
            </p:cNvSpPr>
            <p:nvPr/>
          </p:nvSpPr>
          <p:spPr bwMode="auto">
            <a:xfrm>
              <a:off x="2990" y="1344"/>
              <a:ext cx="52" cy="259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8" name="Rectangle 12"/>
            <p:cNvSpPr>
              <a:spLocks noChangeArrowheads="1"/>
            </p:cNvSpPr>
            <p:nvPr/>
          </p:nvSpPr>
          <p:spPr bwMode="auto">
            <a:xfrm>
              <a:off x="3863" y="1344"/>
              <a:ext cx="52" cy="259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9" name="Rectangle 13"/>
            <p:cNvSpPr>
              <a:spLocks noChangeArrowheads="1"/>
            </p:cNvSpPr>
            <p:nvPr/>
          </p:nvSpPr>
          <p:spPr bwMode="auto">
            <a:xfrm>
              <a:off x="2990" y="1603"/>
              <a:ext cx="925" cy="75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0" name="Rectangle 14"/>
            <p:cNvSpPr>
              <a:spLocks noChangeArrowheads="1"/>
            </p:cNvSpPr>
            <p:nvPr/>
          </p:nvSpPr>
          <p:spPr bwMode="auto">
            <a:xfrm>
              <a:off x="3968" y="1344"/>
              <a:ext cx="1070" cy="259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1" name="Rectangle 15"/>
            <p:cNvSpPr>
              <a:spLocks noChangeArrowheads="1"/>
            </p:cNvSpPr>
            <p:nvPr/>
          </p:nvSpPr>
          <p:spPr bwMode="auto">
            <a:xfrm>
              <a:off x="4009" y="1413"/>
              <a:ext cx="903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700" b="1" u="none" dirty="0">
                  <a:solidFill>
                    <a:srgbClr val="800000"/>
                  </a:solidFill>
                  <a:latin typeface="Times New Roman" pitchFamily="18" charset="0"/>
                </a:rPr>
                <a:t>No smoking X=0</a:t>
              </a:r>
              <a:endParaRPr lang="es-ES" sz="2800" b="1" u="none" dirty="0">
                <a:latin typeface="Times New Roman" pitchFamily="18" charset="0"/>
              </a:endParaRPr>
            </a:p>
          </p:txBody>
        </p:sp>
        <p:sp>
          <p:nvSpPr>
            <p:cNvPr id="14352" name="Rectangle 16"/>
            <p:cNvSpPr>
              <a:spLocks noChangeArrowheads="1"/>
            </p:cNvSpPr>
            <p:nvPr/>
          </p:nvSpPr>
          <p:spPr bwMode="auto">
            <a:xfrm>
              <a:off x="4996" y="1413"/>
              <a:ext cx="32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700" b="1" u="none">
                  <a:solidFill>
                    <a:srgbClr val="800000"/>
                  </a:solidFill>
                  <a:latin typeface="Times New Roman" pitchFamily="18" charset="0"/>
                </a:rPr>
                <a:t> </a:t>
              </a:r>
              <a:endParaRPr lang="es-ES" sz="2800" b="1" u="none">
                <a:latin typeface="Times New Roman" pitchFamily="18" charset="0"/>
              </a:endParaRPr>
            </a:p>
          </p:txBody>
        </p:sp>
        <p:sp>
          <p:nvSpPr>
            <p:cNvPr id="14353" name="Rectangle 17"/>
            <p:cNvSpPr>
              <a:spLocks noChangeArrowheads="1"/>
            </p:cNvSpPr>
            <p:nvPr/>
          </p:nvSpPr>
          <p:spPr bwMode="auto">
            <a:xfrm>
              <a:off x="3915" y="1344"/>
              <a:ext cx="53" cy="259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4" name="Rectangle 18"/>
            <p:cNvSpPr>
              <a:spLocks noChangeArrowheads="1"/>
            </p:cNvSpPr>
            <p:nvPr/>
          </p:nvSpPr>
          <p:spPr bwMode="auto">
            <a:xfrm>
              <a:off x="5038" y="1344"/>
              <a:ext cx="52" cy="259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5" name="Rectangle 19"/>
            <p:cNvSpPr>
              <a:spLocks noChangeArrowheads="1"/>
            </p:cNvSpPr>
            <p:nvPr/>
          </p:nvSpPr>
          <p:spPr bwMode="auto">
            <a:xfrm>
              <a:off x="3915" y="1603"/>
              <a:ext cx="1175" cy="75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6" name="Rectangle 20"/>
            <p:cNvSpPr>
              <a:spLocks noChangeArrowheads="1"/>
            </p:cNvSpPr>
            <p:nvPr/>
          </p:nvSpPr>
          <p:spPr bwMode="auto">
            <a:xfrm>
              <a:off x="5142" y="1344"/>
              <a:ext cx="559" cy="259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7" name="Rectangle 21"/>
            <p:cNvSpPr>
              <a:spLocks noChangeArrowheads="1"/>
            </p:cNvSpPr>
            <p:nvPr/>
          </p:nvSpPr>
          <p:spPr bwMode="auto">
            <a:xfrm>
              <a:off x="5180" y="1413"/>
              <a:ext cx="440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700" b="1" u="none">
                  <a:solidFill>
                    <a:srgbClr val="800000"/>
                  </a:solidFill>
                  <a:latin typeface="Times New Roman" pitchFamily="18" charset="0"/>
                </a:rPr>
                <a:t>TOTAL</a:t>
              </a:r>
              <a:endParaRPr lang="es-ES" sz="2800" b="1" u="none">
                <a:latin typeface="Times New Roman" pitchFamily="18" charset="0"/>
              </a:endParaRPr>
            </a:p>
          </p:txBody>
        </p:sp>
        <p:sp>
          <p:nvSpPr>
            <p:cNvPr id="14358" name="Rectangle 22"/>
            <p:cNvSpPr>
              <a:spLocks noChangeArrowheads="1"/>
            </p:cNvSpPr>
            <p:nvPr/>
          </p:nvSpPr>
          <p:spPr bwMode="auto">
            <a:xfrm>
              <a:off x="5662" y="1413"/>
              <a:ext cx="31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700" b="1" u="none">
                  <a:solidFill>
                    <a:srgbClr val="800000"/>
                  </a:solidFill>
                  <a:latin typeface="Times New Roman" pitchFamily="18" charset="0"/>
                </a:rPr>
                <a:t> </a:t>
              </a:r>
              <a:endParaRPr lang="es-ES" sz="2800" b="1" u="none">
                <a:latin typeface="Times New Roman" pitchFamily="18" charset="0"/>
              </a:endParaRPr>
            </a:p>
          </p:txBody>
        </p:sp>
        <p:sp>
          <p:nvSpPr>
            <p:cNvPr id="14359" name="Rectangle 23"/>
            <p:cNvSpPr>
              <a:spLocks noChangeArrowheads="1"/>
            </p:cNvSpPr>
            <p:nvPr/>
          </p:nvSpPr>
          <p:spPr bwMode="auto">
            <a:xfrm>
              <a:off x="5090" y="1344"/>
              <a:ext cx="52" cy="259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0" name="Rectangle 24"/>
            <p:cNvSpPr>
              <a:spLocks noChangeArrowheads="1"/>
            </p:cNvSpPr>
            <p:nvPr/>
          </p:nvSpPr>
          <p:spPr bwMode="auto">
            <a:xfrm>
              <a:off x="5701" y="1344"/>
              <a:ext cx="53" cy="259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1" name="Rectangle 25"/>
            <p:cNvSpPr>
              <a:spLocks noChangeArrowheads="1"/>
            </p:cNvSpPr>
            <p:nvPr/>
          </p:nvSpPr>
          <p:spPr bwMode="auto">
            <a:xfrm>
              <a:off x="5090" y="1603"/>
              <a:ext cx="664" cy="75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2" name="Rectangle 26"/>
            <p:cNvSpPr>
              <a:spLocks noChangeArrowheads="1"/>
            </p:cNvSpPr>
            <p:nvPr/>
          </p:nvSpPr>
          <p:spPr bwMode="auto">
            <a:xfrm>
              <a:off x="1740" y="1684"/>
              <a:ext cx="1198" cy="260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3" name="Rectangle 27"/>
            <p:cNvSpPr>
              <a:spLocks noChangeArrowheads="1"/>
            </p:cNvSpPr>
            <p:nvPr/>
          </p:nvSpPr>
          <p:spPr bwMode="auto">
            <a:xfrm>
              <a:off x="1746" y="1753"/>
              <a:ext cx="824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700" b="1" u="none" dirty="0">
                  <a:solidFill>
                    <a:srgbClr val="800000"/>
                  </a:solidFill>
                  <a:latin typeface="Times New Roman" pitchFamily="18" charset="0"/>
                </a:rPr>
                <a:t>CANCER  Y=1</a:t>
              </a:r>
              <a:endParaRPr lang="es-ES" sz="2800" b="1" u="none" dirty="0">
                <a:latin typeface="Times New Roman" pitchFamily="18" charset="0"/>
              </a:endParaRPr>
            </a:p>
          </p:txBody>
        </p:sp>
        <p:sp>
          <p:nvSpPr>
            <p:cNvPr id="14364" name="Rectangle 28"/>
            <p:cNvSpPr>
              <a:spLocks noChangeArrowheads="1"/>
            </p:cNvSpPr>
            <p:nvPr/>
          </p:nvSpPr>
          <p:spPr bwMode="auto">
            <a:xfrm>
              <a:off x="2704" y="1753"/>
              <a:ext cx="32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700" b="1" u="none">
                  <a:solidFill>
                    <a:srgbClr val="800000"/>
                  </a:solidFill>
                  <a:latin typeface="Times New Roman" pitchFamily="18" charset="0"/>
                </a:rPr>
                <a:t> </a:t>
              </a:r>
              <a:endParaRPr lang="es-ES" sz="2800" b="1" u="none">
                <a:latin typeface="Times New Roman" pitchFamily="18" charset="0"/>
              </a:endParaRPr>
            </a:p>
          </p:txBody>
        </p:sp>
        <p:sp>
          <p:nvSpPr>
            <p:cNvPr id="14365" name="Rectangle 29"/>
            <p:cNvSpPr>
              <a:spLocks noChangeArrowheads="1"/>
            </p:cNvSpPr>
            <p:nvPr/>
          </p:nvSpPr>
          <p:spPr bwMode="auto">
            <a:xfrm>
              <a:off x="2938" y="1684"/>
              <a:ext cx="49" cy="260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6" name="Rectangle 30"/>
            <p:cNvSpPr>
              <a:spLocks noChangeArrowheads="1"/>
            </p:cNvSpPr>
            <p:nvPr/>
          </p:nvSpPr>
          <p:spPr bwMode="auto">
            <a:xfrm>
              <a:off x="1740" y="1944"/>
              <a:ext cx="1247" cy="63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7" name="Rectangle 31"/>
            <p:cNvSpPr>
              <a:spLocks noChangeArrowheads="1"/>
            </p:cNvSpPr>
            <p:nvPr/>
          </p:nvSpPr>
          <p:spPr bwMode="auto">
            <a:xfrm>
              <a:off x="3042" y="1684"/>
              <a:ext cx="821" cy="260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8" name="Rectangle 32"/>
            <p:cNvSpPr>
              <a:spLocks noChangeArrowheads="1"/>
            </p:cNvSpPr>
            <p:nvPr/>
          </p:nvSpPr>
          <p:spPr bwMode="auto">
            <a:xfrm>
              <a:off x="3262" y="1753"/>
              <a:ext cx="403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100" b="1" u="none" dirty="0">
                  <a:solidFill>
                    <a:srgbClr val="010000"/>
                  </a:solidFill>
                  <a:latin typeface="Times New Roman" pitchFamily="18" charset="0"/>
                </a:rPr>
                <a:t>a=190</a:t>
              </a:r>
              <a:endParaRPr lang="es-ES" sz="3600" b="1" u="none" dirty="0">
                <a:latin typeface="Times New Roman" pitchFamily="18" charset="0"/>
              </a:endParaRPr>
            </a:p>
          </p:txBody>
        </p:sp>
        <p:sp>
          <p:nvSpPr>
            <p:cNvPr id="14369" name="Rectangle 33"/>
            <p:cNvSpPr>
              <a:spLocks noChangeArrowheads="1"/>
            </p:cNvSpPr>
            <p:nvPr/>
          </p:nvSpPr>
          <p:spPr bwMode="auto">
            <a:xfrm>
              <a:off x="3555" y="1753"/>
              <a:ext cx="3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100" b="1" u="none">
                  <a:solidFill>
                    <a:srgbClr val="010000"/>
                  </a:solidFill>
                  <a:latin typeface="Times New Roman" pitchFamily="18" charset="0"/>
                </a:rPr>
                <a:t> </a:t>
              </a:r>
              <a:endParaRPr lang="es-ES" sz="3600" b="1" u="none">
                <a:latin typeface="Times New Roman" pitchFamily="18" charset="0"/>
              </a:endParaRPr>
            </a:p>
          </p:txBody>
        </p:sp>
        <p:sp>
          <p:nvSpPr>
            <p:cNvPr id="14370" name="Rectangle 34"/>
            <p:cNvSpPr>
              <a:spLocks noChangeArrowheads="1"/>
            </p:cNvSpPr>
            <p:nvPr/>
          </p:nvSpPr>
          <p:spPr bwMode="auto">
            <a:xfrm>
              <a:off x="2993" y="1684"/>
              <a:ext cx="49" cy="260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1" name="Rectangle 35"/>
            <p:cNvSpPr>
              <a:spLocks noChangeArrowheads="1"/>
            </p:cNvSpPr>
            <p:nvPr/>
          </p:nvSpPr>
          <p:spPr bwMode="auto">
            <a:xfrm>
              <a:off x="3863" y="1684"/>
              <a:ext cx="52" cy="260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2" name="Rectangle 36"/>
            <p:cNvSpPr>
              <a:spLocks noChangeArrowheads="1"/>
            </p:cNvSpPr>
            <p:nvPr/>
          </p:nvSpPr>
          <p:spPr bwMode="auto">
            <a:xfrm>
              <a:off x="2993" y="1944"/>
              <a:ext cx="922" cy="63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3" name="Rectangle 37"/>
            <p:cNvSpPr>
              <a:spLocks noChangeArrowheads="1"/>
            </p:cNvSpPr>
            <p:nvPr/>
          </p:nvSpPr>
          <p:spPr bwMode="auto">
            <a:xfrm>
              <a:off x="3968" y="1684"/>
              <a:ext cx="1070" cy="260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4" name="Rectangle 38"/>
            <p:cNvSpPr>
              <a:spLocks noChangeArrowheads="1"/>
            </p:cNvSpPr>
            <p:nvPr/>
          </p:nvSpPr>
          <p:spPr bwMode="auto">
            <a:xfrm>
              <a:off x="4329" y="1753"/>
              <a:ext cx="333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100" b="1" u="none" dirty="0">
                  <a:solidFill>
                    <a:srgbClr val="010000"/>
                  </a:solidFill>
                  <a:latin typeface="Times New Roman" pitchFamily="18" charset="0"/>
                </a:rPr>
                <a:t>b=87</a:t>
              </a:r>
              <a:endParaRPr lang="es-ES" sz="3600" b="1" u="none" dirty="0">
                <a:latin typeface="Times New Roman" pitchFamily="18" charset="0"/>
              </a:endParaRPr>
            </a:p>
          </p:txBody>
        </p:sp>
        <p:sp>
          <p:nvSpPr>
            <p:cNvPr id="14375" name="Rectangle 39"/>
            <p:cNvSpPr>
              <a:spLocks noChangeArrowheads="1"/>
            </p:cNvSpPr>
            <p:nvPr/>
          </p:nvSpPr>
          <p:spPr bwMode="auto">
            <a:xfrm>
              <a:off x="4570" y="1753"/>
              <a:ext cx="3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100" b="1" u="none">
                  <a:solidFill>
                    <a:srgbClr val="010000"/>
                  </a:solidFill>
                  <a:latin typeface="Times New Roman" pitchFamily="18" charset="0"/>
                </a:rPr>
                <a:t> </a:t>
              </a:r>
              <a:endParaRPr lang="es-ES" sz="3600" b="1" u="none">
                <a:latin typeface="Times New Roman" pitchFamily="18" charset="0"/>
              </a:endParaRPr>
            </a:p>
          </p:txBody>
        </p:sp>
        <p:sp>
          <p:nvSpPr>
            <p:cNvPr id="14376" name="Rectangle 40"/>
            <p:cNvSpPr>
              <a:spLocks noChangeArrowheads="1"/>
            </p:cNvSpPr>
            <p:nvPr/>
          </p:nvSpPr>
          <p:spPr bwMode="auto">
            <a:xfrm>
              <a:off x="3915" y="1684"/>
              <a:ext cx="53" cy="260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7" name="Rectangle 41"/>
            <p:cNvSpPr>
              <a:spLocks noChangeArrowheads="1"/>
            </p:cNvSpPr>
            <p:nvPr/>
          </p:nvSpPr>
          <p:spPr bwMode="auto">
            <a:xfrm>
              <a:off x="5038" y="1684"/>
              <a:ext cx="52" cy="260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8" name="Rectangle 42"/>
            <p:cNvSpPr>
              <a:spLocks noChangeArrowheads="1"/>
            </p:cNvSpPr>
            <p:nvPr/>
          </p:nvSpPr>
          <p:spPr bwMode="auto">
            <a:xfrm>
              <a:off x="3915" y="1944"/>
              <a:ext cx="1175" cy="63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9" name="Rectangle 43"/>
            <p:cNvSpPr>
              <a:spLocks noChangeArrowheads="1"/>
            </p:cNvSpPr>
            <p:nvPr/>
          </p:nvSpPr>
          <p:spPr bwMode="auto">
            <a:xfrm>
              <a:off x="5142" y="1684"/>
              <a:ext cx="559" cy="260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0" name="Rectangle 44"/>
            <p:cNvSpPr>
              <a:spLocks noChangeArrowheads="1"/>
            </p:cNvSpPr>
            <p:nvPr/>
          </p:nvSpPr>
          <p:spPr bwMode="auto">
            <a:xfrm>
              <a:off x="5319" y="1753"/>
              <a:ext cx="23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100" b="1" u="none">
                  <a:solidFill>
                    <a:srgbClr val="010000"/>
                  </a:solidFill>
                  <a:latin typeface="Times New Roman" pitchFamily="18" charset="0"/>
                </a:rPr>
                <a:t>277</a:t>
              </a:r>
              <a:endParaRPr lang="es-ES" sz="3600" b="1" u="none">
                <a:latin typeface="Times New Roman" pitchFamily="18" charset="0"/>
              </a:endParaRPr>
            </a:p>
          </p:txBody>
        </p:sp>
        <p:sp>
          <p:nvSpPr>
            <p:cNvPr id="14381" name="Rectangle 45"/>
            <p:cNvSpPr>
              <a:spLocks noChangeArrowheads="1"/>
            </p:cNvSpPr>
            <p:nvPr/>
          </p:nvSpPr>
          <p:spPr bwMode="auto">
            <a:xfrm>
              <a:off x="5523" y="1753"/>
              <a:ext cx="3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100" b="1" u="none">
                  <a:solidFill>
                    <a:srgbClr val="010000"/>
                  </a:solidFill>
                  <a:latin typeface="Times New Roman" pitchFamily="18" charset="0"/>
                </a:rPr>
                <a:t> </a:t>
              </a:r>
              <a:endParaRPr lang="es-ES" sz="3600" b="1" u="none">
                <a:latin typeface="Times New Roman" pitchFamily="18" charset="0"/>
              </a:endParaRPr>
            </a:p>
          </p:txBody>
        </p:sp>
        <p:sp>
          <p:nvSpPr>
            <p:cNvPr id="14382" name="Rectangle 46"/>
            <p:cNvSpPr>
              <a:spLocks noChangeArrowheads="1"/>
            </p:cNvSpPr>
            <p:nvPr/>
          </p:nvSpPr>
          <p:spPr bwMode="auto">
            <a:xfrm>
              <a:off x="5090" y="1684"/>
              <a:ext cx="52" cy="260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3" name="Rectangle 47"/>
            <p:cNvSpPr>
              <a:spLocks noChangeArrowheads="1"/>
            </p:cNvSpPr>
            <p:nvPr/>
          </p:nvSpPr>
          <p:spPr bwMode="auto">
            <a:xfrm>
              <a:off x="5701" y="1684"/>
              <a:ext cx="53" cy="260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4" name="Rectangle 48"/>
            <p:cNvSpPr>
              <a:spLocks noChangeArrowheads="1"/>
            </p:cNvSpPr>
            <p:nvPr/>
          </p:nvSpPr>
          <p:spPr bwMode="auto">
            <a:xfrm>
              <a:off x="5090" y="1944"/>
              <a:ext cx="664" cy="63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5" name="Line 49"/>
            <p:cNvSpPr>
              <a:spLocks noChangeShapeType="1"/>
            </p:cNvSpPr>
            <p:nvPr/>
          </p:nvSpPr>
          <p:spPr bwMode="auto">
            <a:xfrm>
              <a:off x="2987" y="1678"/>
              <a:ext cx="6" cy="1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386" name="Line 50"/>
            <p:cNvSpPr>
              <a:spLocks noChangeShapeType="1"/>
            </p:cNvSpPr>
            <p:nvPr/>
          </p:nvSpPr>
          <p:spPr bwMode="auto">
            <a:xfrm>
              <a:off x="2987" y="1678"/>
              <a:ext cx="1" cy="6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387" name="Line 51"/>
            <p:cNvSpPr>
              <a:spLocks noChangeShapeType="1"/>
            </p:cNvSpPr>
            <p:nvPr/>
          </p:nvSpPr>
          <p:spPr bwMode="auto">
            <a:xfrm>
              <a:off x="2987" y="1678"/>
              <a:ext cx="6" cy="1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388" name="Line 52"/>
            <p:cNvSpPr>
              <a:spLocks noChangeShapeType="1"/>
            </p:cNvSpPr>
            <p:nvPr/>
          </p:nvSpPr>
          <p:spPr bwMode="auto">
            <a:xfrm>
              <a:off x="2987" y="1678"/>
              <a:ext cx="1" cy="6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389" name="Line 53"/>
            <p:cNvSpPr>
              <a:spLocks noChangeShapeType="1"/>
            </p:cNvSpPr>
            <p:nvPr/>
          </p:nvSpPr>
          <p:spPr bwMode="auto">
            <a:xfrm>
              <a:off x="2993" y="1678"/>
              <a:ext cx="6" cy="1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390" name="Line 54"/>
            <p:cNvSpPr>
              <a:spLocks noChangeShapeType="1"/>
            </p:cNvSpPr>
            <p:nvPr/>
          </p:nvSpPr>
          <p:spPr bwMode="auto">
            <a:xfrm>
              <a:off x="2993" y="1678"/>
              <a:ext cx="1" cy="6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391" name="Line 55"/>
            <p:cNvSpPr>
              <a:spLocks noChangeShapeType="1"/>
            </p:cNvSpPr>
            <p:nvPr/>
          </p:nvSpPr>
          <p:spPr bwMode="auto">
            <a:xfrm>
              <a:off x="2999" y="1678"/>
              <a:ext cx="916" cy="1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392" name="Line 56"/>
            <p:cNvSpPr>
              <a:spLocks noChangeShapeType="1"/>
            </p:cNvSpPr>
            <p:nvPr/>
          </p:nvSpPr>
          <p:spPr bwMode="auto">
            <a:xfrm>
              <a:off x="3915" y="1678"/>
              <a:ext cx="7" cy="1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393" name="Line 57"/>
            <p:cNvSpPr>
              <a:spLocks noChangeShapeType="1"/>
            </p:cNvSpPr>
            <p:nvPr/>
          </p:nvSpPr>
          <p:spPr bwMode="auto">
            <a:xfrm>
              <a:off x="3915" y="1678"/>
              <a:ext cx="1" cy="6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394" name="Line 58"/>
            <p:cNvSpPr>
              <a:spLocks noChangeShapeType="1"/>
            </p:cNvSpPr>
            <p:nvPr/>
          </p:nvSpPr>
          <p:spPr bwMode="auto">
            <a:xfrm>
              <a:off x="3922" y="1678"/>
              <a:ext cx="1168" cy="1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395" name="Line 59"/>
            <p:cNvSpPr>
              <a:spLocks noChangeShapeType="1"/>
            </p:cNvSpPr>
            <p:nvPr/>
          </p:nvSpPr>
          <p:spPr bwMode="auto">
            <a:xfrm>
              <a:off x="5090" y="1678"/>
              <a:ext cx="6" cy="1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396" name="Line 60"/>
            <p:cNvSpPr>
              <a:spLocks noChangeShapeType="1"/>
            </p:cNvSpPr>
            <p:nvPr/>
          </p:nvSpPr>
          <p:spPr bwMode="auto">
            <a:xfrm>
              <a:off x="5090" y="1678"/>
              <a:ext cx="1" cy="6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397" name="Line 61"/>
            <p:cNvSpPr>
              <a:spLocks noChangeShapeType="1"/>
            </p:cNvSpPr>
            <p:nvPr/>
          </p:nvSpPr>
          <p:spPr bwMode="auto">
            <a:xfrm>
              <a:off x="5096" y="1678"/>
              <a:ext cx="658" cy="1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398" name="Line 62"/>
            <p:cNvSpPr>
              <a:spLocks noChangeShapeType="1"/>
            </p:cNvSpPr>
            <p:nvPr/>
          </p:nvSpPr>
          <p:spPr bwMode="auto">
            <a:xfrm>
              <a:off x="2987" y="1684"/>
              <a:ext cx="1" cy="323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399" name="Rectangle 63"/>
            <p:cNvSpPr>
              <a:spLocks noChangeArrowheads="1"/>
            </p:cNvSpPr>
            <p:nvPr/>
          </p:nvSpPr>
          <p:spPr bwMode="auto">
            <a:xfrm>
              <a:off x="1740" y="2013"/>
              <a:ext cx="1198" cy="259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0" name="Rectangle 64"/>
            <p:cNvSpPr>
              <a:spLocks noChangeArrowheads="1"/>
            </p:cNvSpPr>
            <p:nvPr/>
          </p:nvSpPr>
          <p:spPr bwMode="auto">
            <a:xfrm>
              <a:off x="1725" y="2082"/>
              <a:ext cx="1043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700" b="1" u="none">
                  <a:solidFill>
                    <a:srgbClr val="800000"/>
                  </a:solidFill>
                  <a:latin typeface="Times New Roman" pitchFamily="18" charset="0"/>
                </a:rPr>
                <a:t> NO CANCER Y=0</a:t>
              </a:r>
              <a:endParaRPr lang="es-ES" sz="2800" b="1" u="none">
                <a:latin typeface="Times New Roman" pitchFamily="18" charset="0"/>
              </a:endParaRPr>
            </a:p>
          </p:txBody>
        </p:sp>
        <p:sp>
          <p:nvSpPr>
            <p:cNvPr id="14401" name="Rectangle 65"/>
            <p:cNvSpPr>
              <a:spLocks noChangeArrowheads="1"/>
            </p:cNvSpPr>
            <p:nvPr/>
          </p:nvSpPr>
          <p:spPr bwMode="auto">
            <a:xfrm>
              <a:off x="2929" y="2082"/>
              <a:ext cx="31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700" b="1" u="none">
                  <a:solidFill>
                    <a:srgbClr val="800000"/>
                  </a:solidFill>
                  <a:latin typeface="Times New Roman" pitchFamily="18" charset="0"/>
                </a:rPr>
                <a:t> </a:t>
              </a:r>
              <a:endParaRPr lang="es-ES" sz="2800" b="1" u="none">
                <a:latin typeface="Times New Roman" pitchFamily="18" charset="0"/>
              </a:endParaRPr>
            </a:p>
          </p:txBody>
        </p:sp>
        <p:sp>
          <p:nvSpPr>
            <p:cNvPr id="14402" name="Rectangle 66"/>
            <p:cNvSpPr>
              <a:spLocks noChangeArrowheads="1"/>
            </p:cNvSpPr>
            <p:nvPr/>
          </p:nvSpPr>
          <p:spPr bwMode="auto">
            <a:xfrm>
              <a:off x="2938" y="2013"/>
              <a:ext cx="52" cy="259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3" name="Rectangle 67"/>
            <p:cNvSpPr>
              <a:spLocks noChangeArrowheads="1"/>
            </p:cNvSpPr>
            <p:nvPr/>
          </p:nvSpPr>
          <p:spPr bwMode="auto">
            <a:xfrm>
              <a:off x="1740" y="2272"/>
              <a:ext cx="1250" cy="75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4" name="Rectangle 68"/>
            <p:cNvSpPr>
              <a:spLocks noChangeArrowheads="1"/>
            </p:cNvSpPr>
            <p:nvPr/>
          </p:nvSpPr>
          <p:spPr bwMode="auto">
            <a:xfrm>
              <a:off x="3042" y="2013"/>
              <a:ext cx="821" cy="259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5" name="Rectangle 69"/>
            <p:cNvSpPr>
              <a:spLocks noChangeArrowheads="1"/>
            </p:cNvSpPr>
            <p:nvPr/>
          </p:nvSpPr>
          <p:spPr bwMode="auto">
            <a:xfrm>
              <a:off x="3295" y="2088"/>
              <a:ext cx="316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100" b="1" u="none" dirty="0">
                  <a:solidFill>
                    <a:srgbClr val="010000"/>
                  </a:solidFill>
                  <a:latin typeface="Times New Roman" pitchFamily="18" charset="0"/>
                </a:rPr>
                <a:t>c=60</a:t>
              </a:r>
              <a:endParaRPr lang="es-ES" sz="3600" b="1" u="none" dirty="0">
                <a:latin typeface="Times New Roman" pitchFamily="18" charset="0"/>
              </a:endParaRPr>
            </a:p>
          </p:txBody>
        </p:sp>
        <p:sp>
          <p:nvSpPr>
            <p:cNvPr id="14406" name="Rectangle 70"/>
            <p:cNvSpPr>
              <a:spLocks noChangeArrowheads="1"/>
            </p:cNvSpPr>
            <p:nvPr/>
          </p:nvSpPr>
          <p:spPr bwMode="auto">
            <a:xfrm>
              <a:off x="3520" y="2082"/>
              <a:ext cx="3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100" b="1" u="none">
                  <a:solidFill>
                    <a:srgbClr val="010000"/>
                  </a:solidFill>
                  <a:latin typeface="Times New Roman" pitchFamily="18" charset="0"/>
                </a:rPr>
                <a:t> </a:t>
              </a:r>
              <a:endParaRPr lang="es-ES" sz="3600" b="1" u="none">
                <a:latin typeface="Times New Roman" pitchFamily="18" charset="0"/>
              </a:endParaRPr>
            </a:p>
          </p:txBody>
        </p:sp>
        <p:sp>
          <p:nvSpPr>
            <p:cNvPr id="14407" name="Rectangle 71"/>
            <p:cNvSpPr>
              <a:spLocks noChangeArrowheads="1"/>
            </p:cNvSpPr>
            <p:nvPr/>
          </p:nvSpPr>
          <p:spPr bwMode="auto">
            <a:xfrm>
              <a:off x="2990" y="2013"/>
              <a:ext cx="52" cy="259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8" name="Rectangle 72"/>
            <p:cNvSpPr>
              <a:spLocks noChangeArrowheads="1"/>
            </p:cNvSpPr>
            <p:nvPr/>
          </p:nvSpPr>
          <p:spPr bwMode="auto">
            <a:xfrm>
              <a:off x="3863" y="2013"/>
              <a:ext cx="52" cy="259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9" name="Rectangle 73"/>
            <p:cNvSpPr>
              <a:spLocks noChangeArrowheads="1"/>
            </p:cNvSpPr>
            <p:nvPr/>
          </p:nvSpPr>
          <p:spPr bwMode="auto">
            <a:xfrm>
              <a:off x="2990" y="2272"/>
              <a:ext cx="925" cy="75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0" name="Rectangle 74"/>
            <p:cNvSpPr>
              <a:spLocks noChangeArrowheads="1"/>
            </p:cNvSpPr>
            <p:nvPr/>
          </p:nvSpPr>
          <p:spPr bwMode="auto">
            <a:xfrm>
              <a:off x="3968" y="2013"/>
              <a:ext cx="1070" cy="259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1" name="Rectangle 75"/>
            <p:cNvSpPr>
              <a:spLocks noChangeArrowheads="1"/>
            </p:cNvSpPr>
            <p:nvPr/>
          </p:nvSpPr>
          <p:spPr bwMode="auto">
            <a:xfrm>
              <a:off x="4322" y="2082"/>
              <a:ext cx="411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100" b="1" u="none" dirty="0">
                  <a:solidFill>
                    <a:srgbClr val="010000"/>
                  </a:solidFill>
                  <a:latin typeface="Times New Roman" pitchFamily="18" charset="0"/>
                </a:rPr>
                <a:t>d=163</a:t>
              </a:r>
              <a:endParaRPr lang="es-ES" sz="3600" b="1" u="none" dirty="0">
                <a:latin typeface="Times New Roman" pitchFamily="18" charset="0"/>
              </a:endParaRPr>
            </a:p>
          </p:txBody>
        </p:sp>
        <p:sp>
          <p:nvSpPr>
            <p:cNvPr id="14412" name="Rectangle 76"/>
            <p:cNvSpPr>
              <a:spLocks noChangeArrowheads="1"/>
            </p:cNvSpPr>
            <p:nvPr/>
          </p:nvSpPr>
          <p:spPr bwMode="auto">
            <a:xfrm>
              <a:off x="4605" y="2082"/>
              <a:ext cx="3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100" b="1" u="none">
                  <a:solidFill>
                    <a:srgbClr val="010000"/>
                  </a:solidFill>
                  <a:latin typeface="Times New Roman" pitchFamily="18" charset="0"/>
                </a:rPr>
                <a:t> </a:t>
              </a:r>
              <a:endParaRPr lang="es-ES" sz="3600" b="1" u="none">
                <a:latin typeface="Times New Roman" pitchFamily="18" charset="0"/>
              </a:endParaRPr>
            </a:p>
          </p:txBody>
        </p:sp>
        <p:sp>
          <p:nvSpPr>
            <p:cNvPr id="14413" name="Rectangle 77"/>
            <p:cNvSpPr>
              <a:spLocks noChangeArrowheads="1"/>
            </p:cNvSpPr>
            <p:nvPr/>
          </p:nvSpPr>
          <p:spPr bwMode="auto">
            <a:xfrm>
              <a:off x="3915" y="2013"/>
              <a:ext cx="53" cy="259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4" name="Rectangle 78"/>
            <p:cNvSpPr>
              <a:spLocks noChangeArrowheads="1"/>
            </p:cNvSpPr>
            <p:nvPr/>
          </p:nvSpPr>
          <p:spPr bwMode="auto">
            <a:xfrm>
              <a:off x="5038" y="2013"/>
              <a:ext cx="52" cy="259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5" name="Rectangle 79"/>
            <p:cNvSpPr>
              <a:spLocks noChangeArrowheads="1"/>
            </p:cNvSpPr>
            <p:nvPr/>
          </p:nvSpPr>
          <p:spPr bwMode="auto">
            <a:xfrm>
              <a:off x="3915" y="2272"/>
              <a:ext cx="1175" cy="75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6" name="Rectangle 80"/>
            <p:cNvSpPr>
              <a:spLocks noChangeArrowheads="1"/>
            </p:cNvSpPr>
            <p:nvPr/>
          </p:nvSpPr>
          <p:spPr bwMode="auto">
            <a:xfrm>
              <a:off x="5142" y="2013"/>
              <a:ext cx="559" cy="259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7" name="Rectangle 81"/>
            <p:cNvSpPr>
              <a:spLocks noChangeArrowheads="1"/>
            </p:cNvSpPr>
            <p:nvPr/>
          </p:nvSpPr>
          <p:spPr bwMode="auto">
            <a:xfrm>
              <a:off x="5319" y="2082"/>
              <a:ext cx="23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100" b="1" u="none">
                  <a:solidFill>
                    <a:srgbClr val="010000"/>
                  </a:solidFill>
                  <a:latin typeface="Times New Roman" pitchFamily="18" charset="0"/>
                </a:rPr>
                <a:t>223</a:t>
              </a:r>
              <a:endParaRPr lang="es-ES" sz="3600" b="1" u="none">
                <a:latin typeface="Times New Roman" pitchFamily="18" charset="0"/>
              </a:endParaRPr>
            </a:p>
          </p:txBody>
        </p:sp>
        <p:sp>
          <p:nvSpPr>
            <p:cNvPr id="14418" name="Rectangle 82"/>
            <p:cNvSpPr>
              <a:spLocks noChangeArrowheads="1"/>
            </p:cNvSpPr>
            <p:nvPr/>
          </p:nvSpPr>
          <p:spPr bwMode="auto">
            <a:xfrm>
              <a:off x="5523" y="2082"/>
              <a:ext cx="3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100" b="1" u="none">
                  <a:solidFill>
                    <a:srgbClr val="010000"/>
                  </a:solidFill>
                  <a:latin typeface="Times New Roman" pitchFamily="18" charset="0"/>
                </a:rPr>
                <a:t> </a:t>
              </a:r>
              <a:endParaRPr lang="es-ES" sz="3600" b="1" u="none">
                <a:latin typeface="Times New Roman" pitchFamily="18" charset="0"/>
              </a:endParaRPr>
            </a:p>
          </p:txBody>
        </p:sp>
        <p:sp>
          <p:nvSpPr>
            <p:cNvPr id="14419" name="Rectangle 83"/>
            <p:cNvSpPr>
              <a:spLocks noChangeArrowheads="1"/>
            </p:cNvSpPr>
            <p:nvPr/>
          </p:nvSpPr>
          <p:spPr bwMode="auto">
            <a:xfrm>
              <a:off x="5090" y="2013"/>
              <a:ext cx="52" cy="259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0" name="Rectangle 84"/>
            <p:cNvSpPr>
              <a:spLocks noChangeArrowheads="1"/>
            </p:cNvSpPr>
            <p:nvPr/>
          </p:nvSpPr>
          <p:spPr bwMode="auto">
            <a:xfrm>
              <a:off x="5701" y="2013"/>
              <a:ext cx="53" cy="259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1" name="Rectangle 85"/>
            <p:cNvSpPr>
              <a:spLocks noChangeArrowheads="1"/>
            </p:cNvSpPr>
            <p:nvPr/>
          </p:nvSpPr>
          <p:spPr bwMode="auto">
            <a:xfrm>
              <a:off x="5090" y="2272"/>
              <a:ext cx="664" cy="75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2" name="Line 86"/>
            <p:cNvSpPr>
              <a:spLocks noChangeShapeType="1"/>
            </p:cNvSpPr>
            <p:nvPr/>
          </p:nvSpPr>
          <p:spPr bwMode="auto">
            <a:xfrm>
              <a:off x="2987" y="2007"/>
              <a:ext cx="6" cy="1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23" name="Line 87"/>
            <p:cNvSpPr>
              <a:spLocks noChangeShapeType="1"/>
            </p:cNvSpPr>
            <p:nvPr/>
          </p:nvSpPr>
          <p:spPr bwMode="auto">
            <a:xfrm>
              <a:off x="2987" y="2007"/>
              <a:ext cx="1" cy="6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24" name="Line 88"/>
            <p:cNvSpPr>
              <a:spLocks noChangeShapeType="1"/>
            </p:cNvSpPr>
            <p:nvPr/>
          </p:nvSpPr>
          <p:spPr bwMode="auto">
            <a:xfrm>
              <a:off x="2987" y="2007"/>
              <a:ext cx="6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25" name="Line 89"/>
            <p:cNvSpPr>
              <a:spLocks noChangeShapeType="1"/>
            </p:cNvSpPr>
            <p:nvPr/>
          </p:nvSpPr>
          <p:spPr bwMode="auto">
            <a:xfrm>
              <a:off x="2987" y="2007"/>
              <a:ext cx="1" cy="6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26" name="Line 90"/>
            <p:cNvSpPr>
              <a:spLocks noChangeShapeType="1"/>
            </p:cNvSpPr>
            <p:nvPr/>
          </p:nvSpPr>
          <p:spPr bwMode="auto">
            <a:xfrm>
              <a:off x="2993" y="2007"/>
              <a:ext cx="6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27" name="Line 91"/>
            <p:cNvSpPr>
              <a:spLocks noChangeShapeType="1"/>
            </p:cNvSpPr>
            <p:nvPr/>
          </p:nvSpPr>
          <p:spPr bwMode="auto">
            <a:xfrm>
              <a:off x="2993" y="2007"/>
              <a:ext cx="1" cy="6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28" name="Line 92"/>
            <p:cNvSpPr>
              <a:spLocks noChangeShapeType="1"/>
            </p:cNvSpPr>
            <p:nvPr/>
          </p:nvSpPr>
          <p:spPr bwMode="auto">
            <a:xfrm>
              <a:off x="2999" y="2007"/>
              <a:ext cx="916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29" name="Line 93"/>
            <p:cNvSpPr>
              <a:spLocks noChangeShapeType="1"/>
            </p:cNvSpPr>
            <p:nvPr/>
          </p:nvSpPr>
          <p:spPr bwMode="auto">
            <a:xfrm>
              <a:off x="3915" y="2007"/>
              <a:ext cx="7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30" name="Line 94"/>
            <p:cNvSpPr>
              <a:spLocks noChangeShapeType="1"/>
            </p:cNvSpPr>
            <p:nvPr/>
          </p:nvSpPr>
          <p:spPr bwMode="auto">
            <a:xfrm>
              <a:off x="3915" y="2007"/>
              <a:ext cx="1" cy="6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31" name="Line 95"/>
            <p:cNvSpPr>
              <a:spLocks noChangeShapeType="1"/>
            </p:cNvSpPr>
            <p:nvPr/>
          </p:nvSpPr>
          <p:spPr bwMode="auto">
            <a:xfrm>
              <a:off x="3922" y="2007"/>
              <a:ext cx="1168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32" name="Line 96"/>
            <p:cNvSpPr>
              <a:spLocks noChangeShapeType="1"/>
            </p:cNvSpPr>
            <p:nvPr/>
          </p:nvSpPr>
          <p:spPr bwMode="auto">
            <a:xfrm>
              <a:off x="5090" y="2007"/>
              <a:ext cx="6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33" name="Line 97"/>
            <p:cNvSpPr>
              <a:spLocks noChangeShapeType="1"/>
            </p:cNvSpPr>
            <p:nvPr/>
          </p:nvSpPr>
          <p:spPr bwMode="auto">
            <a:xfrm>
              <a:off x="5090" y="2007"/>
              <a:ext cx="1" cy="6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34" name="Line 98"/>
            <p:cNvSpPr>
              <a:spLocks noChangeShapeType="1"/>
            </p:cNvSpPr>
            <p:nvPr/>
          </p:nvSpPr>
          <p:spPr bwMode="auto">
            <a:xfrm>
              <a:off x="5096" y="2007"/>
              <a:ext cx="658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35" name="Rectangle 99"/>
            <p:cNvSpPr>
              <a:spLocks noChangeArrowheads="1"/>
            </p:cNvSpPr>
            <p:nvPr/>
          </p:nvSpPr>
          <p:spPr bwMode="auto">
            <a:xfrm>
              <a:off x="1740" y="2354"/>
              <a:ext cx="1198" cy="259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6" name="Rectangle 100"/>
            <p:cNvSpPr>
              <a:spLocks noChangeArrowheads="1"/>
            </p:cNvSpPr>
            <p:nvPr/>
          </p:nvSpPr>
          <p:spPr bwMode="auto">
            <a:xfrm>
              <a:off x="1746" y="2422"/>
              <a:ext cx="441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700" b="1" u="none">
                  <a:solidFill>
                    <a:srgbClr val="800000"/>
                  </a:solidFill>
                  <a:latin typeface="Times New Roman" pitchFamily="18" charset="0"/>
                </a:rPr>
                <a:t>TOTAL</a:t>
              </a:r>
              <a:endParaRPr lang="es-ES" sz="2800" b="1" u="none">
                <a:latin typeface="Times New Roman" pitchFamily="18" charset="0"/>
              </a:endParaRPr>
            </a:p>
          </p:txBody>
        </p:sp>
        <p:sp>
          <p:nvSpPr>
            <p:cNvPr id="14437" name="Rectangle 101"/>
            <p:cNvSpPr>
              <a:spLocks noChangeArrowheads="1"/>
            </p:cNvSpPr>
            <p:nvPr/>
          </p:nvSpPr>
          <p:spPr bwMode="auto">
            <a:xfrm>
              <a:off x="2228" y="2422"/>
              <a:ext cx="31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700" b="1" u="none">
                  <a:solidFill>
                    <a:srgbClr val="800000"/>
                  </a:solidFill>
                  <a:latin typeface="Times New Roman" pitchFamily="18" charset="0"/>
                </a:rPr>
                <a:t> </a:t>
              </a:r>
              <a:endParaRPr lang="es-ES" sz="2800" b="1" u="none">
                <a:latin typeface="Times New Roman" pitchFamily="18" charset="0"/>
              </a:endParaRPr>
            </a:p>
          </p:txBody>
        </p:sp>
        <p:sp>
          <p:nvSpPr>
            <p:cNvPr id="14438" name="Rectangle 102"/>
            <p:cNvSpPr>
              <a:spLocks noChangeArrowheads="1"/>
            </p:cNvSpPr>
            <p:nvPr/>
          </p:nvSpPr>
          <p:spPr bwMode="auto">
            <a:xfrm>
              <a:off x="2938" y="2354"/>
              <a:ext cx="49" cy="259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9" name="Rectangle 103"/>
            <p:cNvSpPr>
              <a:spLocks noChangeArrowheads="1"/>
            </p:cNvSpPr>
            <p:nvPr/>
          </p:nvSpPr>
          <p:spPr bwMode="auto">
            <a:xfrm>
              <a:off x="1740" y="2613"/>
              <a:ext cx="1247" cy="75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0" name="Rectangle 104"/>
            <p:cNvSpPr>
              <a:spLocks noChangeArrowheads="1"/>
            </p:cNvSpPr>
            <p:nvPr/>
          </p:nvSpPr>
          <p:spPr bwMode="auto">
            <a:xfrm>
              <a:off x="3042" y="2354"/>
              <a:ext cx="821" cy="259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1" name="Rectangle 105"/>
            <p:cNvSpPr>
              <a:spLocks noChangeArrowheads="1"/>
            </p:cNvSpPr>
            <p:nvPr/>
          </p:nvSpPr>
          <p:spPr bwMode="auto">
            <a:xfrm>
              <a:off x="3351" y="2422"/>
              <a:ext cx="23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100" b="1" u="none">
                  <a:solidFill>
                    <a:srgbClr val="010000"/>
                  </a:solidFill>
                  <a:latin typeface="Times New Roman" pitchFamily="18" charset="0"/>
                </a:rPr>
                <a:t>250</a:t>
              </a:r>
              <a:endParaRPr lang="es-ES" sz="3600" b="1" u="none">
                <a:latin typeface="Times New Roman" pitchFamily="18" charset="0"/>
              </a:endParaRPr>
            </a:p>
          </p:txBody>
        </p:sp>
        <p:sp>
          <p:nvSpPr>
            <p:cNvPr id="14442" name="Rectangle 106"/>
            <p:cNvSpPr>
              <a:spLocks noChangeArrowheads="1"/>
            </p:cNvSpPr>
            <p:nvPr/>
          </p:nvSpPr>
          <p:spPr bwMode="auto">
            <a:xfrm>
              <a:off x="3555" y="2422"/>
              <a:ext cx="3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100" b="1" u="none">
                  <a:solidFill>
                    <a:srgbClr val="010000"/>
                  </a:solidFill>
                  <a:latin typeface="Times New Roman" pitchFamily="18" charset="0"/>
                </a:rPr>
                <a:t> </a:t>
              </a:r>
              <a:endParaRPr lang="es-ES" sz="3600" b="1" u="none">
                <a:latin typeface="Times New Roman" pitchFamily="18" charset="0"/>
              </a:endParaRPr>
            </a:p>
          </p:txBody>
        </p:sp>
        <p:sp>
          <p:nvSpPr>
            <p:cNvPr id="14443" name="Rectangle 107"/>
            <p:cNvSpPr>
              <a:spLocks noChangeArrowheads="1"/>
            </p:cNvSpPr>
            <p:nvPr/>
          </p:nvSpPr>
          <p:spPr bwMode="auto">
            <a:xfrm>
              <a:off x="2993" y="2354"/>
              <a:ext cx="49" cy="259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4" name="Rectangle 108"/>
            <p:cNvSpPr>
              <a:spLocks noChangeArrowheads="1"/>
            </p:cNvSpPr>
            <p:nvPr/>
          </p:nvSpPr>
          <p:spPr bwMode="auto">
            <a:xfrm>
              <a:off x="3863" y="2354"/>
              <a:ext cx="52" cy="259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5" name="Rectangle 109"/>
            <p:cNvSpPr>
              <a:spLocks noChangeArrowheads="1"/>
            </p:cNvSpPr>
            <p:nvPr/>
          </p:nvSpPr>
          <p:spPr bwMode="auto">
            <a:xfrm>
              <a:off x="2993" y="2613"/>
              <a:ext cx="922" cy="75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6" name="Rectangle 110"/>
            <p:cNvSpPr>
              <a:spLocks noChangeArrowheads="1"/>
            </p:cNvSpPr>
            <p:nvPr/>
          </p:nvSpPr>
          <p:spPr bwMode="auto">
            <a:xfrm>
              <a:off x="3968" y="2354"/>
              <a:ext cx="1070" cy="259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7" name="Rectangle 111"/>
            <p:cNvSpPr>
              <a:spLocks noChangeArrowheads="1"/>
            </p:cNvSpPr>
            <p:nvPr/>
          </p:nvSpPr>
          <p:spPr bwMode="auto">
            <a:xfrm>
              <a:off x="4401" y="2422"/>
              <a:ext cx="232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100" b="1" u="none">
                  <a:solidFill>
                    <a:srgbClr val="010000"/>
                  </a:solidFill>
                  <a:latin typeface="Times New Roman" pitchFamily="18" charset="0"/>
                </a:rPr>
                <a:t>250</a:t>
              </a:r>
              <a:endParaRPr lang="es-ES" sz="3600" b="1" u="none">
                <a:latin typeface="Times New Roman" pitchFamily="18" charset="0"/>
              </a:endParaRPr>
            </a:p>
          </p:txBody>
        </p:sp>
        <p:sp>
          <p:nvSpPr>
            <p:cNvPr id="14448" name="Rectangle 112"/>
            <p:cNvSpPr>
              <a:spLocks noChangeArrowheads="1"/>
            </p:cNvSpPr>
            <p:nvPr/>
          </p:nvSpPr>
          <p:spPr bwMode="auto">
            <a:xfrm>
              <a:off x="4605" y="2422"/>
              <a:ext cx="3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100" b="1" u="none">
                  <a:solidFill>
                    <a:srgbClr val="010000"/>
                  </a:solidFill>
                  <a:latin typeface="Times New Roman" pitchFamily="18" charset="0"/>
                </a:rPr>
                <a:t> </a:t>
              </a:r>
              <a:endParaRPr lang="es-ES" sz="3600" b="1" u="none">
                <a:latin typeface="Times New Roman" pitchFamily="18" charset="0"/>
              </a:endParaRPr>
            </a:p>
          </p:txBody>
        </p:sp>
        <p:sp>
          <p:nvSpPr>
            <p:cNvPr id="14449" name="Rectangle 113"/>
            <p:cNvSpPr>
              <a:spLocks noChangeArrowheads="1"/>
            </p:cNvSpPr>
            <p:nvPr/>
          </p:nvSpPr>
          <p:spPr bwMode="auto">
            <a:xfrm>
              <a:off x="3915" y="2354"/>
              <a:ext cx="53" cy="259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0" name="Rectangle 114"/>
            <p:cNvSpPr>
              <a:spLocks noChangeArrowheads="1"/>
            </p:cNvSpPr>
            <p:nvPr/>
          </p:nvSpPr>
          <p:spPr bwMode="auto">
            <a:xfrm>
              <a:off x="5038" y="2354"/>
              <a:ext cx="52" cy="259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1" name="Rectangle 115"/>
            <p:cNvSpPr>
              <a:spLocks noChangeArrowheads="1"/>
            </p:cNvSpPr>
            <p:nvPr/>
          </p:nvSpPr>
          <p:spPr bwMode="auto">
            <a:xfrm>
              <a:off x="3915" y="2613"/>
              <a:ext cx="1175" cy="75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2" name="Rectangle 116"/>
            <p:cNvSpPr>
              <a:spLocks noChangeArrowheads="1"/>
            </p:cNvSpPr>
            <p:nvPr/>
          </p:nvSpPr>
          <p:spPr bwMode="auto">
            <a:xfrm>
              <a:off x="5142" y="2354"/>
              <a:ext cx="559" cy="259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3" name="Rectangle 117"/>
            <p:cNvSpPr>
              <a:spLocks noChangeArrowheads="1"/>
            </p:cNvSpPr>
            <p:nvPr/>
          </p:nvSpPr>
          <p:spPr bwMode="auto">
            <a:xfrm>
              <a:off x="5319" y="2422"/>
              <a:ext cx="23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100" b="1" u="none">
                  <a:solidFill>
                    <a:srgbClr val="010000"/>
                  </a:solidFill>
                  <a:latin typeface="Times New Roman" pitchFamily="18" charset="0"/>
                </a:rPr>
                <a:t>500</a:t>
              </a:r>
              <a:endParaRPr lang="es-ES" sz="3600" b="1" u="none">
                <a:latin typeface="Times New Roman" pitchFamily="18" charset="0"/>
              </a:endParaRPr>
            </a:p>
          </p:txBody>
        </p:sp>
        <p:sp>
          <p:nvSpPr>
            <p:cNvPr id="14454" name="Rectangle 118"/>
            <p:cNvSpPr>
              <a:spLocks noChangeArrowheads="1"/>
            </p:cNvSpPr>
            <p:nvPr/>
          </p:nvSpPr>
          <p:spPr bwMode="auto">
            <a:xfrm>
              <a:off x="5523" y="2422"/>
              <a:ext cx="3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100" b="1" u="none">
                  <a:solidFill>
                    <a:srgbClr val="010000"/>
                  </a:solidFill>
                  <a:latin typeface="Times New Roman" pitchFamily="18" charset="0"/>
                </a:rPr>
                <a:t> </a:t>
              </a:r>
              <a:endParaRPr lang="es-ES" sz="3600" b="1" u="none">
                <a:latin typeface="Times New Roman" pitchFamily="18" charset="0"/>
              </a:endParaRPr>
            </a:p>
          </p:txBody>
        </p:sp>
        <p:sp>
          <p:nvSpPr>
            <p:cNvPr id="14455" name="Rectangle 119"/>
            <p:cNvSpPr>
              <a:spLocks noChangeArrowheads="1"/>
            </p:cNvSpPr>
            <p:nvPr/>
          </p:nvSpPr>
          <p:spPr bwMode="auto">
            <a:xfrm>
              <a:off x="5090" y="2354"/>
              <a:ext cx="52" cy="259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6" name="Rectangle 120"/>
            <p:cNvSpPr>
              <a:spLocks noChangeArrowheads="1"/>
            </p:cNvSpPr>
            <p:nvPr/>
          </p:nvSpPr>
          <p:spPr bwMode="auto">
            <a:xfrm>
              <a:off x="5701" y="2354"/>
              <a:ext cx="53" cy="259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7" name="Rectangle 121"/>
            <p:cNvSpPr>
              <a:spLocks noChangeArrowheads="1"/>
            </p:cNvSpPr>
            <p:nvPr/>
          </p:nvSpPr>
          <p:spPr bwMode="auto">
            <a:xfrm>
              <a:off x="5090" y="2613"/>
              <a:ext cx="664" cy="75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8" name="Line 122"/>
            <p:cNvSpPr>
              <a:spLocks noChangeShapeType="1"/>
            </p:cNvSpPr>
            <p:nvPr/>
          </p:nvSpPr>
          <p:spPr bwMode="auto">
            <a:xfrm>
              <a:off x="2987" y="2347"/>
              <a:ext cx="6" cy="1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59" name="Line 123"/>
            <p:cNvSpPr>
              <a:spLocks noChangeShapeType="1"/>
            </p:cNvSpPr>
            <p:nvPr/>
          </p:nvSpPr>
          <p:spPr bwMode="auto">
            <a:xfrm>
              <a:off x="2987" y="2347"/>
              <a:ext cx="1" cy="7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60" name="Line 124"/>
            <p:cNvSpPr>
              <a:spLocks noChangeShapeType="1"/>
            </p:cNvSpPr>
            <p:nvPr/>
          </p:nvSpPr>
          <p:spPr bwMode="auto">
            <a:xfrm>
              <a:off x="2987" y="2347"/>
              <a:ext cx="6" cy="1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61" name="Line 125"/>
            <p:cNvSpPr>
              <a:spLocks noChangeShapeType="1"/>
            </p:cNvSpPr>
            <p:nvPr/>
          </p:nvSpPr>
          <p:spPr bwMode="auto">
            <a:xfrm>
              <a:off x="2987" y="2347"/>
              <a:ext cx="1" cy="7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62" name="Line 126"/>
            <p:cNvSpPr>
              <a:spLocks noChangeShapeType="1"/>
            </p:cNvSpPr>
            <p:nvPr/>
          </p:nvSpPr>
          <p:spPr bwMode="auto">
            <a:xfrm>
              <a:off x="2993" y="2347"/>
              <a:ext cx="6" cy="1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63" name="Line 127"/>
            <p:cNvSpPr>
              <a:spLocks noChangeShapeType="1"/>
            </p:cNvSpPr>
            <p:nvPr/>
          </p:nvSpPr>
          <p:spPr bwMode="auto">
            <a:xfrm>
              <a:off x="2993" y="2347"/>
              <a:ext cx="1" cy="7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64" name="Line 128"/>
            <p:cNvSpPr>
              <a:spLocks noChangeShapeType="1"/>
            </p:cNvSpPr>
            <p:nvPr/>
          </p:nvSpPr>
          <p:spPr bwMode="auto">
            <a:xfrm>
              <a:off x="2999" y="2347"/>
              <a:ext cx="916" cy="1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65" name="Line 129"/>
            <p:cNvSpPr>
              <a:spLocks noChangeShapeType="1"/>
            </p:cNvSpPr>
            <p:nvPr/>
          </p:nvSpPr>
          <p:spPr bwMode="auto">
            <a:xfrm>
              <a:off x="3915" y="2347"/>
              <a:ext cx="7" cy="1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66" name="Line 130"/>
            <p:cNvSpPr>
              <a:spLocks noChangeShapeType="1"/>
            </p:cNvSpPr>
            <p:nvPr/>
          </p:nvSpPr>
          <p:spPr bwMode="auto">
            <a:xfrm>
              <a:off x="3915" y="2347"/>
              <a:ext cx="1" cy="7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67" name="Line 131"/>
            <p:cNvSpPr>
              <a:spLocks noChangeShapeType="1"/>
            </p:cNvSpPr>
            <p:nvPr/>
          </p:nvSpPr>
          <p:spPr bwMode="auto">
            <a:xfrm>
              <a:off x="3922" y="2347"/>
              <a:ext cx="1168" cy="1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68" name="Line 132"/>
            <p:cNvSpPr>
              <a:spLocks noChangeShapeType="1"/>
            </p:cNvSpPr>
            <p:nvPr/>
          </p:nvSpPr>
          <p:spPr bwMode="auto">
            <a:xfrm>
              <a:off x="5090" y="2347"/>
              <a:ext cx="6" cy="1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69" name="Line 133"/>
            <p:cNvSpPr>
              <a:spLocks noChangeShapeType="1"/>
            </p:cNvSpPr>
            <p:nvPr/>
          </p:nvSpPr>
          <p:spPr bwMode="auto">
            <a:xfrm>
              <a:off x="5090" y="2347"/>
              <a:ext cx="1" cy="7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70" name="Line 134"/>
            <p:cNvSpPr>
              <a:spLocks noChangeShapeType="1"/>
            </p:cNvSpPr>
            <p:nvPr/>
          </p:nvSpPr>
          <p:spPr bwMode="auto">
            <a:xfrm>
              <a:off x="5096" y="2347"/>
              <a:ext cx="658" cy="1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71" name="Line 135"/>
            <p:cNvSpPr>
              <a:spLocks noChangeShapeType="1"/>
            </p:cNvSpPr>
            <p:nvPr/>
          </p:nvSpPr>
          <p:spPr bwMode="auto">
            <a:xfrm>
              <a:off x="2987" y="2354"/>
              <a:ext cx="1" cy="334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72" name="Line 136"/>
            <p:cNvSpPr>
              <a:spLocks noChangeShapeType="1"/>
            </p:cNvSpPr>
            <p:nvPr/>
          </p:nvSpPr>
          <p:spPr bwMode="auto">
            <a:xfrm>
              <a:off x="2987" y="2688"/>
              <a:ext cx="6" cy="1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73" name="Line 137"/>
            <p:cNvSpPr>
              <a:spLocks noChangeShapeType="1"/>
            </p:cNvSpPr>
            <p:nvPr/>
          </p:nvSpPr>
          <p:spPr bwMode="auto">
            <a:xfrm>
              <a:off x="2987" y="2688"/>
              <a:ext cx="1" cy="6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74" name="Line 138"/>
            <p:cNvSpPr>
              <a:spLocks noChangeShapeType="1"/>
            </p:cNvSpPr>
            <p:nvPr/>
          </p:nvSpPr>
          <p:spPr bwMode="auto">
            <a:xfrm>
              <a:off x="2987" y="2688"/>
              <a:ext cx="6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75" name="Line 139"/>
            <p:cNvSpPr>
              <a:spLocks noChangeShapeType="1"/>
            </p:cNvSpPr>
            <p:nvPr/>
          </p:nvSpPr>
          <p:spPr bwMode="auto">
            <a:xfrm>
              <a:off x="2987" y="2688"/>
              <a:ext cx="1" cy="6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76" name="Rectangle 140"/>
            <p:cNvSpPr>
              <a:spLocks noChangeArrowheads="1"/>
            </p:cNvSpPr>
            <p:nvPr/>
          </p:nvSpPr>
          <p:spPr bwMode="auto">
            <a:xfrm>
              <a:off x="2993" y="2688"/>
              <a:ext cx="922" cy="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7" name="Line 141"/>
            <p:cNvSpPr>
              <a:spLocks noChangeShapeType="1"/>
            </p:cNvSpPr>
            <p:nvPr/>
          </p:nvSpPr>
          <p:spPr bwMode="auto">
            <a:xfrm>
              <a:off x="2993" y="2688"/>
              <a:ext cx="922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78" name="Rectangle 142"/>
            <p:cNvSpPr>
              <a:spLocks noChangeArrowheads="1"/>
            </p:cNvSpPr>
            <p:nvPr/>
          </p:nvSpPr>
          <p:spPr bwMode="auto">
            <a:xfrm>
              <a:off x="3915" y="2688"/>
              <a:ext cx="7" cy="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9" name="Line 143"/>
            <p:cNvSpPr>
              <a:spLocks noChangeShapeType="1"/>
            </p:cNvSpPr>
            <p:nvPr/>
          </p:nvSpPr>
          <p:spPr bwMode="auto">
            <a:xfrm>
              <a:off x="3915" y="2688"/>
              <a:ext cx="7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80" name="Line 144"/>
            <p:cNvSpPr>
              <a:spLocks noChangeShapeType="1"/>
            </p:cNvSpPr>
            <p:nvPr/>
          </p:nvSpPr>
          <p:spPr bwMode="auto">
            <a:xfrm>
              <a:off x="3915" y="2688"/>
              <a:ext cx="1" cy="6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81" name="Rectangle 145"/>
            <p:cNvSpPr>
              <a:spLocks noChangeArrowheads="1"/>
            </p:cNvSpPr>
            <p:nvPr/>
          </p:nvSpPr>
          <p:spPr bwMode="auto">
            <a:xfrm>
              <a:off x="3922" y="2688"/>
              <a:ext cx="1168" cy="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82" name="Line 146"/>
            <p:cNvSpPr>
              <a:spLocks noChangeShapeType="1"/>
            </p:cNvSpPr>
            <p:nvPr/>
          </p:nvSpPr>
          <p:spPr bwMode="auto">
            <a:xfrm>
              <a:off x="3922" y="2688"/>
              <a:ext cx="1168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83" name="Line 147"/>
            <p:cNvSpPr>
              <a:spLocks noChangeShapeType="1"/>
            </p:cNvSpPr>
            <p:nvPr/>
          </p:nvSpPr>
          <p:spPr bwMode="auto">
            <a:xfrm>
              <a:off x="5090" y="2688"/>
              <a:ext cx="6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84" name="Line 148"/>
            <p:cNvSpPr>
              <a:spLocks noChangeShapeType="1"/>
            </p:cNvSpPr>
            <p:nvPr/>
          </p:nvSpPr>
          <p:spPr bwMode="auto">
            <a:xfrm>
              <a:off x="5090" y="2688"/>
              <a:ext cx="1" cy="6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85" name="Rectangle 149"/>
            <p:cNvSpPr>
              <a:spLocks noChangeArrowheads="1"/>
            </p:cNvSpPr>
            <p:nvPr/>
          </p:nvSpPr>
          <p:spPr bwMode="auto">
            <a:xfrm>
              <a:off x="5096" y="2688"/>
              <a:ext cx="658" cy="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86" name="Line 150"/>
            <p:cNvSpPr>
              <a:spLocks noChangeShapeType="1"/>
            </p:cNvSpPr>
            <p:nvPr/>
          </p:nvSpPr>
          <p:spPr bwMode="auto">
            <a:xfrm>
              <a:off x="5096" y="2688"/>
              <a:ext cx="658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</p:grpSp>
      <p:sp>
        <p:nvSpPr>
          <p:cNvPr id="155" name="AutoShape 25"/>
          <p:cNvSpPr>
            <a:spLocks noChangeArrowheads="1"/>
          </p:cNvSpPr>
          <p:nvPr/>
        </p:nvSpPr>
        <p:spPr bwMode="auto">
          <a:xfrm>
            <a:off x="561314" y="4155542"/>
            <a:ext cx="3621387" cy="1312751"/>
          </a:xfrm>
          <a:prstGeom prst="wedgeRoundRectCallout">
            <a:avLst>
              <a:gd name="adj1" fmla="val 50435"/>
              <a:gd name="adj2" fmla="val -144376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sz="2400" dirty="0">
              <a:solidFill>
                <a:srgbClr val="000066"/>
              </a:solidFill>
              <a:effectLst/>
            </a:endParaRPr>
          </a:p>
          <a:p>
            <a:pPr eaLnBrk="0" hangingPunct="0"/>
            <a:endParaRPr lang="en-US" sz="2400" dirty="0">
              <a:solidFill>
                <a:srgbClr val="000066"/>
              </a:solidFill>
            </a:endParaRPr>
          </a:p>
          <a:p>
            <a:pPr algn="ctr" eaLnBrk="0" hangingPunct="0"/>
            <a:r>
              <a:rPr lang="es-ES_tradnl" sz="2400" dirty="0">
                <a:latin typeface="Lucida Sans Unicode" pitchFamily="34" charset="0"/>
                <a:cs typeface="Times New Roman" pitchFamily="18" charset="0"/>
              </a:rPr>
              <a:t>P(</a:t>
            </a:r>
            <a:r>
              <a:rPr lang="es-ES_tradnl" sz="2400" dirty="0" err="1">
                <a:latin typeface="Lucida Sans Unicode" pitchFamily="34" charset="0"/>
                <a:cs typeface="Times New Roman" pitchFamily="18" charset="0"/>
              </a:rPr>
              <a:t>cancer</a:t>
            </a:r>
            <a:r>
              <a:rPr lang="es-ES_tradnl" sz="2400" dirty="0">
                <a:latin typeface="Lucida Sans Unicode" pitchFamily="34" charset="0"/>
                <a:cs typeface="Times New Roman" pitchFamily="18" charset="0"/>
              </a:rPr>
              <a:t> /smoking)=</a:t>
            </a:r>
          </a:p>
          <a:p>
            <a:pPr algn="ctr" eaLnBrk="0" hangingPunct="0"/>
            <a:r>
              <a:rPr lang="es-ES_tradnl" sz="2400" dirty="0">
                <a:latin typeface="Lucida Sans Unicode" pitchFamily="34" charset="0"/>
                <a:cs typeface="Times New Roman" pitchFamily="18" charset="0"/>
              </a:rPr>
              <a:t>190/250=</a:t>
            </a:r>
            <a:r>
              <a:rPr lang="es-ES_tradnl" sz="2400" dirty="0">
                <a:solidFill>
                  <a:srgbClr val="FF0000"/>
                </a:solidFill>
                <a:latin typeface="Lucida Sans Unicode" pitchFamily="34" charset="0"/>
                <a:cs typeface="Times New Roman" pitchFamily="18" charset="0"/>
              </a:rPr>
              <a:t> </a:t>
            </a:r>
          </a:p>
          <a:p>
            <a:pPr algn="ctr" eaLnBrk="0" hangingPunct="0"/>
            <a:r>
              <a:rPr lang="es-ES_tradnl" sz="2400" dirty="0">
                <a:solidFill>
                  <a:srgbClr val="FF0000"/>
                </a:solidFill>
                <a:latin typeface="Lucida Sans Unicode" pitchFamily="34" charset="0"/>
                <a:cs typeface="Times New Roman" pitchFamily="18" charset="0"/>
              </a:rPr>
              <a:t>76%</a:t>
            </a:r>
            <a:endParaRPr lang="es-ES" sz="2400" dirty="0">
              <a:solidFill>
                <a:srgbClr val="FF0000"/>
              </a:solidFill>
              <a:latin typeface="Lucida Sans Unicode" pitchFamily="34" charset="0"/>
              <a:cs typeface="Times New Roman" pitchFamily="18" charset="0"/>
            </a:endParaRPr>
          </a:p>
          <a:p>
            <a:pPr eaLnBrk="0" hangingPunct="0"/>
            <a:endParaRPr lang="en-US" sz="2400" dirty="0">
              <a:solidFill>
                <a:srgbClr val="000066"/>
              </a:solidFill>
              <a:effectLst/>
            </a:endParaRPr>
          </a:p>
          <a:p>
            <a:pPr eaLnBrk="0" hangingPunct="0"/>
            <a:endParaRPr lang="en-US" sz="2400" dirty="0">
              <a:effectLst/>
            </a:endParaRPr>
          </a:p>
        </p:txBody>
      </p:sp>
      <p:sp>
        <p:nvSpPr>
          <p:cNvPr id="14337" name="Rectangle 3"/>
          <p:cNvSpPr>
            <a:spLocks noGrp="1"/>
          </p:cNvSpPr>
          <p:nvPr>
            <p:ph type="body" idx="4294967295"/>
          </p:nvPr>
        </p:nvSpPr>
        <p:spPr>
          <a:xfrm>
            <a:off x="560512" y="1220284"/>
            <a:ext cx="8784976" cy="480524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s-ES" dirty="0" err="1"/>
              <a:t>Study</a:t>
            </a:r>
            <a:r>
              <a:rPr lang="es-ES" dirty="0"/>
              <a:t> </a:t>
            </a:r>
            <a:r>
              <a:rPr lang="es-ES" dirty="0" err="1"/>
              <a:t>relating</a:t>
            </a:r>
            <a:r>
              <a:rPr lang="es-ES" dirty="0"/>
              <a:t> smoking and </a:t>
            </a:r>
            <a:r>
              <a:rPr lang="es-ES" dirty="0" err="1"/>
              <a:t>Cancer</a:t>
            </a:r>
            <a:endParaRPr lang="es-ES" dirty="0"/>
          </a:p>
        </p:txBody>
      </p:sp>
      <p:graphicFrame>
        <p:nvGraphicFramePr>
          <p:cNvPr id="114691" name="Object 3"/>
          <p:cNvGraphicFramePr>
            <a:graphicFrameLocks noChangeAspect="1"/>
          </p:cNvGraphicFramePr>
          <p:nvPr/>
        </p:nvGraphicFramePr>
        <p:xfrm>
          <a:off x="687782" y="4870764"/>
          <a:ext cx="1104805" cy="582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cuación" r:id="rId4" imgW="558800" imgH="330200" progId="Equation.3">
                  <p:embed/>
                </p:oleObj>
              </mc:Choice>
              <mc:Fallback>
                <p:oleObj name="Ecuación" r:id="rId4" imgW="558800" imgH="330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82" y="4870764"/>
                        <a:ext cx="1104805" cy="582047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" name="AutoShape 25"/>
          <p:cNvSpPr>
            <a:spLocks noChangeArrowheads="1"/>
          </p:cNvSpPr>
          <p:nvPr/>
        </p:nvSpPr>
        <p:spPr bwMode="auto">
          <a:xfrm>
            <a:off x="6083929" y="4124609"/>
            <a:ext cx="3822071" cy="1253150"/>
          </a:xfrm>
          <a:prstGeom prst="wedgeRoundRectCallout">
            <a:avLst>
              <a:gd name="adj1" fmla="val -27757"/>
              <a:gd name="adj2" fmla="val -133301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sz="2400" dirty="0">
              <a:solidFill>
                <a:srgbClr val="000066"/>
              </a:solidFill>
              <a:effectLst/>
            </a:endParaRPr>
          </a:p>
          <a:p>
            <a:pPr eaLnBrk="0" hangingPunct="0"/>
            <a:endParaRPr lang="en-US" sz="2400" dirty="0">
              <a:solidFill>
                <a:srgbClr val="000066"/>
              </a:solidFill>
            </a:endParaRPr>
          </a:p>
          <a:p>
            <a:pPr algn="ctr" eaLnBrk="0" hangingPunct="0"/>
            <a:r>
              <a:rPr lang="es-ES_tradnl" sz="2400" dirty="0">
                <a:latin typeface="Lucida Sans Unicode" pitchFamily="34" charset="0"/>
                <a:cs typeface="Times New Roman" pitchFamily="18" charset="0"/>
              </a:rPr>
              <a:t>P(</a:t>
            </a:r>
            <a:r>
              <a:rPr lang="es-ES_tradnl" sz="2400" dirty="0" err="1">
                <a:latin typeface="Lucida Sans Unicode" pitchFamily="34" charset="0"/>
                <a:cs typeface="Times New Roman" pitchFamily="18" charset="0"/>
              </a:rPr>
              <a:t>cancer</a:t>
            </a:r>
            <a:r>
              <a:rPr lang="es-ES_tradnl" sz="2400" dirty="0">
                <a:latin typeface="Lucida Sans Unicode" pitchFamily="34" charset="0"/>
                <a:cs typeface="Times New Roman" pitchFamily="18" charset="0"/>
              </a:rPr>
              <a:t> /no smoking)=</a:t>
            </a:r>
          </a:p>
          <a:p>
            <a:pPr algn="ctr" eaLnBrk="0" hangingPunct="0"/>
            <a:r>
              <a:rPr lang="es-ES_tradnl" sz="2400" dirty="0">
                <a:latin typeface="Lucida Sans Unicode" pitchFamily="34" charset="0"/>
                <a:cs typeface="Times New Roman" pitchFamily="18" charset="0"/>
              </a:rPr>
              <a:t>87/250=</a:t>
            </a:r>
            <a:r>
              <a:rPr lang="es-ES_tradnl" sz="2400" dirty="0">
                <a:solidFill>
                  <a:srgbClr val="FF0000"/>
                </a:solidFill>
                <a:latin typeface="Lucida Sans Unicode" pitchFamily="34" charset="0"/>
                <a:cs typeface="Times New Roman" pitchFamily="18" charset="0"/>
              </a:rPr>
              <a:t> </a:t>
            </a:r>
          </a:p>
          <a:p>
            <a:pPr algn="ctr" eaLnBrk="0" hangingPunct="0"/>
            <a:r>
              <a:rPr lang="es-ES_tradnl" sz="2400" dirty="0">
                <a:solidFill>
                  <a:srgbClr val="FF0000"/>
                </a:solidFill>
                <a:latin typeface="Lucida Sans Unicode" pitchFamily="34" charset="0"/>
                <a:cs typeface="Times New Roman" pitchFamily="18" charset="0"/>
              </a:rPr>
              <a:t>34.8</a:t>
            </a:r>
            <a:endParaRPr lang="es-ES" sz="2400" dirty="0">
              <a:solidFill>
                <a:srgbClr val="FF0000"/>
              </a:solidFill>
              <a:latin typeface="Lucida Sans Unicode" pitchFamily="34" charset="0"/>
              <a:cs typeface="Times New Roman" pitchFamily="18" charset="0"/>
            </a:endParaRPr>
          </a:p>
          <a:p>
            <a:pPr eaLnBrk="0" hangingPunct="0"/>
            <a:endParaRPr lang="en-US" sz="2400" dirty="0">
              <a:solidFill>
                <a:srgbClr val="000066"/>
              </a:solidFill>
              <a:effectLst/>
            </a:endParaRPr>
          </a:p>
          <a:p>
            <a:pPr eaLnBrk="0" hangingPunct="0"/>
            <a:endParaRPr lang="en-US" sz="2400" dirty="0">
              <a:effectLst/>
            </a:endParaRPr>
          </a:p>
        </p:txBody>
      </p:sp>
      <p:graphicFrame>
        <p:nvGraphicFramePr>
          <p:cNvPr id="114690" name="Object 2"/>
          <p:cNvGraphicFramePr>
            <a:graphicFrameLocks noChangeAspect="1"/>
          </p:cNvGraphicFramePr>
          <p:nvPr/>
        </p:nvGraphicFramePr>
        <p:xfrm>
          <a:off x="6201309" y="4765363"/>
          <a:ext cx="1095784" cy="571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cuación" r:id="rId6" imgW="583947" imgH="330057" progId="Equation.3">
                  <p:embed/>
                </p:oleObj>
              </mc:Choice>
              <mc:Fallback>
                <p:oleObj name="Ecuación" r:id="rId6" imgW="583947" imgH="330057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1309" y="4765363"/>
                        <a:ext cx="1095784" cy="571829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2" name="Object 4"/>
          <p:cNvGraphicFramePr>
            <a:graphicFrameLocks noChangeAspect="1"/>
          </p:cNvGraphicFramePr>
          <p:nvPr/>
        </p:nvGraphicFramePr>
        <p:xfrm>
          <a:off x="4032250" y="5332413"/>
          <a:ext cx="2224088" cy="127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cuación" r:id="rId8" imgW="1015559" imgH="634725" progId="Equation.3">
                  <p:embed/>
                </p:oleObj>
              </mc:Choice>
              <mc:Fallback>
                <p:oleObj name="Ecuación" r:id="rId8" imgW="1015559" imgH="634725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0" y="5332413"/>
                        <a:ext cx="2224088" cy="1277937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" name="160 Rectángulo"/>
          <p:cNvSpPr/>
          <p:nvPr/>
        </p:nvSpPr>
        <p:spPr>
          <a:xfrm>
            <a:off x="3449370" y="5797410"/>
            <a:ext cx="1173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>
                <a:solidFill>
                  <a:srgbClr val="FF0000"/>
                </a:solidFill>
                <a:latin typeface="Lucida Sans Unicode" pitchFamily="34" charset="0"/>
                <a:cs typeface="Times New Roman" pitchFamily="18" charset="0"/>
              </a:rPr>
              <a:t>RR=</a:t>
            </a:r>
            <a:endParaRPr lang="es-ES" dirty="0"/>
          </a:p>
        </p:txBody>
      </p:sp>
      <p:sp>
        <p:nvSpPr>
          <p:cNvPr id="157" name="Rectangle 4"/>
          <p:cNvSpPr>
            <a:spLocks noChangeArrowheads="1"/>
          </p:cNvSpPr>
          <p:nvPr/>
        </p:nvSpPr>
        <p:spPr bwMode="auto">
          <a:xfrm>
            <a:off x="128464" y="621507"/>
            <a:ext cx="3528392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ca-ES" sz="2800" b="1" u="none" dirty="0">
                <a:solidFill>
                  <a:schemeClr val="accent1">
                    <a:lumMod val="75000"/>
                  </a:schemeClr>
                </a:solidFill>
              </a:rPr>
              <a:t>Risc and </a:t>
            </a:r>
            <a:r>
              <a:rPr lang="ca-ES" sz="2800" b="1" u="none" dirty="0" err="1">
                <a:solidFill>
                  <a:schemeClr val="accent1">
                    <a:lumMod val="75000"/>
                  </a:schemeClr>
                </a:solidFill>
              </a:rPr>
              <a:t>Relative</a:t>
            </a:r>
            <a:r>
              <a:rPr lang="ca-ES" sz="2800" b="1" u="none" dirty="0">
                <a:solidFill>
                  <a:schemeClr val="accent1">
                    <a:lumMod val="75000"/>
                  </a:schemeClr>
                </a:solidFill>
              </a:rPr>
              <a:t> Risc (RR)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animBg="1" autoUpdateAnimBg="0"/>
      <p:bldP spid="159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696988" y="6453189"/>
            <a:ext cx="1062831" cy="287337"/>
          </a:xfrm>
          <a:prstGeom prst="rect">
            <a:avLst/>
          </a:prstGeom>
        </p:spPr>
        <p:txBody>
          <a:bodyPr/>
          <a:lstStyle/>
          <a:p>
            <a:fld id="{2C7C203B-B537-4068-A625-ACB39D128FBE}" type="slidenum">
              <a:rPr lang="ca-ES"/>
              <a:pPr/>
              <a:t>13</a:t>
            </a:fld>
            <a:endParaRPr lang="ca-E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6736" y="1772816"/>
            <a:ext cx="8420100" cy="4114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5600" indent="-355600" defTabSz="254000">
              <a:buFontTx/>
              <a:buChar char="•"/>
            </a:pPr>
            <a:r>
              <a:rPr lang="es-ES" sz="4000" dirty="0"/>
              <a:t>RR&gt;1 More </a:t>
            </a:r>
            <a:r>
              <a:rPr lang="es-ES" sz="4000" dirty="0" err="1"/>
              <a:t>risk</a:t>
            </a:r>
            <a:r>
              <a:rPr lang="es-ES" sz="4000" dirty="0"/>
              <a:t> </a:t>
            </a:r>
            <a:r>
              <a:rPr lang="es-ES" sz="4000" dirty="0" err="1"/>
              <a:t>among</a:t>
            </a:r>
            <a:r>
              <a:rPr lang="es-ES" sz="4000" dirty="0"/>
              <a:t> </a:t>
            </a:r>
            <a:r>
              <a:rPr lang="es-ES" sz="4000" dirty="0" err="1"/>
              <a:t>those</a:t>
            </a:r>
            <a:r>
              <a:rPr lang="es-ES" sz="4000" dirty="0"/>
              <a:t> </a:t>
            </a:r>
            <a:r>
              <a:rPr lang="es-ES" sz="4000" dirty="0" err="1"/>
              <a:t>with</a:t>
            </a:r>
            <a:r>
              <a:rPr lang="es-ES" sz="4000" dirty="0"/>
              <a:t> </a:t>
            </a:r>
            <a:r>
              <a:rPr lang="es-ES" sz="4000" dirty="0" err="1"/>
              <a:t>risk</a:t>
            </a:r>
            <a:r>
              <a:rPr lang="es-ES" sz="4000" dirty="0"/>
              <a:t> factor</a:t>
            </a:r>
          </a:p>
          <a:p>
            <a:pPr marL="355600" indent="-355600" defTabSz="254000">
              <a:buFontTx/>
              <a:buChar char="•"/>
            </a:pPr>
            <a:r>
              <a:rPr lang="es-ES" sz="4000" dirty="0"/>
              <a:t>RR=1  </a:t>
            </a:r>
            <a:r>
              <a:rPr lang="es-ES" sz="4000" dirty="0" err="1"/>
              <a:t>Equal</a:t>
            </a:r>
            <a:r>
              <a:rPr lang="es-ES" sz="4000" dirty="0"/>
              <a:t> </a:t>
            </a:r>
            <a:r>
              <a:rPr lang="es-ES" sz="4000" dirty="0" err="1"/>
              <a:t>risk</a:t>
            </a:r>
            <a:r>
              <a:rPr lang="es-ES" sz="4000" dirty="0"/>
              <a:t> </a:t>
            </a:r>
            <a:r>
              <a:rPr lang="es-ES" sz="4000" dirty="0" err="1"/>
              <a:t>between</a:t>
            </a:r>
            <a:r>
              <a:rPr lang="es-ES" sz="4000" dirty="0"/>
              <a:t> </a:t>
            </a:r>
            <a:r>
              <a:rPr lang="es-ES" sz="4000" dirty="0" err="1"/>
              <a:t>groups</a:t>
            </a:r>
            <a:endParaRPr lang="es-ES" sz="4000" dirty="0"/>
          </a:p>
          <a:p>
            <a:pPr marL="355600" indent="-355600" defTabSz="254000">
              <a:buFontTx/>
              <a:buChar char="•"/>
            </a:pPr>
            <a:r>
              <a:rPr lang="es-ES" sz="4000" dirty="0"/>
              <a:t>RR&lt;1 </a:t>
            </a:r>
            <a:r>
              <a:rPr lang="es-ES" sz="4000" dirty="0" err="1"/>
              <a:t>Less</a:t>
            </a:r>
            <a:r>
              <a:rPr lang="es-ES" sz="4000" dirty="0"/>
              <a:t>  </a:t>
            </a:r>
            <a:r>
              <a:rPr lang="es-ES" sz="4000" dirty="0" err="1"/>
              <a:t>risk</a:t>
            </a:r>
            <a:r>
              <a:rPr lang="es-ES" sz="4000" dirty="0"/>
              <a:t> </a:t>
            </a:r>
            <a:r>
              <a:rPr lang="es-ES" sz="4000" dirty="0" err="1"/>
              <a:t>among</a:t>
            </a:r>
            <a:r>
              <a:rPr lang="es-ES" sz="4000" dirty="0"/>
              <a:t> </a:t>
            </a:r>
            <a:r>
              <a:rPr lang="es-ES" sz="4000" dirty="0" err="1"/>
              <a:t>those</a:t>
            </a:r>
            <a:r>
              <a:rPr lang="es-ES" sz="4000" dirty="0"/>
              <a:t> </a:t>
            </a:r>
            <a:r>
              <a:rPr lang="es-ES" sz="4000" dirty="0" err="1"/>
              <a:t>with</a:t>
            </a:r>
            <a:r>
              <a:rPr lang="es-ES" sz="4000" dirty="0"/>
              <a:t> </a:t>
            </a:r>
            <a:r>
              <a:rPr lang="es-ES" sz="4000" dirty="0" err="1"/>
              <a:t>risk</a:t>
            </a:r>
            <a:r>
              <a:rPr lang="es-ES" sz="4000" dirty="0"/>
              <a:t> factor</a:t>
            </a:r>
          </a:p>
          <a:p>
            <a:pPr marL="355600" indent="-355600" defTabSz="254000">
              <a:buFontTx/>
              <a:buChar char="•"/>
            </a:pPr>
            <a:endParaRPr lang="ca-ES" sz="40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8464" y="693515"/>
            <a:ext cx="3528392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ca-ES" sz="2800" b="1" u="none" dirty="0" err="1">
                <a:solidFill>
                  <a:schemeClr val="accent1">
                    <a:lumMod val="75000"/>
                  </a:schemeClr>
                </a:solidFill>
              </a:rPr>
              <a:t>Interpretation</a:t>
            </a:r>
            <a:r>
              <a:rPr lang="ca-ES" sz="2800" b="1" u="none" dirty="0">
                <a:solidFill>
                  <a:schemeClr val="accent1">
                    <a:lumMod val="75000"/>
                  </a:schemeClr>
                </a:solidFill>
              </a:rPr>
              <a:t> RR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49866-BAE0-4440-8ED5-5DF9E54460E2}" type="slidenum">
              <a:rPr lang="ca-ES"/>
              <a:pPr/>
              <a:t>14</a:t>
            </a:fld>
            <a:endParaRPr lang="ca-ES"/>
          </a:p>
        </p:txBody>
      </p:sp>
      <p:pic>
        <p:nvPicPr>
          <p:cNvPr id="33" name="32 Imagen" descr="imag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37279" y="1251264"/>
            <a:ext cx="5568721" cy="4271349"/>
          </a:xfrm>
          <a:prstGeom prst="rect">
            <a:avLst/>
          </a:prstGeom>
        </p:spPr>
      </p:pic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299329" y="1419885"/>
            <a:ext cx="421835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5600" marR="0" lvl="0" indent="-355600" algn="l" defTabSz="2540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ca-ES" sz="3600" b="1" kern="0" dirty="0" err="1">
                <a:solidFill>
                  <a:srgbClr val="7D468C"/>
                </a:solidFill>
                <a:latin typeface="+mn-lt"/>
                <a:ea typeface="+mn-ea"/>
                <a:cs typeface="+mn-cs"/>
              </a:rPr>
              <a:t>Concept</a:t>
            </a:r>
            <a:r>
              <a:rPr lang="ca-ES" sz="3600" b="1" kern="0" dirty="0">
                <a:solidFill>
                  <a:srgbClr val="7D468C"/>
                </a:solidFill>
                <a:latin typeface="+mn-lt"/>
                <a:ea typeface="+mn-ea"/>
                <a:cs typeface="+mn-cs"/>
              </a:rPr>
              <a:t> </a:t>
            </a:r>
            <a:r>
              <a:rPr lang="ca-ES" sz="3600" b="1" kern="0" dirty="0" err="1">
                <a:solidFill>
                  <a:srgbClr val="7D468C"/>
                </a:solidFill>
                <a:latin typeface="+mn-lt"/>
                <a:ea typeface="+mn-ea"/>
                <a:cs typeface="+mn-cs"/>
              </a:rPr>
              <a:t>coming</a:t>
            </a:r>
            <a:r>
              <a:rPr lang="ca-ES" sz="3600" b="1" kern="0" dirty="0">
                <a:solidFill>
                  <a:srgbClr val="7D468C"/>
                </a:solidFill>
                <a:latin typeface="+mn-lt"/>
                <a:ea typeface="+mn-ea"/>
                <a:cs typeface="+mn-cs"/>
              </a:rPr>
              <a:t> </a:t>
            </a:r>
            <a:r>
              <a:rPr lang="ca-ES" sz="3600" b="1" kern="0" dirty="0" err="1">
                <a:solidFill>
                  <a:srgbClr val="7D468C"/>
                </a:solidFill>
                <a:latin typeface="+mn-lt"/>
                <a:ea typeface="+mn-ea"/>
                <a:cs typeface="+mn-cs"/>
              </a:rPr>
              <a:t>from</a:t>
            </a:r>
            <a:r>
              <a:rPr lang="ca-ES" sz="3600" b="1" kern="0" dirty="0">
                <a:solidFill>
                  <a:srgbClr val="7D468C"/>
                </a:solidFill>
                <a:latin typeface="+mn-lt"/>
                <a:ea typeface="+mn-ea"/>
                <a:cs typeface="+mn-cs"/>
              </a:rPr>
              <a:t> </a:t>
            </a:r>
            <a:r>
              <a:rPr lang="ca-ES" sz="3600" b="1" kern="0" dirty="0" err="1">
                <a:solidFill>
                  <a:srgbClr val="7D468C"/>
                </a:solidFill>
                <a:latin typeface="+mn-lt"/>
                <a:ea typeface="+mn-ea"/>
                <a:cs typeface="+mn-cs"/>
              </a:rPr>
              <a:t>bets</a:t>
            </a:r>
            <a:endParaRPr lang="ca-ES" sz="3600" b="1" kern="0" dirty="0">
              <a:solidFill>
                <a:srgbClr val="7D468C"/>
              </a:solidFill>
              <a:latin typeface="+mn-lt"/>
              <a:ea typeface="+mn-ea"/>
              <a:cs typeface="+mn-cs"/>
            </a:endParaRPr>
          </a:p>
          <a:p>
            <a:pPr marL="355600" marR="0" lvl="0" indent="-355600" algn="l" defTabSz="2540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ca-ES" sz="3600" b="1" i="0" u="none" strike="noStrike" kern="0" cap="none" spc="0" normalizeH="0" baseline="0" noProof="0" dirty="0" err="1">
                <a:ln>
                  <a:noFill/>
                </a:ln>
                <a:solidFill>
                  <a:srgbClr val="7D468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Reflect</a:t>
            </a:r>
            <a:r>
              <a:rPr kumimoji="0" lang="ca-ES" sz="3600" b="1" i="0" u="none" strike="noStrike" kern="0" cap="none" spc="0" normalizeH="0" noProof="0" dirty="0">
                <a:ln>
                  <a:noFill/>
                </a:ln>
                <a:solidFill>
                  <a:srgbClr val="7D468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ca-ES" sz="3600" b="1" i="0" u="none" strike="noStrike" kern="0" cap="none" spc="0" normalizeH="0" noProof="0" dirty="0" err="1">
                <a:ln>
                  <a:noFill/>
                </a:ln>
                <a:solidFill>
                  <a:srgbClr val="7D468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</a:t>
            </a:r>
            <a:r>
              <a:rPr kumimoji="0" lang="ca-ES" sz="3600" b="1" i="0" u="none" strike="noStrike" kern="0" cap="none" spc="0" normalizeH="0" noProof="0" dirty="0">
                <a:ln>
                  <a:noFill/>
                </a:ln>
                <a:solidFill>
                  <a:srgbClr val="7D468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ca-ES" sz="3600" b="1" i="0" u="none" strike="noStrike" kern="0" cap="none" spc="0" normalizeH="0" noProof="0" dirty="0" err="1">
                <a:ln>
                  <a:noFill/>
                </a:ln>
                <a:solidFill>
                  <a:srgbClr val="7D468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ratio</a:t>
            </a:r>
            <a:r>
              <a:rPr kumimoji="0" lang="ca-ES" sz="3600" b="1" i="0" u="none" strike="noStrike" kern="0" cap="none" spc="0" normalizeH="0" noProof="0" dirty="0">
                <a:ln>
                  <a:noFill/>
                </a:ln>
                <a:solidFill>
                  <a:srgbClr val="7D468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ca-ES" sz="3600" b="1" i="0" u="none" strike="noStrike" kern="0" cap="none" spc="0" normalizeH="0" noProof="0" dirty="0" err="1">
                <a:ln>
                  <a:noFill/>
                </a:ln>
                <a:solidFill>
                  <a:srgbClr val="7D468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between</a:t>
            </a:r>
            <a:r>
              <a:rPr kumimoji="0" lang="ca-ES" sz="3600" b="1" i="0" u="none" strike="noStrike" kern="0" cap="none" spc="0" normalizeH="0" noProof="0" dirty="0">
                <a:ln>
                  <a:noFill/>
                </a:ln>
                <a:solidFill>
                  <a:srgbClr val="7D468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ca-ES" sz="3600" b="1" i="0" u="none" strike="noStrike" kern="0" cap="none" spc="0" normalizeH="0" noProof="0" dirty="0" err="1">
                <a:ln>
                  <a:noFill/>
                </a:ln>
                <a:solidFill>
                  <a:srgbClr val="7D468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chance</a:t>
            </a:r>
            <a:r>
              <a:rPr kumimoji="0" lang="ca-ES" sz="3600" b="1" i="0" u="none" strike="noStrike" kern="0" cap="none" spc="0" normalizeH="0" noProof="0" dirty="0">
                <a:ln>
                  <a:noFill/>
                </a:ln>
                <a:solidFill>
                  <a:srgbClr val="7D468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no </a:t>
            </a:r>
            <a:r>
              <a:rPr kumimoji="0" lang="ca-ES" sz="3600" b="1" i="0" u="none" strike="noStrike" kern="0" cap="none" spc="0" normalizeH="0" noProof="0" dirty="0" err="1">
                <a:ln>
                  <a:noFill/>
                </a:ln>
                <a:solidFill>
                  <a:srgbClr val="7D468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chance</a:t>
            </a:r>
            <a:r>
              <a:rPr kumimoji="0" lang="ca-ES" sz="3600" b="1" i="0" u="none" strike="noStrike" kern="0" cap="none" spc="0" normalizeH="0" noProof="0" dirty="0">
                <a:ln>
                  <a:noFill/>
                </a:ln>
                <a:solidFill>
                  <a:srgbClr val="7D468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</a:t>
            </a:r>
            <a:r>
              <a:rPr kumimoji="0" lang="ca-ES" sz="3600" b="1" i="0" u="none" strike="noStrike" kern="0" cap="none" spc="0" normalizeH="0" noProof="0" dirty="0" err="1">
                <a:ln>
                  <a:noFill/>
                </a:ln>
                <a:solidFill>
                  <a:srgbClr val="7D468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being</a:t>
            </a:r>
            <a:r>
              <a:rPr kumimoji="0" lang="ca-ES" sz="3600" b="1" i="0" u="none" strike="noStrike" kern="0" cap="none" spc="0" normalizeH="0" noProof="0" dirty="0">
                <a:ln>
                  <a:noFill/>
                </a:ln>
                <a:solidFill>
                  <a:srgbClr val="7D468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ca-ES" sz="3600" b="1" i="0" u="none" strike="noStrike" kern="0" cap="none" spc="0" normalizeH="0" noProof="0" dirty="0" err="1">
                <a:ln>
                  <a:noFill/>
                </a:ln>
                <a:solidFill>
                  <a:srgbClr val="7D468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ill</a:t>
            </a:r>
            <a:endParaRPr kumimoji="0" lang="ca-ES" sz="3600" b="1" i="0" u="none" strike="noStrike" kern="0" cap="none" spc="0" normalizeH="0" baseline="0" noProof="0" dirty="0">
              <a:ln>
                <a:noFill/>
              </a:ln>
              <a:solidFill>
                <a:srgbClr val="7D468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8464" y="548680"/>
            <a:ext cx="3528392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ca-ES" sz="2800" b="1" dirty="0">
                <a:solidFill>
                  <a:schemeClr val="accent1">
                    <a:lumMod val="75000"/>
                  </a:schemeClr>
                </a:solidFill>
              </a:rPr>
              <a:t>ODDS</a:t>
            </a:r>
            <a:endParaRPr lang="ca-ES" sz="2800" b="1" u="none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24488" y="1834906"/>
            <a:ext cx="6929438" cy="2143125"/>
            <a:chOff x="1725" y="1344"/>
            <a:chExt cx="4029" cy="1350"/>
          </a:xfrm>
        </p:grpSpPr>
        <p:sp>
          <p:nvSpPr>
            <p:cNvPr id="14341" name="Rectangle 5"/>
            <p:cNvSpPr>
              <a:spLocks noChangeArrowheads="1"/>
            </p:cNvSpPr>
            <p:nvPr/>
          </p:nvSpPr>
          <p:spPr bwMode="auto">
            <a:xfrm>
              <a:off x="1740" y="1344"/>
              <a:ext cx="1198" cy="259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2938" y="1344"/>
              <a:ext cx="52" cy="259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3" name="Rectangle 7"/>
            <p:cNvSpPr>
              <a:spLocks noChangeArrowheads="1"/>
            </p:cNvSpPr>
            <p:nvPr/>
          </p:nvSpPr>
          <p:spPr bwMode="auto">
            <a:xfrm>
              <a:off x="1740" y="1603"/>
              <a:ext cx="1250" cy="75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4" name="Rectangle 8"/>
            <p:cNvSpPr>
              <a:spLocks noChangeArrowheads="1"/>
            </p:cNvSpPr>
            <p:nvPr/>
          </p:nvSpPr>
          <p:spPr bwMode="auto">
            <a:xfrm>
              <a:off x="3042" y="1344"/>
              <a:ext cx="821" cy="259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5" name="Rectangle 9"/>
            <p:cNvSpPr>
              <a:spLocks noChangeArrowheads="1"/>
            </p:cNvSpPr>
            <p:nvPr/>
          </p:nvSpPr>
          <p:spPr bwMode="auto">
            <a:xfrm>
              <a:off x="3082" y="1413"/>
              <a:ext cx="770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700" b="1" u="none" dirty="0">
                  <a:solidFill>
                    <a:srgbClr val="800000"/>
                  </a:solidFill>
                  <a:latin typeface="Times New Roman" pitchFamily="18" charset="0"/>
                </a:rPr>
                <a:t>Smoking  X=1</a:t>
              </a:r>
              <a:endParaRPr lang="es-ES" sz="2800" b="1" u="none" dirty="0">
                <a:latin typeface="Times New Roman" pitchFamily="18" charset="0"/>
              </a:endParaRPr>
            </a:p>
          </p:txBody>
        </p:sp>
        <p:sp>
          <p:nvSpPr>
            <p:cNvPr id="14346" name="Rectangle 10"/>
            <p:cNvSpPr>
              <a:spLocks noChangeArrowheads="1"/>
            </p:cNvSpPr>
            <p:nvPr/>
          </p:nvSpPr>
          <p:spPr bwMode="auto">
            <a:xfrm>
              <a:off x="3823" y="1413"/>
              <a:ext cx="31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700" b="1" u="none">
                  <a:solidFill>
                    <a:srgbClr val="800000"/>
                  </a:solidFill>
                  <a:latin typeface="Times New Roman" pitchFamily="18" charset="0"/>
                </a:rPr>
                <a:t> </a:t>
              </a:r>
              <a:endParaRPr lang="es-ES" sz="2800" b="1" u="none">
                <a:latin typeface="Times New Roman" pitchFamily="18" charset="0"/>
              </a:endParaRPr>
            </a:p>
          </p:txBody>
        </p:sp>
        <p:sp>
          <p:nvSpPr>
            <p:cNvPr id="14347" name="Rectangle 11"/>
            <p:cNvSpPr>
              <a:spLocks noChangeArrowheads="1"/>
            </p:cNvSpPr>
            <p:nvPr/>
          </p:nvSpPr>
          <p:spPr bwMode="auto">
            <a:xfrm>
              <a:off x="2990" y="1344"/>
              <a:ext cx="52" cy="259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8" name="Rectangle 12"/>
            <p:cNvSpPr>
              <a:spLocks noChangeArrowheads="1"/>
            </p:cNvSpPr>
            <p:nvPr/>
          </p:nvSpPr>
          <p:spPr bwMode="auto">
            <a:xfrm>
              <a:off x="3863" y="1344"/>
              <a:ext cx="52" cy="259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9" name="Rectangle 13"/>
            <p:cNvSpPr>
              <a:spLocks noChangeArrowheads="1"/>
            </p:cNvSpPr>
            <p:nvPr/>
          </p:nvSpPr>
          <p:spPr bwMode="auto">
            <a:xfrm>
              <a:off x="2990" y="1603"/>
              <a:ext cx="925" cy="75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0" name="Rectangle 14"/>
            <p:cNvSpPr>
              <a:spLocks noChangeArrowheads="1"/>
            </p:cNvSpPr>
            <p:nvPr/>
          </p:nvSpPr>
          <p:spPr bwMode="auto">
            <a:xfrm>
              <a:off x="3968" y="1344"/>
              <a:ext cx="1070" cy="259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1" name="Rectangle 15"/>
            <p:cNvSpPr>
              <a:spLocks noChangeArrowheads="1"/>
            </p:cNvSpPr>
            <p:nvPr/>
          </p:nvSpPr>
          <p:spPr bwMode="auto">
            <a:xfrm>
              <a:off x="4009" y="1413"/>
              <a:ext cx="903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700" b="1" u="none" dirty="0">
                  <a:solidFill>
                    <a:srgbClr val="800000"/>
                  </a:solidFill>
                  <a:latin typeface="Times New Roman" pitchFamily="18" charset="0"/>
                </a:rPr>
                <a:t>No smoking X=0</a:t>
              </a:r>
              <a:endParaRPr lang="es-ES" sz="2800" b="1" u="none" dirty="0">
                <a:latin typeface="Times New Roman" pitchFamily="18" charset="0"/>
              </a:endParaRPr>
            </a:p>
          </p:txBody>
        </p:sp>
        <p:sp>
          <p:nvSpPr>
            <p:cNvPr id="14352" name="Rectangle 16"/>
            <p:cNvSpPr>
              <a:spLocks noChangeArrowheads="1"/>
            </p:cNvSpPr>
            <p:nvPr/>
          </p:nvSpPr>
          <p:spPr bwMode="auto">
            <a:xfrm>
              <a:off x="4996" y="1413"/>
              <a:ext cx="32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700" b="1" u="none">
                  <a:solidFill>
                    <a:srgbClr val="800000"/>
                  </a:solidFill>
                  <a:latin typeface="Times New Roman" pitchFamily="18" charset="0"/>
                </a:rPr>
                <a:t> </a:t>
              </a:r>
              <a:endParaRPr lang="es-ES" sz="2800" b="1" u="none">
                <a:latin typeface="Times New Roman" pitchFamily="18" charset="0"/>
              </a:endParaRPr>
            </a:p>
          </p:txBody>
        </p:sp>
        <p:sp>
          <p:nvSpPr>
            <p:cNvPr id="14353" name="Rectangle 17"/>
            <p:cNvSpPr>
              <a:spLocks noChangeArrowheads="1"/>
            </p:cNvSpPr>
            <p:nvPr/>
          </p:nvSpPr>
          <p:spPr bwMode="auto">
            <a:xfrm>
              <a:off x="3915" y="1344"/>
              <a:ext cx="53" cy="259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4" name="Rectangle 18"/>
            <p:cNvSpPr>
              <a:spLocks noChangeArrowheads="1"/>
            </p:cNvSpPr>
            <p:nvPr/>
          </p:nvSpPr>
          <p:spPr bwMode="auto">
            <a:xfrm>
              <a:off x="5038" y="1344"/>
              <a:ext cx="52" cy="259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5" name="Rectangle 19"/>
            <p:cNvSpPr>
              <a:spLocks noChangeArrowheads="1"/>
            </p:cNvSpPr>
            <p:nvPr/>
          </p:nvSpPr>
          <p:spPr bwMode="auto">
            <a:xfrm>
              <a:off x="3915" y="1603"/>
              <a:ext cx="1175" cy="75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6" name="Rectangle 20"/>
            <p:cNvSpPr>
              <a:spLocks noChangeArrowheads="1"/>
            </p:cNvSpPr>
            <p:nvPr/>
          </p:nvSpPr>
          <p:spPr bwMode="auto">
            <a:xfrm>
              <a:off x="5142" y="1344"/>
              <a:ext cx="559" cy="259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7" name="Rectangle 21"/>
            <p:cNvSpPr>
              <a:spLocks noChangeArrowheads="1"/>
            </p:cNvSpPr>
            <p:nvPr/>
          </p:nvSpPr>
          <p:spPr bwMode="auto">
            <a:xfrm>
              <a:off x="5180" y="1413"/>
              <a:ext cx="440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700" b="1" u="none">
                  <a:solidFill>
                    <a:srgbClr val="800000"/>
                  </a:solidFill>
                  <a:latin typeface="Times New Roman" pitchFamily="18" charset="0"/>
                </a:rPr>
                <a:t>TOTAL</a:t>
              </a:r>
              <a:endParaRPr lang="es-ES" sz="2800" b="1" u="none">
                <a:latin typeface="Times New Roman" pitchFamily="18" charset="0"/>
              </a:endParaRPr>
            </a:p>
          </p:txBody>
        </p:sp>
        <p:sp>
          <p:nvSpPr>
            <p:cNvPr id="14358" name="Rectangle 22"/>
            <p:cNvSpPr>
              <a:spLocks noChangeArrowheads="1"/>
            </p:cNvSpPr>
            <p:nvPr/>
          </p:nvSpPr>
          <p:spPr bwMode="auto">
            <a:xfrm>
              <a:off x="5662" y="1413"/>
              <a:ext cx="31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700" b="1" u="none">
                  <a:solidFill>
                    <a:srgbClr val="800000"/>
                  </a:solidFill>
                  <a:latin typeface="Times New Roman" pitchFamily="18" charset="0"/>
                </a:rPr>
                <a:t> </a:t>
              </a:r>
              <a:endParaRPr lang="es-ES" sz="2800" b="1" u="none">
                <a:latin typeface="Times New Roman" pitchFamily="18" charset="0"/>
              </a:endParaRPr>
            </a:p>
          </p:txBody>
        </p:sp>
        <p:sp>
          <p:nvSpPr>
            <p:cNvPr id="14359" name="Rectangle 23"/>
            <p:cNvSpPr>
              <a:spLocks noChangeArrowheads="1"/>
            </p:cNvSpPr>
            <p:nvPr/>
          </p:nvSpPr>
          <p:spPr bwMode="auto">
            <a:xfrm>
              <a:off x="5090" y="1344"/>
              <a:ext cx="52" cy="259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0" name="Rectangle 24"/>
            <p:cNvSpPr>
              <a:spLocks noChangeArrowheads="1"/>
            </p:cNvSpPr>
            <p:nvPr/>
          </p:nvSpPr>
          <p:spPr bwMode="auto">
            <a:xfrm>
              <a:off x="5701" y="1344"/>
              <a:ext cx="53" cy="259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1" name="Rectangle 25"/>
            <p:cNvSpPr>
              <a:spLocks noChangeArrowheads="1"/>
            </p:cNvSpPr>
            <p:nvPr/>
          </p:nvSpPr>
          <p:spPr bwMode="auto">
            <a:xfrm>
              <a:off x="5090" y="1603"/>
              <a:ext cx="664" cy="75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2" name="Rectangle 26"/>
            <p:cNvSpPr>
              <a:spLocks noChangeArrowheads="1"/>
            </p:cNvSpPr>
            <p:nvPr/>
          </p:nvSpPr>
          <p:spPr bwMode="auto">
            <a:xfrm>
              <a:off x="1740" y="1684"/>
              <a:ext cx="1198" cy="260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3" name="Rectangle 27"/>
            <p:cNvSpPr>
              <a:spLocks noChangeArrowheads="1"/>
            </p:cNvSpPr>
            <p:nvPr/>
          </p:nvSpPr>
          <p:spPr bwMode="auto">
            <a:xfrm>
              <a:off x="1746" y="1753"/>
              <a:ext cx="824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700" b="1" u="none">
                  <a:solidFill>
                    <a:srgbClr val="800000"/>
                  </a:solidFill>
                  <a:latin typeface="Times New Roman" pitchFamily="18" charset="0"/>
                </a:rPr>
                <a:t>CANCER  Y=1</a:t>
              </a:r>
              <a:endParaRPr lang="es-ES" sz="2800" b="1" u="none">
                <a:latin typeface="Times New Roman" pitchFamily="18" charset="0"/>
              </a:endParaRPr>
            </a:p>
          </p:txBody>
        </p:sp>
        <p:sp>
          <p:nvSpPr>
            <p:cNvPr id="14364" name="Rectangle 28"/>
            <p:cNvSpPr>
              <a:spLocks noChangeArrowheads="1"/>
            </p:cNvSpPr>
            <p:nvPr/>
          </p:nvSpPr>
          <p:spPr bwMode="auto">
            <a:xfrm>
              <a:off x="2704" y="1753"/>
              <a:ext cx="32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700" b="1" u="none">
                  <a:solidFill>
                    <a:srgbClr val="800000"/>
                  </a:solidFill>
                  <a:latin typeface="Times New Roman" pitchFamily="18" charset="0"/>
                </a:rPr>
                <a:t> </a:t>
              </a:r>
              <a:endParaRPr lang="es-ES" sz="2800" b="1" u="none">
                <a:latin typeface="Times New Roman" pitchFamily="18" charset="0"/>
              </a:endParaRPr>
            </a:p>
          </p:txBody>
        </p:sp>
        <p:sp>
          <p:nvSpPr>
            <p:cNvPr id="14365" name="Rectangle 29"/>
            <p:cNvSpPr>
              <a:spLocks noChangeArrowheads="1"/>
            </p:cNvSpPr>
            <p:nvPr/>
          </p:nvSpPr>
          <p:spPr bwMode="auto">
            <a:xfrm>
              <a:off x="2938" y="1684"/>
              <a:ext cx="49" cy="260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6" name="Rectangle 30"/>
            <p:cNvSpPr>
              <a:spLocks noChangeArrowheads="1"/>
            </p:cNvSpPr>
            <p:nvPr/>
          </p:nvSpPr>
          <p:spPr bwMode="auto">
            <a:xfrm>
              <a:off x="1740" y="1944"/>
              <a:ext cx="1247" cy="63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7" name="Rectangle 31"/>
            <p:cNvSpPr>
              <a:spLocks noChangeArrowheads="1"/>
            </p:cNvSpPr>
            <p:nvPr/>
          </p:nvSpPr>
          <p:spPr bwMode="auto">
            <a:xfrm>
              <a:off x="3042" y="1684"/>
              <a:ext cx="821" cy="260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8" name="Rectangle 32"/>
            <p:cNvSpPr>
              <a:spLocks noChangeArrowheads="1"/>
            </p:cNvSpPr>
            <p:nvPr/>
          </p:nvSpPr>
          <p:spPr bwMode="auto">
            <a:xfrm>
              <a:off x="3262" y="1753"/>
              <a:ext cx="403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100" b="1" u="none" dirty="0">
                  <a:solidFill>
                    <a:srgbClr val="010000"/>
                  </a:solidFill>
                  <a:latin typeface="Times New Roman" pitchFamily="18" charset="0"/>
                </a:rPr>
                <a:t>a=190</a:t>
              </a:r>
              <a:endParaRPr lang="es-ES" sz="3600" b="1" u="none" dirty="0">
                <a:latin typeface="Times New Roman" pitchFamily="18" charset="0"/>
              </a:endParaRPr>
            </a:p>
          </p:txBody>
        </p:sp>
        <p:sp>
          <p:nvSpPr>
            <p:cNvPr id="14369" name="Rectangle 33"/>
            <p:cNvSpPr>
              <a:spLocks noChangeArrowheads="1"/>
            </p:cNvSpPr>
            <p:nvPr/>
          </p:nvSpPr>
          <p:spPr bwMode="auto">
            <a:xfrm>
              <a:off x="3555" y="1753"/>
              <a:ext cx="3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100" b="1" u="none">
                  <a:solidFill>
                    <a:srgbClr val="010000"/>
                  </a:solidFill>
                  <a:latin typeface="Times New Roman" pitchFamily="18" charset="0"/>
                </a:rPr>
                <a:t> </a:t>
              </a:r>
              <a:endParaRPr lang="es-ES" sz="3600" b="1" u="none">
                <a:latin typeface="Times New Roman" pitchFamily="18" charset="0"/>
              </a:endParaRPr>
            </a:p>
          </p:txBody>
        </p:sp>
        <p:sp>
          <p:nvSpPr>
            <p:cNvPr id="14370" name="Rectangle 34"/>
            <p:cNvSpPr>
              <a:spLocks noChangeArrowheads="1"/>
            </p:cNvSpPr>
            <p:nvPr/>
          </p:nvSpPr>
          <p:spPr bwMode="auto">
            <a:xfrm>
              <a:off x="2993" y="1684"/>
              <a:ext cx="49" cy="260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1" name="Rectangle 35"/>
            <p:cNvSpPr>
              <a:spLocks noChangeArrowheads="1"/>
            </p:cNvSpPr>
            <p:nvPr/>
          </p:nvSpPr>
          <p:spPr bwMode="auto">
            <a:xfrm>
              <a:off x="3863" y="1684"/>
              <a:ext cx="52" cy="260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2" name="Rectangle 36"/>
            <p:cNvSpPr>
              <a:spLocks noChangeArrowheads="1"/>
            </p:cNvSpPr>
            <p:nvPr/>
          </p:nvSpPr>
          <p:spPr bwMode="auto">
            <a:xfrm>
              <a:off x="2993" y="1944"/>
              <a:ext cx="922" cy="63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3" name="Rectangle 37"/>
            <p:cNvSpPr>
              <a:spLocks noChangeArrowheads="1"/>
            </p:cNvSpPr>
            <p:nvPr/>
          </p:nvSpPr>
          <p:spPr bwMode="auto">
            <a:xfrm>
              <a:off x="3968" y="1684"/>
              <a:ext cx="1070" cy="260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4" name="Rectangle 38"/>
            <p:cNvSpPr>
              <a:spLocks noChangeArrowheads="1"/>
            </p:cNvSpPr>
            <p:nvPr/>
          </p:nvSpPr>
          <p:spPr bwMode="auto">
            <a:xfrm>
              <a:off x="4329" y="1753"/>
              <a:ext cx="333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100" b="1" u="none" dirty="0">
                  <a:solidFill>
                    <a:srgbClr val="010000"/>
                  </a:solidFill>
                  <a:latin typeface="Times New Roman" pitchFamily="18" charset="0"/>
                </a:rPr>
                <a:t>b=87</a:t>
              </a:r>
              <a:endParaRPr lang="es-ES" sz="3600" b="1" u="none" dirty="0">
                <a:latin typeface="Times New Roman" pitchFamily="18" charset="0"/>
              </a:endParaRPr>
            </a:p>
          </p:txBody>
        </p:sp>
        <p:sp>
          <p:nvSpPr>
            <p:cNvPr id="14375" name="Rectangle 39"/>
            <p:cNvSpPr>
              <a:spLocks noChangeArrowheads="1"/>
            </p:cNvSpPr>
            <p:nvPr/>
          </p:nvSpPr>
          <p:spPr bwMode="auto">
            <a:xfrm>
              <a:off x="4570" y="1753"/>
              <a:ext cx="3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100" b="1" u="none">
                  <a:solidFill>
                    <a:srgbClr val="010000"/>
                  </a:solidFill>
                  <a:latin typeface="Times New Roman" pitchFamily="18" charset="0"/>
                </a:rPr>
                <a:t> </a:t>
              </a:r>
              <a:endParaRPr lang="es-ES" sz="3600" b="1" u="none">
                <a:latin typeface="Times New Roman" pitchFamily="18" charset="0"/>
              </a:endParaRPr>
            </a:p>
          </p:txBody>
        </p:sp>
        <p:sp>
          <p:nvSpPr>
            <p:cNvPr id="14376" name="Rectangle 40"/>
            <p:cNvSpPr>
              <a:spLocks noChangeArrowheads="1"/>
            </p:cNvSpPr>
            <p:nvPr/>
          </p:nvSpPr>
          <p:spPr bwMode="auto">
            <a:xfrm>
              <a:off x="3915" y="1684"/>
              <a:ext cx="53" cy="260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7" name="Rectangle 41"/>
            <p:cNvSpPr>
              <a:spLocks noChangeArrowheads="1"/>
            </p:cNvSpPr>
            <p:nvPr/>
          </p:nvSpPr>
          <p:spPr bwMode="auto">
            <a:xfrm>
              <a:off x="5038" y="1684"/>
              <a:ext cx="52" cy="260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8" name="Rectangle 42"/>
            <p:cNvSpPr>
              <a:spLocks noChangeArrowheads="1"/>
            </p:cNvSpPr>
            <p:nvPr/>
          </p:nvSpPr>
          <p:spPr bwMode="auto">
            <a:xfrm>
              <a:off x="3915" y="1944"/>
              <a:ext cx="1175" cy="63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9" name="Rectangle 43"/>
            <p:cNvSpPr>
              <a:spLocks noChangeArrowheads="1"/>
            </p:cNvSpPr>
            <p:nvPr/>
          </p:nvSpPr>
          <p:spPr bwMode="auto">
            <a:xfrm>
              <a:off x="5142" y="1684"/>
              <a:ext cx="559" cy="260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0" name="Rectangle 44"/>
            <p:cNvSpPr>
              <a:spLocks noChangeArrowheads="1"/>
            </p:cNvSpPr>
            <p:nvPr/>
          </p:nvSpPr>
          <p:spPr bwMode="auto">
            <a:xfrm>
              <a:off x="5319" y="1753"/>
              <a:ext cx="23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100" b="1" u="none">
                  <a:solidFill>
                    <a:srgbClr val="010000"/>
                  </a:solidFill>
                  <a:latin typeface="Times New Roman" pitchFamily="18" charset="0"/>
                </a:rPr>
                <a:t>277</a:t>
              </a:r>
              <a:endParaRPr lang="es-ES" sz="3600" b="1" u="none">
                <a:latin typeface="Times New Roman" pitchFamily="18" charset="0"/>
              </a:endParaRPr>
            </a:p>
          </p:txBody>
        </p:sp>
        <p:sp>
          <p:nvSpPr>
            <p:cNvPr id="14381" name="Rectangle 45"/>
            <p:cNvSpPr>
              <a:spLocks noChangeArrowheads="1"/>
            </p:cNvSpPr>
            <p:nvPr/>
          </p:nvSpPr>
          <p:spPr bwMode="auto">
            <a:xfrm>
              <a:off x="5523" y="1753"/>
              <a:ext cx="3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100" b="1" u="none">
                  <a:solidFill>
                    <a:srgbClr val="010000"/>
                  </a:solidFill>
                  <a:latin typeface="Times New Roman" pitchFamily="18" charset="0"/>
                </a:rPr>
                <a:t> </a:t>
              </a:r>
              <a:endParaRPr lang="es-ES" sz="3600" b="1" u="none">
                <a:latin typeface="Times New Roman" pitchFamily="18" charset="0"/>
              </a:endParaRPr>
            </a:p>
          </p:txBody>
        </p:sp>
        <p:sp>
          <p:nvSpPr>
            <p:cNvPr id="14382" name="Rectangle 46"/>
            <p:cNvSpPr>
              <a:spLocks noChangeArrowheads="1"/>
            </p:cNvSpPr>
            <p:nvPr/>
          </p:nvSpPr>
          <p:spPr bwMode="auto">
            <a:xfrm>
              <a:off x="5090" y="1684"/>
              <a:ext cx="52" cy="260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3" name="Rectangle 47"/>
            <p:cNvSpPr>
              <a:spLocks noChangeArrowheads="1"/>
            </p:cNvSpPr>
            <p:nvPr/>
          </p:nvSpPr>
          <p:spPr bwMode="auto">
            <a:xfrm>
              <a:off x="5701" y="1684"/>
              <a:ext cx="53" cy="260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4" name="Rectangle 48"/>
            <p:cNvSpPr>
              <a:spLocks noChangeArrowheads="1"/>
            </p:cNvSpPr>
            <p:nvPr/>
          </p:nvSpPr>
          <p:spPr bwMode="auto">
            <a:xfrm>
              <a:off x="5090" y="1944"/>
              <a:ext cx="664" cy="63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5" name="Line 49"/>
            <p:cNvSpPr>
              <a:spLocks noChangeShapeType="1"/>
            </p:cNvSpPr>
            <p:nvPr/>
          </p:nvSpPr>
          <p:spPr bwMode="auto">
            <a:xfrm>
              <a:off x="2987" y="1678"/>
              <a:ext cx="6" cy="1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386" name="Line 50"/>
            <p:cNvSpPr>
              <a:spLocks noChangeShapeType="1"/>
            </p:cNvSpPr>
            <p:nvPr/>
          </p:nvSpPr>
          <p:spPr bwMode="auto">
            <a:xfrm>
              <a:off x="2987" y="1678"/>
              <a:ext cx="1" cy="6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387" name="Line 51"/>
            <p:cNvSpPr>
              <a:spLocks noChangeShapeType="1"/>
            </p:cNvSpPr>
            <p:nvPr/>
          </p:nvSpPr>
          <p:spPr bwMode="auto">
            <a:xfrm>
              <a:off x="2987" y="1678"/>
              <a:ext cx="6" cy="1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388" name="Line 52"/>
            <p:cNvSpPr>
              <a:spLocks noChangeShapeType="1"/>
            </p:cNvSpPr>
            <p:nvPr/>
          </p:nvSpPr>
          <p:spPr bwMode="auto">
            <a:xfrm>
              <a:off x="2987" y="1678"/>
              <a:ext cx="1" cy="6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389" name="Line 53"/>
            <p:cNvSpPr>
              <a:spLocks noChangeShapeType="1"/>
            </p:cNvSpPr>
            <p:nvPr/>
          </p:nvSpPr>
          <p:spPr bwMode="auto">
            <a:xfrm>
              <a:off x="2993" y="1678"/>
              <a:ext cx="6" cy="1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390" name="Line 54"/>
            <p:cNvSpPr>
              <a:spLocks noChangeShapeType="1"/>
            </p:cNvSpPr>
            <p:nvPr/>
          </p:nvSpPr>
          <p:spPr bwMode="auto">
            <a:xfrm>
              <a:off x="2993" y="1678"/>
              <a:ext cx="1" cy="6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391" name="Line 55"/>
            <p:cNvSpPr>
              <a:spLocks noChangeShapeType="1"/>
            </p:cNvSpPr>
            <p:nvPr/>
          </p:nvSpPr>
          <p:spPr bwMode="auto">
            <a:xfrm>
              <a:off x="2999" y="1678"/>
              <a:ext cx="916" cy="1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392" name="Line 56"/>
            <p:cNvSpPr>
              <a:spLocks noChangeShapeType="1"/>
            </p:cNvSpPr>
            <p:nvPr/>
          </p:nvSpPr>
          <p:spPr bwMode="auto">
            <a:xfrm>
              <a:off x="3915" y="1678"/>
              <a:ext cx="7" cy="1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393" name="Line 57"/>
            <p:cNvSpPr>
              <a:spLocks noChangeShapeType="1"/>
            </p:cNvSpPr>
            <p:nvPr/>
          </p:nvSpPr>
          <p:spPr bwMode="auto">
            <a:xfrm>
              <a:off x="3915" y="1678"/>
              <a:ext cx="1" cy="6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394" name="Line 58"/>
            <p:cNvSpPr>
              <a:spLocks noChangeShapeType="1"/>
            </p:cNvSpPr>
            <p:nvPr/>
          </p:nvSpPr>
          <p:spPr bwMode="auto">
            <a:xfrm>
              <a:off x="3922" y="1678"/>
              <a:ext cx="1168" cy="1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395" name="Line 59"/>
            <p:cNvSpPr>
              <a:spLocks noChangeShapeType="1"/>
            </p:cNvSpPr>
            <p:nvPr/>
          </p:nvSpPr>
          <p:spPr bwMode="auto">
            <a:xfrm>
              <a:off x="5090" y="1678"/>
              <a:ext cx="6" cy="1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396" name="Line 60"/>
            <p:cNvSpPr>
              <a:spLocks noChangeShapeType="1"/>
            </p:cNvSpPr>
            <p:nvPr/>
          </p:nvSpPr>
          <p:spPr bwMode="auto">
            <a:xfrm>
              <a:off x="5090" y="1678"/>
              <a:ext cx="1" cy="6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397" name="Line 61"/>
            <p:cNvSpPr>
              <a:spLocks noChangeShapeType="1"/>
            </p:cNvSpPr>
            <p:nvPr/>
          </p:nvSpPr>
          <p:spPr bwMode="auto">
            <a:xfrm>
              <a:off x="5096" y="1678"/>
              <a:ext cx="658" cy="1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398" name="Line 62"/>
            <p:cNvSpPr>
              <a:spLocks noChangeShapeType="1"/>
            </p:cNvSpPr>
            <p:nvPr/>
          </p:nvSpPr>
          <p:spPr bwMode="auto">
            <a:xfrm>
              <a:off x="2987" y="1684"/>
              <a:ext cx="1" cy="323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399" name="Rectangle 63"/>
            <p:cNvSpPr>
              <a:spLocks noChangeArrowheads="1"/>
            </p:cNvSpPr>
            <p:nvPr/>
          </p:nvSpPr>
          <p:spPr bwMode="auto">
            <a:xfrm>
              <a:off x="1740" y="2013"/>
              <a:ext cx="1198" cy="259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0" name="Rectangle 64"/>
            <p:cNvSpPr>
              <a:spLocks noChangeArrowheads="1"/>
            </p:cNvSpPr>
            <p:nvPr/>
          </p:nvSpPr>
          <p:spPr bwMode="auto">
            <a:xfrm>
              <a:off x="1725" y="2082"/>
              <a:ext cx="1043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700" b="1" u="none">
                  <a:solidFill>
                    <a:srgbClr val="800000"/>
                  </a:solidFill>
                  <a:latin typeface="Times New Roman" pitchFamily="18" charset="0"/>
                </a:rPr>
                <a:t> NO CANCER Y=0</a:t>
              </a:r>
              <a:endParaRPr lang="es-ES" sz="2800" b="1" u="none">
                <a:latin typeface="Times New Roman" pitchFamily="18" charset="0"/>
              </a:endParaRPr>
            </a:p>
          </p:txBody>
        </p:sp>
        <p:sp>
          <p:nvSpPr>
            <p:cNvPr id="14401" name="Rectangle 65"/>
            <p:cNvSpPr>
              <a:spLocks noChangeArrowheads="1"/>
            </p:cNvSpPr>
            <p:nvPr/>
          </p:nvSpPr>
          <p:spPr bwMode="auto">
            <a:xfrm>
              <a:off x="2929" y="2082"/>
              <a:ext cx="31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700" b="1" u="none">
                  <a:solidFill>
                    <a:srgbClr val="800000"/>
                  </a:solidFill>
                  <a:latin typeface="Times New Roman" pitchFamily="18" charset="0"/>
                </a:rPr>
                <a:t> </a:t>
              </a:r>
              <a:endParaRPr lang="es-ES" sz="2800" b="1" u="none">
                <a:latin typeface="Times New Roman" pitchFamily="18" charset="0"/>
              </a:endParaRPr>
            </a:p>
          </p:txBody>
        </p:sp>
        <p:sp>
          <p:nvSpPr>
            <p:cNvPr id="14402" name="Rectangle 66"/>
            <p:cNvSpPr>
              <a:spLocks noChangeArrowheads="1"/>
            </p:cNvSpPr>
            <p:nvPr/>
          </p:nvSpPr>
          <p:spPr bwMode="auto">
            <a:xfrm>
              <a:off x="2938" y="2013"/>
              <a:ext cx="52" cy="259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3" name="Rectangle 67"/>
            <p:cNvSpPr>
              <a:spLocks noChangeArrowheads="1"/>
            </p:cNvSpPr>
            <p:nvPr/>
          </p:nvSpPr>
          <p:spPr bwMode="auto">
            <a:xfrm>
              <a:off x="1740" y="2272"/>
              <a:ext cx="1250" cy="75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4" name="Rectangle 68"/>
            <p:cNvSpPr>
              <a:spLocks noChangeArrowheads="1"/>
            </p:cNvSpPr>
            <p:nvPr/>
          </p:nvSpPr>
          <p:spPr bwMode="auto">
            <a:xfrm>
              <a:off x="3042" y="2013"/>
              <a:ext cx="821" cy="259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5" name="Rectangle 69"/>
            <p:cNvSpPr>
              <a:spLocks noChangeArrowheads="1"/>
            </p:cNvSpPr>
            <p:nvPr/>
          </p:nvSpPr>
          <p:spPr bwMode="auto">
            <a:xfrm>
              <a:off x="3295" y="2088"/>
              <a:ext cx="316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100" b="1" u="none" dirty="0">
                  <a:solidFill>
                    <a:srgbClr val="010000"/>
                  </a:solidFill>
                  <a:latin typeface="Times New Roman" pitchFamily="18" charset="0"/>
                </a:rPr>
                <a:t>c=60</a:t>
              </a:r>
              <a:endParaRPr lang="es-ES" sz="3600" b="1" u="none" dirty="0">
                <a:latin typeface="Times New Roman" pitchFamily="18" charset="0"/>
              </a:endParaRPr>
            </a:p>
          </p:txBody>
        </p:sp>
        <p:sp>
          <p:nvSpPr>
            <p:cNvPr id="14406" name="Rectangle 70"/>
            <p:cNvSpPr>
              <a:spLocks noChangeArrowheads="1"/>
            </p:cNvSpPr>
            <p:nvPr/>
          </p:nvSpPr>
          <p:spPr bwMode="auto">
            <a:xfrm>
              <a:off x="3520" y="2082"/>
              <a:ext cx="3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100" b="1" u="none">
                  <a:solidFill>
                    <a:srgbClr val="010000"/>
                  </a:solidFill>
                  <a:latin typeface="Times New Roman" pitchFamily="18" charset="0"/>
                </a:rPr>
                <a:t> </a:t>
              </a:r>
              <a:endParaRPr lang="es-ES" sz="3600" b="1" u="none">
                <a:latin typeface="Times New Roman" pitchFamily="18" charset="0"/>
              </a:endParaRPr>
            </a:p>
          </p:txBody>
        </p:sp>
        <p:sp>
          <p:nvSpPr>
            <p:cNvPr id="14407" name="Rectangle 71"/>
            <p:cNvSpPr>
              <a:spLocks noChangeArrowheads="1"/>
            </p:cNvSpPr>
            <p:nvPr/>
          </p:nvSpPr>
          <p:spPr bwMode="auto">
            <a:xfrm>
              <a:off x="2990" y="2013"/>
              <a:ext cx="52" cy="259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8" name="Rectangle 72"/>
            <p:cNvSpPr>
              <a:spLocks noChangeArrowheads="1"/>
            </p:cNvSpPr>
            <p:nvPr/>
          </p:nvSpPr>
          <p:spPr bwMode="auto">
            <a:xfrm>
              <a:off x="3863" y="2013"/>
              <a:ext cx="52" cy="259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9" name="Rectangle 73"/>
            <p:cNvSpPr>
              <a:spLocks noChangeArrowheads="1"/>
            </p:cNvSpPr>
            <p:nvPr/>
          </p:nvSpPr>
          <p:spPr bwMode="auto">
            <a:xfrm>
              <a:off x="2990" y="2272"/>
              <a:ext cx="925" cy="75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0" name="Rectangle 74"/>
            <p:cNvSpPr>
              <a:spLocks noChangeArrowheads="1"/>
            </p:cNvSpPr>
            <p:nvPr/>
          </p:nvSpPr>
          <p:spPr bwMode="auto">
            <a:xfrm>
              <a:off x="3968" y="2013"/>
              <a:ext cx="1070" cy="259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1" name="Rectangle 75"/>
            <p:cNvSpPr>
              <a:spLocks noChangeArrowheads="1"/>
            </p:cNvSpPr>
            <p:nvPr/>
          </p:nvSpPr>
          <p:spPr bwMode="auto">
            <a:xfrm>
              <a:off x="4322" y="2082"/>
              <a:ext cx="411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100" b="1" u="none" dirty="0">
                  <a:solidFill>
                    <a:srgbClr val="010000"/>
                  </a:solidFill>
                  <a:latin typeface="Times New Roman" pitchFamily="18" charset="0"/>
                </a:rPr>
                <a:t>d=163</a:t>
              </a:r>
              <a:endParaRPr lang="es-ES" sz="3600" b="1" u="none" dirty="0">
                <a:latin typeface="Times New Roman" pitchFamily="18" charset="0"/>
              </a:endParaRPr>
            </a:p>
          </p:txBody>
        </p:sp>
        <p:sp>
          <p:nvSpPr>
            <p:cNvPr id="14412" name="Rectangle 76"/>
            <p:cNvSpPr>
              <a:spLocks noChangeArrowheads="1"/>
            </p:cNvSpPr>
            <p:nvPr/>
          </p:nvSpPr>
          <p:spPr bwMode="auto">
            <a:xfrm>
              <a:off x="4605" y="2082"/>
              <a:ext cx="3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100" b="1" u="none">
                  <a:solidFill>
                    <a:srgbClr val="010000"/>
                  </a:solidFill>
                  <a:latin typeface="Times New Roman" pitchFamily="18" charset="0"/>
                </a:rPr>
                <a:t> </a:t>
              </a:r>
              <a:endParaRPr lang="es-ES" sz="3600" b="1" u="none">
                <a:latin typeface="Times New Roman" pitchFamily="18" charset="0"/>
              </a:endParaRPr>
            </a:p>
          </p:txBody>
        </p:sp>
        <p:sp>
          <p:nvSpPr>
            <p:cNvPr id="14413" name="Rectangle 77"/>
            <p:cNvSpPr>
              <a:spLocks noChangeArrowheads="1"/>
            </p:cNvSpPr>
            <p:nvPr/>
          </p:nvSpPr>
          <p:spPr bwMode="auto">
            <a:xfrm>
              <a:off x="3915" y="2013"/>
              <a:ext cx="53" cy="259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4" name="Rectangle 78"/>
            <p:cNvSpPr>
              <a:spLocks noChangeArrowheads="1"/>
            </p:cNvSpPr>
            <p:nvPr/>
          </p:nvSpPr>
          <p:spPr bwMode="auto">
            <a:xfrm>
              <a:off x="5038" y="2013"/>
              <a:ext cx="52" cy="259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5" name="Rectangle 79"/>
            <p:cNvSpPr>
              <a:spLocks noChangeArrowheads="1"/>
            </p:cNvSpPr>
            <p:nvPr/>
          </p:nvSpPr>
          <p:spPr bwMode="auto">
            <a:xfrm>
              <a:off x="3915" y="2272"/>
              <a:ext cx="1175" cy="75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6" name="Rectangle 80"/>
            <p:cNvSpPr>
              <a:spLocks noChangeArrowheads="1"/>
            </p:cNvSpPr>
            <p:nvPr/>
          </p:nvSpPr>
          <p:spPr bwMode="auto">
            <a:xfrm>
              <a:off x="5142" y="2013"/>
              <a:ext cx="559" cy="259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7" name="Rectangle 81"/>
            <p:cNvSpPr>
              <a:spLocks noChangeArrowheads="1"/>
            </p:cNvSpPr>
            <p:nvPr/>
          </p:nvSpPr>
          <p:spPr bwMode="auto">
            <a:xfrm>
              <a:off x="5319" y="2082"/>
              <a:ext cx="23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100" b="1" u="none">
                  <a:solidFill>
                    <a:srgbClr val="010000"/>
                  </a:solidFill>
                  <a:latin typeface="Times New Roman" pitchFamily="18" charset="0"/>
                </a:rPr>
                <a:t>223</a:t>
              </a:r>
              <a:endParaRPr lang="es-ES" sz="3600" b="1" u="none">
                <a:latin typeface="Times New Roman" pitchFamily="18" charset="0"/>
              </a:endParaRPr>
            </a:p>
          </p:txBody>
        </p:sp>
        <p:sp>
          <p:nvSpPr>
            <p:cNvPr id="14418" name="Rectangle 82"/>
            <p:cNvSpPr>
              <a:spLocks noChangeArrowheads="1"/>
            </p:cNvSpPr>
            <p:nvPr/>
          </p:nvSpPr>
          <p:spPr bwMode="auto">
            <a:xfrm>
              <a:off x="5523" y="2082"/>
              <a:ext cx="3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100" b="1" u="none">
                  <a:solidFill>
                    <a:srgbClr val="010000"/>
                  </a:solidFill>
                  <a:latin typeface="Times New Roman" pitchFamily="18" charset="0"/>
                </a:rPr>
                <a:t> </a:t>
              </a:r>
              <a:endParaRPr lang="es-ES" sz="3600" b="1" u="none">
                <a:latin typeface="Times New Roman" pitchFamily="18" charset="0"/>
              </a:endParaRPr>
            </a:p>
          </p:txBody>
        </p:sp>
        <p:sp>
          <p:nvSpPr>
            <p:cNvPr id="14419" name="Rectangle 83"/>
            <p:cNvSpPr>
              <a:spLocks noChangeArrowheads="1"/>
            </p:cNvSpPr>
            <p:nvPr/>
          </p:nvSpPr>
          <p:spPr bwMode="auto">
            <a:xfrm>
              <a:off x="5090" y="2013"/>
              <a:ext cx="52" cy="259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0" name="Rectangle 84"/>
            <p:cNvSpPr>
              <a:spLocks noChangeArrowheads="1"/>
            </p:cNvSpPr>
            <p:nvPr/>
          </p:nvSpPr>
          <p:spPr bwMode="auto">
            <a:xfrm>
              <a:off x="5701" y="2013"/>
              <a:ext cx="53" cy="259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1" name="Rectangle 85"/>
            <p:cNvSpPr>
              <a:spLocks noChangeArrowheads="1"/>
            </p:cNvSpPr>
            <p:nvPr/>
          </p:nvSpPr>
          <p:spPr bwMode="auto">
            <a:xfrm>
              <a:off x="5090" y="2272"/>
              <a:ext cx="664" cy="75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2" name="Line 86"/>
            <p:cNvSpPr>
              <a:spLocks noChangeShapeType="1"/>
            </p:cNvSpPr>
            <p:nvPr/>
          </p:nvSpPr>
          <p:spPr bwMode="auto">
            <a:xfrm>
              <a:off x="2987" y="2007"/>
              <a:ext cx="6" cy="1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23" name="Line 87"/>
            <p:cNvSpPr>
              <a:spLocks noChangeShapeType="1"/>
            </p:cNvSpPr>
            <p:nvPr/>
          </p:nvSpPr>
          <p:spPr bwMode="auto">
            <a:xfrm>
              <a:off x="2987" y="2007"/>
              <a:ext cx="1" cy="6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24" name="Line 88"/>
            <p:cNvSpPr>
              <a:spLocks noChangeShapeType="1"/>
            </p:cNvSpPr>
            <p:nvPr/>
          </p:nvSpPr>
          <p:spPr bwMode="auto">
            <a:xfrm>
              <a:off x="2987" y="2007"/>
              <a:ext cx="6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25" name="Line 89"/>
            <p:cNvSpPr>
              <a:spLocks noChangeShapeType="1"/>
            </p:cNvSpPr>
            <p:nvPr/>
          </p:nvSpPr>
          <p:spPr bwMode="auto">
            <a:xfrm>
              <a:off x="2987" y="2007"/>
              <a:ext cx="1" cy="6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26" name="Line 90"/>
            <p:cNvSpPr>
              <a:spLocks noChangeShapeType="1"/>
            </p:cNvSpPr>
            <p:nvPr/>
          </p:nvSpPr>
          <p:spPr bwMode="auto">
            <a:xfrm>
              <a:off x="2993" y="2007"/>
              <a:ext cx="6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27" name="Line 91"/>
            <p:cNvSpPr>
              <a:spLocks noChangeShapeType="1"/>
            </p:cNvSpPr>
            <p:nvPr/>
          </p:nvSpPr>
          <p:spPr bwMode="auto">
            <a:xfrm>
              <a:off x="2993" y="2007"/>
              <a:ext cx="1" cy="6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28" name="Line 92"/>
            <p:cNvSpPr>
              <a:spLocks noChangeShapeType="1"/>
            </p:cNvSpPr>
            <p:nvPr/>
          </p:nvSpPr>
          <p:spPr bwMode="auto">
            <a:xfrm>
              <a:off x="2999" y="2007"/>
              <a:ext cx="916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29" name="Line 93"/>
            <p:cNvSpPr>
              <a:spLocks noChangeShapeType="1"/>
            </p:cNvSpPr>
            <p:nvPr/>
          </p:nvSpPr>
          <p:spPr bwMode="auto">
            <a:xfrm>
              <a:off x="3915" y="2007"/>
              <a:ext cx="7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30" name="Line 94"/>
            <p:cNvSpPr>
              <a:spLocks noChangeShapeType="1"/>
            </p:cNvSpPr>
            <p:nvPr/>
          </p:nvSpPr>
          <p:spPr bwMode="auto">
            <a:xfrm>
              <a:off x="3915" y="2007"/>
              <a:ext cx="1" cy="6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31" name="Line 95"/>
            <p:cNvSpPr>
              <a:spLocks noChangeShapeType="1"/>
            </p:cNvSpPr>
            <p:nvPr/>
          </p:nvSpPr>
          <p:spPr bwMode="auto">
            <a:xfrm>
              <a:off x="3922" y="2007"/>
              <a:ext cx="1168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32" name="Line 96"/>
            <p:cNvSpPr>
              <a:spLocks noChangeShapeType="1"/>
            </p:cNvSpPr>
            <p:nvPr/>
          </p:nvSpPr>
          <p:spPr bwMode="auto">
            <a:xfrm>
              <a:off x="5090" y="2007"/>
              <a:ext cx="6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33" name="Line 97"/>
            <p:cNvSpPr>
              <a:spLocks noChangeShapeType="1"/>
            </p:cNvSpPr>
            <p:nvPr/>
          </p:nvSpPr>
          <p:spPr bwMode="auto">
            <a:xfrm>
              <a:off x="5090" y="2007"/>
              <a:ext cx="1" cy="6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34" name="Line 98"/>
            <p:cNvSpPr>
              <a:spLocks noChangeShapeType="1"/>
            </p:cNvSpPr>
            <p:nvPr/>
          </p:nvSpPr>
          <p:spPr bwMode="auto">
            <a:xfrm>
              <a:off x="5096" y="2007"/>
              <a:ext cx="658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35" name="Rectangle 99"/>
            <p:cNvSpPr>
              <a:spLocks noChangeArrowheads="1"/>
            </p:cNvSpPr>
            <p:nvPr/>
          </p:nvSpPr>
          <p:spPr bwMode="auto">
            <a:xfrm>
              <a:off x="1740" y="2354"/>
              <a:ext cx="1198" cy="259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6" name="Rectangle 100"/>
            <p:cNvSpPr>
              <a:spLocks noChangeArrowheads="1"/>
            </p:cNvSpPr>
            <p:nvPr/>
          </p:nvSpPr>
          <p:spPr bwMode="auto">
            <a:xfrm>
              <a:off x="1746" y="2422"/>
              <a:ext cx="441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700" b="1" u="none">
                  <a:solidFill>
                    <a:srgbClr val="800000"/>
                  </a:solidFill>
                  <a:latin typeface="Times New Roman" pitchFamily="18" charset="0"/>
                </a:rPr>
                <a:t>TOTAL</a:t>
              </a:r>
              <a:endParaRPr lang="es-ES" sz="2800" b="1" u="none">
                <a:latin typeface="Times New Roman" pitchFamily="18" charset="0"/>
              </a:endParaRPr>
            </a:p>
          </p:txBody>
        </p:sp>
        <p:sp>
          <p:nvSpPr>
            <p:cNvPr id="14437" name="Rectangle 101"/>
            <p:cNvSpPr>
              <a:spLocks noChangeArrowheads="1"/>
            </p:cNvSpPr>
            <p:nvPr/>
          </p:nvSpPr>
          <p:spPr bwMode="auto">
            <a:xfrm>
              <a:off x="2228" y="2422"/>
              <a:ext cx="31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700" b="1" u="none">
                  <a:solidFill>
                    <a:srgbClr val="800000"/>
                  </a:solidFill>
                  <a:latin typeface="Times New Roman" pitchFamily="18" charset="0"/>
                </a:rPr>
                <a:t> </a:t>
              </a:r>
              <a:endParaRPr lang="es-ES" sz="2800" b="1" u="none">
                <a:latin typeface="Times New Roman" pitchFamily="18" charset="0"/>
              </a:endParaRPr>
            </a:p>
          </p:txBody>
        </p:sp>
        <p:sp>
          <p:nvSpPr>
            <p:cNvPr id="14438" name="Rectangle 102"/>
            <p:cNvSpPr>
              <a:spLocks noChangeArrowheads="1"/>
            </p:cNvSpPr>
            <p:nvPr/>
          </p:nvSpPr>
          <p:spPr bwMode="auto">
            <a:xfrm>
              <a:off x="2938" y="2354"/>
              <a:ext cx="49" cy="259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9" name="Rectangle 103"/>
            <p:cNvSpPr>
              <a:spLocks noChangeArrowheads="1"/>
            </p:cNvSpPr>
            <p:nvPr/>
          </p:nvSpPr>
          <p:spPr bwMode="auto">
            <a:xfrm>
              <a:off x="1740" y="2613"/>
              <a:ext cx="1247" cy="75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0" name="Rectangle 104"/>
            <p:cNvSpPr>
              <a:spLocks noChangeArrowheads="1"/>
            </p:cNvSpPr>
            <p:nvPr/>
          </p:nvSpPr>
          <p:spPr bwMode="auto">
            <a:xfrm>
              <a:off x="3042" y="2354"/>
              <a:ext cx="821" cy="259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1" name="Rectangle 105"/>
            <p:cNvSpPr>
              <a:spLocks noChangeArrowheads="1"/>
            </p:cNvSpPr>
            <p:nvPr/>
          </p:nvSpPr>
          <p:spPr bwMode="auto">
            <a:xfrm>
              <a:off x="3351" y="2422"/>
              <a:ext cx="23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100" b="1" u="none">
                  <a:solidFill>
                    <a:srgbClr val="010000"/>
                  </a:solidFill>
                  <a:latin typeface="Times New Roman" pitchFamily="18" charset="0"/>
                </a:rPr>
                <a:t>250</a:t>
              </a:r>
              <a:endParaRPr lang="es-ES" sz="3600" b="1" u="none">
                <a:latin typeface="Times New Roman" pitchFamily="18" charset="0"/>
              </a:endParaRPr>
            </a:p>
          </p:txBody>
        </p:sp>
        <p:sp>
          <p:nvSpPr>
            <p:cNvPr id="14442" name="Rectangle 106"/>
            <p:cNvSpPr>
              <a:spLocks noChangeArrowheads="1"/>
            </p:cNvSpPr>
            <p:nvPr/>
          </p:nvSpPr>
          <p:spPr bwMode="auto">
            <a:xfrm>
              <a:off x="3555" y="2422"/>
              <a:ext cx="3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100" b="1" u="none">
                  <a:solidFill>
                    <a:srgbClr val="010000"/>
                  </a:solidFill>
                  <a:latin typeface="Times New Roman" pitchFamily="18" charset="0"/>
                </a:rPr>
                <a:t> </a:t>
              </a:r>
              <a:endParaRPr lang="es-ES" sz="3600" b="1" u="none">
                <a:latin typeface="Times New Roman" pitchFamily="18" charset="0"/>
              </a:endParaRPr>
            </a:p>
          </p:txBody>
        </p:sp>
        <p:sp>
          <p:nvSpPr>
            <p:cNvPr id="14443" name="Rectangle 107"/>
            <p:cNvSpPr>
              <a:spLocks noChangeArrowheads="1"/>
            </p:cNvSpPr>
            <p:nvPr/>
          </p:nvSpPr>
          <p:spPr bwMode="auto">
            <a:xfrm>
              <a:off x="2993" y="2354"/>
              <a:ext cx="49" cy="259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4" name="Rectangle 108"/>
            <p:cNvSpPr>
              <a:spLocks noChangeArrowheads="1"/>
            </p:cNvSpPr>
            <p:nvPr/>
          </p:nvSpPr>
          <p:spPr bwMode="auto">
            <a:xfrm>
              <a:off x="3863" y="2354"/>
              <a:ext cx="52" cy="259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5" name="Rectangle 109"/>
            <p:cNvSpPr>
              <a:spLocks noChangeArrowheads="1"/>
            </p:cNvSpPr>
            <p:nvPr/>
          </p:nvSpPr>
          <p:spPr bwMode="auto">
            <a:xfrm>
              <a:off x="2993" y="2613"/>
              <a:ext cx="922" cy="75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6" name="Rectangle 110"/>
            <p:cNvSpPr>
              <a:spLocks noChangeArrowheads="1"/>
            </p:cNvSpPr>
            <p:nvPr/>
          </p:nvSpPr>
          <p:spPr bwMode="auto">
            <a:xfrm>
              <a:off x="3968" y="2354"/>
              <a:ext cx="1070" cy="259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7" name="Rectangle 111"/>
            <p:cNvSpPr>
              <a:spLocks noChangeArrowheads="1"/>
            </p:cNvSpPr>
            <p:nvPr/>
          </p:nvSpPr>
          <p:spPr bwMode="auto">
            <a:xfrm>
              <a:off x="4401" y="2422"/>
              <a:ext cx="232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100" b="1" u="none">
                  <a:solidFill>
                    <a:srgbClr val="010000"/>
                  </a:solidFill>
                  <a:latin typeface="Times New Roman" pitchFamily="18" charset="0"/>
                </a:rPr>
                <a:t>250</a:t>
              </a:r>
              <a:endParaRPr lang="es-ES" sz="3600" b="1" u="none">
                <a:latin typeface="Times New Roman" pitchFamily="18" charset="0"/>
              </a:endParaRPr>
            </a:p>
          </p:txBody>
        </p:sp>
        <p:sp>
          <p:nvSpPr>
            <p:cNvPr id="14448" name="Rectangle 112"/>
            <p:cNvSpPr>
              <a:spLocks noChangeArrowheads="1"/>
            </p:cNvSpPr>
            <p:nvPr/>
          </p:nvSpPr>
          <p:spPr bwMode="auto">
            <a:xfrm>
              <a:off x="4605" y="2422"/>
              <a:ext cx="3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100" b="1" u="none">
                  <a:solidFill>
                    <a:srgbClr val="010000"/>
                  </a:solidFill>
                  <a:latin typeface="Times New Roman" pitchFamily="18" charset="0"/>
                </a:rPr>
                <a:t> </a:t>
              </a:r>
              <a:endParaRPr lang="es-ES" sz="3600" b="1" u="none">
                <a:latin typeface="Times New Roman" pitchFamily="18" charset="0"/>
              </a:endParaRPr>
            </a:p>
          </p:txBody>
        </p:sp>
        <p:sp>
          <p:nvSpPr>
            <p:cNvPr id="14449" name="Rectangle 113"/>
            <p:cNvSpPr>
              <a:spLocks noChangeArrowheads="1"/>
            </p:cNvSpPr>
            <p:nvPr/>
          </p:nvSpPr>
          <p:spPr bwMode="auto">
            <a:xfrm>
              <a:off x="3915" y="2354"/>
              <a:ext cx="53" cy="259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0" name="Rectangle 114"/>
            <p:cNvSpPr>
              <a:spLocks noChangeArrowheads="1"/>
            </p:cNvSpPr>
            <p:nvPr/>
          </p:nvSpPr>
          <p:spPr bwMode="auto">
            <a:xfrm>
              <a:off x="5038" y="2354"/>
              <a:ext cx="52" cy="259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1" name="Rectangle 115"/>
            <p:cNvSpPr>
              <a:spLocks noChangeArrowheads="1"/>
            </p:cNvSpPr>
            <p:nvPr/>
          </p:nvSpPr>
          <p:spPr bwMode="auto">
            <a:xfrm>
              <a:off x="3915" y="2613"/>
              <a:ext cx="1175" cy="75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2" name="Rectangle 116"/>
            <p:cNvSpPr>
              <a:spLocks noChangeArrowheads="1"/>
            </p:cNvSpPr>
            <p:nvPr/>
          </p:nvSpPr>
          <p:spPr bwMode="auto">
            <a:xfrm>
              <a:off x="5142" y="2354"/>
              <a:ext cx="559" cy="259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3" name="Rectangle 117"/>
            <p:cNvSpPr>
              <a:spLocks noChangeArrowheads="1"/>
            </p:cNvSpPr>
            <p:nvPr/>
          </p:nvSpPr>
          <p:spPr bwMode="auto">
            <a:xfrm>
              <a:off x="5319" y="2422"/>
              <a:ext cx="23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100" b="1" u="none">
                  <a:solidFill>
                    <a:srgbClr val="010000"/>
                  </a:solidFill>
                  <a:latin typeface="Times New Roman" pitchFamily="18" charset="0"/>
                </a:rPr>
                <a:t>500</a:t>
              </a:r>
              <a:endParaRPr lang="es-ES" sz="3600" b="1" u="none">
                <a:latin typeface="Times New Roman" pitchFamily="18" charset="0"/>
              </a:endParaRPr>
            </a:p>
          </p:txBody>
        </p:sp>
        <p:sp>
          <p:nvSpPr>
            <p:cNvPr id="14454" name="Rectangle 118"/>
            <p:cNvSpPr>
              <a:spLocks noChangeArrowheads="1"/>
            </p:cNvSpPr>
            <p:nvPr/>
          </p:nvSpPr>
          <p:spPr bwMode="auto">
            <a:xfrm>
              <a:off x="5523" y="2422"/>
              <a:ext cx="3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100" b="1" u="none">
                  <a:solidFill>
                    <a:srgbClr val="010000"/>
                  </a:solidFill>
                  <a:latin typeface="Times New Roman" pitchFamily="18" charset="0"/>
                </a:rPr>
                <a:t> </a:t>
              </a:r>
              <a:endParaRPr lang="es-ES" sz="3600" b="1" u="none">
                <a:latin typeface="Times New Roman" pitchFamily="18" charset="0"/>
              </a:endParaRPr>
            </a:p>
          </p:txBody>
        </p:sp>
        <p:sp>
          <p:nvSpPr>
            <p:cNvPr id="14455" name="Rectangle 119"/>
            <p:cNvSpPr>
              <a:spLocks noChangeArrowheads="1"/>
            </p:cNvSpPr>
            <p:nvPr/>
          </p:nvSpPr>
          <p:spPr bwMode="auto">
            <a:xfrm>
              <a:off x="5090" y="2354"/>
              <a:ext cx="52" cy="259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6" name="Rectangle 120"/>
            <p:cNvSpPr>
              <a:spLocks noChangeArrowheads="1"/>
            </p:cNvSpPr>
            <p:nvPr/>
          </p:nvSpPr>
          <p:spPr bwMode="auto">
            <a:xfrm>
              <a:off x="5701" y="2354"/>
              <a:ext cx="53" cy="259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7" name="Rectangle 121"/>
            <p:cNvSpPr>
              <a:spLocks noChangeArrowheads="1"/>
            </p:cNvSpPr>
            <p:nvPr/>
          </p:nvSpPr>
          <p:spPr bwMode="auto">
            <a:xfrm>
              <a:off x="5090" y="2613"/>
              <a:ext cx="664" cy="75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8" name="Line 122"/>
            <p:cNvSpPr>
              <a:spLocks noChangeShapeType="1"/>
            </p:cNvSpPr>
            <p:nvPr/>
          </p:nvSpPr>
          <p:spPr bwMode="auto">
            <a:xfrm>
              <a:off x="2987" y="2347"/>
              <a:ext cx="6" cy="1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59" name="Line 123"/>
            <p:cNvSpPr>
              <a:spLocks noChangeShapeType="1"/>
            </p:cNvSpPr>
            <p:nvPr/>
          </p:nvSpPr>
          <p:spPr bwMode="auto">
            <a:xfrm>
              <a:off x="2987" y="2347"/>
              <a:ext cx="1" cy="7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60" name="Line 124"/>
            <p:cNvSpPr>
              <a:spLocks noChangeShapeType="1"/>
            </p:cNvSpPr>
            <p:nvPr/>
          </p:nvSpPr>
          <p:spPr bwMode="auto">
            <a:xfrm>
              <a:off x="2987" y="2347"/>
              <a:ext cx="6" cy="1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61" name="Line 125"/>
            <p:cNvSpPr>
              <a:spLocks noChangeShapeType="1"/>
            </p:cNvSpPr>
            <p:nvPr/>
          </p:nvSpPr>
          <p:spPr bwMode="auto">
            <a:xfrm>
              <a:off x="2987" y="2347"/>
              <a:ext cx="1" cy="7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62" name="Line 126"/>
            <p:cNvSpPr>
              <a:spLocks noChangeShapeType="1"/>
            </p:cNvSpPr>
            <p:nvPr/>
          </p:nvSpPr>
          <p:spPr bwMode="auto">
            <a:xfrm>
              <a:off x="2993" y="2347"/>
              <a:ext cx="6" cy="1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63" name="Line 127"/>
            <p:cNvSpPr>
              <a:spLocks noChangeShapeType="1"/>
            </p:cNvSpPr>
            <p:nvPr/>
          </p:nvSpPr>
          <p:spPr bwMode="auto">
            <a:xfrm>
              <a:off x="2993" y="2347"/>
              <a:ext cx="1" cy="7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64" name="Line 128"/>
            <p:cNvSpPr>
              <a:spLocks noChangeShapeType="1"/>
            </p:cNvSpPr>
            <p:nvPr/>
          </p:nvSpPr>
          <p:spPr bwMode="auto">
            <a:xfrm>
              <a:off x="2999" y="2347"/>
              <a:ext cx="916" cy="1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65" name="Line 129"/>
            <p:cNvSpPr>
              <a:spLocks noChangeShapeType="1"/>
            </p:cNvSpPr>
            <p:nvPr/>
          </p:nvSpPr>
          <p:spPr bwMode="auto">
            <a:xfrm>
              <a:off x="3915" y="2347"/>
              <a:ext cx="7" cy="1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66" name="Line 130"/>
            <p:cNvSpPr>
              <a:spLocks noChangeShapeType="1"/>
            </p:cNvSpPr>
            <p:nvPr/>
          </p:nvSpPr>
          <p:spPr bwMode="auto">
            <a:xfrm>
              <a:off x="3915" y="2347"/>
              <a:ext cx="1" cy="7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67" name="Line 131"/>
            <p:cNvSpPr>
              <a:spLocks noChangeShapeType="1"/>
            </p:cNvSpPr>
            <p:nvPr/>
          </p:nvSpPr>
          <p:spPr bwMode="auto">
            <a:xfrm>
              <a:off x="3922" y="2347"/>
              <a:ext cx="1168" cy="1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68" name="Line 132"/>
            <p:cNvSpPr>
              <a:spLocks noChangeShapeType="1"/>
            </p:cNvSpPr>
            <p:nvPr/>
          </p:nvSpPr>
          <p:spPr bwMode="auto">
            <a:xfrm>
              <a:off x="5090" y="2347"/>
              <a:ext cx="6" cy="1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69" name="Line 133"/>
            <p:cNvSpPr>
              <a:spLocks noChangeShapeType="1"/>
            </p:cNvSpPr>
            <p:nvPr/>
          </p:nvSpPr>
          <p:spPr bwMode="auto">
            <a:xfrm>
              <a:off x="5090" y="2347"/>
              <a:ext cx="1" cy="7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70" name="Line 134"/>
            <p:cNvSpPr>
              <a:spLocks noChangeShapeType="1"/>
            </p:cNvSpPr>
            <p:nvPr/>
          </p:nvSpPr>
          <p:spPr bwMode="auto">
            <a:xfrm>
              <a:off x="5096" y="2347"/>
              <a:ext cx="658" cy="1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71" name="Line 135"/>
            <p:cNvSpPr>
              <a:spLocks noChangeShapeType="1"/>
            </p:cNvSpPr>
            <p:nvPr/>
          </p:nvSpPr>
          <p:spPr bwMode="auto">
            <a:xfrm>
              <a:off x="2987" y="2354"/>
              <a:ext cx="1" cy="334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72" name="Line 136"/>
            <p:cNvSpPr>
              <a:spLocks noChangeShapeType="1"/>
            </p:cNvSpPr>
            <p:nvPr/>
          </p:nvSpPr>
          <p:spPr bwMode="auto">
            <a:xfrm>
              <a:off x="2987" y="2688"/>
              <a:ext cx="6" cy="1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73" name="Line 137"/>
            <p:cNvSpPr>
              <a:spLocks noChangeShapeType="1"/>
            </p:cNvSpPr>
            <p:nvPr/>
          </p:nvSpPr>
          <p:spPr bwMode="auto">
            <a:xfrm>
              <a:off x="2987" y="2688"/>
              <a:ext cx="1" cy="6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74" name="Line 138"/>
            <p:cNvSpPr>
              <a:spLocks noChangeShapeType="1"/>
            </p:cNvSpPr>
            <p:nvPr/>
          </p:nvSpPr>
          <p:spPr bwMode="auto">
            <a:xfrm>
              <a:off x="2987" y="2688"/>
              <a:ext cx="6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75" name="Line 139"/>
            <p:cNvSpPr>
              <a:spLocks noChangeShapeType="1"/>
            </p:cNvSpPr>
            <p:nvPr/>
          </p:nvSpPr>
          <p:spPr bwMode="auto">
            <a:xfrm>
              <a:off x="2987" y="2688"/>
              <a:ext cx="1" cy="6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76" name="Rectangle 140"/>
            <p:cNvSpPr>
              <a:spLocks noChangeArrowheads="1"/>
            </p:cNvSpPr>
            <p:nvPr/>
          </p:nvSpPr>
          <p:spPr bwMode="auto">
            <a:xfrm>
              <a:off x="2993" y="2688"/>
              <a:ext cx="922" cy="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7" name="Line 141"/>
            <p:cNvSpPr>
              <a:spLocks noChangeShapeType="1"/>
            </p:cNvSpPr>
            <p:nvPr/>
          </p:nvSpPr>
          <p:spPr bwMode="auto">
            <a:xfrm>
              <a:off x="2993" y="2688"/>
              <a:ext cx="922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78" name="Rectangle 142"/>
            <p:cNvSpPr>
              <a:spLocks noChangeArrowheads="1"/>
            </p:cNvSpPr>
            <p:nvPr/>
          </p:nvSpPr>
          <p:spPr bwMode="auto">
            <a:xfrm>
              <a:off x="3915" y="2688"/>
              <a:ext cx="7" cy="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9" name="Line 143"/>
            <p:cNvSpPr>
              <a:spLocks noChangeShapeType="1"/>
            </p:cNvSpPr>
            <p:nvPr/>
          </p:nvSpPr>
          <p:spPr bwMode="auto">
            <a:xfrm>
              <a:off x="3915" y="2688"/>
              <a:ext cx="7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80" name="Line 144"/>
            <p:cNvSpPr>
              <a:spLocks noChangeShapeType="1"/>
            </p:cNvSpPr>
            <p:nvPr/>
          </p:nvSpPr>
          <p:spPr bwMode="auto">
            <a:xfrm>
              <a:off x="3915" y="2688"/>
              <a:ext cx="1" cy="6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81" name="Rectangle 145"/>
            <p:cNvSpPr>
              <a:spLocks noChangeArrowheads="1"/>
            </p:cNvSpPr>
            <p:nvPr/>
          </p:nvSpPr>
          <p:spPr bwMode="auto">
            <a:xfrm>
              <a:off x="3922" y="2688"/>
              <a:ext cx="1168" cy="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82" name="Line 146"/>
            <p:cNvSpPr>
              <a:spLocks noChangeShapeType="1"/>
            </p:cNvSpPr>
            <p:nvPr/>
          </p:nvSpPr>
          <p:spPr bwMode="auto">
            <a:xfrm>
              <a:off x="3922" y="2688"/>
              <a:ext cx="1168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83" name="Line 147"/>
            <p:cNvSpPr>
              <a:spLocks noChangeShapeType="1"/>
            </p:cNvSpPr>
            <p:nvPr/>
          </p:nvSpPr>
          <p:spPr bwMode="auto">
            <a:xfrm>
              <a:off x="5090" y="2688"/>
              <a:ext cx="6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84" name="Line 148"/>
            <p:cNvSpPr>
              <a:spLocks noChangeShapeType="1"/>
            </p:cNvSpPr>
            <p:nvPr/>
          </p:nvSpPr>
          <p:spPr bwMode="auto">
            <a:xfrm>
              <a:off x="5090" y="2688"/>
              <a:ext cx="1" cy="6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85" name="Rectangle 149"/>
            <p:cNvSpPr>
              <a:spLocks noChangeArrowheads="1"/>
            </p:cNvSpPr>
            <p:nvPr/>
          </p:nvSpPr>
          <p:spPr bwMode="auto">
            <a:xfrm>
              <a:off x="5096" y="2688"/>
              <a:ext cx="658" cy="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86" name="Line 150"/>
            <p:cNvSpPr>
              <a:spLocks noChangeShapeType="1"/>
            </p:cNvSpPr>
            <p:nvPr/>
          </p:nvSpPr>
          <p:spPr bwMode="auto">
            <a:xfrm>
              <a:off x="5096" y="2688"/>
              <a:ext cx="658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</p:grpSp>
      <p:sp>
        <p:nvSpPr>
          <p:cNvPr id="155" name="AutoShape 25"/>
          <p:cNvSpPr>
            <a:spLocks noChangeArrowheads="1"/>
          </p:cNvSpPr>
          <p:nvPr/>
        </p:nvSpPr>
        <p:spPr bwMode="auto">
          <a:xfrm>
            <a:off x="253498" y="4077072"/>
            <a:ext cx="3929204" cy="1312751"/>
          </a:xfrm>
          <a:prstGeom prst="wedgeRoundRectCallout">
            <a:avLst>
              <a:gd name="adj1" fmla="val 50435"/>
              <a:gd name="adj2" fmla="val -144376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sz="2400" dirty="0">
              <a:solidFill>
                <a:srgbClr val="000066"/>
              </a:solidFill>
              <a:effectLst/>
            </a:endParaRPr>
          </a:p>
          <a:p>
            <a:pPr eaLnBrk="0" hangingPunct="0"/>
            <a:endParaRPr lang="en-US" sz="2400" dirty="0">
              <a:solidFill>
                <a:srgbClr val="000066"/>
              </a:solidFill>
            </a:endParaRPr>
          </a:p>
          <a:p>
            <a:pPr algn="ctr" eaLnBrk="0" hangingPunct="0"/>
            <a:r>
              <a:rPr lang="es-ES_tradnl" sz="2400" dirty="0" err="1">
                <a:latin typeface="Lucida Sans Unicode" pitchFamily="34" charset="0"/>
                <a:cs typeface="Times New Roman" pitchFamily="18" charset="0"/>
              </a:rPr>
              <a:t>Odds</a:t>
            </a:r>
            <a:r>
              <a:rPr lang="es-ES_tradnl" sz="2400" dirty="0">
                <a:latin typeface="Lucida Sans Unicode" pitchFamily="34" charset="0"/>
                <a:cs typeface="Times New Roman" pitchFamily="18" charset="0"/>
              </a:rPr>
              <a:t>(</a:t>
            </a:r>
            <a:r>
              <a:rPr lang="es-ES_tradnl" sz="2400" dirty="0" err="1">
                <a:latin typeface="Lucida Sans Unicode" pitchFamily="34" charset="0"/>
                <a:cs typeface="Times New Roman" pitchFamily="18" charset="0"/>
              </a:rPr>
              <a:t>cancer</a:t>
            </a:r>
            <a:r>
              <a:rPr lang="es-ES_tradnl" sz="2400" dirty="0">
                <a:latin typeface="Lucida Sans Unicode" pitchFamily="34" charset="0"/>
                <a:cs typeface="Times New Roman" pitchFamily="18" charset="0"/>
              </a:rPr>
              <a:t> in smoking)=</a:t>
            </a:r>
          </a:p>
          <a:p>
            <a:pPr algn="ctr" eaLnBrk="0" hangingPunct="0"/>
            <a:r>
              <a:rPr lang="es-ES_tradnl" sz="2400" dirty="0">
                <a:latin typeface="Lucida Sans Unicode" pitchFamily="34" charset="0"/>
                <a:cs typeface="Times New Roman" pitchFamily="18" charset="0"/>
              </a:rPr>
              <a:t>190/60=</a:t>
            </a:r>
            <a:r>
              <a:rPr lang="es-ES_tradnl" sz="2400" dirty="0">
                <a:solidFill>
                  <a:srgbClr val="FF0000"/>
                </a:solidFill>
                <a:latin typeface="Lucida Sans Unicode" pitchFamily="34" charset="0"/>
                <a:cs typeface="Times New Roman" pitchFamily="18" charset="0"/>
              </a:rPr>
              <a:t> </a:t>
            </a:r>
          </a:p>
          <a:p>
            <a:pPr algn="ctr" eaLnBrk="0" hangingPunct="0"/>
            <a:r>
              <a:rPr lang="es-ES_tradnl" sz="2400" dirty="0">
                <a:solidFill>
                  <a:srgbClr val="FF0000"/>
                </a:solidFill>
                <a:latin typeface="Lucida Sans Unicode" pitchFamily="34" charset="0"/>
                <a:cs typeface="Times New Roman" pitchFamily="18" charset="0"/>
              </a:rPr>
              <a:t>3.166</a:t>
            </a:r>
            <a:endParaRPr lang="en-US" sz="2400" dirty="0">
              <a:solidFill>
                <a:srgbClr val="000066"/>
              </a:solidFill>
              <a:effectLst/>
            </a:endParaRPr>
          </a:p>
          <a:p>
            <a:pPr eaLnBrk="0" hangingPunct="0"/>
            <a:endParaRPr lang="en-US" sz="2400" dirty="0">
              <a:effectLst/>
            </a:endParaRPr>
          </a:p>
        </p:txBody>
      </p:sp>
      <p:sp>
        <p:nvSpPr>
          <p:cNvPr id="14337" name="Rectangle 3"/>
          <p:cNvSpPr>
            <a:spLocks noGrp="1"/>
          </p:cNvSpPr>
          <p:nvPr>
            <p:ph type="body" idx="4294967295"/>
          </p:nvPr>
        </p:nvSpPr>
        <p:spPr>
          <a:xfrm>
            <a:off x="704528" y="1148276"/>
            <a:ext cx="8712968" cy="480524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s-ES" sz="2800" dirty="0" err="1"/>
              <a:t>Study</a:t>
            </a:r>
            <a:r>
              <a:rPr lang="es-ES" dirty="0"/>
              <a:t> </a:t>
            </a:r>
            <a:r>
              <a:rPr lang="es-ES" dirty="0" err="1"/>
              <a:t>relating</a:t>
            </a:r>
            <a:r>
              <a:rPr lang="es-ES" dirty="0"/>
              <a:t> smoking and </a:t>
            </a:r>
            <a:r>
              <a:rPr lang="es-ES" dirty="0" err="1"/>
              <a:t>Cancer</a:t>
            </a:r>
            <a:endParaRPr lang="es-ES" dirty="0"/>
          </a:p>
        </p:txBody>
      </p:sp>
      <p:graphicFrame>
        <p:nvGraphicFramePr>
          <p:cNvPr id="114691" name="Object 3"/>
          <p:cNvGraphicFramePr>
            <a:graphicFrameLocks noChangeAspect="1"/>
          </p:cNvGraphicFramePr>
          <p:nvPr/>
        </p:nvGraphicFramePr>
        <p:xfrm>
          <a:off x="1012825" y="4892675"/>
          <a:ext cx="452438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cuación" r:id="rId4" imgW="228501" imgH="304668" progId="Equation.3">
                  <p:embed/>
                </p:oleObj>
              </mc:Choice>
              <mc:Fallback>
                <p:oleObj name="Ecuación" r:id="rId4" imgW="228501" imgH="304668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4892675"/>
                        <a:ext cx="452438" cy="538163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" name="AutoShape 25"/>
          <p:cNvSpPr>
            <a:spLocks noChangeArrowheads="1"/>
          </p:cNvSpPr>
          <p:nvPr/>
        </p:nvSpPr>
        <p:spPr bwMode="auto">
          <a:xfrm>
            <a:off x="4943193" y="4124609"/>
            <a:ext cx="4962808" cy="1253150"/>
          </a:xfrm>
          <a:prstGeom prst="wedgeRoundRectCallout">
            <a:avLst>
              <a:gd name="adj1" fmla="val -27757"/>
              <a:gd name="adj2" fmla="val -133301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sz="2400" dirty="0">
              <a:solidFill>
                <a:srgbClr val="000066"/>
              </a:solidFill>
              <a:effectLst/>
            </a:endParaRPr>
          </a:p>
          <a:p>
            <a:pPr eaLnBrk="0" hangingPunct="0"/>
            <a:endParaRPr lang="en-US" sz="2400" dirty="0">
              <a:solidFill>
                <a:srgbClr val="000066"/>
              </a:solidFill>
            </a:endParaRPr>
          </a:p>
          <a:p>
            <a:pPr algn="ctr" eaLnBrk="0" hangingPunct="0"/>
            <a:r>
              <a:rPr lang="es-ES_tradnl" sz="2400" dirty="0" err="1">
                <a:latin typeface="Lucida Sans Unicode" pitchFamily="34" charset="0"/>
                <a:cs typeface="Times New Roman" pitchFamily="18" charset="0"/>
              </a:rPr>
              <a:t>Odds</a:t>
            </a:r>
            <a:r>
              <a:rPr lang="es-ES_tradnl" sz="2400" dirty="0">
                <a:latin typeface="Lucida Sans Unicode" pitchFamily="34" charset="0"/>
                <a:cs typeface="Times New Roman" pitchFamily="18" charset="0"/>
              </a:rPr>
              <a:t> (</a:t>
            </a:r>
            <a:r>
              <a:rPr lang="es-ES_tradnl" sz="2400" dirty="0" err="1">
                <a:latin typeface="Lucida Sans Unicode" pitchFamily="34" charset="0"/>
                <a:cs typeface="Times New Roman" pitchFamily="18" charset="0"/>
              </a:rPr>
              <a:t>cancer</a:t>
            </a:r>
            <a:r>
              <a:rPr lang="es-ES_tradnl" sz="2400" dirty="0">
                <a:latin typeface="Lucida Sans Unicode" pitchFamily="34" charset="0"/>
                <a:cs typeface="Times New Roman" pitchFamily="18" charset="0"/>
              </a:rPr>
              <a:t>  in no smoking)=</a:t>
            </a:r>
          </a:p>
          <a:p>
            <a:pPr algn="ctr" eaLnBrk="0" hangingPunct="0"/>
            <a:r>
              <a:rPr lang="es-ES_tradnl" sz="2400" dirty="0">
                <a:latin typeface="Lucida Sans Unicode" pitchFamily="34" charset="0"/>
                <a:cs typeface="Times New Roman" pitchFamily="18" charset="0"/>
              </a:rPr>
              <a:t>87/163=</a:t>
            </a:r>
            <a:r>
              <a:rPr lang="es-ES_tradnl" sz="2400" dirty="0">
                <a:solidFill>
                  <a:srgbClr val="FF0000"/>
                </a:solidFill>
                <a:latin typeface="Lucida Sans Unicode" pitchFamily="34" charset="0"/>
                <a:cs typeface="Times New Roman" pitchFamily="18" charset="0"/>
              </a:rPr>
              <a:t> </a:t>
            </a:r>
          </a:p>
          <a:p>
            <a:pPr algn="ctr" eaLnBrk="0" hangingPunct="0"/>
            <a:r>
              <a:rPr lang="es-ES_tradnl" sz="2400" dirty="0">
                <a:solidFill>
                  <a:srgbClr val="FF0000"/>
                </a:solidFill>
                <a:latin typeface="Lucida Sans Unicode" pitchFamily="34" charset="0"/>
                <a:cs typeface="Times New Roman" pitchFamily="18" charset="0"/>
              </a:rPr>
              <a:t>0.533</a:t>
            </a:r>
            <a:endParaRPr lang="es-ES" sz="2400" dirty="0">
              <a:solidFill>
                <a:srgbClr val="FF0000"/>
              </a:solidFill>
              <a:latin typeface="Lucida Sans Unicode" pitchFamily="34" charset="0"/>
              <a:cs typeface="Times New Roman" pitchFamily="18" charset="0"/>
            </a:endParaRPr>
          </a:p>
          <a:p>
            <a:pPr eaLnBrk="0" hangingPunct="0"/>
            <a:endParaRPr lang="en-US" sz="2400" dirty="0">
              <a:solidFill>
                <a:srgbClr val="000066"/>
              </a:solidFill>
              <a:effectLst/>
            </a:endParaRPr>
          </a:p>
          <a:p>
            <a:pPr eaLnBrk="0" hangingPunct="0"/>
            <a:endParaRPr lang="en-US" sz="2400" dirty="0">
              <a:effectLst/>
            </a:endParaRPr>
          </a:p>
        </p:txBody>
      </p:sp>
      <p:graphicFrame>
        <p:nvGraphicFramePr>
          <p:cNvPr id="114690" name="Object 2"/>
          <p:cNvGraphicFramePr>
            <a:graphicFrameLocks noChangeAspect="1"/>
          </p:cNvGraphicFramePr>
          <p:nvPr/>
        </p:nvGraphicFramePr>
        <p:xfrm>
          <a:off x="5717059" y="4796953"/>
          <a:ext cx="45243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cuación" r:id="rId6" imgW="241195" imgH="304668" progId="Equation.3">
                  <p:embed/>
                </p:oleObj>
              </mc:Choice>
              <mc:Fallback>
                <p:oleObj name="Ecuación" r:id="rId6" imgW="241195" imgH="304668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7059" y="4796953"/>
                        <a:ext cx="452437" cy="5270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2" name="Object 4"/>
          <p:cNvGraphicFramePr>
            <a:graphicFrameLocks noChangeAspect="1"/>
          </p:cNvGraphicFramePr>
          <p:nvPr/>
        </p:nvGraphicFramePr>
        <p:xfrm>
          <a:off x="3931575" y="5348684"/>
          <a:ext cx="1844192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cuación" r:id="rId8" imgW="1015920" imgH="812520" progId="Equation.3">
                  <p:embed/>
                </p:oleObj>
              </mc:Choice>
              <mc:Fallback>
                <p:oleObj name="Ecuación" r:id="rId8" imgW="1015920" imgH="81252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1575" y="5348684"/>
                        <a:ext cx="1844192" cy="15367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" name="160 Rectángulo"/>
          <p:cNvSpPr/>
          <p:nvPr/>
        </p:nvSpPr>
        <p:spPr>
          <a:xfrm>
            <a:off x="3087230" y="5942266"/>
            <a:ext cx="1173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>
                <a:solidFill>
                  <a:srgbClr val="FF0000"/>
                </a:solidFill>
                <a:latin typeface="Lucida Sans Unicode" pitchFamily="34" charset="0"/>
                <a:cs typeface="Times New Roman" pitchFamily="18" charset="0"/>
              </a:rPr>
              <a:t>OR=</a:t>
            </a:r>
            <a:endParaRPr lang="es-ES" dirty="0"/>
          </a:p>
        </p:txBody>
      </p:sp>
      <p:sp>
        <p:nvSpPr>
          <p:cNvPr id="157" name="Rectangle 4"/>
          <p:cNvSpPr>
            <a:spLocks noChangeArrowheads="1"/>
          </p:cNvSpPr>
          <p:nvPr/>
        </p:nvSpPr>
        <p:spPr bwMode="auto">
          <a:xfrm>
            <a:off x="128464" y="548680"/>
            <a:ext cx="3528392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ca-ES" sz="2800" b="1" dirty="0" err="1">
                <a:solidFill>
                  <a:schemeClr val="accent1">
                    <a:lumMod val="75000"/>
                  </a:schemeClr>
                </a:solidFill>
              </a:rPr>
              <a:t>Odds</a:t>
            </a:r>
            <a:r>
              <a:rPr lang="ca-ES" sz="2800" b="1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ca-ES" sz="2800" b="1" dirty="0" err="1">
                <a:solidFill>
                  <a:schemeClr val="accent1">
                    <a:lumMod val="75000"/>
                  </a:schemeClr>
                </a:solidFill>
              </a:rPr>
              <a:t>Odds</a:t>
            </a:r>
            <a:r>
              <a:rPr lang="ca-ES" sz="2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ca-ES" sz="2800" b="1" dirty="0" err="1">
                <a:solidFill>
                  <a:schemeClr val="accent1">
                    <a:lumMod val="75000"/>
                  </a:schemeClr>
                </a:solidFill>
              </a:rPr>
              <a:t>Ratio</a:t>
            </a:r>
            <a:r>
              <a:rPr lang="ca-ES" sz="2800" b="1" dirty="0">
                <a:solidFill>
                  <a:schemeClr val="accent1">
                    <a:lumMod val="75000"/>
                  </a:schemeClr>
                </a:solidFill>
              </a:rPr>
              <a:t> (OR)</a:t>
            </a:r>
            <a:endParaRPr lang="ca-ES" sz="2800" b="1" u="none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animBg="1" autoUpdateAnimBg="0"/>
      <p:bldP spid="159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3"/>
          <p:cNvSpPr>
            <a:spLocks noGrp="1"/>
          </p:cNvSpPr>
          <p:nvPr>
            <p:ph type="body" idx="4294967295"/>
          </p:nvPr>
        </p:nvSpPr>
        <p:spPr>
          <a:xfrm>
            <a:off x="488504" y="1022961"/>
            <a:ext cx="8784976" cy="480524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s-ES" dirty="0" err="1"/>
              <a:t>Study</a:t>
            </a:r>
            <a:r>
              <a:rPr lang="es-ES" dirty="0"/>
              <a:t> </a:t>
            </a:r>
            <a:r>
              <a:rPr lang="es-ES" dirty="0" err="1"/>
              <a:t>relating</a:t>
            </a:r>
            <a:r>
              <a:rPr lang="es-ES" dirty="0"/>
              <a:t> smoking and </a:t>
            </a:r>
            <a:r>
              <a:rPr lang="es-ES" dirty="0" err="1"/>
              <a:t>Cancer</a:t>
            </a:r>
            <a:endParaRPr lang="es-E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24488" y="1834906"/>
            <a:ext cx="6929438" cy="2143125"/>
            <a:chOff x="1725" y="1344"/>
            <a:chExt cx="4029" cy="1350"/>
          </a:xfrm>
        </p:grpSpPr>
        <p:sp>
          <p:nvSpPr>
            <p:cNvPr id="14341" name="Rectangle 5"/>
            <p:cNvSpPr>
              <a:spLocks noChangeArrowheads="1"/>
            </p:cNvSpPr>
            <p:nvPr/>
          </p:nvSpPr>
          <p:spPr bwMode="auto">
            <a:xfrm>
              <a:off x="1740" y="1344"/>
              <a:ext cx="1198" cy="259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2938" y="1344"/>
              <a:ext cx="52" cy="259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3" name="Rectangle 7"/>
            <p:cNvSpPr>
              <a:spLocks noChangeArrowheads="1"/>
            </p:cNvSpPr>
            <p:nvPr/>
          </p:nvSpPr>
          <p:spPr bwMode="auto">
            <a:xfrm>
              <a:off x="1740" y="1603"/>
              <a:ext cx="1250" cy="75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4" name="Rectangle 8"/>
            <p:cNvSpPr>
              <a:spLocks noChangeArrowheads="1"/>
            </p:cNvSpPr>
            <p:nvPr/>
          </p:nvSpPr>
          <p:spPr bwMode="auto">
            <a:xfrm>
              <a:off x="3042" y="1344"/>
              <a:ext cx="821" cy="259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5" name="Rectangle 9"/>
            <p:cNvSpPr>
              <a:spLocks noChangeArrowheads="1"/>
            </p:cNvSpPr>
            <p:nvPr/>
          </p:nvSpPr>
          <p:spPr bwMode="auto">
            <a:xfrm>
              <a:off x="3082" y="1413"/>
              <a:ext cx="770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700" b="1" u="none" dirty="0">
                  <a:solidFill>
                    <a:srgbClr val="800000"/>
                  </a:solidFill>
                  <a:latin typeface="Times New Roman" pitchFamily="18" charset="0"/>
                </a:rPr>
                <a:t>Smoking  X=1</a:t>
              </a:r>
              <a:endParaRPr lang="es-ES" sz="2800" b="1" u="none" dirty="0">
                <a:latin typeface="Times New Roman" pitchFamily="18" charset="0"/>
              </a:endParaRPr>
            </a:p>
          </p:txBody>
        </p:sp>
        <p:sp>
          <p:nvSpPr>
            <p:cNvPr id="14346" name="Rectangle 10"/>
            <p:cNvSpPr>
              <a:spLocks noChangeArrowheads="1"/>
            </p:cNvSpPr>
            <p:nvPr/>
          </p:nvSpPr>
          <p:spPr bwMode="auto">
            <a:xfrm>
              <a:off x="3823" y="1413"/>
              <a:ext cx="31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700" b="1" u="none">
                  <a:solidFill>
                    <a:srgbClr val="800000"/>
                  </a:solidFill>
                  <a:latin typeface="Times New Roman" pitchFamily="18" charset="0"/>
                </a:rPr>
                <a:t> </a:t>
              </a:r>
              <a:endParaRPr lang="es-ES" sz="2800" b="1" u="none">
                <a:latin typeface="Times New Roman" pitchFamily="18" charset="0"/>
              </a:endParaRPr>
            </a:p>
          </p:txBody>
        </p:sp>
        <p:sp>
          <p:nvSpPr>
            <p:cNvPr id="14347" name="Rectangle 11"/>
            <p:cNvSpPr>
              <a:spLocks noChangeArrowheads="1"/>
            </p:cNvSpPr>
            <p:nvPr/>
          </p:nvSpPr>
          <p:spPr bwMode="auto">
            <a:xfrm>
              <a:off x="2990" y="1344"/>
              <a:ext cx="52" cy="259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8" name="Rectangle 12"/>
            <p:cNvSpPr>
              <a:spLocks noChangeArrowheads="1"/>
            </p:cNvSpPr>
            <p:nvPr/>
          </p:nvSpPr>
          <p:spPr bwMode="auto">
            <a:xfrm>
              <a:off x="3863" y="1344"/>
              <a:ext cx="52" cy="259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9" name="Rectangle 13"/>
            <p:cNvSpPr>
              <a:spLocks noChangeArrowheads="1"/>
            </p:cNvSpPr>
            <p:nvPr/>
          </p:nvSpPr>
          <p:spPr bwMode="auto">
            <a:xfrm>
              <a:off x="2990" y="1603"/>
              <a:ext cx="925" cy="75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0" name="Rectangle 14"/>
            <p:cNvSpPr>
              <a:spLocks noChangeArrowheads="1"/>
            </p:cNvSpPr>
            <p:nvPr/>
          </p:nvSpPr>
          <p:spPr bwMode="auto">
            <a:xfrm>
              <a:off x="3968" y="1344"/>
              <a:ext cx="1070" cy="259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1" name="Rectangle 15"/>
            <p:cNvSpPr>
              <a:spLocks noChangeArrowheads="1"/>
            </p:cNvSpPr>
            <p:nvPr/>
          </p:nvSpPr>
          <p:spPr bwMode="auto">
            <a:xfrm>
              <a:off x="4009" y="1413"/>
              <a:ext cx="974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700" b="1" u="none" dirty="0">
                  <a:solidFill>
                    <a:srgbClr val="800000"/>
                  </a:solidFill>
                  <a:latin typeface="Times New Roman" pitchFamily="18" charset="0"/>
                </a:rPr>
                <a:t>Non smoking X=0</a:t>
              </a:r>
              <a:endParaRPr lang="es-ES" sz="2800" b="1" u="none" dirty="0">
                <a:latin typeface="Times New Roman" pitchFamily="18" charset="0"/>
              </a:endParaRPr>
            </a:p>
          </p:txBody>
        </p:sp>
        <p:sp>
          <p:nvSpPr>
            <p:cNvPr id="14352" name="Rectangle 16"/>
            <p:cNvSpPr>
              <a:spLocks noChangeArrowheads="1"/>
            </p:cNvSpPr>
            <p:nvPr/>
          </p:nvSpPr>
          <p:spPr bwMode="auto">
            <a:xfrm>
              <a:off x="4996" y="1413"/>
              <a:ext cx="32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700" b="1" u="none">
                  <a:solidFill>
                    <a:srgbClr val="800000"/>
                  </a:solidFill>
                  <a:latin typeface="Times New Roman" pitchFamily="18" charset="0"/>
                </a:rPr>
                <a:t> </a:t>
              </a:r>
              <a:endParaRPr lang="es-ES" sz="2800" b="1" u="none">
                <a:latin typeface="Times New Roman" pitchFamily="18" charset="0"/>
              </a:endParaRPr>
            </a:p>
          </p:txBody>
        </p:sp>
        <p:sp>
          <p:nvSpPr>
            <p:cNvPr id="14353" name="Rectangle 17"/>
            <p:cNvSpPr>
              <a:spLocks noChangeArrowheads="1"/>
            </p:cNvSpPr>
            <p:nvPr/>
          </p:nvSpPr>
          <p:spPr bwMode="auto">
            <a:xfrm>
              <a:off x="3915" y="1344"/>
              <a:ext cx="53" cy="259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4" name="Rectangle 18"/>
            <p:cNvSpPr>
              <a:spLocks noChangeArrowheads="1"/>
            </p:cNvSpPr>
            <p:nvPr/>
          </p:nvSpPr>
          <p:spPr bwMode="auto">
            <a:xfrm>
              <a:off x="5038" y="1344"/>
              <a:ext cx="52" cy="259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5" name="Rectangle 19"/>
            <p:cNvSpPr>
              <a:spLocks noChangeArrowheads="1"/>
            </p:cNvSpPr>
            <p:nvPr/>
          </p:nvSpPr>
          <p:spPr bwMode="auto">
            <a:xfrm>
              <a:off x="3915" y="1603"/>
              <a:ext cx="1175" cy="75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6" name="Rectangle 20"/>
            <p:cNvSpPr>
              <a:spLocks noChangeArrowheads="1"/>
            </p:cNvSpPr>
            <p:nvPr/>
          </p:nvSpPr>
          <p:spPr bwMode="auto">
            <a:xfrm>
              <a:off x="5142" y="1344"/>
              <a:ext cx="559" cy="259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7" name="Rectangle 21"/>
            <p:cNvSpPr>
              <a:spLocks noChangeArrowheads="1"/>
            </p:cNvSpPr>
            <p:nvPr/>
          </p:nvSpPr>
          <p:spPr bwMode="auto">
            <a:xfrm>
              <a:off x="5180" y="1413"/>
              <a:ext cx="440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700" b="1" u="none">
                  <a:solidFill>
                    <a:srgbClr val="800000"/>
                  </a:solidFill>
                  <a:latin typeface="Times New Roman" pitchFamily="18" charset="0"/>
                </a:rPr>
                <a:t>TOTAL</a:t>
              </a:r>
              <a:endParaRPr lang="es-ES" sz="2800" b="1" u="none">
                <a:latin typeface="Times New Roman" pitchFamily="18" charset="0"/>
              </a:endParaRPr>
            </a:p>
          </p:txBody>
        </p:sp>
        <p:sp>
          <p:nvSpPr>
            <p:cNvPr id="14358" name="Rectangle 22"/>
            <p:cNvSpPr>
              <a:spLocks noChangeArrowheads="1"/>
            </p:cNvSpPr>
            <p:nvPr/>
          </p:nvSpPr>
          <p:spPr bwMode="auto">
            <a:xfrm>
              <a:off x="5662" y="1413"/>
              <a:ext cx="31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700" b="1" u="none">
                  <a:solidFill>
                    <a:srgbClr val="800000"/>
                  </a:solidFill>
                  <a:latin typeface="Times New Roman" pitchFamily="18" charset="0"/>
                </a:rPr>
                <a:t> </a:t>
              </a:r>
              <a:endParaRPr lang="es-ES" sz="2800" b="1" u="none">
                <a:latin typeface="Times New Roman" pitchFamily="18" charset="0"/>
              </a:endParaRPr>
            </a:p>
          </p:txBody>
        </p:sp>
        <p:sp>
          <p:nvSpPr>
            <p:cNvPr id="14359" name="Rectangle 23"/>
            <p:cNvSpPr>
              <a:spLocks noChangeArrowheads="1"/>
            </p:cNvSpPr>
            <p:nvPr/>
          </p:nvSpPr>
          <p:spPr bwMode="auto">
            <a:xfrm>
              <a:off x="5090" y="1344"/>
              <a:ext cx="52" cy="259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0" name="Rectangle 24"/>
            <p:cNvSpPr>
              <a:spLocks noChangeArrowheads="1"/>
            </p:cNvSpPr>
            <p:nvPr/>
          </p:nvSpPr>
          <p:spPr bwMode="auto">
            <a:xfrm>
              <a:off x="5701" y="1344"/>
              <a:ext cx="53" cy="259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1" name="Rectangle 25"/>
            <p:cNvSpPr>
              <a:spLocks noChangeArrowheads="1"/>
            </p:cNvSpPr>
            <p:nvPr/>
          </p:nvSpPr>
          <p:spPr bwMode="auto">
            <a:xfrm>
              <a:off x="5090" y="1603"/>
              <a:ext cx="664" cy="75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2" name="Rectangle 26"/>
            <p:cNvSpPr>
              <a:spLocks noChangeArrowheads="1"/>
            </p:cNvSpPr>
            <p:nvPr/>
          </p:nvSpPr>
          <p:spPr bwMode="auto">
            <a:xfrm>
              <a:off x="1740" y="1684"/>
              <a:ext cx="1198" cy="260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3" name="Rectangle 27"/>
            <p:cNvSpPr>
              <a:spLocks noChangeArrowheads="1"/>
            </p:cNvSpPr>
            <p:nvPr/>
          </p:nvSpPr>
          <p:spPr bwMode="auto">
            <a:xfrm>
              <a:off x="1746" y="1753"/>
              <a:ext cx="824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700" b="1" u="none">
                  <a:solidFill>
                    <a:srgbClr val="800000"/>
                  </a:solidFill>
                  <a:latin typeface="Times New Roman" pitchFamily="18" charset="0"/>
                </a:rPr>
                <a:t>CANCER  Y=1</a:t>
              </a:r>
              <a:endParaRPr lang="es-ES" sz="2800" b="1" u="none">
                <a:latin typeface="Times New Roman" pitchFamily="18" charset="0"/>
              </a:endParaRPr>
            </a:p>
          </p:txBody>
        </p:sp>
        <p:sp>
          <p:nvSpPr>
            <p:cNvPr id="14364" name="Rectangle 28"/>
            <p:cNvSpPr>
              <a:spLocks noChangeArrowheads="1"/>
            </p:cNvSpPr>
            <p:nvPr/>
          </p:nvSpPr>
          <p:spPr bwMode="auto">
            <a:xfrm>
              <a:off x="2704" y="1753"/>
              <a:ext cx="32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700" b="1" u="none">
                  <a:solidFill>
                    <a:srgbClr val="800000"/>
                  </a:solidFill>
                  <a:latin typeface="Times New Roman" pitchFamily="18" charset="0"/>
                </a:rPr>
                <a:t> </a:t>
              </a:r>
              <a:endParaRPr lang="es-ES" sz="2800" b="1" u="none">
                <a:latin typeface="Times New Roman" pitchFamily="18" charset="0"/>
              </a:endParaRPr>
            </a:p>
          </p:txBody>
        </p:sp>
        <p:sp>
          <p:nvSpPr>
            <p:cNvPr id="14365" name="Rectangle 29"/>
            <p:cNvSpPr>
              <a:spLocks noChangeArrowheads="1"/>
            </p:cNvSpPr>
            <p:nvPr/>
          </p:nvSpPr>
          <p:spPr bwMode="auto">
            <a:xfrm>
              <a:off x="2938" y="1684"/>
              <a:ext cx="49" cy="260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6" name="Rectangle 30"/>
            <p:cNvSpPr>
              <a:spLocks noChangeArrowheads="1"/>
            </p:cNvSpPr>
            <p:nvPr/>
          </p:nvSpPr>
          <p:spPr bwMode="auto">
            <a:xfrm>
              <a:off x="1740" y="1944"/>
              <a:ext cx="1247" cy="63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7" name="Rectangle 31"/>
            <p:cNvSpPr>
              <a:spLocks noChangeArrowheads="1"/>
            </p:cNvSpPr>
            <p:nvPr/>
          </p:nvSpPr>
          <p:spPr bwMode="auto">
            <a:xfrm>
              <a:off x="3042" y="1684"/>
              <a:ext cx="821" cy="260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8" name="Rectangle 32"/>
            <p:cNvSpPr>
              <a:spLocks noChangeArrowheads="1"/>
            </p:cNvSpPr>
            <p:nvPr/>
          </p:nvSpPr>
          <p:spPr bwMode="auto">
            <a:xfrm>
              <a:off x="3351" y="1753"/>
              <a:ext cx="23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100" b="1" u="none" dirty="0">
                  <a:solidFill>
                    <a:srgbClr val="010000"/>
                  </a:solidFill>
                  <a:latin typeface="Times New Roman" pitchFamily="18" charset="0"/>
                </a:rPr>
                <a:t>190</a:t>
              </a:r>
              <a:endParaRPr lang="es-ES" sz="3600" b="1" u="none" dirty="0">
                <a:latin typeface="Times New Roman" pitchFamily="18" charset="0"/>
              </a:endParaRPr>
            </a:p>
          </p:txBody>
        </p:sp>
        <p:sp>
          <p:nvSpPr>
            <p:cNvPr id="14369" name="Rectangle 33"/>
            <p:cNvSpPr>
              <a:spLocks noChangeArrowheads="1"/>
            </p:cNvSpPr>
            <p:nvPr/>
          </p:nvSpPr>
          <p:spPr bwMode="auto">
            <a:xfrm>
              <a:off x="3555" y="1753"/>
              <a:ext cx="3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100" b="1" u="none">
                  <a:solidFill>
                    <a:srgbClr val="010000"/>
                  </a:solidFill>
                  <a:latin typeface="Times New Roman" pitchFamily="18" charset="0"/>
                </a:rPr>
                <a:t> </a:t>
              </a:r>
              <a:endParaRPr lang="es-ES" sz="3600" b="1" u="none">
                <a:latin typeface="Times New Roman" pitchFamily="18" charset="0"/>
              </a:endParaRPr>
            </a:p>
          </p:txBody>
        </p:sp>
        <p:sp>
          <p:nvSpPr>
            <p:cNvPr id="14370" name="Rectangle 34"/>
            <p:cNvSpPr>
              <a:spLocks noChangeArrowheads="1"/>
            </p:cNvSpPr>
            <p:nvPr/>
          </p:nvSpPr>
          <p:spPr bwMode="auto">
            <a:xfrm>
              <a:off x="2993" y="1684"/>
              <a:ext cx="49" cy="260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1" name="Rectangle 35"/>
            <p:cNvSpPr>
              <a:spLocks noChangeArrowheads="1"/>
            </p:cNvSpPr>
            <p:nvPr/>
          </p:nvSpPr>
          <p:spPr bwMode="auto">
            <a:xfrm>
              <a:off x="3863" y="1684"/>
              <a:ext cx="52" cy="260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2" name="Rectangle 36"/>
            <p:cNvSpPr>
              <a:spLocks noChangeArrowheads="1"/>
            </p:cNvSpPr>
            <p:nvPr/>
          </p:nvSpPr>
          <p:spPr bwMode="auto">
            <a:xfrm>
              <a:off x="2993" y="1944"/>
              <a:ext cx="922" cy="63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3" name="Rectangle 37"/>
            <p:cNvSpPr>
              <a:spLocks noChangeArrowheads="1"/>
            </p:cNvSpPr>
            <p:nvPr/>
          </p:nvSpPr>
          <p:spPr bwMode="auto">
            <a:xfrm>
              <a:off x="3968" y="1684"/>
              <a:ext cx="1070" cy="260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4" name="Rectangle 38"/>
            <p:cNvSpPr>
              <a:spLocks noChangeArrowheads="1"/>
            </p:cNvSpPr>
            <p:nvPr/>
          </p:nvSpPr>
          <p:spPr bwMode="auto">
            <a:xfrm>
              <a:off x="4434" y="1753"/>
              <a:ext cx="155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100" b="1" u="none">
                  <a:solidFill>
                    <a:srgbClr val="010000"/>
                  </a:solidFill>
                  <a:latin typeface="Times New Roman" pitchFamily="18" charset="0"/>
                </a:rPr>
                <a:t>87</a:t>
              </a:r>
              <a:endParaRPr lang="es-ES" sz="3600" b="1" u="none">
                <a:latin typeface="Times New Roman" pitchFamily="18" charset="0"/>
              </a:endParaRPr>
            </a:p>
          </p:txBody>
        </p:sp>
        <p:sp>
          <p:nvSpPr>
            <p:cNvPr id="14375" name="Rectangle 39"/>
            <p:cNvSpPr>
              <a:spLocks noChangeArrowheads="1"/>
            </p:cNvSpPr>
            <p:nvPr/>
          </p:nvSpPr>
          <p:spPr bwMode="auto">
            <a:xfrm>
              <a:off x="4570" y="1753"/>
              <a:ext cx="3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100" b="1" u="none">
                  <a:solidFill>
                    <a:srgbClr val="010000"/>
                  </a:solidFill>
                  <a:latin typeface="Times New Roman" pitchFamily="18" charset="0"/>
                </a:rPr>
                <a:t> </a:t>
              </a:r>
              <a:endParaRPr lang="es-ES" sz="3600" b="1" u="none">
                <a:latin typeface="Times New Roman" pitchFamily="18" charset="0"/>
              </a:endParaRPr>
            </a:p>
          </p:txBody>
        </p:sp>
        <p:sp>
          <p:nvSpPr>
            <p:cNvPr id="14376" name="Rectangle 40"/>
            <p:cNvSpPr>
              <a:spLocks noChangeArrowheads="1"/>
            </p:cNvSpPr>
            <p:nvPr/>
          </p:nvSpPr>
          <p:spPr bwMode="auto">
            <a:xfrm>
              <a:off x="3915" y="1684"/>
              <a:ext cx="53" cy="260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7" name="Rectangle 41"/>
            <p:cNvSpPr>
              <a:spLocks noChangeArrowheads="1"/>
            </p:cNvSpPr>
            <p:nvPr/>
          </p:nvSpPr>
          <p:spPr bwMode="auto">
            <a:xfrm>
              <a:off x="5038" y="1684"/>
              <a:ext cx="52" cy="260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8" name="Rectangle 42"/>
            <p:cNvSpPr>
              <a:spLocks noChangeArrowheads="1"/>
            </p:cNvSpPr>
            <p:nvPr/>
          </p:nvSpPr>
          <p:spPr bwMode="auto">
            <a:xfrm>
              <a:off x="3915" y="1944"/>
              <a:ext cx="1175" cy="63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9" name="Rectangle 43"/>
            <p:cNvSpPr>
              <a:spLocks noChangeArrowheads="1"/>
            </p:cNvSpPr>
            <p:nvPr/>
          </p:nvSpPr>
          <p:spPr bwMode="auto">
            <a:xfrm>
              <a:off x="5142" y="1684"/>
              <a:ext cx="559" cy="260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0" name="Rectangle 44"/>
            <p:cNvSpPr>
              <a:spLocks noChangeArrowheads="1"/>
            </p:cNvSpPr>
            <p:nvPr/>
          </p:nvSpPr>
          <p:spPr bwMode="auto">
            <a:xfrm>
              <a:off x="5319" y="1753"/>
              <a:ext cx="23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100" b="1" u="none">
                  <a:solidFill>
                    <a:srgbClr val="010000"/>
                  </a:solidFill>
                  <a:latin typeface="Times New Roman" pitchFamily="18" charset="0"/>
                </a:rPr>
                <a:t>277</a:t>
              </a:r>
              <a:endParaRPr lang="es-ES" sz="3600" b="1" u="none">
                <a:latin typeface="Times New Roman" pitchFamily="18" charset="0"/>
              </a:endParaRPr>
            </a:p>
          </p:txBody>
        </p:sp>
        <p:sp>
          <p:nvSpPr>
            <p:cNvPr id="14381" name="Rectangle 45"/>
            <p:cNvSpPr>
              <a:spLocks noChangeArrowheads="1"/>
            </p:cNvSpPr>
            <p:nvPr/>
          </p:nvSpPr>
          <p:spPr bwMode="auto">
            <a:xfrm>
              <a:off x="5523" y="1753"/>
              <a:ext cx="3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100" b="1" u="none">
                  <a:solidFill>
                    <a:srgbClr val="010000"/>
                  </a:solidFill>
                  <a:latin typeface="Times New Roman" pitchFamily="18" charset="0"/>
                </a:rPr>
                <a:t> </a:t>
              </a:r>
              <a:endParaRPr lang="es-ES" sz="3600" b="1" u="none">
                <a:latin typeface="Times New Roman" pitchFamily="18" charset="0"/>
              </a:endParaRPr>
            </a:p>
          </p:txBody>
        </p:sp>
        <p:sp>
          <p:nvSpPr>
            <p:cNvPr id="14382" name="Rectangle 46"/>
            <p:cNvSpPr>
              <a:spLocks noChangeArrowheads="1"/>
            </p:cNvSpPr>
            <p:nvPr/>
          </p:nvSpPr>
          <p:spPr bwMode="auto">
            <a:xfrm>
              <a:off x="5090" y="1684"/>
              <a:ext cx="52" cy="260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3" name="Rectangle 47"/>
            <p:cNvSpPr>
              <a:spLocks noChangeArrowheads="1"/>
            </p:cNvSpPr>
            <p:nvPr/>
          </p:nvSpPr>
          <p:spPr bwMode="auto">
            <a:xfrm>
              <a:off x="5701" y="1684"/>
              <a:ext cx="53" cy="260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4" name="Rectangle 48"/>
            <p:cNvSpPr>
              <a:spLocks noChangeArrowheads="1"/>
            </p:cNvSpPr>
            <p:nvPr/>
          </p:nvSpPr>
          <p:spPr bwMode="auto">
            <a:xfrm>
              <a:off x="5090" y="1944"/>
              <a:ext cx="664" cy="63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5" name="Line 49"/>
            <p:cNvSpPr>
              <a:spLocks noChangeShapeType="1"/>
            </p:cNvSpPr>
            <p:nvPr/>
          </p:nvSpPr>
          <p:spPr bwMode="auto">
            <a:xfrm>
              <a:off x="2987" y="1678"/>
              <a:ext cx="6" cy="1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386" name="Line 50"/>
            <p:cNvSpPr>
              <a:spLocks noChangeShapeType="1"/>
            </p:cNvSpPr>
            <p:nvPr/>
          </p:nvSpPr>
          <p:spPr bwMode="auto">
            <a:xfrm>
              <a:off x="2987" y="1678"/>
              <a:ext cx="1" cy="6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387" name="Line 51"/>
            <p:cNvSpPr>
              <a:spLocks noChangeShapeType="1"/>
            </p:cNvSpPr>
            <p:nvPr/>
          </p:nvSpPr>
          <p:spPr bwMode="auto">
            <a:xfrm>
              <a:off x="2987" y="1678"/>
              <a:ext cx="6" cy="1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388" name="Line 52"/>
            <p:cNvSpPr>
              <a:spLocks noChangeShapeType="1"/>
            </p:cNvSpPr>
            <p:nvPr/>
          </p:nvSpPr>
          <p:spPr bwMode="auto">
            <a:xfrm>
              <a:off x="2987" y="1678"/>
              <a:ext cx="1" cy="6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389" name="Line 53"/>
            <p:cNvSpPr>
              <a:spLocks noChangeShapeType="1"/>
            </p:cNvSpPr>
            <p:nvPr/>
          </p:nvSpPr>
          <p:spPr bwMode="auto">
            <a:xfrm>
              <a:off x="2993" y="1678"/>
              <a:ext cx="6" cy="1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390" name="Line 54"/>
            <p:cNvSpPr>
              <a:spLocks noChangeShapeType="1"/>
            </p:cNvSpPr>
            <p:nvPr/>
          </p:nvSpPr>
          <p:spPr bwMode="auto">
            <a:xfrm>
              <a:off x="2993" y="1678"/>
              <a:ext cx="1" cy="6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391" name="Line 55"/>
            <p:cNvSpPr>
              <a:spLocks noChangeShapeType="1"/>
            </p:cNvSpPr>
            <p:nvPr/>
          </p:nvSpPr>
          <p:spPr bwMode="auto">
            <a:xfrm>
              <a:off x="2999" y="1678"/>
              <a:ext cx="916" cy="1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392" name="Line 56"/>
            <p:cNvSpPr>
              <a:spLocks noChangeShapeType="1"/>
            </p:cNvSpPr>
            <p:nvPr/>
          </p:nvSpPr>
          <p:spPr bwMode="auto">
            <a:xfrm>
              <a:off x="3915" y="1678"/>
              <a:ext cx="7" cy="1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393" name="Line 57"/>
            <p:cNvSpPr>
              <a:spLocks noChangeShapeType="1"/>
            </p:cNvSpPr>
            <p:nvPr/>
          </p:nvSpPr>
          <p:spPr bwMode="auto">
            <a:xfrm>
              <a:off x="3915" y="1678"/>
              <a:ext cx="1" cy="6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394" name="Line 58"/>
            <p:cNvSpPr>
              <a:spLocks noChangeShapeType="1"/>
            </p:cNvSpPr>
            <p:nvPr/>
          </p:nvSpPr>
          <p:spPr bwMode="auto">
            <a:xfrm>
              <a:off x="3922" y="1678"/>
              <a:ext cx="1168" cy="1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395" name="Line 59"/>
            <p:cNvSpPr>
              <a:spLocks noChangeShapeType="1"/>
            </p:cNvSpPr>
            <p:nvPr/>
          </p:nvSpPr>
          <p:spPr bwMode="auto">
            <a:xfrm>
              <a:off x="5090" y="1678"/>
              <a:ext cx="6" cy="1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396" name="Line 60"/>
            <p:cNvSpPr>
              <a:spLocks noChangeShapeType="1"/>
            </p:cNvSpPr>
            <p:nvPr/>
          </p:nvSpPr>
          <p:spPr bwMode="auto">
            <a:xfrm>
              <a:off x="5090" y="1678"/>
              <a:ext cx="1" cy="6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397" name="Line 61"/>
            <p:cNvSpPr>
              <a:spLocks noChangeShapeType="1"/>
            </p:cNvSpPr>
            <p:nvPr/>
          </p:nvSpPr>
          <p:spPr bwMode="auto">
            <a:xfrm>
              <a:off x="5096" y="1678"/>
              <a:ext cx="658" cy="1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398" name="Line 62"/>
            <p:cNvSpPr>
              <a:spLocks noChangeShapeType="1"/>
            </p:cNvSpPr>
            <p:nvPr/>
          </p:nvSpPr>
          <p:spPr bwMode="auto">
            <a:xfrm>
              <a:off x="2987" y="1684"/>
              <a:ext cx="1" cy="323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399" name="Rectangle 63"/>
            <p:cNvSpPr>
              <a:spLocks noChangeArrowheads="1"/>
            </p:cNvSpPr>
            <p:nvPr/>
          </p:nvSpPr>
          <p:spPr bwMode="auto">
            <a:xfrm>
              <a:off x="1740" y="2013"/>
              <a:ext cx="1198" cy="259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0" name="Rectangle 64"/>
            <p:cNvSpPr>
              <a:spLocks noChangeArrowheads="1"/>
            </p:cNvSpPr>
            <p:nvPr/>
          </p:nvSpPr>
          <p:spPr bwMode="auto">
            <a:xfrm>
              <a:off x="1725" y="2082"/>
              <a:ext cx="1043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700" b="1" u="none">
                  <a:solidFill>
                    <a:srgbClr val="800000"/>
                  </a:solidFill>
                  <a:latin typeface="Times New Roman" pitchFamily="18" charset="0"/>
                </a:rPr>
                <a:t> NO CANCER Y=0</a:t>
              </a:r>
              <a:endParaRPr lang="es-ES" sz="2800" b="1" u="none">
                <a:latin typeface="Times New Roman" pitchFamily="18" charset="0"/>
              </a:endParaRPr>
            </a:p>
          </p:txBody>
        </p:sp>
        <p:sp>
          <p:nvSpPr>
            <p:cNvPr id="14401" name="Rectangle 65"/>
            <p:cNvSpPr>
              <a:spLocks noChangeArrowheads="1"/>
            </p:cNvSpPr>
            <p:nvPr/>
          </p:nvSpPr>
          <p:spPr bwMode="auto">
            <a:xfrm>
              <a:off x="2929" y="2082"/>
              <a:ext cx="31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700" b="1" u="none">
                  <a:solidFill>
                    <a:srgbClr val="800000"/>
                  </a:solidFill>
                  <a:latin typeface="Times New Roman" pitchFamily="18" charset="0"/>
                </a:rPr>
                <a:t> </a:t>
              </a:r>
              <a:endParaRPr lang="es-ES" sz="2800" b="1" u="none">
                <a:latin typeface="Times New Roman" pitchFamily="18" charset="0"/>
              </a:endParaRPr>
            </a:p>
          </p:txBody>
        </p:sp>
        <p:sp>
          <p:nvSpPr>
            <p:cNvPr id="14402" name="Rectangle 66"/>
            <p:cNvSpPr>
              <a:spLocks noChangeArrowheads="1"/>
            </p:cNvSpPr>
            <p:nvPr/>
          </p:nvSpPr>
          <p:spPr bwMode="auto">
            <a:xfrm>
              <a:off x="2938" y="2013"/>
              <a:ext cx="52" cy="259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3" name="Rectangle 67"/>
            <p:cNvSpPr>
              <a:spLocks noChangeArrowheads="1"/>
            </p:cNvSpPr>
            <p:nvPr/>
          </p:nvSpPr>
          <p:spPr bwMode="auto">
            <a:xfrm>
              <a:off x="1740" y="2272"/>
              <a:ext cx="1250" cy="75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4" name="Rectangle 68"/>
            <p:cNvSpPr>
              <a:spLocks noChangeArrowheads="1"/>
            </p:cNvSpPr>
            <p:nvPr/>
          </p:nvSpPr>
          <p:spPr bwMode="auto">
            <a:xfrm>
              <a:off x="3042" y="2013"/>
              <a:ext cx="821" cy="259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5" name="Rectangle 69"/>
            <p:cNvSpPr>
              <a:spLocks noChangeArrowheads="1"/>
            </p:cNvSpPr>
            <p:nvPr/>
          </p:nvSpPr>
          <p:spPr bwMode="auto">
            <a:xfrm>
              <a:off x="3384" y="2082"/>
              <a:ext cx="155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100" b="1" u="none">
                  <a:solidFill>
                    <a:srgbClr val="010000"/>
                  </a:solidFill>
                  <a:latin typeface="Times New Roman" pitchFamily="18" charset="0"/>
                </a:rPr>
                <a:t>60</a:t>
              </a:r>
              <a:endParaRPr lang="es-ES" sz="3600" b="1" u="none">
                <a:latin typeface="Times New Roman" pitchFamily="18" charset="0"/>
              </a:endParaRPr>
            </a:p>
          </p:txBody>
        </p:sp>
        <p:sp>
          <p:nvSpPr>
            <p:cNvPr id="14406" name="Rectangle 70"/>
            <p:cNvSpPr>
              <a:spLocks noChangeArrowheads="1"/>
            </p:cNvSpPr>
            <p:nvPr/>
          </p:nvSpPr>
          <p:spPr bwMode="auto">
            <a:xfrm>
              <a:off x="3520" y="2082"/>
              <a:ext cx="3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100" b="1" u="none">
                  <a:solidFill>
                    <a:srgbClr val="010000"/>
                  </a:solidFill>
                  <a:latin typeface="Times New Roman" pitchFamily="18" charset="0"/>
                </a:rPr>
                <a:t> </a:t>
              </a:r>
              <a:endParaRPr lang="es-ES" sz="3600" b="1" u="none">
                <a:latin typeface="Times New Roman" pitchFamily="18" charset="0"/>
              </a:endParaRPr>
            </a:p>
          </p:txBody>
        </p:sp>
        <p:sp>
          <p:nvSpPr>
            <p:cNvPr id="14407" name="Rectangle 71"/>
            <p:cNvSpPr>
              <a:spLocks noChangeArrowheads="1"/>
            </p:cNvSpPr>
            <p:nvPr/>
          </p:nvSpPr>
          <p:spPr bwMode="auto">
            <a:xfrm>
              <a:off x="2990" y="2013"/>
              <a:ext cx="52" cy="259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8" name="Rectangle 72"/>
            <p:cNvSpPr>
              <a:spLocks noChangeArrowheads="1"/>
            </p:cNvSpPr>
            <p:nvPr/>
          </p:nvSpPr>
          <p:spPr bwMode="auto">
            <a:xfrm>
              <a:off x="3863" y="2013"/>
              <a:ext cx="52" cy="259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9" name="Rectangle 73"/>
            <p:cNvSpPr>
              <a:spLocks noChangeArrowheads="1"/>
            </p:cNvSpPr>
            <p:nvPr/>
          </p:nvSpPr>
          <p:spPr bwMode="auto">
            <a:xfrm>
              <a:off x="2990" y="2272"/>
              <a:ext cx="925" cy="75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0" name="Rectangle 74"/>
            <p:cNvSpPr>
              <a:spLocks noChangeArrowheads="1"/>
            </p:cNvSpPr>
            <p:nvPr/>
          </p:nvSpPr>
          <p:spPr bwMode="auto">
            <a:xfrm>
              <a:off x="3968" y="2013"/>
              <a:ext cx="1070" cy="259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1" name="Rectangle 75"/>
            <p:cNvSpPr>
              <a:spLocks noChangeArrowheads="1"/>
            </p:cNvSpPr>
            <p:nvPr/>
          </p:nvSpPr>
          <p:spPr bwMode="auto">
            <a:xfrm>
              <a:off x="4401" y="2082"/>
              <a:ext cx="232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100" b="1" u="none">
                  <a:solidFill>
                    <a:srgbClr val="010000"/>
                  </a:solidFill>
                  <a:latin typeface="Times New Roman" pitchFamily="18" charset="0"/>
                </a:rPr>
                <a:t>163</a:t>
              </a:r>
              <a:endParaRPr lang="es-ES" sz="3600" b="1" u="none">
                <a:latin typeface="Times New Roman" pitchFamily="18" charset="0"/>
              </a:endParaRPr>
            </a:p>
          </p:txBody>
        </p:sp>
        <p:sp>
          <p:nvSpPr>
            <p:cNvPr id="14412" name="Rectangle 76"/>
            <p:cNvSpPr>
              <a:spLocks noChangeArrowheads="1"/>
            </p:cNvSpPr>
            <p:nvPr/>
          </p:nvSpPr>
          <p:spPr bwMode="auto">
            <a:xfrm>
              <a:off x="4605" y="2082"/>
              <a:ext cx="3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100" b="1" u="none">
                  <a:solidFill>
                    <a:srgbClr val="010000"/>
                  </a:solidFill>
                  <a:latin typeface="Times New Roman" pitchFamily="18" charset="0"/>
                </a:rPr>
                <a:t> </a:t>
              </a:r>
              <a:endParaRPr lang="es-ES" sz="3600" b="1" u="none">
                <a:latin typeface="Times New Roman" pitchFamily="18" charset="0"/>
              </a:endParaRPr>
            </a:p>
          </p:txBody>
        </p:sp>
        <p:sp>
          <p:nvSpPr>
            <p:cNvPr id="14413" name="Rectangle 77"/>
            <p:cNvSpPr>
              <a:spLocks noChangeArrowheads="1"/>
            </p:cNvSpPr>
            <p:nvPr/>
          </p:nvSpPr>
          <p:spPr bwMode="auto">
            <a:xfrm>
              <a:off x="3915" y="2013"/>
              <a:ext cx="53" cy="259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4" name="Rectangle 78"/>
            <p:cNvSpPr>
              <a:spLocks noChangeArrowheads="1"/>
            </p:cNvSpPr>
            <p:nvPr/>
          </p:nvSpPr>
          <p:spPr bwMode="auto">
            <a:xfrm>
              <a:off x="5038" y="2013"/>
              <a:ext cx="52" cy="259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5" name="Rectangle 79"/>
            <p:cNvSpPr>
              <a:spLocks noChangeArrowheads="1"/>
            </p:cNvSpPr>
            <p:nvPr/>
          </p:nvSpPr>
          <p:spPr bwMode="auto">
            <a:xfrm>
              <a:off x="3915" y="2272"/>
              <a:ext cx="1175" cy="75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6" name="Rectangle 80"/>
            <p:cNvSpPr>
              <a:spLocks noChangeArrowheads="1"/>
            </p:cNvSpPr>
            <p:nvPr/>
          </p:nvSpPr>
          <p:spPr bwMode="auto">
            <a:xfrm>
              <a:off x="5142" y="2013"/>
              <a:ext cx="559" cy="259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7" name="Rectangle 81"/>
            <p:cNvSpPr>
              <a:spLocks noChangeArrowheads="1"/>
            </p:cNvSpPr>
            <p:nvPr/>
          </p:nvSpPr>
          <p:spPr bwMode="auto">
            <a:xfrm>
              <a:off x="5319" y="2082"/>
              <a:ext cx="23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100" b="1" u="none">
                  <a:solidFill>
                    <a:srgbClr val="010000"/>
                  </a:solidFill>
                  <a:latin typeface="Times New Roman" pitchFamily="18" charset="0"/>
                </a:rPr>
                <a:t>223</a:t>
              </a:r>
              <a:endParaRPr lang="es-ES" sz="3600" b="1" u="none">
                <a:latin typeface="Times New Roman" pitchFamily="18" charset="0"/>
              </a:endParaRPr>
            </a:p>
          </p:txBody>
        </p:sp>
        <p:sp>
          <p:nvSpPr>
            <p:cNvPr id="14418" name="Rectangle 82"/>
            <p:cNvSpPr>
              <a:spLocks noChangeArrowheads="1"/>
            </p:cNvSpPr>
            <p:nvPr/>
          </p:nvSpPr>
          <p:spPr bwMode="auto">
            <a:xfrm>
              <a:off x="5523" y="2082"/>
              <a:ext cx="3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100" b="1" u="none">
                  <a:solidFill>
                    <a:srgbClr val="010000"/>
                  </a:solidFill>
                  <a:latin typeface="Times New Roman" pitchFamily="18" charset="0"/>
                </a:rPr>
                <a:t> </a:t>
              </a:r>
              <a:endParaRPr lang="es-ES" sz="3600" b="1" u="none">
                <a:latin typeface="Times New Roman" pitchFamily="18" charset="0"/>
              </a:endParaRPr>
            </a:p>
          </p:txBody>
        </p:sp>
        <p:sp>
          <p:nvSpPr>
            <p:cNvPr id="14419" name="Rectangle 83"/>
            <p:cNvSpPr>
              <a:spLocks noChangeArrowheads="1"/>
            </p:cNvSpPr>
            <p:nvPr/>
          </p:nvSpPr>
          <p:spPr bwMode="auto">
            <a:xfrm>
              <a:off x="5090" y="2013"/>
              <a:ext cx="52" cy="259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0" name="Rectangle 84"/>
            <p:cNvSpPr>
              <a:spLocks noChangeArrowheads="1"/>
            </p:cNvSpPr>
            <p:nvPr/>
          </p:nvSpPr>
          <p:spPr bwMode="auto">
            <a:xfrm>
              <a:off x="5701" y="2013"/>
              <a:ext cx="53" cy="259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1" name="Rectangle 85"/>
            <p:cNvSpPr>
              <a:spLocks noChangeArrowheads="1"/>
            </p:cNvSpPr>
            <p:nvPr/>
          </p:nvSpPr>
          <p:spPr bwMode="auto">
            <a:xfrm>
              <a:off x="5090" y="2272"/>
              <a:ext cx="664" cy="75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2" name="Line 86"/>
            <p:cNvSpPr>
              <a:spLocks noChangeShapeType="1"/>
            </p:cNvSpPr>
            <p:nvPr/>
          </p:nvSpPr>
          <p:spPr bwMode="auto">
            <a:xfrm>
              <a:off x="2987" y="2007"/>
              <a:ext cx="6" cy="1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23" name="Line 87"/>
            <p:cNvSpPr>
              <a:spLocks noChangeShapeType="1"/>
            </p:cNvSpPr>
            <p:nvPr/>
          </p:nvSpPr>
          <p:spPr bwMode="auto">
            <a:xfrm>
              <a:off x="2987" y="2007"/>
              <a:ext cx="1" cy="6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24" name="Line 88"/>
            <p:cNvSpPr>
              <a:spLocks noChangeShapeType="1"/>
            </p:cNvSpPr>
            <p:nvPr/>
          </p:nvSpPr>
          <p:spPr bwMode="auto">
            <a:xfrm>
              <a:off x="2987" y="2007"/>
              <a:ext cx="6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25" name="Line 89"/>
            <p:cNvSpPr>
              <a:spLocks noChangeShapeType="1"/>
            </p:cNvSpPr>
            <p:nvPr/>
          </p:nvSpPr>
          <p:spPr bwMode="auto">
            <a:xfrm>
              <a:off x="2987" y="2007"/>
              <a:ext cx="1" cy="6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26" name="Line 90"/>
            <p:cNvSpPr>
              <a:spLocks noChangeShapeType="1"/>
            </p:cNvSpPr>
            <p:nvPr/>
          </p:nvSpPr>
          <p:spPr bwMode="auto">
            <a:xfrm>
              <a:off x="2993" y="2007"/>
              <a:ext cx="6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27" name="Line 91"/>
            <p:cNvSpPr>
              <a:spLocks noChangeShapeType="1"/>
            </p:cNvSpPr>
            <p:nvPr/>
          </p:nvSpPr>
          <p:spPr bwMode="auto">
            <a:xfrm>
              <a:off x="2993" y="2007"/>
              <a:ext cx="1" cy="6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28" name="Line 92"/>
            <p:cNvSpPr>
              <a:spLocks noChangeShapeType="1"/>
            </p:cNvSpPr>
            <p:nvPr/>
          </p:nvSpPr>
          <p:spPr bwMode="auto">
            <a:xfrm>
              <a:off x="2999" y="2007"/>
              <a:ext cx="916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29" name="Line 93"/>
            <p:cNvSpPr>
              <a:spLocks noChangeShapeType="1"/>
            </p:cNvSpPr>
            <p:nvPr/>
          </p:nvSpPr>
          <p:spPr bwMode="auto">
            <a:xfrm>
              <a:off x="3915" y="2007"/>
              <a:ext cx="7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30" name="Line 94"/>
            <p:cNvSpPr>
              <a:spLocks noChangeShapeType="1"/>
            </p:cNvSpPr>
            <p:nvPr/>
          </p:nvSpPr>
          <p:spPr bwMode="auto">
            <a:xfrm>
              <a:off x="3915" y="2007"/>
              <a:ext cx="1" cy="6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31" name="Line 95"/>
            <p:cNvSpPr>
              <a:spLocks noChangeShapeType="1"/>
            </p:cNvSpPr>
            <p:nvPr/>
          </p:nvSpPr>
          <p:spPr bwMode="auto">
            <a:xfrm>
              <a:off x="3922" y="2007"/>
              <a:ext cx="1168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32" name="Line 96"/>
            <p:cNvSpPr>
              <a:spLocks noChangeShapeType="1"/>
            </p:cNvSpPr>
            <p:nvPr/>
          </p:nvSpPr>
          <p:spPr bwMode="auto">
            <a:xfrm>
              <a:off x="5090" y="2007"/>
              <a:ext cx="6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33" name="Line 97"/>
            <p:cNvSpPr>
              <a:spLocks noChangeShapeType="1"/>
            </p:cNvSpPr>
            <p:nvPr/>
          </p:nvSpPr>
          <p:spPr bwMode="auto">
            <a:xfrm>
              <a:off x="5090" y="2007"/>
              <a:ext cx="1" cy="6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34" name="Line 98"/>
            <p:cNvSpPr>
              <a:spLocks noChangeShapeType="1"/>
            </p:cNvSpPr>
            <p:nvPr/>
          </p:nvSpPr>
          <p:spPr bwMode="auto">
            <a:xfrm>
              <a:off x="5096" y="2007"/>
              <a:ext cx="658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35" name="Rectangle 99"/>
            <p:cNvSpPr>
              <a:spLocks noChangeArrowheads="1"/>
            </p:cNvSpPr>
            <p:nvPr/>
          </p:nvSpPr>
          <p:spPr bwMode="auto">
            <a:xfrm>
              <a:off x="1740" y="2354"/>
              <a:ext cx="1198" cy="259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6" name="Rectangle 100"/>
            <p:cNvSpPr>
              <a:spLocks noChangeArrowheads="1"/>
            </p:cNvSpPr>
            <p:nvPr/>
          </p:nvSpPr>
          <p:spPr bwMode="auto">
            <a:xfrm>
              <a:off x="1746" y="2422"/>
              <a:ext cx="441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700" b="1" u="none">
                  <a:solidFill>
                    <a:srgbClr val="800000"/>
                  </a:solidFill>
                  <a:latin typeface="Times New Roman" pitchFamily="18" charset="0"/>
                </a:rPr>
                <a:t>TOTAL</a:t>
              </a:r>
              <a:endParaRPr lang="es-ES" sz="2800" b="1" u="none">
                <a:latin typeface="Times New Roman" pitchFamily="18" charset="0"/>
              </a:endParaRPr>
            </a:p>
          </p:txBody>
        </p:sp>
        <p:sp>
          <p:nvSpPr>
            <p:cNvPr id="14437" name="Rectangle 101"/>
            <p:cNvSpPr>
              <a:spLocks noChangeArrowheads="1"/>
            </p:cNvSpPr>
            <p:nvPr/>
          </p:nvSpPr>
          <p:spPr bwMode="auto">
            <a:xfrm>
              <a:off x="2228" y="2422"/>
              <a:ext cx="31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700" b="1" u="none">
                  <a:solidFill>
                    <a:srgbClr val="800000"/>
                  </a:solidFill>
                  <a:latin typeface="Times New Roman" pitchFamily="18" charset="0"/>
                </a:rPr>
                <a:t> </a:t>
              </a:r>
              <a:endParaRPr lang="es-ES" sz="2800" b="1" u="none">
                <a:latin typeface="Times New Roman" pitchFamily="18" charset="0"/>
              </a:endParaRPr>
            </a:p>
          </p:txBody>
        </p:sp>
        <p:sp>
          <p:nvSpPr>
            <p:cNvPr id="14438" name="Rectangle 102"/>
            <p:cNvSpPr>
              <a:spLocks noChangeArrowheads="1"/>
            </p:cNvSpPr>
            <p:nvPr/>
          </p:nvSpPr>
          <p:spPr bwMode="auto">
            <a:xfrm>
              <a:off x="2938" y="2354"/>
              <a:ext cx="49" cy="259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9" name="Rectangle 103"/>
            <p:cNvSpPr>
              <a:spLocks noChangeArrowheads="1"/>
            </p:cNvSpPr>
            <p:nvPr/>
          </p:nvSpPr>
          <p:spPr bwMode="auto">
            <a:xfrm>
              <a:off x="1740" y="2613"/>
              <a:ext cx="1247" cy="75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0" name="Rectangle 104"/>
            <p:cNvSpPr>
              <a:spLocks noChangeArrowheads="1"/>
            </p:cNvSpPr>
            <p:nvPr/>
          </p:nvSpPr>
          <p:spPr bwMode="auto">
            <a:xfrm>
              <a:off x="3042" y="2354"/>
              <a:ext cx="821" cy="259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1" name="Rectangle 105"/>
            <p:cNvSpPr>
              <a:spLocks noChangeArrowheads="1"/>
            </p:cNvSpPr>
            <p:nvPr/>
          </p:nvSpPr>
          <p:spPr bwMode="auto">
            <a:xfrm>
              <a:off x="3351" y="2422"/>
              <a:ext cx="23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100" b="1" u="none">
                  <a:solidFill>
                    <a:srgbClr val="010000"/>
                  </a:solidFill>
                  <a:latin typeface="Times New Roman" pitchFamily="18" charset="0"/>
                </a:rPr>
                <a:t>250</a:t>
              </a:r>
              <a:endParaRPr lang="es-ES" sz="3600" b="1" u="none">
                <a:latin typeface="Times New Roman" pitchFamily="18" charset="0"/>
              </a:endParaRPr>
            </a:p>
          </p:txBody>
        </p:sp>
        <p:sp>
          <p:nvSpPr>
            <p:cNvPr id="14442" name="Rectangle 106"/>
            <p:cNvSpPr>
              <a:spLocks noChangeArrowheads="1"/>
            </p:cNvSpPr>
            <p:nvPr/>
          </p:nvSpPr>
          <p:spPr bwMode="auto">
            <a:xfrm>
              <a:off x="3555" y="2422"/>
              <a:ext cx="3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100" b="1" u="none">
                  <a:solidFill>
                    <a:srgbClr val="010000"/>
                  </a:solidFill>
                  <a:latin typeface="Times New Roman" pitchFamily="18" charset="0"/>
                </a:rPr>
                <a:t> </a:t>
              </a:r>
              <a:endParaRPr lang="es-ES" sz="3600" b="1" u="none">
                <a:latin typeface="Times New Roman" pitchFamily="18" charset="0"/>
              </a:endParaRPr>
            </a:p>
          </p:txBody>
        </p:sp>
        <p:sp>
          <p:nvSpPr>
            <p:cNvPr id="14443" name="Rectangle 107"/>
            <p:cNvSpPr>
              <a:spLocks noChangeArrowheads="1"/>
            </p:cNvSpPr>
            <p:nvPr/>
          </p:nvSpPr>
          <p:spPr bwMode="auto">
            <a:xfrm>
              <a:off x="2993" y="2354"/>
              <a:ext cx="49" cy="259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4" name="Rectangle 108"/>
            <p:cNvSpPr>
              <a:spLocks noChangeArrowheads="1"/>
            </p:cNvSpPr>
            <p:nvPr/>
          </p:nvSpPr>
          <p:spPr bwMode="auto">
            <a:xfrm>
              <a:off x="3863" y="2354"/>
              <a:ext cx="52" cy="259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5" name="Rectangle 109"/>
            <p:cNvSpPr>
              <a:spLocks noChangeArrowheads="1"/>
            </p:cNvSpPr>
            <p:nvPr/>
          </p:nvSpPr>
          <p:spPr bwMode="auto">
            <a:xfrm>
              <a:off x="2993" y="2613"/>
              <a:ext cx="922" cy="75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6" name="Rectangle 110"/>
            <p:cNvSpPr>
              <a:spLocks noChangeArrowheads="1"/>
            </p:cNvSpPr>
            <p:nvPr/>
          </p:nvSpPr>
          <p:spPr bwMode="auto">
            <a:xfrm>
              <a:off x="3968" y="2354"/>
              <a:ext cx="1070" cy="259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7" name="Rectangle 111"/>
            <p:cNvSpPr>
              <a:spLocks noChangeArrowheads="1"/>
            </p:cNvSpPr>
            <p:nvPr/>
          </p:nvSpPr>
          <p:spPr bwMode="auto">
            <a:xfrm>
              <a:off x="4401" y="2422"/>
              <a:ext cx="232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100" b="1" u="none">
                  <a:solidFill>
                    <a:srgbClr val="010000"/>
                  </a:solidFill>
                  <a:latin typeface="Times New Roman" pitchFamily="18" charset="0"/>
                </a:rPr>
                <a:t>250</a:t>
              </a:r>
              <a:endParaRPr lang="es-ES" sz="3600" b="1" u="none">
                <a:latin typeface="Times New Roman" pitchFamily="18" charset="0"/>
              </a:endParaRPr>
            </a:p>
          </p:txBody>
        </p:sp>
        <p:sp>
          <p:nvSpPr>
            <p:cNvPr id="14448" name="Rectangle 112"/>
            <p:cNvSpPr>
              <a:spLocks noChangeArrowheads="1"/>
            </p:cNvSpPr>
            <p:nvPr/>
          </p:nvSpPr>
          <p:spPr bwMode="auto">
            <a:xfrm>
              <a:off x="4605" y="2422"/>
              <a:ext cx="3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100" b="1" u="none">
                  <a:solidFill>
                    <a:srgbClr val="010000"/>
                  </a:solidFill>
                  <a:latin typeface="Times New Roman" pitchFamily="18" charset="0"/>
                </a:rPr>
                <a:t> </a:t>
              </a:r>
              <a:endParaRPr lang="es-ES" sz="3600" b="1" u="none">
                <a:latin typeface="Times New Roman" pitchFamily="18" charset="0"/>
              </a:endParaRPr>
            </a:p>
          </p:txBody>
        </p:sp>
        <p:sp>
          <p:nvSpPr>
            <p:cNvPr id="14449" name="Rectangle 113"/>
            <p:cNvSpPr>
              <a:spLocks noChangeArrowheads="1"/>
            </p:cNvSpPr>
            <p:nvPr/>
          </p:nvSpPr>
          <p:spPr bwMode="auto">
            <a:xfrm>
              <a:off x="3915" y="2354"/>
              <a:ext cx="53" cy="259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0" name="Rectangle 114"/>
            <p:cNvSpPr>
              <a:spLocks noChangeArrowheads="1"/>
            </p:cNvSpPr>
            <p:nvPr/>
          </p:nvSpPr>
          <p:spPr bwMode="auto">
            <a:xfrm>
              <a:off x="5038" y="2354"/>
              <a:ext cx="52" cy="259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1" name="Rectangle 115"/>
            <p:cNvSpPr>
              <a:spLocks noChangeArrowheads="1"/>
            </p:cNvSpPr>
            <p:nvPr/>
          </p:nvSpPr>
          <p:spPr bwMode="auto">
            <a:xfrm>
              <a:off x="3915" y="2613"/>
              <a:ext cx="1175" cy="75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2" name="Rectangle 116"/>
            <p:cNvSpPr>
              <a:spLocks noChangeArrowheads="1"/>
            </p:cNvSpPr>
            <p:nvPr/>
          </p:nvSpPr>
          <p:spPr bwMode="auto">
            <a:xfrm>
              <a:off x="5142" y="2354"/>
              <a:ext cx="559" cy="259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3" name="Rectangle 117"/>
            <p:cNvSpPr>
              <a:spLocks noChangeArrowheads="1"/>
            </p:cNvSpPr>
            <p:nvPr/>
          </p:nvSpPr>
          <p:spPr bwMode="auto">
            <a:xfrm>
              <a:off x="5319" y="2422"/>
              <a:ext cx="23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100" b="1" u="none">
                  <a:solidFill>
                    <a:srgbClr val="010000"/>
                  </a:solidFill>
                  <a:latin typeface="Times New Roman" pitchFamily="18" charset="0"/>
                </a:rPr>
                <a:t>500</a:t>
              </a:r>
              <a:endParaRPr lang="es-ES" sz="3600" b="1" u="none">
                <a:latin typeface="Times New Roman" pitchFamily="18" charset="0"/>
              </a:endParaRPr>
            </a:p>
          </p:txBody>
        </p:sp>
        <p:sp>
          <p:nvSpPr>
            <p:cNvPr id="14454" name="Rectangle 118"/>
            <p:cNvSpPr>
              <a:spLocks noChangeArrowheads="1"/>
            </p:cNvSpPr>
            <p:nvPr/>
          </p:nvSpPr>
          <p:spPr bwMode="auto">
            <a:xfrm>
              <a:off x="5523" y="2422"/>
              <a:ext cx="3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100" b="1" u="none">
                  <a:solidFill>
                    <a:srgbClr val="010000"/>
                  </a:solidFill>
                  <a:latin typeface="Times New Roman" pitchFamily="18" charset="0"/>
                </a:rPr>
                <a:t> </a:t>
              </a:r>
              <a:endParaRPr lang="es-ES" sz="3600" b="1" u="none">
                <a:latin typeface="Times New Roman" pitchFamily="18" charset="0"/>
              </a:endParaRPr>
            </a:p>
          </p:txBody>
        </p:sp>
        <p:sp>
          <p:nvSpPr>
            <p:cNvPr id="14455" name="Rectangle 119"/>
            <p:cNvSpPr>
              <a:spLocks noChangeArrowheads="1"/>
            </p:cNvSpPr>
            <p:nvPr/>
          </p:nvSpPr>
          <p:spPr bwMode="auto">
            <a:xfrm>
              <a:off x="5090" y="2354"/>
              <a:ext cx="52" cy="259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6" name="Rectangle 120"/>
            <p:cNvSpPr>
              <a:spLocks noChangeArrowheads="1"/>
            </p:cNvSpPr>
            <p:nvPr/>
          </p:nvSpPr>
          <p:spPr bwMode="auto">
            <a:xfrm>
              <a:off x="5701" y="2354"/>
              <a:ext cx="53" cy="259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7" name="Rectangle 121"/>
            <p:cNvSpPr>
              <a:spLocks noChangeArrowheads="1"/>
            </p:cNvSpPr>
            <p:nvPr/>
          </p:nvSpPr>
          <p:spPr bwMode="auto">
            <a:xfrm>
              <a:off x="5090" y="2613"/>
              <a:ext cx="664" cy="75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8" name="Line 122"/>
            <p:cNvSpPr>
              <a:spLocks noChangeShapeType="1"/>
            </p:cNvSpPr>
            <p:nvPr/>
          </p:nvSpPr>
          <p:spPr bwMode="auto">
            <a:xfrm>
              <a:off x="2987" y="2347"/>
              <a:ext cx="6" cy="1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59" name="Line 123"/>
            <p:cNvSpPr>
              <a:spLocks noChangeShapeType="1"/>
            </p:cNvSpPr>
            <p:nvPr/>
          </p:nvSpPr>
          <p:spPr bwMode="auto">
            <a:xfrm>
              <a:off x="2987" y="2347"/>
              <a:ext cx="1" cy="7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60" name="Line 124"/>
            <p:cNvSpPr>
              <a:spLocks noChangeShapeType="1"/>
            </p:cNvSpPr>
            <p:nvPr/>
          </p:nvSpPr>
          <p:spPr bwMode="auto">
            <a:xfrm>
              <a:off x="2987" y="2347"/>
              <a:ext cx="6" cy="1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61" name="Line 125"/>
            <p:cNvSpPr>
              <a:spLocks noChangeShapeType="1"/>
            </p:cNvSpPr>
            <p:nvPr/>
          </p:nvSpPr>
          <p:spPr bwMode="auto">
            <a:xfrm>
              <a:off x="2987" y="2347"/>
              <a:ext cx="1" cy="7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62" name="Line 126"/>
            <p:cNvSpPr>
              <a:spLocks noChangeShapeType="1"/>
            </p:cNvSpPr>
            <p:nvPr/>
          </p:nvSpPr>
          <p:spPr bwMode="auto">
            <a:xfrm>
              <a:off x="2993" y="2347"/>
              <a:ext cx="6" cy="1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63" name="Line 127"/>
            <p:cNvSpPr>
              <a:spLocks noChangeShapeType="1"/>
            </p:cNvSpPr>
            <p:nvPr/>
          </p:nvSpPr>
          <p:spPr bwMode="auto">
            <a:xfrm>
              <a:off x="2993" y="2347"/>
              <a:ext cx="1" cy="7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64" name="Line 128"/>
            <p:cNvSpPr>
              <a:spLocks noChangeShapeType="1"/>
            </p:cNvSpPr>
            <p:nvPr/>
          </p:nvSpPr>
          <p:spPr bwMode="auto">
            <a:xfrm>
              <a:off x="2999" y="2347"/>
              <a:ext cx="916" cy="1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65" name="Line 129"/>
            <p:cNvSpPr>
              <a:spLocks noChangeShapeType="1"/>
            </p:cNvSpPr>
            <p:nvPr/>
          </p:nvSpPr>
          <p:spPr bwMode="auto">
            <a:xfrm>
              <a:off x="3915" y="2347"/>
              <a:ext cx="7" cy="1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66" name="Line 130"/>
            <p:cNvSpPr>
              <a:spLocks noChangeShapeType="1"/>
            </p:cNvSpPr>
            <p:nvPr/>
          </p:nvSpPr>
          <p:spPr bwMode="auto">
            <a:xfrm>
              <a:off x="3915" y="2347"/>
              <a:ext cx="1" cy="7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67" name="Line 131"/>
            <p:cNvSpPr>
              <a:spLocks noChangeShapeType="1"/>
            </p:cNvSpPr>
            <p:nvPr/>
          </p:nvSpPr>
          <p:spPr bwMode="auto">
            <a:xfrm>
              <a:off x="3922" y="2347"/>
              <a:ext cx="1168" cy="1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68" name="Line 132"/>
            <p:cNvSpPr>
              <a:spLocks noChangeShapeType="1"/>
            </p:cNvSpPr>
            <p:nvPr/>
          </p:nvSpPr>
          <p:spPr bwMode="auto">
            <a:xfrm>
              <a:off x="5090" y="2347"/>
              <a:ext cx="6" cy="1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69" name="Line 133"/>
            <p:cNvSpPr>
              <a:spLocks noChangeShapeType="1"/>
            </p:cNvSpPr>
            <p:nvPr/>
          </p:nvSpPr>
          <p:spPr bwMode="auto">
            <a:xfrm>
              <a:off x="5090" y="2347"/>
              <a:ext cx="1" cy="7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70" name="Line 134"/>
            <p:cNvSpPr>
              <a:spLocks noChangeShapeType="1"/>
            </p:cNvSpPr>
            <p:nvPr/>
          </p:nvSpPr>
          <p:spPr bwMode="auto">
            <a:xfrm>
              <a:off x="5096" y="2347"/>
              <a:ext cx="658" cy="1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71" name="Line 135"/>
            <p:cNvSpPr>
              <a:spLocks noChangeShapeType="1"/>
            </p:cNvSpPr>
            <p:nvPr/>
          </p:nvSpPr>
          <p:spPr bwMode="auto">
            <a:xfrm>
              <a:off x="2987" y="2354"/>
              <a:ext cx="1" cy="334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72" name="Line 136"/>
            <p:cNvSpPr>
              <a:spLocks noChangeShapeType="1"/>
            </p:cNvSpPr>
            <p:nvPr/>
          </p:nvSpPr>
          <p:spPr bwMode="auto">
            <a:xfrm>
              <a:off x="2987" y="2688"/>
              <a:ext cx="6" cy="1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73" name="Line 137"/>
            <p:cNvSpPr>
              <a:spLocks noChangeShapeType="1"/>
            </p:cNvSpPr>
            <p:nvPr/>
          </p:nvSpPr>
          <p:spPr bwMode="auto">
            <a:xfrm>
              <a:off x="2987" y="2688"/>
              <a:ext cx="1" cy="6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74" name="Line 138"/>
            <p:cNvSpPr>
              <a:spLocks noChangeShapeType="1"/>
            </p:cNvSpPr>
            <p:nvPr/>
          </p:nvSpPr>
          <p:spPr bwMode="auto">
            <a:xfrm>
              <a:off x="2987" y="2688"/>
              <a:ext cx="6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75" name="Line 139"/>
            <p:cNvSpPr>
              <a:spLocks noChangeShapeType="1"/>
            </p:cNvSpPr>
            <p:nvPr/>
          </p:nvSpPr>
          <p:spPr bwMode="auto">
            <a:xfrm>
              <a:off x="2987" y="2688"/>
              <a:ext cx="1" cy="6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76" name="Rectangle 140"/>
            <p:cNvSpPr>
              <a:spLocks noChangeArrowheads="1"/>
            </p:cNvSpPr>
            <p:nvPr/>
          </p:nvSpPr>
          <p:spPr bwMode="auto">
            <a:xfrm>
              <a:off x="2993" y="2688"/>
              <a:ext cx="922" cy="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7" name="Line 141"/>
            <p:cNvSpPr>
              <a:spLocks noChangeShapeType="1"/>
            </p:cNvSpPr>
            <p:nvPr/>
          </p:nvSpPr>
          <p:spPr bwMode="auto">
            <a:xfrm>
              <a:off x="2993" y="2688"/>
              <a:ext cx="922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78" name="Rectangle 142"/>
            <p:cNvSpPr>
              <a:spLocks noChangeArrowheads="1"/>
            </p:cNvSpPr>
            <p:nvPr/>
          </p:nvSpPr>
          <p:spPr bwMode="auto">
            <a:xfrm>
              <a:off x="3915" y="2688"/>
              <a:ext cx="7" cy="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9" name="Line 143"/>
            <p:cNvSpPr>
              <a:spLocks noChangeShapeType="1"/>
            </p:cNvSpPr>
            <p:nvPr/>
          </p:nvSpPr>
          <p:spPr bwMode="auto">
            <a:xfrm>
              <a:off x="3915" y="2688"/>
              <a:ext cx="7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80" name="Line 144"/>
            <p:cNvSpPr>
              <a:spLocks noChangeShapeType="1"/>
            </p:cNvSpPr>
            <p:nvPr/>
          </p:nvSpPr>
          <p:spPr bwMode="auto">
            <a:xfrm>
              <a:off x="3915" y="2688"/>
              <a:ext cx="1" cy="6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81" name="Rectangle 145"/>
            <p:cNvSpPr>
              <a:spLocks noChangeArrowheads="1"/>
            </p:cNvSpPr>
            <p:nvPr/>
          </p:nvSpPr>
          <p:spPr bwMode="auto">
            <a:xfrm>
              <a:off x="3922" y="2688"/>
              <a:ext cx="1168" cy="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82" name="Line 146"/>
            <p:cNvSpPr>
              <a:spLocks noChangeShapeType="1"/>
            </p:cNvSpPr>
            <p:nvPr/>
          </p:nvSpPr>
          <p:spPr bwMode="auto">
            <a:xfrm>
              <a:off x="3922" y="2688"/>
              <a:ext cx="1168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83" name="Line 147"/>
            <p:cNvSpPr>
              <a:spLocks noChangeShapeType="1"/>
            </p:cNvSpPr>
            <p:nvPr/>
          </p:nvSpPr>
          <p:spPr bwMode="auto">
            <a:xfrm>
              <a:off x="5090" y="2688"/>
              <a:ext cx="6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84" name="Line 148"/>
            <p:cNvSpPr>
              <a:spLocks noChangeShapeType="1"/>
            </p:cNvSpPr>
            <p:nvPr/>
          </p:nvSpPr>
          <p:spPr bwMode="auto">
            <a:xfrm>
              <a:off x="5090" y="2688"/>
              <a:ext cx="1" cy="6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85" name="Rectangle 149"/>
            <p:cNvSpPr>
              <a:spLocks noChangeArrowheads="1"/>
            </p:cNvSpPr>
            <p:nvPr/>
          </p:nvSpPr>
          <p:spPr bwMode="auto">
            <a:xfrm>
              <a:off x="5096" y="2688"/>
              <a:ext cx="658" cy="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86" name="Line 150"/>
            <p:cNvSpPr>
              <a:spLocks noChangeShapeType="1"/>
            </p:cNvSpPr>
            <p:nvPr/>
          </p:nvSpPr>
          <p:spPr bwMode="auto">
            <a:xfrm>
              <a:off x="5096" y="2688"/>
              <a:ext cx="658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</p:grpSp>
      <p:sp>
        <p:nvSpPr>
          <p:cNvPr id="103575" name="Rectangle 151"/>
          <p:cNvSpPr>
            <a:spLocks noChangeArrowheads="1"/>
          </p:cNvSpPr>
          <p:nvPr/>
        </p:nvSpPr>
        <p:spPr bwMode="auto">
          <a:xfrm>
            <a:off x="1422525" y="4097355"/>
            <a:ext cx="7295962" cy="2347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ct val="20000"/>
              </a:spcBef>
              <a:defRPr/>
            </a:pPr>
            <a:r>
              <a:rPr lang="es-ES_tradnl" sz="2400" u="none" dirty="0">
                <a:latin typeface="Lucida Sans Unicode" pitchFamily="34" charset="0"/>
                <a:cs typeface="Times New Roman" pitchFamily="18" charset="0"/>
              </a:rPr>
              <a:t>P(</a:t>
            </a:r>
            <a:r>
              <a:rPr lang="es-ES_tradnl" sz="2400" u="none" dirty="0" err="1">
                <a:latin typeface="Lucida Sans Unicode" pitchFamily="34" charset="0"/>
                <a:cs typeface="Times New Roman" pitchFamily="18" charset="0"/>
              </a:rPr>
              <a:t>cancer</a:t>
            </a:r>
            <a:r>
              <a:rPr lang="es-ES_tradnl" sz="2400" u="none" dirty="0">
                <a:latin typeface="Lucida Sans Unicode" pitchFamily="34" charset="0"/>
                <a:cs typeface="Times New Roman" pitchFamily="18" charset="0"/>
              </a:rPr>
              <a:t>/non smoking)=87/250=</a:t>
            </a:r>
            <a:r>
              <a:rPr lang="es-ES_tradnl" sz="2400" u="none" dirty="0">
                <a:solidFill>
                  <a:srgbClr val="FF0000"/>
                </a:solidFill>
                <a:latin typeface="Lucida Sans Unicode" pitchFamily="34" charset="0"/>
                <a:cs typeface="Times New Roman" pitchFamily="18" charset="0"/>
              </a:rPr>
              <a:t>34.8%</a:t>
            </a:r>
            <a:endParaRPr lang="es-ES" sz="2400" u="none" dirty="0">
              <a:solidFill>
                <a:srgbClr val="FF0000"/>
              </a:solidFill>
              <a:latin typeface="Lucida Sans Unicode" pitchFamily="34" charset="0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es-ES_tradnl" sz="2400" u="none" dirty="0">
                <a:latin typeface="Lucida Sans Unicode" pitchFamily="34" charset="0"/>
                <a:cs typeface="Times New Roman" pitchFamily="18" charset="0"/>
              </a:rPr>
              <a:t>P(no </a:t>
            </a:r>
            <a:r>
              <a:rPr lang="es-ES_tradnl" sz="2400" u="none" dirty="0" err="1">
                <a:latin typeface="Lucida Sans Unicode" pitchFamily="34" charset="0"/>
                <a:cs typeface="Times New Roman" pitchFamily="18" charset="0"/>
              </a:rPr>
              <a:t>cancer</a:t>
            </a:r>
            <a:r>
              <a:rPr lang="es-ES_tradnl" sz="2400" u="none" dirty="0">
                <a:latin typeface="Lucida Sans Unicode" pitchFamily="34" charset="0"/>
                <a:cs typeface="Times New Roman" pitchFamily="18" charset="0"/>
              </a:rPr>
              <a:t> /smoking)=60/250=</a:t>
            </a:r>
            <a:r>
              <a:rPr lang="es-ES_tradnl" sz="2400" u="none" dirty="0">
                <a:solidFill>
                  <a:srgbClr val="FF0000"/>
                </a:solidFill>
                <a:latin typeface="Lucida Sans Unicode" pitchFamily="34" charset="0"/>
                <a:cs typeface="Times New Roman" pitchFamily="18" charset="0"/>
              </a:rPr>
              <a:t>24%</a:t>
            </a: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es-ES_tradnl" sz="2400" dirty="0">
                <a:latin typeface="Lucida Sans Unicode" pitchFamily="34" charset="0"/>
                <a:cs typeface="Times New Roman" pitchFamily="18" charset="0"/>
              </a:rPr>
              <a:t>P(no </a:t>
            </a:r>
            <a:r>
              <a:rPr lang="es-ES_tradnl" sz="2400" dirty="0" err="1">
                <a:latin typeface="Lucida Sans Unicode" pitchFamily="34" charset="0"/>
                <a:cs typeface="Times New Roman" pitchFamily="18" charset="0"/>
              </a:rPr>
              <a:t>cancer</a:t>
            </a:r>
            <a:r>
              <a:rPr lang="es-ES_tradnl" sz="2400" dirty="0">
                <a:latin typeface="Lucida Sans Unicode" pitchFamily="34" charset="0"/>
                <a:cs typeface="Times New Roman" pitchFamily="18" charset="0"/>
              </a:rPr>
              <a:t>/non smoking)=163/250=</a:t>
            </a:r>
            <a:r>
              <a:rPr lang="es-ES_tradnl" sz="2400" dirty="0">
                <a:solidFill>
                  <a:srgbClr val="FF0000"/>
                </a:solidFill>
                <a:latin typeface="Lucida Sans Unicode" pitchFamily="34" charset="0"/>
                <a:cs typeface="Times New Roman" pitchFamily="18" charset="0"/>
              </a:rPr>
              <a:t> 65.2%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s-ES" sz="2000" u="none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Times New Roman" pitchFamily="18" charset="0"/>
                <a:sym typeface="Symbol" pitchFamily="18" charset="2"/>
              </a:rPr>
              <a:t></a:t>
            </a:r>
            <a:r>
              <a:rPr lang="es-ES" sz="2000" u="none" baseline="30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s-ES" sz="2000" u="none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Times New Roman" pitchFamily="18" charset="0"/>
                <a:sym typeface="Symbol" pitchFamily="18" charset="2"/>
              </a:rPr>
              <a:t>M-H</a:t>
            </a:r>
            <a:r>
              <a:rPr lang="es-ES" sz="2000" u="none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Times New Roman" pitchFamily="18" charset="0"/>
                <a:sym typeface="Symbol" pitchFamily="18" charset="2"/>
              </a:rPr>
              <a:t>=85.70     p&lt;0.0001</a:t>
            </a:r>
            <a:r>
              <a:rPr lang="es-ES" sz="2000" u="none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Times New Roman" pitchFamily="18" charset="0"/>
              </a:rPr>
              <a:t>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ca-ES" sz="2000" u="none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Times New Roman" pitchFamily="18" charset="0"/>
              </a:rPr>
              <a:t>RR= (190/250 )/(87/250) =  </a:t>
            </a:r>
            <a:r>
              <a:rPr lang="ca-ES" sz="2000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Times New Roman" pitchFamily="18" charset="0"/>
              </a:rPr>
              <a:t>2.18</a:t>
            </a:r>
            <a:r>
              <a:rPr lang="ca-ES" sz="2000" u="none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Times New Roman" pitchFamily="18" charset="0"/>
              </a:rPr>
              <a:t> [1.82-2.62]</a:t>
            </a:r>
            <a:endParaRPr lang="es-ES" sz="2000" u="none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  <a:cs typeface="Times New Roman" pitchFamily="18" charset="0"/>
            </a:endParaRPr>
          </a:p>
          <a:p>
            <a:pPr marL="342900" indent="-342900">
              <a:defRPr/>
            </a:pPr>
            <a:r>
              <a:rPr lang="es-ES" sz="2000" u="none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Times New Roman" pitchFamily="18" charset="0"/>
              </a:rPr>
              <a:t>OR= 190·163/60·87          =   </a:t>
            </a:r>
            <a:r>
              <a:rPr lang="es-ES" sz="2000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Times New Roman" pitchFamily="18" charset="0"/>
              </a:rPr>
              <a:t>5.91</a:t>
            </a:r>
            <a:r>
              <a:rPr lang="es-ES" sz="2000" u="none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Times New Roman" pitchFamily="18" charset="0"/>
              </a:rPr>
              <a:t> [3.95-8.94]</a:t>
            </a:r>
            <a:endParaRPr lang="es-ES" sz="2800" u="none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s-ES" sz="2800" u="none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2" name="Rectangle 4"/>
          <p:cNvSpPr>
            <a:spLocks noChangeArrowheads="1"/>
          </p:cNvSpPr>
          <p:nvPr/>
        </p:nvSpPr>
        <p:spPr bwMode="auto">
          <a:xfrm>
            <a:off x="128464" y="548680"/>
            <a:ext cx="3528392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ca-ES" sz="2800" b="1" dirty="0" err="1">
                <a:solidFill>
                  <a:schemeClr val="accent1">
                    <a:lumMod val="75000"/>
                  </a:schemeClr>
                </a:solidFill>
              </a:rPr>
              <a:t>Example</a:t>
            </a:r>
            <a:endParaRPr lang="ca-ES" sz="2800" b="1" u="non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3" name="152 CuadroTexto"/>
          <p:cNvSpPr txBox="1"/>
          <p:nvPr/>
        </p:nvSpPr>
        <p:spPr>
          <a:xfrm>
            <a:off x="2072680" y="648866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linkClick r:id="rId3" action="ppaction://hlinkfile" tooltip="networkianos.com/odd-ratio-que-es-como-se-interpreta"/>
              </a:rPr>
              <a:t>networkianos.com/</a:t>
            </a:r>
            <a:r>
              <a:rPr lang="es-ES" dirty="0" err="1">
                <a:hlinkClick r:id="rId3" action="ppaction://hlinkfile" tooltip="networkianos.com/odd-ratio-que-es-como-se-interpreta"/>
              </a:rPr>
              <a:t>odd</a:t>
            </a:r>
            <a:r>
              <a:rPr lang="es-ES" dirty="0">
                <a:hlinkClick r:id="rId3" action="ppaction://hlinkfile" tooltip="networkianos.com/odd-ratio-que-es-como-se-interpreta"/>
              </a:rPr>
              <a:t>-ratio-que-es-como-se-interpreta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5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5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5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5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5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575" grpId="0" build="p" bldLvl="3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body" sz="quarter" idx="10"/>
          </p:nvPr>
        </p:nvSpPr>
        <p:spPr>
          <a:xfrm>
            <a:off x="3903663" y="1128156"/>
            <a:ext cx="6002337" cy="4801157"/>
          </a:xfrm>
        </p:spPr>
        <p:txBody>
          <a:bodyPr/>
          <a:lstStyle/>
          <a:p>
            <a:pPr marL="341313" indent="-341313"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/>
              <a:t>Introduction. Dichotomous outcome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100" dirty="0">
                <a:solidFill>
                  <a:schemeClr val="bg1">
                    <a:lumMod val="65000"/>
                  </a:schemeClr>
                </a:solidFill>
              </a:rPr>
              <a:t>Simple Analysis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100" dirty="0">
                <a:solidFill>
                  <a:srgbClr val="7D468C"/>
                </a:solidFill>
              </a:rPr>
              <a:t>Stratified Analysis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100" dirty="0">
              <a:solidFill>
                <a:schemeClr val="bg1">
                  <a:lumMod val="65000"/>
                </a:schemeClr>
              </a:solidFill>
            </a:endParaRPr>
          </a:p>
          <a:p>
            <a:pPr marL="341313" indent="-341313"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Simple logistic regression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100" dirty="0">
                <a:solidFill>
                  <a:schemeClr val="bg1">
                    <a:lumMod val="65000"/>
                  </a:schemeClr>
                </a:solidFill>
              </a:rPr>
              <a:t>Model Estimation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100" dirty="0">
                <a:solidFill>
                  <a:schemeClr val="bg1">
                    <a:lumMod val="65000"/>
                  </a:schemeClr>
                </a:solidFill>
              </a:rPr>
              <a:t>Model Evaluation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100" dirty="0">
                <a:solidFill>
                  <a:schemeClr val="bg1">
                    <a:lumMod val="65000"/>
                  </a:schemeClr>
                </a:solidFill>
              </a:rPr>
              <a:t>Interpretation of results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600" dirty="0">
              <a:solidFill>
                <a:schemeClr val="bg1">
                  <a:lumMod val="65000"/>
                </a:schemeClr>
              </a:solidFill>
            </a:endParaRPr>
          </a:p>
          <a:p>
            <a:pPr marL="341313" indent="-341313"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Multivariate logistic regression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200" dirty="0"/>
          </a:p>
          <a:p>
            <a:pPr marL="341313" indent="-341313"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049539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3"/>
          <p:cNvSpPr>
            <a:spLocks noGrp="1"/>
          </p:cNvSpPr>
          <p:nvPr>
            <p:ph type="body" idx="4294967295"/>
          </p:nvPr>
        </p:nvSpPr>
        <p:spPr>
          <a:xfrm>
            <a:off x="670522" y="1299927"/>
            <a:ext cx="9235478" cy="4114800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ca-ES" sz="2400" dirty="0" err="1">
                <a:cs typeface="Times New Roman" pitchFamily="18" charset="0"/>
              </a:rPr>
              <a:t>Effect</a:t>
            </a:r>
            <a:r>
              <a:rPr lang="ca-ES" sz="2400" dirty="0">
                <a:cs typeface="Times New Roman" pitchFamily="18" charset="0"/>
              </a:rPr>
              <a:t> of </a:t>
            </a:r>
            <a:r>
              <a:rPr lang="ca-ES" sz="2400" dirty="0" err="1">
                <a:cs typeface="Times New Roman" pitchFamily="18" charset="0"/>
              </a:rPr>
              <a:t>exposure</a:t>
            </a:r>
            <a:r>
              <a:rPr lang="ca-ES" sz="2400" dirty="0">
                <a:cs typeface="Times New Roman" pitchFamily="18" charset="0"/>
              </a:rPr>
              <a:t> </a:t>
            </a:r>
            <a:r>
              <a:rPr lang="ca-ES" sz="2400" dirty="0" err="1">
                <a:cs typeface="Times New Roman" pitchFamily="18" charset="0"/>
              </a:rPr>
              <a:t>should</a:t>
            </a:r>
            <a:r>
              <a:rPr lang="ca-ES" sz="2400" dirty="0">
                <a:cs typeface="Times New Roman" pitchFamily="18" charset="0"/>
              </a:rPr>
              <a:t> </a:t>
            </a:r>
            <a:r>
              <a:rPr lang="ca-ES" sz="2400" dirty="0" err="1">
                <a:cs typeface="Times New Roman" pitchFamily="18" charset="0"/>
              </a:rPr>
              <a:t>not</a:t>
            </a:r>
            <a:r>
              <a:rPr lang="ca-ES" sz="2400" dirty="0">
                <a:cs typeface="Times New Roman" pitchFamily="18" charset="0"/>
              </a:rPr>
              <a:t> be </a:t>
            </a:r>
            <a:r>
              <a:rPr lang="ca-ES" sz="2400" dirty="0" err="1">
                <a:cs typeface="Times New Roman" pitchFamily="18" charset="0"/>
              </a:rPr>
              <a:t>equal</a:t>
            </a:r>
            <a:r>
              <a:rPr lang="ca-ES" sz="2400" dirty="0">
                <a:cs typeface="Times New Roman" pitchFamily="18" charset="0"/>
              </a:rPr>
              <a:t> for </a:t>
            </a:r>
            <a:r>
              <a:rPr lang="ca-ES" sz="2400" dirty="0" err="1">
                <a:cs typeface="Times New Roman" pitchFamily="18" charset="0"/>
              </a:rPr>
              <a:t>each</a:t>
            </a:r>
            <a:r>
              <a:rPr lang="ca-ES" sz="2400" dirty="0">
                <a:cs typeface="Times New Roman" pitchFamily="18" charset="0"/>
              </a:rPr>
              <a:t> </a:t>
            </a:r>
            <a:r>
              <a:rPr lang="ca-ES" sz="2400" dirty="0" err="1">
                <a:cs typeface="Times New Roman" pitchFamily="18" charset="0"/>
              </a:rPr>
              <a:t>subgroup</a:t>
            </a:r>
            <a:r>
              <a:rPr lang="ca-ES" sz="2400" dirty="0">
                <a:cs typeface="Times New Roman" pitchFamily="18" charset="0"/>
              </a:rPr>
              <a:t> of </a:t>
            </a:r>
            <a:r>
              <a:rPr lang="ca-ES" sz="2400" dirty="0" err="1">
                <a:cs typeface="Times New Roman" pitchFamily="18" charset="0"/>
              </a:rPr>
              <a:t>subjects</a:t>
            </a:r>
            <a:endParaRPr lang="es-ES" sz="2400" dirty="0">
              <a:cs typeface="Times New Roman" pitchFamily="18" charset="0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s-ES" sz="2400" dirty="0" err="1">
                <a:cs typeface="Times New Roman" pitchFamily="18" charset="0"/>
              </a:rPr>
              <a:t>Some</a:t>
            </a:r>
            <a:r>
              <a:rPr lang="es-ES" sz="2400" dirty="0">
                <a:cs typeface="Times New Roman" pitchFamily="18" charset="0"/>
              </a:rPr>
              <a:t> variables </a:t>
            </a:r>
            <a:r>
              <a:rPr lang="es-ES" sz="2400" dirty="0" err="1">
                <a:cs typeface="Times New Roman" pitchFamily="18" charset="0"/>
              </a:rPr>
              <a:t>could</a:t>
            </a:r>
            <a:r>
              <a:rPr lang="es-ES" sz="2400" dirty="0">
                <a:cs typeface="Times New Roman" pitchFamily="18" charset="0"/>
              </a:rPr>
              <a:t> </a:t>
            </a:r>
            <a:r>
              <a:rPr lang="es-ES" sz="2400" dirty="0" err="1">
                <a:cs typeface="Times New Roman" pitchFamily="18" charset="0"/>
              </a:rPr>
              <a:t>confound</a:t>
            </a:r>
            <a:r>
              <a:rPr lang="es-ES" sz="2400" dirty="0">
                <a:cs typeface="Times New Roman" pitchFamily="18" charset="0"/>
              </a:rPr>
              <a:t> </a:t>
            </a:r>
            <a:r>
              <a:rPr lang="es-ES" sz="2400" dirty="0" err="1">
                <a:cs typeface="Times New Roman" pitchFamily="18" charset="0"/>
              </a:rPr>
              <a:t>or</a:t>
            </a:r>
            <a:r>
              <a:rPr lang="es-ES" sz="2400" dirty="0">
                <a:cs typeface="Times New Roman" pitchFamily="18" charset="0"/>
              </a:rPr>
              <a:t> </a:t>
            </a:r>
            <a:r>
              <a:rPr lang="es-ES" sz="2400" dirty="0" err="1">
                <a:cs typeface="Times New Roman" pitchFamily="18" charset="0"/>
              </a:rPr>
              <a:t>modify</a:t>
            </a:r>
            <a:r>
              <a:rPr lang="es-ES" sz="2400" dirty="0">
                <a:cs typeface="Times New Roman" pitchFamily="18" charset="0"/>
              </a:rPr>
              <a:t> </a:t>
            </a:r>
            <a:r>
              <a:rPr lang="es-ES" sz="2400" dirty="0" err="1">
                <a:cs typeface="Times New Roman" pitchFamily="18" charset="0"/>
              </a:rPr>
              <a:t>the</a:t>
            </a:r>
            <a:r>
              <a:rPr lang="es-ES" sz="2400" dirty="0">
                <a:cs typeface="Times New Roman" pitchFamily="18" charset="0"/>
              </a:rPr>
              <a:t> </a:t>
            </a:r>
            <a:r>
              <a:rPr lang="es-ES" sz="2400" dirty="0" err="1">
                <a:cs typeface="Times New Roman" pitchFamily="18" charset="0"/>
              </a:rPr>
              <a:t>effect</a:t>
            </a:r>
            <a:r>
              <a:rPr lang="es-ES" sz="2400" dirty="0">
                <a:cs typeface="Times New Roman" pitchFamily="18" charset="0"/>
              </a:rPr>
              <a:t>.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s-ES" sz="2400" dirty="0">
                <a:cs typeface="Times New Roman" pitchFamily="18" charset="0"/>
              </a:rPr>
              <a:t> </a:t>
            </a:r>
            <a:r>
              <a:rPr lang="es-ES" sz="2400" dirty="0" err="1">
                <a:cs typeface="Times New Roman" pitchFamily="18" charset="0"/>
              </a:rPr>
              <a:t>Separate</a:t>
            </a:r>
            <a:r>
              <a:rPr lang="es-ES" sz="2400" dirty="0">
                <a:cs typeface="Times New Roman" pitchFamily="18" charset="0"/>
              </a:rPr>
              <a:t> </a:t>
            </a:r>
            <a:r>
              <a:rPr lang="es-ES" sz="2400" dirty="0" err="1">
                <a:cs typeface="Times New Roman" pitchFamily="18" charset="0"/>
              </a:rPr>
              <a:t>analyses</a:t>
            </a:r>
            <a:r>
              <a:rPr lang="es-ES" sz="2400" dirty="0">
                <a:cs typeface="Times New Roman" pitchFamily="18" charset="0"/>
              </a:rPr>
              <a:t> </a:t>
            </a:r>
            <a:r>
              <a:rPr lang="es-ES" sz="2400" dirty="0" err="1">
                <a:cs typeface="Times New Roman" pitchFamily="18" charset="0"/>
              </a:rPr>
              <a:t>for</a:t>
            </a:r>
            <a:r>
              <a:rPr lang="es-ES" sz="2400" dirty="0">
                <a:cs typeface="Times New Roman" pitchFamily="18" charset="0"/>
              </a:rPr>
              <a:t> </a:t>
            </a:r>
            <a:r>
              <a:rPr lang="es-ES" sz="2400" dirty="0" err="1">
                <a:cs typeface="Times New Roman" pitchFamily="18" charset="0"/>
              </a:rPr>
              <a:t>each</a:t>
            </a:r>
            <a:r>
              <a:rPr lang="es-ES" sz="2400" dirty="0">
                <a:cs typeface="Times New Roman" pitchFamily="18" charset="0"/>
              </a:rPr>
              <a:t> </a:t>
            </a:r>
            <a:r>
              <a:rPr lang="es-ES" sz="2400" dirty="0" err="1">
                <a:cs typeface="Times New Roman" pitchFamily="18" charset="0"/>
              </a:rPr>
              <a:t>subgroup</a:t>
            </a:r>
            <a:endParaRPr lang="es-ES" sz="2400" dirty="0"/>
          </a:p>
        </p:txBody>
      </p:sp>
      <p:pic>
        <p:nvPicPr>
          <p:cNvPr id="109572" name="Picture 4"/>
          <p:cNvPicPr>
            <a:picLocks noChangeAspect="1" noChangeArrowheads="1"/>
          </p:cNvPicPr>
          <p:nvPr/>
        </p:nvPicPr>
        <p:blipFill>
          <a:blip r:embed="rId3" cstate="print"/>
          <a:srcRect t="-9981" r="-3212"/>
          <a:stretch>
            <a:fillRect/>
          </a:stretch>
        </p:blipFill>
        <p:spPr bwMode="auto">
          <a:xfrm>
            <a:off x="776536" y="3068960"/>
            <a:ext cx="8337550" cy="30480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</p:pic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56456" y="476672"/>
            <a:ext cx="4108859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ca-ES" sz="2800" b="1" u="none" dirty="0" err="1"/>
              <a:t>Stratified</a:t>
            </a:r>
            <a:r>
              <a:rPr lang="ca-ES" sz="2800" b="1" u="none" dirty="0"/>
              <a:t> </a:t>
            </a:r>
            <a:r>
              <a:rPr lang="ca-ES" sz="2800" b="1" u="none" dirty="0" err="1"/>
              <a:t>analysis</a:t>
            </a:r>
            <a:endParaRPr lang="ca-ES" sz="2800" b="1" u="non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0D448DA-1679-4D54-A270-47951B1C9660}"/>
              </a:ext>
            </a:extLst>
          </p:cNvPr>
          <p:cNvSpPr txBox="1"/>
          <p:nvPr/>
        </p:nvSpPr>
        <p:spPr>
          <a:xfrm>
            <a:off x="0" y="576489"/>
            <a:ext cx="1097249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CODE:</a:t>
            </a:r>
          </a:p>
          <a:p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dplyr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can_hombre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&lt;- can %&gt;%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(sexe == "Hombre")</a:t>
            </a:r>
          </a:p>
          <a:p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can_mujer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&lt;- can %&gt;%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(sexe == "Mujer") 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CrossTable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can_hombre$cancer,can_hombre$fumar,prop.c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F,prop.chisq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= F)</a:t>
            </a:r>
          </a:p>
          <a:p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CrossTable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can_mujer$cancer,can_mujer$fumar,prop.c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F,prop.chisq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= F)</a:t>
            </a:r>
          </a:p>
          <a:p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RESULTS: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E53F69-3C71-4A84-8EF0-894E8BA66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867" y="2698254"/>
            <a:ext cx="2606266" cy="10440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AC24C1-6437-4230-B2AF-9DC977BB8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72" y="3696188"/>
            <a:ext cx="4313294" cy="26062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E286C8-C06E-4607-B481-FE28DB5AF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5380" y="3696188"/>
            <a:ext cx="4221846" cy="24309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body" sz="quarter" idx="10"/>
          </p:nvPr>
        </p:nvSpPr>
        <p:spPr>
          <a:xfrm>
            <a:off x="3903663" y="1128156"/>
            <a:ext cx="6002337" cy="4801157"/>
          </a:xfrm>
        </p:spPr>
        <p:txBody>
          <a:bodyPr/>
          <a:lstStyle/>
          <a:p>
            <a:pPr marL="341313" indent="-341313"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/>
              <a:t>Introduction. Dichotomous outcome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100" dirty="0">
                <a:solidFill>
                  <a:schemeClr val="bg1">
                    <a:lumMod val="65000"/>
                  </a:schemeClr>
                </a:solidFill>
              </a:rPr>
              <a:t>Simple Analysis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100" dirty="0">
                <a:solidFill>
                  <a:schemeClr val="bg1">
                    <a:lumMod val="65000"/>
                  </a:schemeClr>
                </a:solidFill>
              </a:rPr>
              <a:t>Stratified Analysis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100" dirty="0">
              <a:solidFill>
                <a:schemeClr val="bg1">
                  <a:lumMod val="65000"/>
                </a:schemeClr>
              </a:solidFill>
            </a:endParaRPr>
          </a:p>
          <a:p>
            <a:pPr marL="341313" indent="-341313"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Simple logistic regression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100" dirty="0">
                <a:solidFill>
                  <a:schemeClr val="bg1">
                    <a:lumMod val="65000"/>
                  </a:schemeClr>
                </a:solidFill>
              </a:rPr>
              <a:t>Model Estimation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100" dirty="0">
                <a:solidFill>
                  <a:schemeClr val="bg1">
                    <a:lumMod val="65000"/>
                  </a:schemeClr>
                </a:solidFill>
              </a:rPr>
              <a:t>Model Evaluation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100" dirty="0">
                <a:solidFill>
                  <a:schemeClr val="bg1">
                    <a:lumMod val="65000"/>
                  </a:schemeClr>
                </a:solidFill>
              </a:rPr>
              <a:t>Interpretation of results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600" dirty="0">
              <a:solidFill>
                <a:schemeClr val="bg1">
                  <a:lumMod val="65000"/>
                </a:schemeClr>
              </a:solidFill>
            </a:endParaRPr>
          </a:p>
          <a:p>
            <a:pPr marL="341313" indent="-341313"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Multivariate logistic regression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200" dirty="0"/>
          </a:p>
          <a:p>
            <a:pPr marL="341313" indent="-341313"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049539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3"/>
          <p:cNvSpPr>
            <a:spLocks noGrp="1"/>
          </p:cNvSpPr>
          <p:nvPr>
            <p:ph type="body" idx="4294967295"/>
          </p:nvPr>
        </p:nvSpPr>
        <p:spPr>
          <a:xfrm>
            <a:off x="298764" y="1236553"/>
            <a:ext cx="9607236" cy="1823519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ca-ES" sz="2800" dirty="0" err="1">
                <a:cs typeface="Times New Roman" pitchFamily="18" charset="0"/>
              </a:rPr>
              <a:t>Controlling</a:t>
            </a:r>
            <a:r>
              <a:rPr lang="ca-ES" sz="2800" dirty="0">
                <a:cs typeface="Times New Roman" pitchFamily="18" charset="0"/>
              </a:rPr>
              <a:t> </a:t>
            </a:r>
            <a:r>
              <a:rPr lang="ca-ES" sz="2800" dirty="0" err="1">
                <a:cs typeface="Times New Roman" pitchFamily="18" charset="0"/>
              </a:rPr>
              <a:t>by</a:t>
            </a:r>
            <a:r>
              <a:rPr lang="ca-ES" sz="2800" dirty="0">
                <a:cs typeface="Times New Roman" pitchFamily="18" charset="0"/>
              </a:rPr>
              <a:t> </a:t>
            </a:r>
            <a:r>
              <a:rPr lang="ca-ES" sz="2800" dirty="0" err="1">
                <a:cs typeface="Times New Roman" pitchFamily="18" charset="0"/>
              </a:rPr>
              <a:t>several</a:t>
            </a:r>
            <a:r>
              <a:rPr lang="ca-ES" sz="2800" dirty="0">
                <a:cs typeface="Times New Roman" pitchFamily="18" charset="0"/>
              </a:rPr>
              <a:t> variables </a:t>
            </a:r>
            <a:r>
              <a:rPr lang="ca-ES" sz="2800" dirty="0" err="1">
                <a:cs typeface="Times New Roman" pitchFamily="18" charset="0"/>
              </a:rPr>
              <a:t>could</a:t>
            </a:r>
            <a:r>
              <a:rPr lang="ca-ES" sz="2800" dirty="0">
                <a:cs typeface="Times New Roman" pitchFamily="18" charset="0"/>
              </a:rPr>
              <a:t> </a:t>
            </a:r>
            <a:r>
              <a:rPr lang="ca-ES" sz="2800" dirty="0" err="1">
                <a:cs typeface="Times New Roman" pitchFamily="18" charset="0"/>
              </a:rPr>
              <a:t>lead</a:t>
            </a:r>
            <a:r>
              <a:rPr lang="ca-ES" sz="2800" dirty="0">
                <a:cs typeface="Times New Roman" pitchFamily="18" charset="0"/>
              </a:rPr>
              <a:t> to </a:t>
            </a:r>
            <a:r>
              <a:rPr lang="ca-ES" sz="2800" dirty="0" err="1">
                <a:cs typeface="Times New Roman" pitchFamily="18" charset="0"/>
              </a:rPr>
              <a:t>empty</a:t>
            </a:r>
            <a:r>
              <a:rPr lang="ca-ES" sz="2800" dirty="0">
                <a:cs typeface="Times New Roman" pitchFamily="18" charset="0"/>
              </a:rPr>
              <a:t> cells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ca-ES" sz="2800" dirty="0" err="1">
                <a:cs typeface="Times New Roman" pitchFamily="18" charset="0"/>
              </a:rPr>
              <a:t>Quantitative</a:t>
            </a:r>
            <a:r>
              <a:rPr lang="ca-ES" sz="2800" dirty="0">
                <a:cs typeface="Times New Roman" pitchFamily="18" charset="0"/>
              </a:rPr>
              <a:t> variables </a:t>
            </a:r>
            <a:r>
              <a:rPr lang="ca-ES" sz="2800" dirty="0" err="1">
                <a:cs typeface="Times New Roman" pitchFamily="18" charset="0"/>
              </a:rPr>
              <a:t>must</a:t>
            </a:r>
            <a:r>
              <a:rPr lang="ca-ES" sz="2800" dirty="0">
                <a:cs typeface="Times New Roman" pitchFamily="18" charset="0"/>
              </a:rPr>
              <a:t> be </a:t>
            </a:r>
            <a:r>
              <a:rPr lang="ca-ES" sz="2800" dirty="0" err="1">
                <a:cs typeface="Times New Roman" pitchFamily="18" charset="0"/>
              </a:rPr>
              <a:t>categorized</a:t>
            </a:r>
            <a:endParaRPr lang="ca-ES" sz="2800" dirty="0">
              <a:cs typeface="Times New Roman" pitchFamily="18" charset="0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ca-ES" sz="2800" dirty="0" err="1">
                <a:cs typeface="Times New Roman" pitchFamily="18" charset="0"/>
              </a:rPr>
              <a:t>Solution</a:t>
            </a:r>
            <a:r>
              <a:rPr lang="ca-ES" sz="2800" dirty="0">
                <a:cs typeface="Times New Roman" pitchFamily="18" charset="0"/>
              </a:rPr>
              <a:t> </a:t>
            </a:r>
            <a:r>
              <a:rPr lang="ca-ES" sz="2800" dirty="0" err="1">
                <a:cs typeface="Times New Roman" pitchFamily="18" charset="0"/>
              </a:rPr>
              <a:t>multivariate</a:t>
            </a:r>
            <a:r>
              <a:rPr lang="ca-ES" sz="2800" dirty="0">
                <a:cs typeface="Times New Roman" pitchFamily="18" charset="0"/>
              </a:rPr>
              <a:t> </a:t>
            </a:r>
            <a:r>
              <a:rPr lang="ca-ES" sz="2800" dirty="0" err="1">
                <a:cs typeface="Times New Roman" pitchFamily="18" charset="0"/>
              </a:rPr>
              <a:t>analysis</a:t>
            </a:r>
            <a:r>
              <a:rPr lang="ca-ES" sz="2800" dirty="0">
                <a:cs typeface="Times New Roman" pitchFamily="18" charset="0"/>
              </a:rPr>
              <a:t> (</a:t>
            </a:r>
            <a:r>
              <a:rPr lang="ca-ES" sz="2800" dirty="0" err="1">
                <a:cs typeface="Times New Roman" pitchFamily="18" charset="0"/>
              </a:rPr>
              <a:t>logistic</a:t>
            </a:r>
            <a:r>
              <a:rPr lang="ca-ES" sz="2800" dirty="0">
                <a:cs typeface="Times New Roman" pitchFamily="18" charset="0"/>
              </a:rPr>
              <a:t> </a:t>
            </a:r>
            <a:r>
              <a:rPr lang="ca-ES" sz="2800" dirty="0" err="1">
                <a:cs typeface="Times New Roman" pitchFamily="18" charset="0"/>
              </a:rPr>
              <a:t>regression</a:t>
            </a:r>
            <a:r>
              <a:rPr lang="ca-ES" sz="2800" dirty="0">
                <a:cs typeface="Times New Roman" pitchFamily="18" charset="0"/>
              </a:rPr>
              <a:t>)</a:t>
            </a:r>
            <a:endParaRPr lang="es-ES" sz="2800" dirty="0">
              <a:cs typeface="Times New Roman" pitchFamily="18" charset="0"/>
            </a:endParaRPr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1424608" y="477491"/>
            <a:ext cx="4914617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ca-ES" sz="2800" b="1" u="none" dirty="0" err="1"/>
              <a:t>Limitations</a:t>
            </a:r>
            <a:r>
              <a:rPr lang="ca-ES" sz="2800" b="1" u="none" dirty="0"/>
              <a:t> </a:t>
            </a:r>
            <a:r>
              <a:rPr lang="ca-ES" sz="2800" b="1" u="none" dirty="0" err="1"/>
              <a:t>Stratified</a:t>
            </a:r>
            <a:r>
              <a:rPr lang="ca-ES" sz="2800" b="1" u="none" dirty="0"/>
              <a:t> </a:t>
            </a:r>
            <a:r>
              <a:rPr lang="ca-ES" sz="2800" b="1" u="none" dirty="0" err="1"/>
              <a:t>analysis</a:t>
            </a:r>
            <a:endParaRPr lang="ca-ES" sz="2800" b="1" u="none" dirty="0"/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442913" y="3138489"/>
            <a:ext cx="8337550" cy="3109913"/>
            <a:chOff x="279" y="1977"/>
            <a:chExt cx="5252" cy="1959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279" y="1977"/>
              <a:ext cx="5252" cy="192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422" y="2245"/>
              <a:ext cx="93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ca-ES" altLang="ca-E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G Times" charset="0"/>
                  <a:cs typeface="Arial" pitchFamily="34" charset="0"/>
                </a:rPr>
                <a:t> </a:t>
              </a:r>
              <a:endParaRPr kumimoji="0" lang="ca-ES" altLang="ca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1954" y="2245"/>
              <a:ext cx="89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ca-ES" altLang="ca-ES" sz="1800" b="1" i="0" u="none" strike="noStrike" cap="none" normalizeH="0" baseline="0" dirty="0">
                  <a:ln>
                    <a:noFill/>
                  </a:ln>
                  <a:solidFill>
                    <a:srgbClr val="800000"/>
                  </a:solidFill>
                  <a:effectLst/>
                  <a:latin typeface="CG Times" charset="0"/>
                  <a:cs typeface="Arial" pitchFamily="34" charset="0"/>
                </a:rPr>
                <a:t>FEMALE Z=0</a:t>
              </a:r>
              <a:endParaRPr kumimoji="0" lang="ca-ES" altLang="ca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2918" y="2245"/>
              <a:ext cx="93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ca-ES" altLang="ca-ES" sz="1800" b="0" i="0" u="none" strike="noStrike" cap="none" normalizeH="0" baseline="0">
                  <a:ln>
                    <a:noFill/>
                  </a:ln>
                  <a:solidFill>
                    <a:srgbClr val="800000"/>
                  </a:solidFill>
                  <a:effectLst/>
                  <a:latin typeface="CG Times" charset="0"/>
                  <a:cs typeface="Arial" pitchFamily="34" charset="0"/>
                </a:rPr>
                <a:t> </a:t>
              </a:r>
              <a:endParaRPr kumimoji="0" lang="ca-ES" altLang="ca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3446" y="2245"/>
              <a:ext cx="93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ca-ES" altLang="ca-ES" sz="1800" b="0" i="0" u="none" strike="noStrike" cap="none" normalizeH="0" baseline="0">
                  <a:ln>
                    <a:noFill/>
                  </a:ln>
                  <a:solidFill>
                    <a:srgbClr val="800000"/>
                  </a:solidFill>
                  <a:effectLst/>
                  <a:latin typeface="CG Times" charset="0"/>
                  <a:cs typeface="Arial" pitchFamily="34" charset="0"/>
                </a:rPr>
                <a:t> </a:t>
              </a:r>
              <a:endParaRPr kumimoji="0" lang="ca-ES" altLang="ca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4060" y="2245"/>
              <a:ext cx="70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ca-ES" altLang="ca-ES" sz="1800" b="1" i="0" u="none" strike="noStrike" cap="none" normalizeH="0" baseline="0" dirty="0">
                  <a:ln>
                    <a:noFill/>
                  </a:ln>
                  <a:solidFill>
                    <a:srgbClr val="800000"/>
                  </a:solidFill>
                  <a:effectLst/>
                  <a:latin typeface="CG Times" charset="0"/>
                  <a:cs typeface="Arial" pitchFamily="34" charset="0"/>
                </a:rPr>
                <a:t>MALE Z=1</a:t>
              </a:r>
              <a:endParaRPr kumimoji="0" lang="ca-ES" altLang="ca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5072" y="2245"/>
              <a:ext cx="93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ca-ES" altLang="ca-ES" sz="1800" b="0" i="0" u="none" strike="noStrike" cap="none" normalizeH="0" baseline="0">
                  <a:ln>
                    <a:noFill/>
                  </a:ln>
                  <a:solidFill>
                    <a:srgbClr val="800000"/>
                  </a:solidFill>
                  <a:effectLst/>
                  <a:latin typeface="CG Times" charset="0"/>
                  <a:cs typeface="Arial" pitchFamily="34" charset="0"/>
                </a:rPr>
                <a:t> </a:t>
              </a:r>
              <a:endParaRPr kumimoji="0" lang="ca-ES" altLang="ca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1491" y="2151"/>
              <a:ext cx="10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1491" y="2151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1501" y="2151"/>
              <a:ext cx="187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3371" y="2151"/>
              <a:ext cx="10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3371" y="2151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3693" y="2151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3693" y="2151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3704" y="2151"/>
              <a:ext cx="1725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5429" y="2151"/>
              <a:ext cx="5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1491" y="2163"/>
              <a:ext cx="10" cy="2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3371" y="2163"/>
              <a:ext cx="10" cy="2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3693" y="2163"/>
              <a:ext cx="11" cy="2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5429" y="2163"/>
              <a:ext cx="5" cy="2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422" y="2517"/>
              <a:ext cx="79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ca-ES" altLang="ca-ES" sz="1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G Times" charset="0"/>
                  <a:cs typeface="Arial" pitchFamily="34" charset="0"/>
                </a:rPr>
                <a:t> </a:t>
              </a:r>
              <a:endParaRPr kumimoji="0" lang="ca-ES" altLang="ca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1671" y="2523"/>
              <a:ext cx="68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ca-ES" altLang="ca-ES" sz="1800" b="0" i="0" u="none" strike="noStrike" cap="none" normalizeH="0" baseline="0" dirty="0">
                  <a:ln>
                    <a:noFill/>
                  </a:ln>
                  <a:solidFill>
                    <a:srgbClr val="800000"/>
                  </a:solidFill>
                  <a:effectLst/>
                  <a:latin typeface="CG Times" charset="0"/>
                  <a:cs typeface="Arial" pitchFamily="34" charset="0"/>
                </a:rPr>
                <a:t>SMOKING</a:t>
              </a:r>
              <a:endParaRPr kumimoji="0" lang="ca-ES" altLang="ca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2147" y="2523"/>
              <a:ext cx="93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ca-ES" altLang="ca-ES" sz="1800" b="0" i="0" u="none" strike="noStrike" cap="none" normalizeH="0" baseline="0" dirty="0">
                  <a:ln>
                    <a:noFill/>
                  </a:ln>
                  <a:solidFill>
                    <a:srgbClr val="800000"/>
                  </a:solidFill>
                  <a:effectLst/>
                  <a:latin typeface="CG Times" charset="0"/>
                  <a:cs typeface="Arial" pitchFamily="34" charset="0"/>
                </a:rPr>
                <a:t> </a:t>
              </a:r>
              <a:endParaRPr kumimoji="0" lang="ca-ES" altLang="ca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2429" y="2523"/>
              <a:ext cx="94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ca-ES" altLang="ca-ES" sz="1800" b="0" i="0" u="none" strike="noStrike" cap="none" normalizeH="0" baseline="0" dirty="0">
                  <a:ln>
                    <a:noFill/>
                  </a:ln>
                  <a:solidFill>
                    <a:srgbClr val="800000"/>
                  </a:solidFill>
                  <a:effectLst/>
                  <a:latin typeface="CG Times" charset="0"/>
                  <a:cs typeface="Arial" pitchFamily="34" charset="0"/>
                </a:rPr>
                <a:t>NO SMOKING</a:t>
              </a:r>
              <a:endParaRPr kumimoji="0" lang="ca-ES" altLang="ca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3208" y="2523"/>
              <a:ext cx="93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ca-ES" altLang="ca-ES" sz="1800" b="0" i="0" u="none" strike="noStrike" cap="none" normalizeH="0" baseline="0">
                  <a:ln>
                    <a:noFill/>
                  </a:ln>
                  <a:solidFill>
                    <a:srgbClr val="800000"/>
                  </a:solidFill>
                  <a:effectLst/>
                  <a:latin typeface="CG Times" charset="0"/>
                  <a:cs typeface="Arial" pitchFamily="34" charset="0"/>
                </a:rPr>
                <a:t> </a:t>
              </a:r>
              <a:endParaRPr kumimoji="0" lang="ca-ES" altLang="ca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3446" y="2523"/>
              <a:ext cx="93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ca-ES" altLang="ca-ES" sz="1800" b="0" i="0" u="none" strike="noStrike" cap="none" normalizeH="0" baseline="0">
                  <a:ln>
                    <a:noFill/>
                  </a:ln>
                  <a:solidFill>
                    <a:srgbClr val="800000"/>
                  </a:solidFill>
                  <a:effectLst/>
                  <a:latin typeface="CG Times" charset="0"/>
                  <a:cs typeface="Arial" pitchFamily="34" charset="0"/>
                </a:rPr>
                <a:t> </a:t>
              </a:r>
              <a:endParaRPr kumimoji="0" lang="ca-ES" altLang="ca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3824" y="2531"/>
              <a:ext cx="68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ca-ES" altLang="ca-ES" sz="1800" b="0" i="0" u="none" strike="noStrike" cap="none" normalizeH="0" baseline="0" dirty="0">
                  <a:ln>
                    <a:noFill/>
                  </a:ln>
                  <a:solidFill>
                    <a:srgbClr val="800000"/>
                  </a:solidFill>
                  <a:effectLst/>
                  <a:latin typeface="CG Times" charset="0"/>
                  <a:cs typeface="Arial" pitchFamily="34" charset="0"/>
                </a:rPr>
                <a:t>SMOKING</a:t>
              </a:r>
              <a:endParaRPr kumimoji="0" lang="ca-ES" altLang="ca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4333" y="2523"/>
              <a:ext cx="93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ca-ES" altLang="ca-ES" sz="1800" b="0" i="0" u="none" strike="noStrike" cap="none" normalizeH="0" baseline="0">
                  <a:ln>
                    <a:noFill/>
                  </a:ln>
                  <a:solidFill>
                    <a:srgbClr val="800000"/>
                  </a:solidFill>
                  <a:effectLst/>
                  <a:latin typeface="CG Times" charset="0"/>
                  <a:cs typeface="Arial" pitchFamily="34" charset="0"/>
                </a:rPr>
                <a:t> </a:t>
              </a:r>
              <a:endParaRPr kumimoji="0" lang="ca-ES" altLang="ca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4543" y="2523"/>
              <a:ext cx="94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ca-ES" altLang="ca-ES" sz="1800" b="0" i="0" u="none" strike="noStrike" cap="none" normalizeH="0" baseline="0" dirty="0">
                  <a:ln>
                    <a:noFill/>
                  </a:ln>
                  <a:solidFill>
                    <a:srgbClr val="800000"/>
                  </a:solidFill>
                  <a:effectLst/>
                  <a:latin typeface="CG Times" charset="0"/>
                  <a:cs typeface="Arial" pitchFamily="34" charset="0"/>
                </a:rPr>
                <a:t>NO SMOKING</a:t>
              </a:r>
              <a:endParaRPr kumimoji="0" lang="ca-ES" altLang="ca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568" name="Rectangle 33"/>
            <p:cNvSpPr>
              <a:spLocks noChangeArrowheads="1"/>
            </p:cNvSpPr>
            <p:nvPr/>
          </p:nvSpPr>
          <p:spPr bwMode="auto">
            <a:xfrm>
              <a:off x="5320" y="2523"/>
              <a:ext cx="93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ca-ES" altLang="ca-ES" sz="1800" b="0" i="0" u="none" strike="noStrike" cap="none" normalizeH="0" baseline="0">
                  <a:ln>
                    <a:noFill/>
                  </a:ln>
                  <a:solidFill>
                    <a:srgbClr val="800000"/>
                  </a:solidFill>
                  <a:effectLst/>
                  <a:latin typeface="CG Times" charset="0"/>
                  <a:cs typeface="Arial" pitchFamily="34" charset="0"/>
                </a:rPr>
                <a:t> </a:t>
              </a:r>
              <a:endParaRPr kumimoji="0" lang="ca-ES" altLang="ca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569" name="Rectangle 34"/>
            <p:cNvSpPr>
              <a:spLocks noChangeArrowheads="1"/>
            </p:cNvSpPr>
            <p:nvPr/>
          </p:nvSpPr>
          <p:spPr bwMode="auto">
            <a:xfrm>
              <a:off x="1491" y="243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  <p:sp>
          <p:nvSpPr>
            <p:cNvPr id="109570" name="Rectangle 35"/>
            <p:cNvSpPr>
              <a:spLocks noChangeArrowheads="1"/>
            </p:cNvSpPr>
            <p:nvPr/>
          </p:nvSpPr>
          <p:spPr bwMode="auto">
            <a:xfrm>
              <a:off x="1501" y="2430"/>
              <a:ext cx="89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  <p:sp>
          <p:nvSpPr>
            <p:cNvPr id="109573" name="Rectangle 36"/>
            <p:cNvSpPr>
              <a:spLocks noChangeArrowheads="1"/>
            </p:cNvSpPr>
            <p:nvPr/>
          </p:nvSpPr>
          <p:spPr bwMode="auto">
            <a:xfrm>
              <a:off x="2391" y="243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  <p:sp>
          <p:nvSpPr>
            <p:cNvPr id="109574" name="Rectangle 37"/>
            <p:cNvSpPr>
              <a:spLocks noChangeArrowheads="1"/>
            </p:cNvSpPr>
            <p:nvPr/>
          </p:nvSpPr>
          <p:spPr bwMode="auto">
            <a:xfrm>
              <a:off x="2401" y="2430"/>
              <a:ext cx="97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  <p:sp>
          <p:nvSpPr>
            <p:cNvPr id="109575" name="Rectangle 38"/>
            <p:cNvSpPr>
              <a:spLocks noChangeArrowheads="1"/>
            </p:cNvSpPr>
            <p:nvPr/>
          </p:nvSpPr>
          <p:spPr bwMode="auto">
            <a:xfrm>
              <a:off x="3371" y="243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  <p:sp>
          <p:nvSpPr>
            <p:cNvPr id="109576" name="Rectangle 39"/>
            <p:cNvSpPr>
              <a:spLocks noChangeArrowheads="1"/>
            </p:cNvSpPr>
            <p:nvPr/>
          </p:nvSpPr>
          <p:spPr bwMode="auto">
            <a:xfrm>
              <a:off x="3693" y="243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  <p:sp>
          <p:nvSpPr>
            <p:cNvPr id="109577" name="Rectangle 40"/>
            <p:cNvSpPr>
              <a:spLocks noChangeArrowheads="1"/>
            </p:cNvSpPr>
            <p:nvPr/>
          </p:nvSpPr>
          <p:spPr bwMode="auto">
            <a:xfrm>
              <a:off x="3693" y="243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  <p:sp>
          <p:nvSpPr>
            <p:cNvPr id="109578" name="Rectangle 41"/>
            <p:cNvSpPr>
              <a:spLocks noChangeArrowheads="1"/>
            </p:cNvSpPr>
            <p:nvPr/>
          </p:nvSpPr>
          <p:spPr bwMode="auto">
            <a:xfrm>
              <a:off x="3703" y="2430"/>
              <a:ext cx="857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  <p:sp>
          <p:nvSpPr>
            <p:cNvPr id="109579" name="Rectangle 42"/>
            <p:cNvSpPr>
              <a:spLocks noChangeArrowheads="1"/>
            </p:cNvSpPr>
            <p:nvPr/>
          </p:nvSpPr>
          <p:spPr bwMode="auto">
            <a:xfrm>
              <a:off x="4560" y="2430"/>
              <a:ext cx="9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  <p:sp>
          <p:nvSpPr>
            <p:cNvPr id="109580" name="Rectangle 43"/>
            <p:cNvSpPr>
              <a:spLocks noChangeArrowheads="1"/>
            </p:cNvSpPr>
            <p:nvPr/>
          </p:nvSpPr>
          <p:spPr bwMode="auto">
            <a:xfrm>
              <a:off x="4569" y="2430"/>
              <a:ext cx="857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  <p:sp>
          <p:nvSpPr>
            <p:cNvPr id="109581" name="Rectangle 44"/>
            <p:cNvSpPr>
              <a:spLocks noChangeArrowheads="1"/>
            </p:cNvSpPr>
            <p:nvPr/>
          </p:nvSpPr>
          <p:spPr bwMode="auto">
            <a:xfrm>
              <a:off x="5426" y="243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  <p:sp>
          <p:nvSpPr>
            <p:cNvPr id="109582" name="Rectangle 45"/>
            <p:cNvSpPr>
              <a:spLocks noChangeArrowheads="1"/>
            </p:cNvSpPr>
            <p:nvPr/>
          </p:nvSpPr>
          <p:spPr bwMode="auto">
            <a:xfrm>
              <a:off x="5426" y="243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  <p:sp>
          <p:nvSpPr>
            <p:cNvPr id="109583" name="Rectangle 46"/>
            <p:cNvSpPr>
              <a:spLocks noChangeArrowheads="1"/>
            </p:cNvSpPr>
            <p:nvPr/>
          </p:nvSpPr>
          <p:spPr bwMode="auto">
            <a:xfrm>
              <a:off x="1491" y="2440"/>
              <a:ext cx="10" cy="26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  <p:sp>
          <p:nvSpPr>
            <p:cNvPr id="109584" name="Rectangle 47"/>
            <p:cNvSpPr>
              <a:spLocks noChangeArrowheads="1"/>
            </p:cNvSpPr>
            <p:nvPr/>
          </p:nvSpPr>
          <p:spPr bwMode="auto">
            <a:xfrm>
              <a:off x="2391" y="2440"/>
              <a:ext cx="10" cy="26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  <p:sp>
          <p:nvSpPr>
            <p:cNvPr id="109585" name="Rectangle 48"/>
            <p:cNvSpPr>
              <a:spLocks noChangeArrowheads="1"/>
            </p:cNvSpPr>
            <p:nvPr/>
          </p:nvSpPr>
          <p:spPr bwMode="auto">
            <a:xfrm>
              <a:off x="3371" y="2440"/>
              <a:ext cx="10" cy="26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  <p:sp>
          <p:nvSpPr>
            <p:cNvPr id="109586" name="Rectangle 49"/>
            <p:cNvSpPr>
              <a:spLocks noChangeArrowheads="1"/>
            </p:cNvSpPr>
            <p:nvPr/>
          </p:nvSpPr>
          <p:spPr bwMode="auto">
            <a:xfrm>
              <a:off x="3693" y="2440"/>
              <a:ext cx="10" cy="26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  <p:sp>
          <p:nvSpPr>
            <p:cNvPr id="109587" name="Rectangle 50"/>
            <p:cNvSpPr>
              <a:spLocks noChangeArrowheads="1"/>
            </p:cNvSpPr>
            <p:nvPr/>
          </p:nvSpPr>
          <p:spPr bwMode="auto">
            <a:xfrm>
              <a:off x="4560" y="2440"/>
              <a:ext cx="9" cy="26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  <p:sp>
          <p:nvSpPr>
            <p:cNvPr id="109588" name="Rectangle 51"/>
            <p:cNvSpPr>
              <a:spLocks noChangeArrowheads="1"/>
            </p:cNvSpPr>
            <p:nvPr/>
          </p:nvSpPr>
          <p:spPr bwMode="auto">
            <a:xfrm>
              <a:off x="5426" y="2440"/>
              <a:ext cx="10" cy="26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  <p:sp>
          <p:nvSpPr>
            <p:cNvPr id="109589" name="Rectangle 52"/>
            <p:cNvSpPr>
              <a:spLocks noChangeArrowheads="1"/>
            </p:cNvSpPr>
            <p:nvPr/>
          </p:nvSpPr>
          <p:spPr bwMode="auto">
            <a:xfrm>
              <a:off x="422" y="2800"/>
              <a:ext cx="668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ca-ES" altLang="ca-ES" sz="1800" b="1" i="0" u="none" strike="noStrike" cap="none" normalizeH="0" baseline="0">
                  <a:ln>
                    <a:noFill/>
                  </a:ln>
                  <a:solidFill>
                    <a:srgbClr val="800000"/>
                  </a:solidFill>
                  <a:effectLst/>
                  <a:latin typeface="CG Times" charset="0"/>
                  <a:cs typeface="Arial" pitchFamily="34" charset="0"/>
                </a:rPr>
                <a:t>CANCER</a:t>
              </a:r>
              <a:endParaRPr kumimoji="0" lang="ca-ES" altLang="ca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590" name="Rectangle 53"/>
            <p:cNvSpPr>
              <a:spLocks noChangeArrowheads="1"/>
            </p:cNvSpPr>
            <p:nvPr/>
          </p:nvSpPr>
          <p:spPr bwMode="auto">
            <a:xfrm>
              <a:off x="1003" y="2800"/>
              <a:ext cx="9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ca-ES" altLang="ca-ES" sz="1800" b="1" i="0" u="none" strike="noStrike" cap="none" normalizeH="0" baseline="0">
                  <a:ln>
                    <a:noFill/>
                  </a:ln>
                  <a:solidFill>
                    <a:srgbClr val="800000"/>
                  </a:solidFill>
                  <a:effectLst/>
                  <a:latin typeface="CG Times" charset="0"/>
                  <a:cs typeface="Arial" pitchFamily="34" charset="0"/>
                </a:rPr>
                <a:t> </a:t>
              </a:r>
              <a:endParaRPr kumimoji="0" lang="ca-ES" altLang="ca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591" name="Rectangle 54"/>
            <p:cNvSpPr>
              <a:spLocks noChangeArrowheads="1"/>
            </p:cNvSpPr>
            <p:nvPr/>
          </p:nvSpPr>
          <p:spPr bwMode="auto">
            <a:xfrm>
              <a:off x="1879" y="2800"/>
              <a:ext cx="205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ca-ES" altLang="ca-ES" sz="1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G Times" charset="0"/>
                  <a:cs typeface="Arial" pitchFamily="34" charset="0"/>
                </a:rPr>
                <a:t>10</a:t>
              </a:r>
              <a:endParaRPr kumimoji="0" lang="ca-ES" altLang="ca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592" name="Rectangle 55"/>
            <p:cNvSpPr>
              <a:spLocks noChangeArrowheads="1"/>
            </p:cNvSpPr>
            <p:nvPr/>
          </p:nvSpPr>
          <p:spPr bwMode="auto">
            <a:xfrm>
              <a:off x="2015" y="2800"/>
              <a:ext cx="9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ca-ES" altLang="ca-ES" sz="1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G Times" charset="0"/>
                  <a:cs typeface="Arial" pitchFamily="34" charset="0"/>
                </a:rPr>
                <a:t> </a:t>
              </a:r>
              <a:endParaRPr kumimoji="0" lang="ca-ES" altLang="ca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593" name="Rectangle 56"/>
            <p:cNvSpPr>
              <a:spLocks noChangeArrowheads="1"/>
            </p:cNvSpPr>
            <p:nvPr/>
          </p:nvSpPr>
          <p:spPr bwMode="auto">
            <a:xfrm>
              <a:off x="2819" y="2800"/>
              <a:ext cx="205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ca-ES" altLang="ca-ES" sz="1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G Times" charset="0"/>
                  <a:cs typeface="Arial" pitchFamily="34" charset="0"/>
                </a:rPr>
                <a:t>21</a:t>
              </a:r>
              <a:endParaRPr kumimoji="0" lang="ca-ES" altLang="ca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594" name="Rectangle 57"/>
            <p:cNvSpPr>
              <a:spLocks noChangeArrowheads="1"/>
            </p:cNvSpPr>
            <p:nvPr/>
          </p:nvSpPr>
          <p:spPr bwMode="auto">
            <a:xfrm>
              <a:off x="2954" y="2800"/>
              <a:ext cx="9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ca-ES" altLang="ca-ES" sz="1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G Times" charset="0"/>
                  <a:cs typeface="Arial" pitchFamily="34" charset="0"/>
                </a:rPr>
                <a:t> </a:t>
              </a:r>
              <a:endParaRPr kumimoji="0" lang="ca-ES" altLang="ca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595" name="Rectangle 58"/>
            <p:cNvSpPr>
              <a:spLocks noChangeArrowheads="1"/>
            </p:cNvSpPr>
            <p:nvPr/>
          </p:nvSpPr>
          <p:spPr bwMode="auto">
            <a:xfrm>
              <a:off x="3446" y="2800"/>
              <a:ext cx="9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ca-ES" altLang="ca-ES" sz="1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G Times" charset="0"/>
                  <a:cs typeface="Arial" pitchFamily="34" charset="0"/>
                </a:rPr>
                <a:t> </a:t>
              </a:r>
              <a:endParaRPr kumimoji="0" lang="ca-ES" altLang="ca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596" name="Rectangle 59"/>
            <p:cNvSpPr>
              <a:spLocks noChangeArrowheads="1"/>
            </p:cNvSpPr>
            <p:nvPr/>
          </p:nvSpPr>
          <p:spPr bwMode="auto">
            <a:xfrm>
              <a:off x="4030" y="2800"/>
              <a:ext cx="27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ca-ES" altLang="ca-ES" sz="1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G Times" charset="0"/>
                  <a:cs typeface="Arial" pitchFamily="34" charset="0"/>
                </a:rPr>
                <a:t>180</a:t>
              </a:r>
              <a:endParaRPr kumimoji="0" lang="ca-ES" altLang="ca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597" name="Rectangle 60"/>
            <p:cNvSpPr>
              <a:spLocks noChangeArrowheads="1"/>
            </p:cNvSpPr>
            <p:nvPr/>
          </p:nvSpPr>
          <p:spPr bwMode="auto">
            <a:xfrm>
              <a:off x="4233" y="2800"/>
              <a:ext cx="9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ca-ES" altLang="ca-ES" sz="1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G Times" charset="0"/>
                  <a:cs typeface="Arial" pitchFamily="34" charset="0"/>
                </a:rPr>
                <a:t> </a:t>
              </a:r>
              <a:endParaRPr kumimoji="0" lang="ca-ES" altLang="ca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598" name="Rectangle 61"/>
            <p:cNvSpPr>
              <a:spLocks noChangeArrowheads="1"/>
            </p:cNvSpPr>
            <p:nvPr/>
          </p:nvSpPr>
          <p:spPr bwMode="auto">
            <a:xfrm>
              <a:off x="4931" y="2800"/>
              <a:ext cx="205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ca-ES" altLang="ca-ES" sz="1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G Times" charset="0"/>
                  <a:cs typeface="Arial" pitchFamily="34" charset="0"/>
                </a:rPr>
                <a:t>66</a:t>
              </a:r>
              <a:endParaRPr kumimoji="0" lang="ca-ES" altLang="ca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599" name="Rectangle 62"/>
            <p:cNvSpPr>
              <a:spLocks noChangeArrowheads="1"/>
            </p:cNvSpPr>
            <p:nvPr/>
          </p:nvSpPr>
          <p:spPr bwMode="auto">
            <a:xfrm>
              <a:off x="5066" y="2800"/>
              <a:ext cx="9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ca-ES" altLang="ca-ES" sz="1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G Times" charset="0"/>
                  <a:cs typeface="Arial" pitchFamily="34" charset="0"/>
                </a:rPr>
                <a:t> </a:t>
              </a:r>
              <a:endParaRPr kumimoji="0" lang="ca-ES" altLang="ca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56" name="Rectangle 63"/>
            <p:cNvSpPr>
              <a:spLocks noChangeArrowheads="1"/>
            </p:cNvSpPr>
            <p:nvPr/>
          </p:nvSpPr>
          <p:spPr bwMode="auto">
            <a:xfrm>
              <a:off x="348" y="2705"/>
              <a:ext cx="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  <p:sp>
          <p:nvSpPr>
            <p:cNvPr id="19457" name="Rectangle 64"/>
            <p:cNvSpPr>
              <a:spLocks noChangeArrowheads="1"/>
            </p:cNvSpPr>
            <p:nvPr/>
          </p:nvSpPr>
          <p:spPr bwMode="auto">
            <a:xfrm>
              <a:off x="350" y="2705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  <p:sp>
          <p:nvSpPr>
            <p:cNvPr id="19458" name="Rectangle 65"/>
            <p:cNvSpPr>
              <a:spLocks noChangeArrowheads="1"/>
            </p:cNvSpPr>
            <p:nvPr/>
          </p:nvSpPr>
          <p:spPr bwMode="auto">
            <a:xfrm>
              <a:off x="361" y="2705"/>
              <a:ext cx="1130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  <p:sp>
          <p:nvSpPr>
            <p:cNvPr id="19460" name="Rectangle 66"/>
            <p:cNvSpPr>
              <a:spLocks noChangeArrowheads="1"/>
            </p:cNvSpPr>
            <p:nvPr/>
          </p:nvSpPr>
          <p:spPr bwMode="auto">
            <a:xfrm>
              <a:off x="1491" y="2705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  <p:sp>
          <p:nvSpPr>
            <p:cNvPr id="19461" name="Rectangle 67"/>
            <p:cNvSpPr>
              <a:spLocks noChangeArrowheads="1"/>
            </p:cNvSpPr>
            <p:nvPr/>
          </p:nvSpPr>
          <p:spPr bwMode="auto">
            <a:xfrm>
              <a:off x="1491" y="2705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  <p:sp>
          <p:nvSpPr>
            <p:cNvPr id="19462" name="Rectangle 68"/>
            <p:cNvSpPr>
              <a:spLocks noChangeArrowheads="1"/>
            </p:cNvSpPr>
            <p:nvPr/>
          </p:nvSpPr>
          <p:spPr bwMode="auto">
            <a:xfrm>
              <a:off x="1502" y="2705"/>
              <a:ext cx="889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  <p:sp>
          <p:nvSpPr>
            <p:cNvPr id="19463" name="Rectangle 69"/>
            <p:cNvSpPr>
              <a:spLocks noChangeArrowheads="1"/>
            </p:cNvSpPr>
            <p:nvPr/>
          </p:nvSpPr>
          <p:spPr bwMode="auto">
            <a:xfrm>
              <a:off x="2391" y="2705"/>
              <a:ext cx="10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  <p:sp>
          <p:nvSpPr>
            <p:cNvPr id="19464" name="Rectangle 70"/>
            <p:cNvSpPr>
              <a:spLocks noChangeArrowheads="1"/>
            </p:cNvSpPr>
            <p:nvPr/>
          </p:nvSpPr>
          <p:spPr bwMode="auto">
            <a:xfrm>
              <a:off x="2401" y="2705"/>
              <a:ext cx="97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  <p:sp>
          <p:nvSpPr>
            <p:cNvPr id="19465" name="Rectangle 71"/>
            <p:cNvSpPr>
              <a:spLocks noChangeArrowheads="1"/>
            </p:cNvSpPr>
            <p:nvPr/>
          </p:nvSpPr>
          <p:spPr bwMode="auto">
            <a:xfrm>
              <a:off x="3371" y="2705"/>
              <a:ext cx="10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  <p:sp>
          <p:nvSpPr>
            <p:cNvPr id="19466" name="Rectangle 72"/>
            <p:cNvSpPr>
              <a:spLocks noChangeArrowheads="1"/>
            </p:cNvSpPr>
            <p:nvPr/>
          </p:nvSpPr>
          <p:spPr bwMode="auto">
            <a:xfrm>
              <a:off x="3693" y="2705"/>
              <a:ext cx="10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  <p:sp>
          <p:nvSpPr>
            <p:cNvPr id="19467" name="Rectangle 73"/>
            <p:cNvSpPr>
              <a:spLocks noChangeArrowheads="1"/>
            </p:cNvSpPr>
            <p:nvPr/>
          </p:nvSpPr>
          <p:spPr bwMode="auto">
            <a:xfrm>
              <a:off x="3703" y="2705"/>
              <a:ext cx="857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  <p:sp>
          <p:nvSpPr>
            <p:cNvPr id="19468" name="Rectangle 74"/>
            <p:cNvSpPr>
              <a:spLocks noChangeArrowheads="1"/>
            </p:cNvSpPr>
            <p:nvPr/>
          </p:nvSpPr>
          <p:spPr bwMode="auto">
            <a:xfrm>
              <a:off x="4560" y="2705"/>
              <a:ext cx="9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  <p:sp>
          <p:nvSpPr>
            <p:cNvPr id="19469" name="Rectangle 75"/>
            <p:cNvSpPr>
              <a:spLocks noChangeArrowheads="1"/>
            </p:cNvSpPr>
            <p:nvPr/>
          </p:nvSpPr>
          <p:spPr bwMode="auto">
            <a:xfrm>
              <a:off x="4569" y="2705"/>
              <a:ext cx="857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  <p:sp>
          <p:nvSpPr>
            <p:cNvPr id="19470" name="Rectangle 76"/>
            <p:cNvSpPr>
              <a:spLocks noChangeArrowheads="1"/>
            </p:cNvSpPr>
            <p:nvPr/>
          </p:nvSpPr>
          <p:spPr bwMode="auto">
            <a:xfrm>
              <a:off x="5426" y="2705"/>
              <a:ext cx="10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  <p:sp>
          <p:nvSpPr>
            <p:cNvPr id="19471" name="Rectangle 77"/>
            <p:cNvSpPr>
              <a:spLocks noChangeArrowheads="1"/>
            </p:cNvSpPr>
            <p:nvPr/>
          </p:nvSpPr>
          <p:spPr bwMode="auto">
            <a:xfrm>
              <a:off x="350" y="2717"/>
              <a:ext cx="5" cy="2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  <p:sp>
          <p:nvSpPr>
            <p:cNvPr id="19472" name="Rectangle 78"/>
            <p:cNvSpPr>
              <a:spLocks noChangeArrowheads="1"/>
            </p:cNvSpPr>
            <p:nvPr/>
          </p:nvSpPr>
          <p:spPr bwMode="auto">
            <a:xfrm>
              <a:off x="1491" y="2717"/>
              <a:ext cx="11" cy="2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  <p:sp>
          <p:nvSpPr>
            <p:cNvPr id="19473" name="Rectangle 79"/>
            <p:cNvSpPr>
              <a:spLocks noChangeArrowheads="1"/>
            </p:cNvSpPr>
            <p:nvPr/>
          </p:nvSpPr>
          <p:spPr bwMode="auto">
            <a:xfrm>
              <a:off x="2391" y="2717"/>
              <a:ext cx="10" cy="2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  <p:sp>
          <p:nvSpPr>
            <p:cNvPr id="19474" name="Rectangle 80"/>
            <p:cNvSpPr>
              <a:spLocks noChangeArrowheads="1"/>
            </p:cNvSpPr>
            <p:nvPr/>
          </p:nvSpPr>
          <p:spPr bwMode="auto">
            <a:xfrm>
              <a:off x="3371" y="2717"/>
              <a:ext cx="10" cy="2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  <p:sp>
          <p:nvSpPr>
            <p:cNvPr id="19475" name="Rectangle 81"/>
            <p:cNvSpPr>
              <a:spLocks noChangeArrowheads="1"/>
            </p:cNvSpPr>
            <p:nvPr/>
          </p:nvSpPr>
          <p:spPr bwMode="auto">
            <a:xfrm>
              <a:off x="3693" y="2717"/>
              <a:ext cx="10" cy="2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  <p:sp>
          <p:nvSpPr>
            <p:cNvPr id="19476" name="Rectangle 82"/>
            <p:cNvSpPr>
              <a:spLocks noChangeArrowheads="1"/>
            </p:cNvSpPr>
            <p:nvPr/>
          </p:nvSpPr>
          <p:spPr bwMode="auto">
            <a:xfrm>
              <a:off x="4560" y="2717"/>
              <a:ext cx="9" cy="2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  <p:sp>
          <p:nvSpPr>
            <p:cNvPr id="19477" name="Rectangle 83"/>
            <p:cNvSpPr>
              <a:spLocks noChangeArrowheads="1"/>
            </p:cNvSpPr>
            <p:nvPr/>
          </p:nvSpPr>
          <p:spPr bwMode="auto">
            <a:xfrm>
              <a:off x="5426" y="2717"/>
              <a:ext cx="10" cy="2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  <p:sp>
          <p:nvSpPr>
            <p:cNvPr id="19478" name="Rectangle 84"/>
            <p:cNvSpPr>
              <a:spLocks noChangeArrowheads="1"/>
            </p:cNvSpPr>
            <p:nvPr/>
          </p:nvSpPr>
          <p:spPr bwMode="auto">
            <a:xfrm>
              <a:off x="422" y="3077"/>
              <a:ext cx="918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ca-ES" altLang="ca-ES" sz="1800" b="1" i="0" u="none" strike="noStrike" cap="none" normalizeH="0" baseline="0">
                  <a:ln>
                    <a:noFill/>
                  </a:ln>
                  <a:solidFill>
                    <a:srgbClr val="800000"/>
                  </a:solidFill>
                  <a:effectLst/>
                  <a:latin typeface="CG Times" charset="0"/>
                  <a:cs typeface="Arial" pitchFamily="34" charset="0"/>
                </a:rPr>
                <a:t>NO CANCER</a:t>
              </a:r>
              <a:endParaRPr kumimoji="0" lang="ca-ES" altLang="ca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79" name="Rectangle 85"/>
            <p:cNvSpPr>
              <a:spLocks noChangeArrowheads="1"/>
            </p:cNvSpPr>
            <p:nvPr/>
          </p:nvSpPr>
          <p:spPr bwMode="auto">
            <a:xfrm>
              <a:off x="1246" y="3077"/>
              <a:ext cx="9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ca-ES" altLang="ca-ES" sz="1800" b="1" i="0" u="none" strike="noStrike" cap="none" normalizeH="0" baseline="0">
                  <a:ln>
                    <a:noFill/>
                  </a:ln>
                  <a:solidFill>
                    <a:srgbClr val="800000"/>
                  </a:solidFill>
                  <a:effectLst/>
                  <a:latin typeface="CG Times" charset="0"/>
                  <a:cs typeface="Arial" pitchFamily="34" charset="0"/>
                </a:rPr>
                <a:t> </a:t>
              </a:r>
              <a:endParaRPr kumimoji="0" lang="ca-ES" altLang="ca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80" name="Rectangle 86"/>
            <p:cNvSpPr>
              <a:spLocks noChangeArrowheads="1"/>
            </p:cNvSpPr>
            <p:nvPr/>
          </p:nvSpPr>
          <p:spPr bwMode="auto">
            <a:xfrm>
              <a:off x="1879" y="3077"/>
              <a:ext cx="205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ca-ES" altLang="ca-ES" sz="1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G Times" charset="0"/>
                  <a:cs typeface="Arial" pitchFamily="34" charset="0"/>
                </a:rPr>
                <a:t>25</a:t>
              </a:r>
              <a:endParaRPr kumimoji="0" lang="ca-ES" altLang="ca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81" name="Rectangle 87"/>
            <p:cNvSpPr>
              <a:spLocks noChangeArrowheads="1"/>
            </p:cNvSpPr>
            <p:nvPr/>
          </p:nvSpPr>
          <p:spPr bwMode="auto">
            <a:xfrm>
              <a:off x="2015" y="3077"/>
              <a:ext cx="9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ca-ES" altLang="ca-ES" sz="1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G Times" charset="0"/>
                  <a:cs typeface="Arial" pitchFamily="34" charset="0"/>
                </a:rPr>
                <a:t> </a:t>
              </a:r>
              <a:endParaRPr kumimoji="0" lang="ca-ES" altLang="ca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82" name="Rectangle 88"/>
            <p:cNvSpPr>
              <a:spLocks noChangeArrowheads="1"/>
            </p:cNvSpPr>
            <p:nvPr/>
          </p:nvSpPr>
          <p:spPr bwMode="auto">
            <a:xfrm>
              <a:off x="2785" y="3077"/>
              <a:ext cx="27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ca-ES" altLang="ca-ES" sz="1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G Times" charset="0"/>
                  <a:cs typeface="Arial" pitchFamily="34" charset="0"/>
                </a:rPr>
                <a:t>112</a:t>
              </a:r>
              <a:endParaRPr kumimoji="0" lang="ca-ES" altLang="ca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83" name="Rectangle 89"/>
            <p:cNvSpPr>
              <a:spLocks noChangeArrowheads="1"/>
            </p:cNvSpPr>
            <p:nvPr/>
          </p:nvSpPr>
          <p:spPr bwMode="auto">
            <a:xfrm>
              <a:off x="2989" y="3077"/>
              <a:ext cx="9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ca-ES" altLang="ca-ES" sz="1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G Times" charset="0"/>
                  <a:cs typeface="Arial" pitchFamily="34" charset="0"/>
                </a:rPr>
                <a:t> </a:t>
              </a:r>
              <a:endParaRPr kumimoji="0" lang="ca-ES" altLang="ca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84" name="Rectangle 90"/>
            <p:cNvSpPr>
              <a:spLocks noChangeArrowheads="1"/>
            </p:cNvSpPr>
            <p:nvPr/>
          </p:nvSpPr>
          <p:spPr bwMode="auto">
            <a:xfrm>
              <a:off x="3446" y="3077"/>
              <a:ext cx="9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ca-ES" altLang="ca-ES" sz="1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G Times" charset="0"/>
                  <a:cs typeface="Arial" pitchFamily="34" charset="0"/>
                </a:rPr>
                <a:t> </a:t>
              </a:r>
              <a:endParaRPr kumimoji="0" lang="ca-ES" altLang="ca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85" name="Rectangle 91"/>
            <p:cNvSpPr>
              <a:spLocks noChangeArrowheads="1"/>
            </p:cNvSpPr>
            <p:nvPr/>
          </p:nvSpPr>
          <p:spPr bwMode="auto">
            <a:xfrm>
              <a:off x="4064" y="3077"/>
              <a:ext cx="205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ca-ES" altLang="ca-ES" sz="1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G Times" charset="0"/>
                  <a:cs typeface="Arial" pitchFamily="34" charset="0"/>
                </a:rPr>
                <a:t>35</a:t>
              </a:r>
              <a:endParaRPr kumimoji="0" lang="ca-ES" altLang="ca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86" name="Rectangle 92"/>
            <p:cNvSpPr>
              <a:spLocks noChangeArrowheads="1"/>
            </p:cNvSpPr>
            <p:nvPr/>
          </p:nvSpPr>
          <p:spPr bwMode="auto">
            <a:xfrm>
              <a:off x="4200" y="3077"/>
              <a:ext cx="9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ca-ES" altLang="ca-ES" sz="1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G Times" charset="0"/>
                  <a:cs typeface="Arial" pitchFamily="34" charset="0"/>
                </a:rPr>
                <a:t> </a:t>
              </a:r>
              <a:endParaRPr kumimoji="0" lang="ca-ES" altLang="ca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87" name="Rectangle 93"/>
            <p:cNvSpPr>
              <a:spLocks noChangeArrowheads="1"/>
            </p:cNvSpPr>
            <p:nvPr/>
          </p:nvSpPr>
          <p:spPr bwMode="auto">
            <a:xfrm>
              <a:off x="4931" y="3077"/>
              <a:ext cx="205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ca-ES" altLang="ca-ES" sz="1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G Times" charset="0"/>
                  <a:cs typeface="Arial" pitchFamily="34" charset="0"/>
                </a:rPr>
                <a:t>51</a:t>
              </a:r>
              <a:endParaRPr kumimoji="0" lang="ca-ES" altLang="ca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600" name="Rectangle 94"/>
            <p:cNvSpPr>
              <a:spLocks noChangeArrowheads="1"/>
            </p:cNvSpPr>
            <p:nvPr/>
          </p:nvSpPr>
          <p:spPr bwMode="auto">
            <a:xfrm>
              <a:off x="5066" y="3077"/>
              <a:ext cx="9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ca-ES" altLang="ca-ES" sz="1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G Times" charset="0"/>
                  <a:cs typeface="Arial" pitchFamily="34" charset="0"/>
                </a:rPr>
                <a:t> </a:t>
              </a:r>
              <a:endParaRPr kumimoji="0" lang="ca-ES" altLang="ca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601" name="Rectangle 95"/>
            <p:cNvSpPr>
              <a:spLocks noChangeArrowheads="1"/>
            </p:cNvSpPr>
            <p:nvPr/>
          </p:nvSpPr>
          <p:spPr bwMode="auto">
            <a:xfrm>
              <a:off x="350" y="2983"/>
              <a:ext cx="5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  <p:sp>
          <p:nvSpPr>
            <p:cNvPr id="109602" name="Rectangle 96"/>
            <p:cNvSpPr>
              <a:spLocks noChangeArrowheads="1"/>
            </p:cNvSpPr>
            <p:nvPr/>
          </p:nvSpPr>
          <p:spPr bwMode="auto">
            <a:xfrm>
              <a:off x="355" y="2983"/>
              <a:ext cx="1136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  <p:sp>
          <p:nvSpPr>
            <p:cNvPr id="109603" name="Rectangle 97"/>
            <p:cNvSpPr>
              <a:spLocks noChangeArrowheads="1"/>
            </p:cNvSpPr>
            <p:nvPr/>
          </p:nvSpPr>
          <p:spPr bwMode="auto">
            <a:xfrm>
              <a:off x="1491" y="2983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  <p:sp>
          <p:nvSpPr>
            <p:cNvPr id="109604" name="Rectangle 98"/>
            <p:cNvSpPr>
              <a:spLocks noChangeArrowheads="1"/>
            </p:cNvSpPr>
            <p:nvPr/>
          </p:nvSpPr>
          <p:spPr bwMode="auto">
            <a:xfrm>
              <a:off x="1502" y="2983"/>
              <a:ext cx="889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  <p:sp>
          <p:nvSpPr>
            <p:cNvPr id="109605" name="Rectangle 99"/>
            <p:cNvSpPr>
              <a:spLocks noChangeArrowheads="1"/>
            </p:cNvSpPr>
            <p:nvPr/>
          </p:nvSpPr>
          <p:spPr bwMode="auto">
            <a:xfrm>
              <a:off x="2391" y="2983"/>
              <a:ext cx="10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  <p:sp>
          <p:nvSpPr>
            <p:cNvPr id="109606" name="Rectangle 100"/>
            <p:cNvSpPr>
              <a:spLocks noChangeArrowheads="1"/>
            </p:cNvSpPr>
            <p:nvPr/>
          </p:nvSpPr>
          <p:spPr bwMode="auto">
            <a:xfrm>
              <a:off x="2401" y="2983"/>
              <a:ext cx="97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  <p:sp>
          <p:nvSpPr>
            <p:cNvPr id="109607" name="Rectangle 101"/>
            <p:cNvSpPr>
              <a:spLocks noChangeArrowheads="1"/>
            </p:cNvSpPr>
            <p:nvPr/>
          </p:nvSpPr>
          <p:spPr bwMode="auto">
            <a:xfrm>
              <a:off x="3371" y="2983"/>
              <a:ext cx="10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  <p:sp>
          <p:nvSpPr>
            <p:cNvPr id="109608" name="Rectangle 102"/>
            <p:cNvSpPr>
              <a:spLocks noChangeArrowheads="1"/>
            </p:cNvSpPr>
            <p:nvPr/>
          </p:nvSpPr>
          <p:spPr bwMode="auto">
            <a:xfrm>
              <a:off x="3693" y="2983"/>
              <a:ext cx="10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  <p:sp>
          <p:nvSpPr>
            <p:cNvPr id="109609" name="Rectangle 103"/>
            <p:cNvSpPr>
              <a:spLocks noChangeArrowheads="1"/>
            </p:cNvSpPr>
            <p:nvPr/>
          </p:nvSpPr>
          <p:spPr bwMode="auto">
            <a:xfrm>
              <a:off x="3703" y="2983"/>
              <a:ext cx="857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  <p:sp>
          <p:nvSpPr>
            <p:cNvPr id="109610" name="Rectangle 104"/>
            <p:cNvSpPr>
              <a:spLocks noChangeArrowheads="1"/>
            </p:cNvSpPr>
            <p:nvPr/>
          </p:nvSpPr>
          <p:spPr bwMode="auto">
            <a:xfrm>
              <a:off x="4560" y="2983"/>
              <a:ext cx="9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  <p:sp>
          <p:nvSpPr>
            <p:cNvPr id="109611" name="Rectangle 105"/>
            <p:cNvSpPr>
              <a:spLocks noChangeArrowheads="1"/>
            </p:cNvSpPr>
            <p:nvPr/>
          </p:nvSpPr>
          <p:spPr bwMode="auto">
            <a:xfrm>
              <a:off x="4569" y="2983"/>
              <a:ext cx="857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  <p:sp>
          <p:nvSpPr>
            <p:cNvPr id="109612" name="Rectangle 106"/>
            <p:cNvSpPr>
              <a:spLocks noChangeArrowheads="1"/>
            </p:cNvSpPr>
            <p:nvPr/>
          </p:nvSpPr>
          <p:spPr bwMode="auto">
            <a:xfrm>
              <a:off x="5426" y="2983"/>
              <a:ext cx="10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  <p:sp>
          <p:nvSpPr>
            <p:cNvPr id="109613" name="Rectangle 107"/>
            <p:cNvSpPr>
              <a:spLocks noChangeArrowheads="1"/>
            </p:cNvSpPr>
            <p:nvPr/>
          </p:nvSpPr>
          <p:spPr bwMode="auto">
            <a:xfrm>
              <a:off x="350" y="2995"/>
              <a:ext cx="5" cy="26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  <p:sp>
          <p:nvSpPr>
            <p:cNvPr id="109614" name="Rectangle 108"/>
            <p:cNvSpPr>
              <a:spLocks noChangeArrowheads="1"/>
            </p:cNvSpPr>
            <p:nvPr/>
          </p:nvSpPr>
          <p:spPr bwMode="auto">
            <a:xfrm>
              <a:off x="1491" y="2995"/>
              <a:ext cx="11" cy="26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  <p:sp>
          <p:nvSpPr>
            <p:cNvPr id="109615" name="Rectangle 109"/>
            <p:cNvSpPr>
              <a:spLocks noChangeArrowheads="1"/>
            </p:cNvSpPr>
            <p:nvPr/>
          </p:nvSpPr>
          <p:spPr bwMode="auto">
            <a:xfrm>
              <a:off x="2391" y="2995"/>
              <a:ext cx="10" cy="26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  <p:sp>
          <p:nvSpPr>
            <p:cNvPr id="109616" name="Rectangle 110"/>
            <p:cNvSpPr>
              <a:spLocks noChangeArrowheads="1"/>
            </p:cNvSpPr>
            <p:nvPr/>
          </p:nvSpPr>
          <p:spPr bwMode="auto">
            <a:xfrm>
              <a:off x="3371" y="2995"/>
              <a:ext cx="10" cy="26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  <p:sp>
          <p:nvSpPr>
            <p:cNvPr id="109617" name="Rectangle 111"/>
            <p:cNvSpPr>
              <a:spLocks noChangeArrowheads="1"/>
            </p:cNvSpPr>
            <p:nvPr/>
          </p:nvSpPr>
          <p:spPr bwMode="auto">
            <a:xfrm>
              <a:off x="3693" y="2995"/>
              <a:ext cx="10" cy="26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  <p:sp>
          <p:nvSpPr>
            <p:cNvPr id="109618" name="Rectangle 112"/>
            <p:cNvSpPr>
              <a:spLocks noChangeArrowheads="1"/>
            </p:cNvSpPr>
            <p:nvPr/>
          </p:nvSpPr>
          <p:spPr bwMode="auto">
            <a:xfrm>
              <a:off x="4560" y="2995"/>
              <a:ext cx="9" cy="26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  <p:sp>
          <p:nvSpPr>
            <p:cNvPr id="109619" name="Rectangle 113"/>
            <p:cNvSpPr>
              <a:spLocks noChangeArrowheads="1"/>
            </p:cNvSpPr>
            <p:nvPr/>
          </p:nvSpPr>
          <p:spPr bwMode="auto">
            <a:xfrm>
              <a:off x="5426" y="2995"/>
              <a:ext cx="10" cy="26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  <p:sp>
          <p:nvSpPr>
            <p:cNvPr id="109620" name="Rectangle 114"/>
            <p:cNvSpPr>
              <a:spLocks noChangeArrowheads="1"/>
            </p:cNvSpPr>
            <p:nvPr/>
          </p:nvSpPr>
          <p:spPr bwMode="auto">
            <a:xfrm>
              <a:off x="422" y="3354"/>
              <a:ext cx="93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ca-ES" altLang="ca-ES" sz="1800" b="0" i="0" u="none" strike="noStrike" cap="none" normalizeH="0" baseline="0">
                  <a:ln>
                    <a:noFill/>
                  </a:ln>
                  <a:solidFill>
                    <a:srgbClr val="800000"/>
                  </a:solidFill>
                  <a:effectLst/>
                  <a:latin typeface="CG Times" charset="0"/>
                  <a:cs typeface="Arial" pitchFamily="34" charset="0"/>
                </a:rPr>
                <a:t> </a:t>
              </a:r>
              <a:endParaRPr kumimoji="0" lang="ca-ES" altLang="ca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621" name="Rectangle 115"/>
            <p:cNvSpPr>
              <a:spLocks noChangeArrowheads="1"/>
            </p:cNvSpPr>
            <p:nvPr/>
          </p:nvSpPr>
          <p:spPr bwMode="auto">
            <a:xfrm>
              <a:off x="1829" y="3356"/>
              <a:ext cx="103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ca-ES" altLang="ca-ES" sz="1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G Times" charset="0"/>
                  <a:cs typeface="Arial" pitchFamily="34" charset="0"/>
                </a:rPr>
                <a:t>OR= 2.12 (0.79 </a:t>
              </a:r>
              <a:endParaRPr kumimoji="0" lang="ca-ES" altLang="ca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622" name="Rectangle 116"/>
            <p:cNvSpPr>
              <a:spLocks noChangeArrowheads="1"/>
            </p:cNvSpPr>
            <p:nvPr/>
          </p:nvSpPr>
          <p:spPr bwMode="auto">
            <a:xfrm>
              <a:off x="2707" y="3356"/>
              <a:ext cx="17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ca-ES" altLang="ca-ES" sz="1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G Times" charset="0"/>
                  <a:cs typeface="Arial" pitchFamily="34" charset="0"/>
                </a:rPr>
                <a:t>   -</a:t>
              </a:r>
              <a:endParaRPr kumimoji="0" lang="ca-ES" altLang="ca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623" name="Rectangle 117"/>
            <p:cNvSpPr>
              <a:spLocks noChangeArrowheads="1"/>
            </p:cNvSpPr>
            <p:nvPr/>
          </p:nvSpPr>
          <p:spPr bwMode="auto">
            <a:xfrm>
              <a:off x="2751" y="3356"/>
              <a:ext cx="4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ca-ES" altLang="ca-ES" sz="1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G Times" charset="0"/>
                  <a:cs typeface="Arial" pitchFamily="34" charset="0"/>
                </a:rPr>
                <a:t>   5.44)</a:t>
              </a:r>
              <a:endParaRPr kumimoji="0" lang="ca-ES" altLang="ca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624" name="Rectangle 118"/>
            <p:cNvSpPr>
              <a:spLocks noChangeArrowheads="1"/>
            </p:cNvSpPr>
            <p:nvPr/>
          </p:nvSpPr>
          <p:spPr bwMode="auto">
            <a:xfrm>
              <a:off x="3043" y="3356"/>
              <a:ext cx="9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ca-ES" altLang="ca-ES" sz="1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G Times" charset="0"/>
                  <a:cs typeface="Arial" pitchFamily="34" charset="0"/>
                </a:rPr>
                <a:t> </a:t>
              </a:r>
              <a:endParaRPr kumimoji="0" lang="ca-ES" altLang="ca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625" name="Rectangle 119"/>
            <p:cNvSpPr>
              <a:spLocks noChangeArrowheads="1"/>
            </p:cNvSpPr>
            <p:nvPr/>
          </p:nvSpPr>
          <p:spPr bwMode="auto">
            <a:xfrm>
              <a:off x="2023" y="3508"/>
              <a:ext cx="12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ca-ES" altLang="ca-ES" sz="1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χ</a:t>
              </a:r>
              <a:endParaRPr kumimoji="0" lang="ca-ES" altLang="ca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626" name="Rectangle 120"/>
            <p:cNvSpPr>
              <a:spLocks noChangeArrowheads="1"/>
            </p:cNvSpPr>
            <p:nvPr/>
          </p:nvSpPr>
          <p:spPr bwMode="auto">
            <a:xfrm>
              <a:off x="2085" y="3609"/>
              <a:ext cx="115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ca-ES" altLang="ca-E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G Times" charset="0"/>
                  <a:cs typeface="Arial" pitchFamily="34" charset="0"/>
                </a:rPr>
                <a:t>M</a:t>
              </a:r>
              <a:endParaRPr kumimoji="0" lang="ca-ES" altLang="ca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627" name="Rectangle 121"/>
            <p:cNvSpPr>
              <a:spLocks noChangeArrowheads="1"/>
            </p:cNvSpPr>
            <p:nvPr/>
          </p:nvSpPr>
          <p:spPr bwMode="auto">
            <a:xfrm>
              <a:off x="2160" y="3609"/>
              <a:ext cx="64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ca-ES" altLang="ca-E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G Times" charset="0"/>
                  <a:cs typeface="Arial" pitchFamily="34" charset="0"/>
                </a:rPr>
                <a:t>-</a:t>
              </a:r>
              <a:endParaRPr kumimoji="0" lang="ca-ES" altLang="ca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628" name="Rectangle 122"/>
            <p:cNvSpPr>
              <a:spLocks noChangeArrowheads="1"/>
            </p:cNvSpPr>
            <p:nvPr/>
          </p:nvSpPr>
          <p:spPr bwMode="auto">
            <a:xfrm>
              <a:off x="2185" y="3609"/>
              <a:ext cx="101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ca-ES" altLang="ca-E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G Times" charset="0"/>
                  <a:cs typeface="Arial" pitchFamily="34" charset="0"/>
                </a:rPr>
                <a:t>H</a:t>
              </a:r>
              <a:endParaRPr kumimoji="0" lang="ca-ES" altLang="ca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629" name="Rectangle 123"/>
            <p:cNvSpPr>
              <a:spLocks noChangeArrowheads="1"/>
            </p:cNvSpPr>
            <p:nvPr/>
          </p:nvSpPr>
          <p:spPr bwMode="auto">
            <a:xfrm>
              <a:off x="2246" y="3517"/>
              <a:ext cx="78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ca-ES" altLang="ca-E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G Times" charset="0"/>
                  <a:cs typeface="Arial" pitchFamily="34" charset="0"/>
                </a:rPr>
                <a:t>2</a:t>
              </a:r>
              <a:endParaRPr kumimoji="0" lang="ca-ES" altLang="ca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630" name="Rectangle 124"/>
            <p:cNvSpPr>
              <a:spLocks noChangeArrowheads="1"/>
            </p:cNvSpPr>
            <p:nvPr/>
          </p:nvSpPr>
          <p:spPr bwMode="auto">
            <a:xfrm>
              <a:off x="2284" y="3533"/>
              <a:ext cx="581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ca-ES" altLang="ca-ES" sz="1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G Times" charset="0"/>
                  <a:cs typeface="Arial" pitchFamily="34" charset="0"/>
                </a:rPr>
                <a:t>   p=.084</a:t>
              </a:r>
              <a:endParaRPr kumimoji="0" lang="ca-ES" altLang="ca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631" name="Rectangle 125"/>
            <p:cNvSpPr>
              <a:spLocks noChangeArrowheads="1"/>
            </p:cNvSpPr>
            <p:nvPr/>
          </p:nvSpPr>
          <p:spPr bwMode="auto">
            <a:xfrm>
              <a:off x="2849" y="3533"/>
              <a:ext cx="9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ca-ES" altLang="ca-ES" sz="1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G Times" charset="0"/>
                  <a:cs typeface="Arial" pitchFamily="34" charset="0"/>
                </a:rPr>
                <a:t> </a:t>
              </a:r>
              <a:endParaRPr kumimoji="0" lang="ca-ES" altLang="ca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632" name="Rectangle 126"/>
            <p:cNvSpPr>
              <a:spLocks noChangeArrowheads="1"/>
            </p:cNvSpPr>
            <p:nvPr/>
          </p:nvSpPr>
          <p:spPr bwMode="auto">
            <a:xfrm>
              <a:off x="3446" y="3354"/>
              <a:ext cx="9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ca-ES" altLang="ca-ES" sz="1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G Times" charset="0"/>
                  <a:cs typeface="Arial" pitchFamily="34" charset="0"/>
                </a:rPr>
                <a:t> </a:t>
              </a:r>
              <a:endParaRPr kumimoji="0" lang="ca-ES" altLang="ca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633" name="Rectangle 127"/>
            <p:cNvSpPr>
              <a:spLocks noChangeArrowheads="1"/>
            </p:cNvSpPr>
            <p:nvPr/>
          </p:nvSpPr>
          <p:spPr bwMode="auto">
            <a:xfrm>
              <a:off x="3857" y="3356"/>
              <a:ext cx="108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ca-ES" altLang="ca-ES" sz="1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G Times" charset="0"/>
                  <a:cs typeface="Arial" pitchFamily="34" charset="0"/>
                </a:rPr>
                <a:t>OR= 3.96&lt; (2.30</a:t>
              </a:r>
              <a:endParaRPr kumimoji="0" lang="ca-ES" altLang="ca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634" name="Rectangle 128"/>
            <p:cNvSpPr>
              <a:spLocks noChangeArrowheads="1"/>
            </p:cNvSpPr>
            <p:nvPr/>
          </p:nvSpPr>
          <p:spPr bwMode="auto">
            <a:xfrm>
              <a:off x="4939" y="3356"/>
              <a:ext cx="108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ca-ES" altLang="ca-ES" sz="1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G Times" charset="0"/>
                  <a:cs typeface="Arial" pitchFamily="34" charset="0"/>
                </a:rPr>
                <a:t>-</a:t>
              </a:r>
              <a:endParaRPr kumimoji="0" lang="ca-ES" altLang="ca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635" name="Rectangle 129"/>
            <p:cNvSpPr>
              <a:spLocks noChangeArrowheads="1"/>
            </p:cNvSpPr>
            <p:nvPr/>
          </p:nvSpPr>
          <p:spPr bwMode="auto">
            <a:xfrm>
              <a:off x="4983" y="3356"/>
              <a:ext cx="36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ca-ES" altLang="ca-ES" sz="1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G Times" charset="0"/>
                  <a:cs typeface="Arial" pitchFamily="34" charset="0"/>
                </a:rPr>
                <a:t>6.87)</a:t>
              </a:r>
              <a:endParaRPr kumimoji="0" lang="ca-ES" altLang="ca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636" name="Rectangle 130"/>
            <p:cNvSpPr>
              <a:spLocks noChangeArrowheads="1"/>
            </p:cNvSpPr>
            <p:nvPr/>
          </p:nvSpPr>
          <p:spPr bwMode="auto">
            <a:xfrm>
              <a:off x="5275" y="3356"/>
              <a:ext cx="9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ca-ES" altLang="ca-ES" sz="1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G Times" charset="0"/>
                  <a:cs typeface="Arial" pitchFamily="34" charset="0"/>
                </a:rPr>
                <a:t> </a:t>
              </a:r>
              <a:endParaRPr kumimoji="0" lang="ca-ES" altLang="ca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637" name="Rectangle 131"/>
            <p:cNvSpPr>
              <a:spLocks noChangeArrowheads="1"/>
            </p:cNvSpPr>
            <p:nvPr/>
          </p:nvSpPr>
          <p:spPr bwMode="auto">
            <a:xfrm>
              <a:off x="4165" y="3508"/>
              <a:ext cx="12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ca-ES" altLang="ca-ES" sz="1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χ</a:t>
              </a:r>
              <a:endParaRPr kumimoji="0" lang="ca-ES" altLang="ca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638" name="Rectangle 132"/>
            <p:cNvSpPr>
              <a:spLocks noChangeArrowheads="1"/>
            </p:cNvSpPr>
            <p:nvPr/>
          </p:nvSpPr>
          <p:spPr bwMode="auto">
            <a:xfrm>
              <a:off x="4228" y="3609"/>
              <a:ext cx="115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ca-ES" altLang="ca-E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G Times" charset="0"/>
                  <a:cs typeface="Arial" pitchFamily="34" charset="0"/>
                </a:rPr>
                <a:t>M</a:t>
              </a:r>
              <a:endParaRPr kumimoji="0" lang="ca-ES" altLang="ca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639" name="Rectangle 133"/>
            <p:cNvSpPr>
              <a:spLocks noChangeArrowheads="1"/>
            </p:cNvSpPr>
            <p:nvPr/>
          </p:nvSpPr>
          <p:spPr bwMode="auto">
            <a:xfrm>
              <a:off x="4302" y="3609"/>
              <a:ext cx="64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ca-ES" altLang="ca-E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G Times" charset="0"/>
                  <a:cs typeface="Arial" pitchFamily="34" charset="0"/>
                </a:rPr>
                <a:t>-</a:t>
              </a:r>
              <a:endParaRPr kumimoji="0" lang="ca-ES" altLang="ca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640" name="Rectangle 134"/>
            <p:cNvSpPr>
              <a:spLocks noChangeArrowheads="1"/>
            </p:cNvSpPr>
            <p:nvPr/>
          </p:nvSpPr>
          <p:spPr bwMode="auto">
            <a:xfrm>
              <a:off x="4327" y="3609"/>
              <a:ext cx="101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ca-ES" altLang="ca-E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G Times" charset="0"/>
                  <a:cs typeface="Arial" pitchFamily="34" charset="0"/>
                </a:rPr>
                <a:t>H</a:t>
              </a:r>
              <a:endParaRPr kumimoji="0" lang="ca-ES" altLang="ca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641" name="Rectangle 135"/>
            <p:cNvSpPr>
              <a:spLocks noChangeArrowheads="1"/>
            </p:cNvSpPr>
            <p:nvPr/>
          </p:nvSpPr>
          <p:spPr bwMode="auto">
            <a:xfrm>
              <a:off x="4388" y="3517"/>
              <a:ext cx="78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ca-ES" altLang="ca-E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G Times" charset="0"/>
                  <a:cs typeface="Arial" pitchFamily="34" charset="0"/>
                </a:rPr>
                <a:t>2</a:t>
              </a:r>
              <a:endParaRPr kumimoji="0" lang="ca-ES" altLang="ca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642" name="Rectangle 136"/>
            <p:cNvSpPr>
              <a:spLocks noChangeArrowheads="1"/>
            </p:cNvSpPr>
            <p:nvPr/>
          </p:nvSpPr>
          <p:spPr bwMode="auto">
            <a:xfrm>
              <a:off x="4427" y="3533"/>
              <a:ext cx="545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ca-ES" altLang="ca-ES" sz="1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G Times" charset="0"/>
                  <a:cs typeface="Arial" pitchFamily="34" charset="0"/>
                </a:rPr>
                <a:t>  p&lt;,001</a:t>
              </a:r>
              <a:endParaRPr kumimoji="0" lang="ca-ES" altLang="ca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643" name="Rectangle 137"/>
            <p:cNvSpPr>
              <a:spLocks noChangeArrowheads="1"/>
            </p:cNvSpPr>
            <p:nvPr/>
          </p:nvSpPr>
          <p:spPr bwMode="auto">
            <a:xfrm>
              <a:off x="4967" y="3533"/>
              <a:ext cx="9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ca-ES" altLang="ca-ES" sz="1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G Times" charset="0"/>
                  <a:cs typeface="Arial" pitchFamily="34" charset="0"/>
                </a:rPr>
                <a:t> </a:t>
              </a:r>
              <a:endParaRPr kumimoji="0" lang="ca-ES" altLang="ca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644" name="Rectangle 138"/>
            <p:cNvSpPr>
              <a:spLocks noChangeArrowheads="1"/>
            </p:cNvSpPr>
            <p:nvPr/>
          </p:nvSpPr>
          <p:spPr bwMode="auto">
            <a:xfrm>
              <a:off x="348" y="3260"/>
              <a:ext cx="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  <p:sp>
          <p:nvSpPr>
            <p:cNvPr id="109645" name="Rectangle 139"/>
            <p:cNvSpPr>
              <a:spLocks noChangeArrowheads="1"/>
            </p:cNvSpPr>
            <p:nvPr/>
          </p:nvSpPr>
          <p:spPr bwMode="auto">
            <a:xfrm>
              <a:off x="350" y="3260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  <p:sp>
          <p:nvSpPr>
            <p:cNvPr id="109646" name="Rectangle 140"/>
            <p:cNvSpPr>
              <a:spLocks noChangeArrowheads="1"/>
            </p:cNvSpPr>
            <p:nvPr/>
          </p:nvSpPr>
          <p:spPr bwMode="auto">
            <a:xfrm>
              <a:off x="361" y="3260"/>
              <a:ext cx="1130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  <p:sp>
          <p:nvSpPr>
            <p:cNvPr id="109647" name="Rectangle 141"/>
            <p:cNvSpPr>
              <a:spLocks noChangeArrowheads="1"/>
            </p:cNvSpPr>
            <p:nvPr/>
          </p:nvSpPr>
          <p:spPr bwMode="auto">
            <a:xfrm>
              <a:off x="1491" y="3260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  <p:sp>
          <p:nvSpPr>
            <p:cNvPr id="109648" name="Rectangle 142"/>
            <p:cNvSpPr>
              <a:spLocks noChangeArrowheads="1"/>
            </p:cNvSpPr>
            <p:nvPr/>
          </p:nvSpPr>
          <p:spPr bwMode="auto">
            <a:xfrm>
              <a:off x="1491" y="3260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  <p:sp>
          <p:nvSpPr>
            <p:cNvPr id="109649" name="Rectangle 143"/>
            <p:cNvSpPr>
              <a:spLocks noChangeArrowheads="1"/>
            </p:cNvSpPr>
            <p:nvPr/>
          </p:nvSpPr>
          <p:spPr bwMode="auto">
            <a:xfrm>
              <a:off x="1502" y="3260"/>
              <a:ext cx="889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  <p:sp>
          <p:nvSpPr>
            <p:cNvPr id="109650" name="Rectangle 144"/>
            <p:cNvSpPr>
              <a:spLocks noChangeArrowheads="1"/>
            </p:cNvSpPr>
            <p:nvPr/>
          </p:nvSpPr>
          <p:spPr bwMode="auto">
            <a:xfrm>
              <a:off x="2391" y="326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  <p:sp>
          <p:nvSpPr>
            <p:cNvPr id="109651" name="Rectangle 145"/>
            <p:cNvSpPr>
              <a:spLocks noChangeArrowheads="1"/>
            </p:cNvSpPr>
            <p:nvPr/>
          </p:nvSpPr>
          <p:spPr bwMode="auto">
            <a:xfrm>
              <a:off x="2401" y="3260"/>
              <a:ext cx="97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  <p:sp>
          <p:nvSpPr>
            <p:cNvPr id="109652" name="Rectangle 146"/>
            <p:cNvSpPr>
              <a:spLocks noChangeArrowheads="1"/>
            </p:cNvSpPr>
            <p:nvPr/>
          </p:nvSpPr>
          <p:spPr bwMode="auto">
            <a:xfrm>
              <a:off x="3371" y="3260"/>
              <a:ext cx="10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  <p:sp>
          <p:nvSpPr>
            <p:cNvPr id="109653" name="Rectangle 147"/>
            <p:cNvSpPr>
              <a:spLocks noChangeArrowheads="1"/>
            </p:cNvSpPr>
            <p:nvPr/>
          </p:nvSpPr>
          <p:spPr bwMode="auto">
            <a:xfrm>
              <a:off x="3693" y="3260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  <p:sp>
          <p:nvSpPr>
            <p:cNvPr id="109654" name="Rectangle 148"/>
            <p:cNvSpPr>
              <a:spLocks noChangeArrowheads="1"/>
            </p:cNvSpPr>
            <p:nvPr/>
          </p:nvSpPr>
          <p:spPr bwMode="auto">
            <a:xfrm>
              <a:off x="3693" y="3260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  <p:sp>
          <p:nvSpPr>
            <p:cNvPr id="109655" name="Rectangle 149"/>
            <p:cNvSpPr>
              <a:spLocks noChangeArrowheads="1"/>
            </p:cNvSpPr>
            <p:nvPr/>
          </p:nvSpPr>
          <p:spPr bwMode="auto">
            <a:xfrm>
              <a:off x="3704" y="3260"/>
              <a:ext cx="856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  <p:sp>
          <p:nvSpPr>
            <p:cNvPr id="109656" name="Rectangle 150"/>
            <p:cNvSpPr>
              <a:spLocks noChangeArrowheads="1"/>
            </p:cNvSpPr>
            <p:nvPr/>
          </p:nvSpPr>
          <p:spPr bwMode="auto">
            <a:xfrm>
              <a:off x="4560" y="3260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  <p:sp>
          <p:nvSpPr>
            <p:cNvPr id="109657" name="Rectangle 151"/>
            <p:cNvSpPr>
              <a:spLocks noChangeArrowheads="1"/>
            </p:cNvSpPr>
            <p:nvPr/>
          </p:nvSpPr>
          <p:spPr bwMode="auto">
            <a:xfrm>
              <a:off x="4571" y="3260"/>
              <a:ext cx="855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  <p:sp>
          <p:nvSpPr>
            <p:cNvPr id="109658" name="Rectangle 152"/>
            <p:cNvSpPr>
              <a:spLocks noChangeArrowheads="1"/>
            </p:cNvSpPr>
            <p:nvPr/>
          </p:nvSpPr>
          <p:spPr bwMode="auto">
            <a:xfrm>
              <a:off x="5426" y="3260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  <p:sp>
          <p:nvSpPr>
            <p:cNvPr id="109659" name="Rectangle 153"/>
            <p:cNvSpPr>
              <a:spLocks noChangeArrowheads="1"/>
            </p:cNvSpPr>
            <p:nvPr/>
          </p:nvSpPr>
          <p:spPr bwMode="auto">
            <a:xfrm>
              <a:off x="1491" y="3272"/>
              <a:ext cx="10" cy="44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  <p:sp>
          <p:nvSpPr>
            <p:cNvPr id="109660" name="Rectangle 154"/>
            <p:cNvSpPr>
              <a:spLocks noChangeArrowheads="1"/>
            </p:cNvSpPr>
            <p:nvPr/>
          </p:nvSpPr>
          <p:spPr bwMode="auto">
            <a:xfrm>
              <a:off x="1491" y="3716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  <p:sp>
          <p:nvSpPr>
            <p:cNvPr id="109661" name="Rectangle 155"/>
            <p:cNvSpPr>
              <a:spLocks noChangeArrowheads="1"/>
            </p:cNvSpPr>
            <p:nvPr/>
          </p:nvSpPr>
          <p:spPr bwMode="auto">
            <a:xfrm>
              <a:off x="1491" y="3716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  <p:sp>
          <p:nvSpPr>
            <p:cNvPr id="109662" name="Rectangle 156"/>
            <p:cNvSpPr>
              <a:spLocks noChangeArrowheads="1"/>
            </p:cNvSpPr>
            <p:nvPr/>
          </p:nvSpPr>
          <p:spPr bwMode="auto">
            <a:xfrm>
              <a:off x="1501" y="3716"/>
              <a:ext cx="187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  <p:sp>
          <p:nvSpPr>
            <p:cNvPr id="109663" name="Rectangle 157"/>
            <p:cNvSpPr>
              <a:spLocks noChangeArrowheads="1"/>
            </p:cNvSpPr>
            <p:nvPr/>
          </p:nvSpPr>
          <p:spPr bwMode="auto">
            <a:xfrm>
              <a:off x="3371" y="3272"/>
              <a:ext cx="10" cy="44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  <p:sp>
          <p:nvSpPr>
            <p:cNvPr id="109664" name="Rectangle 158"/>
            <p:cNvSpPr>
              <a:spLocks noChangeArrowheads="1"/>
            </p:cNvSpPr>
            <p:nvPr/>
          </p:nvSpPr>
          <p:spPr bwMode="auto">
            <a:xfrm>
              <a:off x="3371" y="3716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  <p:sp>
          <p:nvSpPr>
            <p:cNvPr id="109665" name="Rectangle 159"/>
            <p:cNvSpPr>
              <a:spLocks noChangeArrowheads="1"/>
            </p:cNvSpPr>
            <p:nvPr/>
          </p:nvSpPr>
          <p:spPr bwMode="auto">
            <a:xfrm>
              <a:off x="3371" y="3716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  <p:sp>
          <p:nvSpPr>
            <p:cNvPr id="109666" name="Rectangle 160"/>
            <p:cNvSpPr>
              <a:spLocks noChangeArrowheads="1"/>
            </p:cNvSpPr>
            <p:nvPr/>
          </p:nvSpPr>
          <p:spPr bwMode="auto">
            <a:xfrm>
              <a:off x="3693" y="3272"/>
              <a:ext cx="11" cy="44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  <p:sp>
          <p:nvSpPr>
            <p:cNvPr id="109667" name="Rectangle 161"/>
            <p:cNvSpPr>
              <a:spLocks noChangeArrowheads="1"/>
            </p:cNvSpPr>
            <p:nvPr/>
          </p:nvSpPr>
          <p:spPr bwMode="auto">
            <a:xfrm>
              <a:off x="3693" y="3716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  <p:sp>
          <p:nvSpPr>
            <p:cNvPr id="109668" name="Rectangle 162"/>
            <p:cNvSpPr>
              <a:spLocks noChangeArrowheads="1"/>
            </p:cNvSpPr>
            <p:nvPr/>
          </p:nvSpPr>
          <p:spPr bwMode="auto">
            <a:xfrm>
              <a:off x="3693" y="3716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  <p:sp>
          <p:nvSpPr>
            <p:cNvPr id="109669" name="Rectangle 163"/>
            <p:cNvSpPr>
              <a:spLocks noChangeArrowheads="1"/>
            </p:cNvSpPr>
            <p:nvPr/>
          </p:nvSpPr>
          <p:spPr bwMode="auto">
            <a:xfrm>
              <a:off x="3704" y="3716"/>
              <a:ext cx="1725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  <p:sp>
          <p:nvSpPr>
            <p:cNvPr id="109670" name="Rectangle 164"/>
            <p:cNvSpPr>
              <a:spLocks noChangeArrowheads="1"/>
            </p:cNvSpPr>
            <p:nvPr/>
          </p:nvSpPr>
          <p:spPr bwMode="auto">
            <a:xfrm>
              <a:off x="5429" y="3272"/>
              <a:ext cx="5" cy="44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  <p:sp>
          <p:nvSpPr>
            <p:cNvPr id="109671" name="Rectangle 165"/>
            <p:cNvSpPr>
              <a:spLocks noChangeArrowheads="1"/>
            </p:cNvSpPr>
            <p:nvPr/>
          </p:nvSpPr>
          <p:spPr bwMode="auto">
            <a:xfrm>
              <a:off x="5429" y="3716"/>
              <a:ext cx="5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a-ES"/>
            </a:p>
          </p:txBody>
        </p:sp>
        <p:sp>
          <p:nvSpPr>
            <p:cNvPr id="109672" name="Rectangle 166"/>
            <p:cNvSpPr>
              <a:spLocks noChangeArrowheads="1"/>
            </p:cNvSpPr>
            <p:nvPr/>
          </p:nvSpPr>
          <p:spPr bwMode="auto">
            <a:xfrm>
              <a:off x="352" y="3727"/>
              <a:ext cx="93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ca-ES" altLang="ca-E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ca-ES" altLang="ca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3"/>
          <p:cNvSpPr>
            <a:spLocks noGrp="1"/>
          </p:cNvSpPr>
          <p:nvPr>
            <p:ph type="body" idx="4294967295"/>
          </p:nvPr>
        </p:nvSpPr>
        <p:spPr>
          <a:xfrm>
            <a:off x="631825" y="1268413"/>
            <a:ext cx="8915400" cy="531812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s-ES" sz="1600" b="1" dirty="0">
                <a:latin typeface="Arial" charset="0"/>
              </a:rPr>
              <a:t>149 </a:t>
            </a:r>
            <a:r>
              <a:rPr lang="es-ES" sz="1600" b="1" dirty="0" err="1">
                <a:latin typeface="Arial" charset="0"/>
              </a:rPr>
              <a:t>diabetic</a:t>
            </a:r>
            <a:r>
              <a:rPr lang="es-ES" sz="1600" b="1" dirty="0">
                <a:latin typeface="Arial" charset="0"/>
              </a:rPr>
              <a:t> </a:t>
            </a:r>
            <a:r>
              <a:rPr lang="es-ES" sz="1600" b="1" dirty="0" err="1">
                <a:latin typeface="Arial" charset="0"/>
              </a:rPr>
              <a:t>cohort</a:t>
            </a:r>
            <a:r>
              <a:rPr lang="es-ES" sz="1600" b="1" dirty="0">
                <a:latin typeface="Arial" charset="0"/>
              </a:rPr>
              <a:t> </a:t>
            </a:r>
            <a:r>
              <a:rPr lang="es-ES" sz="1600" b="1" dirty="0" err="1">
                <a:latin typeface="Arial" charset="0"/>
              </a:rPr>
              <a:t>followed</a:t>
            </a:r>
            <a:r>
              <a:rPr lang="es-ES" sz="1600" b="1" dirty="0">
                <a:latin typeface="Arial" charset="0"/>
              </a:rPr>
              <a:t> up 176 </a:t>
            </a:r>
            <a:r>
              <a:rPr lang="es-ES" sz="1600" b="1" dirty="0" err="1">
                <a:latin typeface="Arial" charset="0"/>
              </a:rPr>
              <a:t>years</a:t>
            </a:r>
            <a:r>
              <a:rPr lang="es-ES" sz="1600" b="1" dirty="0">
                <a:latin typeface="Arial" charset="0"/>
              </a:rPr>
              <a:t>. </a:t>
            </a:r>
            <a:r>
              <a:rPr lang="es-ES" sz="1600" b="1" dirty="0" err="1">
                <a:latin typeface="Arial" charset="0"/>
              </a:rPr>
              <a:t>Interested</a:t>
            </a:r>
            <a:r>
              <a:rPr lang="es-ES" sz="1600" b="1" dirty="0">
                <a:latin typeface="Arial" charset="0"/>
              </a:rPr>
              <a:t> in </a:t>
            </a:r>
            <a:r>
              <a:rPr lang="es-ES" sz="1600" b="1" dirty="0" err="1">
                <a:latin typeface="Arial" charset="0"/>
              </a:rPr>
              <a:t>pronostic</a:t>
            </a:r>
            <a:r>
              <a:rPr lang="es-ES" sz="1600" b="1" dirty="0">
                <a:latin typeface="Arial" charset="0"/>
              </a:rPr>
              <a:t> </a:t>
            </a:r>
            <a:r>
              <a:rPr lang="es-ES" sz="1600" b="1" dirty="0" err="1">
                <a:latin typeface="Arial" charset="0"/>
              </a:rPr>
              <a:t>factors</a:t>
            </a:r>
            <a:r>
              <a:rPr lang="es-ES" sz="1600" b="1" dirty="0">
                <a:latin typeface="Arial" charset="0"/>
              </a:rPr>
              <a:t> of </a:t>
            </a:r>
            <a:r>
              <a:rPr lang="es-ES" sz="1600" b="1" dirty="0" err="1">
                <a:latin typeface="Arial" charset="0"/>
              </a:rPr>
              <a:t>death</a:t>
            </a:r>
            <a:r>
              <a:rPr lang="es-ES" sz="1600" b="1" dirty="0">
                <a:latin typeface="Arial" charset="0"/>
              </a:rPr>
              <a:t>.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ca-ES" sz="1600" dirty="0"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ca-ES" sz="1600" dirty="0" err="1">
                <a:latin typeface="Arial" charset="0"/>
              </a:rPr>
              <a:t>Outcome</a:t>
            </a:r>
            <a:r>
              <a:rPr lang="ca-ES" sz="1600" dirty="0">
                <a:latin typeface="Arial" charset="0"/>
              </a:rPr>
              <a:t>: </a:t>
            </a:r>
            <a:r>
              <a:rPr lang="ca-ES" sz="1600" dirty="0" err="1">
                <a:latin typeface="Arial" charset="0"/>
              </a:rPr>
              <a:t>Death</a:t>
            </a:r>
            <a:r>
              <a:rPr lang="ca-ES" sz="1600" dirty="0">
                <a:latin typeface="Arial" charset="0"/>
              </a:rPr>
              <a:t> (MORT)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ca-ES" sz="1600" b="1" dirty="0">
                <a:latin typeface="Arial" charset="0"/>
              </a:rPr>
              <a:t>Variables:</a:t>
            </a:r>
          </a:p>
          <a:p>
            <a:pPr eaLnBrk="1" hangingPunct="1">
              <a:lnSpc>
                <a:spcPct val="80000"/>
              </a:lnSpc>
            </a:pPr>
            <a:r>
              <a:rPr lang="ca-ES" sz="1600" dirty="0">
                <a:latin typeface="Arial" charset="0"/>
              </a:rPr>
              <a:t>Time of </a:t>
            </a:r>
            <a:r>
              <a:rPr lang="ca-ES" sz="1600" dirty="0" err="1">
                <a:latin typeface="Arial" charset="0"/>
              </a:rPr>
              <a:t>follow</a:t>
            </a:r>
            <a:r>
              <a:rPr lang="ca-ES" sz="1600" dirty="0">
                <a:latin typeface="Arial" charset="0"/>
              </a:rPr>
              <a:t> up (TEMPSVIU)</a:t>
            </a:r>
          </a:p>
          <a:p>
            <a:pPr eaLnBrk="1" hangingPunct="1">
              <a:lnSpc>
                <a:spcPct val="80000"/>
              </a:lnSpc>
            </a:pPr>
            <a:r>
              <a:rPr lang="ca-ES" sz="1600" dirty="0" err="1">
                <a:latin typeface="Arial" charset="0"/>
              </a:rPr>
              <a:t>Age</a:t>
            </a:r>
            <a:r>
              <a:rPr lang="ca-ES" sz="1600" dirty="0">
                <a:latin typeface="Arial" charset="0"/>
              </a:rPr>
              <a:t> (EDAT)</a:t>
            </a:r>
          </a:p>
          <a:p>
            <a:pPr eaLnBrk="1" hangingPunct="1">
              <a:lnSpc>
                <a:spcPct val="80000"/>
              </a:lnSpc>
            </a:pPr>
            <a:r>
              <a:rPr lang="ca-ES" sz="1600" dirty="0" err="1">
                <a:latin typeface="Arial" charset="0"/>
              </a:rPr>
              <a:t>Body</a:t>
            </a:r>
            <a:r>
              <a:rPr lang="ca-ES" sz="1600" dirty="0">
                <a:latin typeface="Arial" charset="0"/>
              </a:rPr>
              <a:t> </a:t>
            </a:r>
            <a:r>
              <a:rPr lang="ca-ES" sz="1600" dirty="0" err="1">
                <a:latin typeface="Arial" charset="0"/>
              </a:rPr>
              <a:t>Mass</a:t>
            </a:r>
            <a:r>
              <a:rPr lang="ca-ES" sz="1600" dirty="0">
                <a:latin typeface="Arial" charset="0"/>
              </a:rPr>
              <a:t> </a:t>
            </a:r>
            <a:r>
              <a:rPr lang="ca-ES" sz="1600" dirty="0" err="1">
                <a:latin typeface="Arial" charset="0"/>
              </a:rPr>
              <a:t>Index</a:t>
            </a:r>
            <a:r>
              <a:rPr lang="ca-ES" sz="1600" dirty="0">
                <a:latin typeface="Arial" charset="0"/>
              </a:rPr>
              <a:t> (BMP)</a:t>
            </a:r>
          </a:p>
          <a:p>
            <a:pPr eaLnBrk="1" hangingPunct="1">
              <a:lnSpc>
                <a:spcPct val="80000"/>
              </a:lnSpc>
            </a:pPr>
            <a:r>
              <a:rPr lang="ca-ES" sz="1600" dirty="0" err="1">
                <a:latin typeface="Arial" charset="0"/>
              </a:rPr>
              <a:t>Systolic</a:t>
            </a:r>
            <a:r>
              <a:rPr lang="ca-ES" sz="1600" dirty="0">
                <a:latin typeface="Arial" charset="0"/>
              </a:rPr>
              <a:t> and </a:t>
            </a:r>
            <a:r>
              <a:rPr lang="ca-ES" sz="1600" dirty="0" err="1">
                <a:latin typeface="Arial" charset="0"/>
              </a:rPr>
              <a:t>Diastolic</a:t>
            </a:r>
            <a:r>
              <a:rPr lang="ca-ES" sz="1600" dirty="0">
                <a:latin typeface="Arial" charset="0"/>
              </a:rPr>
              <a:t> </a:t>
            </a:r>
            <a:r>
              <a:rPr lang="ca-ES" sz="1600" dirty="0" err="1">
                <a:latin typeface="Arial" charset="0"/>
              </a:rPr>
              <a:t>blood</a:t>
            </a:r>
            <a:r>
              <a:rPr lang="ca-ES" sz="1600" dirty="0">
                <a:latin typeface="Arial" charset="0"/>
              </a:rPr>
              <a:t> </a:t>
            </a:r>
            <a:r>
              <a:rPr lang="ca-ES" sz="1600" dirty="0" err="1">
                <a:latin typeface="Arial" charset="0"/>
              </a:rPr>
              <a:t>pressure</a:t>
            </a:r>
            <a:r>
              <a:rPr lang="ca-ES" sz="1600" dirty="0">
                <a:latin typeface="Arial" charset="0"/>
              </a:rPr>
              <a:t> (SBP, DBP)</a:t>
            </a:r>
          </a:p>
          <a:p>
            <a:pPr eaLnBrk="1" hangingPunct="1">
              <a:lnSpc>
                <a:spcPct val="80000"/>
              </a:lnSpc>
            </a:pPr>
            <a:r>
              <a:rPr lang="ca-ES" sz="1600" dirty="0" err="1">
                <a:latin typeface="Arial" charset="0"/>
              </a:rPr>
              <a:t>Smoking</a:t>
            </a:r>
            <a:r>
              <a:rPr lang="ca-ES" sz="1600" dirty="0">
                <a:latin typeface="Arial" charset="0"/>
              </a:rPr>
              <a:t>(TABAC)</a:t>
            </a:r>
          </a:p>
          <a:p>
            <a:pPr eaLnBrk="1" hangingPunct="1">
              <a:lnSpc>
                <a:spcPct val="80000"/>
              </a:lnSpc>
            </a:pPr>
            <a:r>
              <a:rPr lang="ca-ES" sz="1600" dirty="0" err="1">
                <a:latin typeface="Arial" charset="0"/>
              </a:rPr>
              <a:t>Electrocardiogram</a:t>
            </a:r>
            <a:r>
              <a:rPr lang="ca-ES" sz="1600" dirty="0">
                <a:latin typeface="Arial" charset="0"/>
              </a:rPr>
              <a:t> (ECG)</a:t>
            </a:r>
          </a:p>
          <a:p>
            <a:pPr eaLnBrk="1" hangingPunct="1">
              <a:lnSpc>
                <a:spcPct val="80000"/>
              </a:lnSpc>
            </a:pPr>
            <a:r>
              <a:rPr lang="ca-ES" sz="1600" dirty="0">
                <a:latin typeface="Arial" charset="0"/>
              </a:rPr>
              <a:t>Antecedent of </a:t>
            </a:r>
            <a:r>
              <a:rPr lang="ca-ES" sz="1600" dirty="0" err="1">
                <a:latin typeface="Arial" charset="0"/>
              </a:rPr>
              <a:t>Coronary</a:t>
            </a:r>
            <a:r>
              <a:rPr lang="ca-ES" sz="1600" dirty="0">
                <a:latin typeface="Arial" charset="0"/>
              </a:rPr>
              <a:t> </a:t>
            </a:r>
            <a:r>
              <a:rPr lang="ca-ES" sz="1600" dirty="0" err="1">
                <a:latin typeface="Arial" charset="0"/>
              </a:rPr>
              <a:t>Heart</a:t>
            </a:r>
            <a:r>
              <a:rPr lang="ca-ES" sz="1600" dirty="0">
                <a:latin typeface="Arial" charset="0"/>
              </a:rPr>
              <a:t> </a:t>
            </a:r>
            <a:r>
              <a:rPr lang="ca-ES" sz="1600" dirty="0" err="1">
                <a:latin typeface="Arial" charset="0"/>
              </a:rPr>
              <a:t>Disease</a:t>
            </a:r>
            <a:r>
              <a:rPr lang="ca-ES" sz="1600" dirty="0">
                <a:latin typeface="Arial" charset="0"/>
              </a:rPr>
              <a:t> (CHD)</a:t>
            </a:r>
          </a:p>
          <a:p>
            <a:pPr eaLnBrk="1" hangingPunct="1">
              <a:lnSpc>
                <a:spcPct val="80000"/>
              </a:lnSpc>
            </a:pPr>
            <a:endParaRPr lang="es-ES" sz="1600" dirty="0">
              <a:latin typeface="Arial" charset="0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s-ES" sz="1600" dirty="0">
              <a:latin typeface="Arial" charset="0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s-ES" sz="1200" dirty="0">
                <a:latin typeface="Courier New" pitchFamily="49" charset="0"/>
              </a:rPr>
              <a:t> NUMPACIENT MORT TEMPSVIU EDAT  BMI EDATDIAGNO TABAC SBP DBP ECG CHD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s-ES" sz="1200" dirty="0">
                <a:latin typeface="Courier New" pitchFamily="49" charset="0"/>
              </a:rPr>
              <a:t>          1    0     12.4   44 34.2         41     0 132  96   1   0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s-ES" sz="1200" dirty="0">
                <a:latin typeface="Courier New" pitchFamily="49" charset="0"/>
              </a:rPr>
              <a:t>          2    0     12.4   49 32.6         48     2 130  72   1   0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s-ES" sz="1200" dirty="0">
                <a:latin typeface="Courier New" pitchFamily="49" charset="0"/>
              </a:rPr>
              <a:t>          3    0      9.6   49 22.0         35     2 108  58   1   1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s-ES" sz="1200" dirty="0">
                <a:latin typeface="Courier New" pitchFamily="49" charset="0"/>
              </a:rPr>
              <a:t>148    1     10.6   62 30.6         49     0 160  86   2   1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s-ES" sz="1200" dirty="0">
                <a:latin typeface="Courier New" pitchFamily="49" charset="0"/>
              </a:rPr>
              <a:t>        149    0     10.5   49 30.8         47     1 146  86   1   0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s-ES" sz="1200" dirty="0">
                <a:latin typeface="Courier New" pitchFamily="49" charset="0"/>
              </a:rPr>
              <a:t>MORT 1=DEATH 0= ALIVE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s-ES" sz="1200" dirty="0">
                <a:latin typeface="Courier New" pitchFamily="49" charset="0"/>
              </a:rPr>
              <a:t>TABAC 0=NON SMOKER, 1= EX SMOKER, 2=SMOKER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s-ES" sz="1200" dirty="0">
                <a:latin typeface="Courier New" pitchFamily="49" charset="0"/>
              </a:rPr>
              <a:t>ECG  1=NORMAL, 2=BORDER LINE 3=ABNORMAL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s-ES" sz="1200" dirty="0">
                <a:latin typeface="Courier New" pitchFamily="49" charset="0"/>
              </a:rPr>
              <a:t>CHD 0=NON ANTECEDENT CHD 1=ANTECEDENT CHD</a:t>
            </a:r>
          </a:p>
        </p:txBody>
      </p:sp>
      <p:sp>
        <p:nvSpPr>
          <p:cNvPr id="11266" name="Rectangle 4"/>
          <p:cNvSpPr>
            <a:spLocks noChangeArrowheads="1"/>
          </p:cNvSpPr>
          <p:nvPr/>
        </p:nvSpPr>
        <p:spPr bwMode="auto">
          <a:xfrm>
            <a:off x="632520" y="477490"/>
            <a:ext cx="4630511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ca-ES" sz="2800" b="1" u="none" dirty="0" err="1"/>
              <a:t>Example</a:t>
            </a:r>
            <a:r>
              <a:rPr lang="ca-ES" sz="2800" b="1" u="none" dirty="0"/>
              <a:t> </a:t>
            </a:r>
            <a:r>
              <a:rPr lang="ca-ES" sz="2800" b="1" u="none" dirty="0" err="1"/>
              <a:t>Diabetic</a:t>
            </a:r>
            <a:r>
              <a:rPr lang="ca-ES" sz="2800" b="1" u="none" dirty="0"/>
              <a:t> Cohort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92560" y="485800"/>
            <a:ext cx="8418140" cy="1143000"/>
          </a:xfrm>
        </p:spPr>
        <p:txBody>
          <a:bodyPr/>
          <a:lstStyle/>
          <a:p>
            <a:r>
              <a:rPr lang="es-ES" dirty="0" err="1"/>
              <a:t>Exercise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s-ES" sz="2800" dirty="0" err="1"/>
              <a:t>Import</a:t>
            </a:r>
            <a:r>
              <a:rPr lang="es-ES" sz="2800" dirty="0"/>
              <a:t> data </a:t>
            </a:r>
            <a:r>
              <a:rPr lang="es-ES" sz="2800" dirty="0" err="1"/>
              <a:t>from</a:t>
            </a:r>
            <a:r>
              <a:rPr lang="es-ES" sz="2800" dirty="0"/>
              <a:t> SPSS diabetes.sav</a:t>
            </a:r>
          </a:p>
          <a:p>
            <a:pPr>
              <a:buFont typeface="+mj-lt"/>
              <a:buAutoNum type="arabicPeriod"/>
            </a:pPr>
            <a:endParaRPr lang="es-ES" sz="2800" dirty="0"/>
          </a:p>
          <a:p>
            <a:pPr>
              <a:buFont typeface="+mj-lt"/>
              <a:buAutoNum type="arabicPeriod"/>
            </a:pPr>
            <a:r>
              <a:rPr lang="es-ES" sz="2800" dirty="0" err="1"/>
              <a:t>Study</a:t>
            </a:r>
            <a:r>
              <a:rPr lang="es-ES" sz="2800" dirty="0"/>
              <a:t> </a:t>
            </a:r>
            <a:r>
              <a:rPr lang="es-ES" sz="2800" dirty="0" err="1"/>
              <a:t>the</a:t>
            </a:r>
            <a:r>
              <a:rPr lang="es-ES" sz="2800" dirty="0"/>
              <a:t> </a:t>
            </a:r>
            <a:r>
              <a:rPr lang="es-ES" sz="2800" dirty="0" err="1"/>
              <a:t>relation</a:t>
            </a:r>
            <a:r>
              <a:rPr lang="es-ES" sz="2800" dirty="0"/>
              <a:t> </a:t>
            </a:r>
            <a:r>
              <a:rPr lang="es-ES" sz="2800" dirty="0" err="1"/>
              <a:t>between</a:t>
            </a:r>
            <a:r>
              <a:rPr lang="es-ES" sz="2800" dirty="0"/>
              <a:t> </a:t>
            </a:r>
            <a:r>
              <a:rPr lang="es-ES" sz="2800" dirty="0" err="1"/>
              <a:t>mortality</a:t>
            </a:r>
            <a:r>
              <a:rPr lang="es-ES" sz="2800" dirty="0"/>
              <a:t> and </a:t>
            </a:r>
            <a:r>
              <a:rPr lang="es-ES" sz="2800" dirty="0" err="1"/>
              <a:t>coronary</a:t>
            </a:r>
            <a:r>
              <a:rPr lang="es-ES" sz="2800" dirty="0"/>
              <a:t> </a:t>
            </a:r>
            <a:r>
              <a:rPr lang="es-ES" sz="2800" dirty="0" err="1"/>
              <a:t>heart</a:t>
            </a:r>
            <a:r>
              <a:rPr lang="es-ES" sz="2800" dirty="0"/>
              <a:t> </a:t>
            </a:r>
            <a:r>
              <a:rPr lang="es-ES" sz="2800" dirty="0" err="1"/>
              <a:t>disease</a:t>
            </a:r>
            <a:endParaRPr lang="es-ES" sz="2800" dirty="0"/>
          </a:p>
          <a:p>
            <a:pPr lvl="1">
              <a:buFont typeface="Arial" pitchFamily="34" charset="0"/>
              <a:buChar char="•"/>
            </a:pPr>
            <a:r>
              <a:rPr lang="es-ES" sz="2400" dirty="0"/>
              <a:t>Simple </a:t>
            </a:r>
            <a:r>
              <a:rPr lang="es-ES" sz="2400" dirty="0" err="1"/>
              <a:t>analysis</a:t>
            </a:r>
            <a:r>
              <a:rPr lang="es-ES" sz="2400" dirty="0"/>
              <a:t> </a:t>
            </a:r>
            <a:r>
              <a:rPr lang="es-ES" sz="2400" dirty="0" err="1"/>
              <a:t>fit</a:t>
            </a:r>
            <a:r>
              <a:rPr lang="es-ES" sz="2400" dirty="0"/>
              <a:t> a 2x2 </a:t>
            </a:r>
            <a:r>
              <a:rPr lang="es-ES" sz="2400" dirty="0" err="1"/>
              <a:t>table</a:t>
            </a:r>
            <a:r>
              <a:rPr lang="es-ES" sz="2400" dirty="0"/>
              <a:t> and </a:t>
            </a:r>
            <a:r>
              <a:rPr lang="es-ES" sz="2400" dirty="0" err="1"/>
              <a:t>calculate</a:t>
            </a:r>
            <a:r>
              <a:rPr lang="es-ES" sz="2400" dirty="0"/>
              <a:t> </a:t>
            </a:r>
            <a:r>
              <a:rPr lang="es-ES" sz="2400" dirty="0" err="1"/>
              <a:t>association</a:t>
            </a:r>
            <a:r>
              <a:rPr lang="es-ES" sz="2400" dirty="0"/>
              <a:t> test</a:t>
            </a:r>
          </a:p>
          <a:p>
            <a:pPr lvl="1">
              <a:buFont typeface="Arial" pitchFamily="34" charset="0"/>
              <a:buChar char="•"/>
            </a:pPr>
            <a:r>
              <a:rPr lang="es-ES" sz="2400" dirty="0" err="1"/>
              <a:t>Stratified</a:t>
            </a:r>
            <a:r>
              <a:rPr lang="es-ES" sz="2400" dirty="0"/>
              <a:t> </a:t>
            </a:r>
            <a:r>
              <a:rPr lang="es-ES" sz="2400" dirty="0" err="1"/>
              <a:t>analysis</a:t>
            </a:r>
            <a:r>
              <a:rPr lang="es-ES" sz="2400" dirty="0"/>
              <a:t>. </a:t>
            </a:r>
            <a:r>
              <a:rPr lang="es-ES" sz="2400" dirty="0" err="1"/>
              <a:t>Carry</a:t>
            </a:r>
            <a:r>
              <a:rPr lang="es-ES" sz="2400" dirty="0"/>
              <a:t> </a:t>
            </a:r>
            <a:r>
              <a:rPr lang="es-ES" sz="2400" dirty="0" err="1"/>
              <a:t>on</a:t>
            </a:r>
            <a:r>
              <a:rPr lang="es-ES" sz="2400" dirty="0"/>
              <a:t> a </a:t>
            </a:r>
            <a:r>
              <a:rPr lang="es-ES" sz="2400" dirty="0" err="1"/>
              <a:t>stratified</a:t>
            </a:r>
            <a:r>
              <a:rPr lang="es-ES" sz="2400" dirty="0"/>
              <a:t> </a:t>
            </a:r>
            <a:r>
              <a:rPr lang="es-ES" sz="2400" dirty="0" err="1"/>
              <a:t>analysis</a:t>
            </a:r>
            <a:r>
              <a:rPr lang="es-ES" sz="2400" dirty="0"/>
              <a:t> </a:t>
            </a:r>
            <a:r>
              <a:rPr lang="es-ES" sz="2400" dirty="0" err="1"/>
              <a:t>by</a:t>
            </a:r>
            <a:r>
              <a:rPr lang="es-ES" sz="2400" dirty="0"/>
              <a:t> “</a:t>
            </a:r>
            <a:r>
              <a:rPr lang="es-ES" sz="2400" dirty="0" err="1"/>
              <a:t>tabac</a:t>
            </a:r>
            <a:r>
              <a:rPr lang="es-ES" sz="2400" dirty="0"/>
              <a:t>”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body" sz="quarter" idx="10"/>
          </p:nvPr>
        </p:nvSpPr>
        <p:spPr>
          <a:xfrm>
            <a:off x="3903663" y="1128156"/>
            <a:ext cx="6002337" cy="4801157"/>
          </a:xfrm>
        </p:spPr>
        <p:txBody>
          <a:bodyPr/>
          <a:lstStyle/>
          <a:p>
            <a:pPr marL="341313" indent="-341313"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Introduction. Dichotomous outcome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100" dirty="0">
                <a:solidFill>
                  <a:schemeClr val="bg1">
                    <a:lumMod val="65000"/>
                  </a:schemeClr>
                </a:solidFill>
              </a:rPr>
              <a:t>Simple Analysis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100" dirty="0">
                <a:solidFill>
                  <a:schemeClr val="bg1">
                    <a:lumMod val="65000"/>
                  </a:schemeClr>
                </a:solidFill>
              </a:rPr>
              <a:t>Stratified Analysis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100" dirty="0">
              <a:solidFill>
                <a:schemeClr val="bg1">
                  <a:lumMod val="65000"/>
                </a:schemeClr>
              </a:solidFill>
            </a:endParaRPr>
          </a:p>
          <a:p>
            <a:pPr marL="341313" indent="-341313"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/>
              <a:t>Simple logistic regression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100" dirty="0">
                <a:solidFill>
                  <a:schemeClr val="bg1">
                    <a:lumMod val="65000"/>
                  </a:schemeClr>
                </a:solidFill>
              </a:rPr>
              <a:t>Model Estimation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100" dirty="0">
                <a:solidFill>
                  <a:schemeClr val="bg1">
                    <a:lumMod val="65000"/>
                  </a:schemeClr>
                </a:solidFill>
              </a:rPr>
              <a:t>Model Evaluation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100" dirty="0">
                <a:solidFill>
                  <a:schemeClr val="bg1">
                    <a:lumMod val="65000"/>
                  </a:schemeClr>
                </a:solidFill>
              </a:rPr>
              <a:t>Interpretation of results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600" dirty="0">
              <a:solidFill>
                <a:schemeClr val="bg1">
                  <a:lumMod val="65000"/>
                </a:schemeClr>
              </a:solidFill>
            </a:endParaRPr>
          </a:p>
          <a:p>
            <a:pPr marL="341313" indent="-341313"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Multivariate logistic regression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200" dirty="0"/>
          </a:p>
          <a:p>
            <a:pPr marL="341313" indent="-341313"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049539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E:\Selection_02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17576" y="764704"/>
            <a:ext cx="5910239" cy="1904072"/>
          </a:xfrm>
          <a:prstGeom prst="rect">
            <a:avLst/>
          </a:prstGeom>
          <a:noFill/>
        </p:spPr>
      </p:pic>
      <p:pic>
        <p:nvPicPr>
          <p:cNvPr id="8" name="Picture 6" descr="E:\Selection_02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3417" y="2852936"/>
            <a:ext cx="1729104" cy="1486663"/>
          </a:xfrm>
          <a:prstGeom prst="rect">
            <a:avLst/>
          </a:prstGeom>
          <a:noFill/>
        </p:spPr>
      </p:pic>
      <p:pic>
        <p:nvPicPr>
          <p:cNvPr id="9" name="Picture 7" descr="E:\Selection_02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08301" y="2852936"/>
            <a:ext cx="1735619" cy="1512865"/>
          </a:xfrm>
          <a:prstGeom prst="rect">
            <a:avLst/>
          </a:prstGeom>
          <a:noFill/>
        </p:spPr>
      </p:pic>
      <p:pic>
        <p:nvPicPr>
          <p:cNvPr id="10" name="Picture 8" descr="E:\Selection_026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70879" y="2852936"/>
            <a:ext cx="1679209" cy="1473872"/>
          </a:xfrm>
          <a:prstGeom prst="rect">
            <a:avLst/>
          </a:prstGeom>
          <a:noFill/>
        </p:spPr>
      </p:pic>
      <p:pic>
        <p:nvPicPr>
          <p:cNvPr id="186374" name="Picture 6" descr="E:\Estadística Avançada per a la investigació Biomèdica\Repas\Selection_058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40832" y="4472209"/>
            <a:ext cx="2098066" cy="1549079"/>
          </a:xfrm>
          <a:prstGeom prst="rect">
            <a:avLst/>
          </a:prstGeom>
          <a:noFill/>
        </p:spPr>
      </p:pic>
      <p:pic>
        <p:nvPicPr>
          <p:cNvPr id="186375" name="Picture 7" descr="E:\Estadística Avançada per a la investigació Biomèdica\Repas\Selection_058_1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529064" y="4472209"/>
            <a:ext cx="2098066" cy="1549079"/>
          </a:xfrm>
          <a:prstGeom prst="rect">
            <a:avLst/>
          </a:prstGeom>
          <a:noFill/>
        </p:spPr>
      </p:pic>
      <p:pic>
        <p:nvPicPr>
          <p:cNvPr id="186376" name="Picture 8" descr="E:\Estadística Avançada per a la investigació Biomèdica\Repas\Selection_058_2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352600" y="4509120"/>
            <a:ext cx="2098066" cy="15490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3"/>
          <p:cNvSpPr>
            <a:spLocks noGrp="1"/>
          </p:cNvSpPr>
          <p:nvPr>
            <p:ph type="body" idx="4294967295"/>
          </p:nvPr>
        </p:nvSpPr>
        <p:spPr>
          <a:xfrm>
            <a:off x="827314" y="1112838"/>
            <a:ext cx="8959624" cy="4415744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ca-ES" sz="2800" dirty="0">
                <a:cs typeface="Times New Roman" pitchFamily="18" charset="0"/>
              </a:rPr>
              <a:t>A </a:t>
            </a:r>
            <a:r>
              <a:rPr lang="ca-ES" sz="2800" dirty="0" err="1">
                <a:cs typeface="Times New Roman" pitchFamily="18" charset="0"/>
              </a:rPr>
              <a:t>dichotomous</a:t>
            </a:r>
            <a:r>
              <a:rPr lang="ca-ES" sz="2800" dirty="0">
                <a:cs typeface="Times New Roman" pitchFamily="18" charset="0"/>
              </a:rPr>
              <a:t> variable </a:t>
            </a:r>
            <a:r>
              <a:rPr lang="ca-ES" sz="2800" i="1" dirty="0">
                <a:solidFill>
                  <a:schemeClr val="hlink"/>
                </a:solidFill>
                <a:cs typeface="Times New Roman" pitchFamily="18" charset="0"/>
              </a:rPr>
              <a:t>Y</a:t>
            </a:r>
            <a:r>
              <a:rPr lang="ca-ES" sz="2800" dirty="0">
                <a:solidFill>
                  <a:schemeClr val="hlink"/>
                </a:solidFill>
                <a:cs typeface="Times New Roman" pitchFamily="18" charset="0"/>
              </a:rPr>
              <a:t> </a:t>
            </a:r>
            <a:r>
              <a:rPr lang="ca-ES" sz="2800" dirty="0" err="1">
                <a:cs typeface="Times New Roman" pitchFamily="18" charset="0"/>
              </a:rPr>
              <a:t>that</a:t>
            </a:r>
            <a:r>
              <a:rPr lang="ca-ES" sz="2800" dirty="0">
                <a:cs typeface="Times New Roman" pitchFamily="18" charset="0"/>
              </a:rPr>
              <a:t> </a:t>
            </a:r>
            <a:r>
              <a:rPr lang="ca-ES" sz="2800" dirty="0" err="1">
                <a:cs typeface="Times New Roman" pitchFamily="18" charset="0"/>
              </a:rPr>
              <a:t>identify</a:t>
            </a:r>
            <a:r>
              <a:rPr lang="ca-ES" sz="2800" dirty="0">
                <a:cs typeface="Times New Roman" pitchFamily="18" charset="0"/>
              </a:rPr>
              <a:t> </a:t>
            </a:r>
            <a:r>
              <a:rPr lang="ca-ES" sz="2800" dirty="0" err="1">
                <a:cs typeface="Times New Roman" pitchFamily="18" charset="0"/>
              </a:rPr>
              <a:t>the</a:t>
            </a:r>
            <a:r>
              <a:rPr lang="ca-ES" sz="2800" dirty="0">
                <a:cs typeface="Times New Roman" pitchFamily="18" charset="0"/>
              </a:rPr>
              <a:t> </a:t>
            </a:r>
            <a:r>
              <a:rPr lang="ca-ES" sz="2800" dirty="0" err="1">
                <a:cs typeface="Times New Roman" pitchFamily="18" charset="0"/>
              </a:rPr>
              <a:t>outcome</a:t>
            </a:r>
            <a:endParaRPr lang="ca-ES" sz="2800" dirty="0"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ca-ES" sz="2400" i="1" dirty="0">
                <a:cs typeface="Times New Roman" pitchFamily="18" charset="0"/>
              </a:rPr>
              <a:t>0=non </a:t>
            </a:r>
            <a:r>
              <a:rPr lang="ca-ES" sz="2400" i="1" dirty="0" err="1">
                <a:cs typeface="Times New Roman" pitchFamily="18" charset="0"/>
              </a:rPr>
              <a:t>response</a:t>
            </a:r>
            <a:endParaRPr lang="ca-ES" sz="2400" i="1" dirty="0"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ca-ES" sz="2400" i="1" dirty="0">
                <a:cs typeface="Times New Roman" pitchFamily="18" charset="0"/>
              </a:rPr>
              <a:t>1=</a:t>
            </a:r>
            <a:r>
              <a:rPr lang="ca-ES" sz="2400" i="1" dirty="0" err="1">
                <a:cs typeface="Times New Roman" pitchFamily="18" charset="0"/>
              </a:rPr>
              <a:t>response</a:t>
            </a:r>
            <a:endParaRPr lang="ca-ES" sz="2400" i="1" dirty="0"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endParaRPr lang="ca-ES" sz="2400" i="1" dirty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ca-ES" sz="2800" dirty="0" err="1">
                <a:cs typeface="Times New Roman" pitchFamily="18" charset="0"/>
              </a:rPr>
              <a:t>An</a:t>
            </a:r>
            <a:r>
              <a:rPr lang="ca-ES" sz="2800" dirty="0">
                <a:cs typeface="Times New Roman" pitchFamily="18" charset="0"/>
              </a:rPr>
              <a:t> </a:t>
            </a:r>
            <a:r>
              <a:rPr lang="ca-ES" sz="2800" dirty="0" err="1">
                <a:cs typeface="Times New Roman" pitchFamily="18" charset="0"/>
              </a:rPr>
              <a:t>explicative</a:t>
            </a:r>
            <a:r>
              <a:rPr lang="ca-ES" sz="2800" dirty="0">
                <a:cs typeface="Times New Roman" pitchFamily="18" charset="0"/>
              </a:rPr>
              <a:t> variable</a:t>
            </a:r>
            <a:r>
              <a:rPr lang="ca-ES" sz="2800" i="1" dirty="0">
                <a:cs typeface="Times New Roman" pitchFamily="18" charset="0"/>
              </a:rPr>
              <a:t> </a:t>
            </a:r>
            <a:r>
              <a:rPr lang="ca-ES" sz="2800" i="1" dirty="0">
                <a:solidFill>
                  <a:schemeClr val="hlink"/>
                </a:solidFill>
                <a:cs typeface="Times New Roman" pitchFamily="18" charset="0"/>
              </a:rPr>
              <a:t>X</a:t>
            </a:r>
            <a:r>
              <a:rPr lang="ca-ES" sz="2800" i="1" baseline="-25000" dirty="0">
                <a:solidFill>
                  <a:schemeClr val="hlink"/>
                </a:solidFill>
                <a:cs typeface="Times New Roman" pitchFamily="18" charset="0"/>
              </a:rPr>
              <a:t>1</a:t>
            </a:r>
            <a:r>
              <a:rPr lang="ca-ES" sz="2800" i="1" baseline="-25000" dirty="0">
                <a:cs typeface="Times New Roman" pitchFamily="18" charset="0"/>
              </a:rPr>
              <a:t> </a:t>
            </a:r>
            <a:r>
              <a:rPr lang="ca-ES" sz="2800" i="1" dirty="0">
                <a:cs typeface="Times New Roman" pitchFamily="18" charset="0"/>
              </a:rPr>
              <a:t>(</a:t>
            </a:r>
            <a:r>
              <a:rPr lang="ca-ES" sz="2800" i="1" dirty="0" err="1">
                <a:cs typeface="Times New Roman" pitchFamily="18" charset="0"/>
              </a:rPr>
              <a:t>i.e</a:t>
            </a:r>
            <a:r>
              <a:rPr lang="ca-ES" sz="2800" i="1" dirty="0">
                <a:cs typeface="Times New Roman" pitchFamily="18" charset="0"/>
              </a:rPr>
              <a:t>. </a:t>
            </a:r>
            <a:r>
              <a:rPr lang="ca-ES" sz="2800" i="1" dirty="0" err="1">
                <a:cs typeface="Times New Roman" pitchFamily="18" charset="0"/>
              </a:rPr>
              <a:t>Binary</a:t>
            </a:r>
            <a:r>
              <a:rPr lang="ca-ES" sz="2800" i="1" dirty="0">
                <a:cs typeface="Times New Roman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ca-ES" sz="2400" i="1" dirty="0">
                <a:cs typeface="Times New Roman" pitchFamily="18" charset="0"/>
              </a:rPr>
              <a:t>0=Non </a:t>
            </a:r>
            <a:r>
              <a:rPr lang="ca-ES" sz="2400" i="1" dirty="0" err="1">
                <a:cs typeface="Times New Roman" pitchFamily="18" charset="0"/>
              </a:rPr>
              <a:t>exposed</a:t>
            </a:r>
            <a:endParaRPr lang="ca-ES" sz="2400" i="1" dirty="0"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ca-ES" sz="2400" i="1" dirty="0">
                <a:cs typeface="Times New Roman" pitchFamily="18" charset="0"/>
              </a:rPr>
              <a:t>1=</a:t>
            </a:r>
            <a:r>
              <a:rPr lang="ca-ES" sz="2400" i="1" dirty="0" err="1">
                <a:cs typeface="Times New Roman" pitchFamily="18" charset="0"/>
              </a:rPr>
              <a:t>Exposed</a:t>
            </a:r>
            <a:endParaRPr lang="ca-ES" sz="2400" i="1" dirty="0"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endParaRPr lang="ca-ES" sz="2400" i="1" dirty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ca-ES" sz="2800" i="1" dirty="0" err="1">
                <a:cs typeface="Times New Roman" pitchFamily="18" charset="0"/>
              </a:rPr>
              <a:t>Other</a:t>
            </a:r>
            <a:r>
              <a:rPr lang="ca-ES" sz="2800" i="1" dirty="0">
                <a:cs typeface="Times New Roman" pitchFamily="18" charset="0"/>
              </a:rPr>
              <a:t> variables </a:t>
            </a:r>
            <a:r>
              <a:rPr lang="ca-ES" sz="2800" i="1" dirty="0">
                <a:solidFill>
                  <a:schemeClr val="hlink"/>
                </a:solidFill>
                <a:cs typeface="Times New Roman" pitchFamily="18" charset="0"/>
              </a:rPr>
              <a:t>X</a:t>
            </a:r>
            <a:r>
              <a:rPr lang="ca-ES" sz="2800" i="1" baseline="-25000" dirty="0">
                <a:solidFill>
                  <a:schemeClr val="hlink"/>
                </a:solidFill>
                <a:cs typeface="Times New Roman" pitchFamily="18" charset="0"/>
              </a:rPr>
              <a:t>2</a:t>
            </a:r>
            <a:r>
              <a:rPr lang="ca-ES" sz="2800" i="1" dirty="0">
                <a:solidFill>
                  <a:schemeClr val="hlink"/>
                </a:solidFill>
                <a:cs typeface="Times New Roman" pitchFamily="18" charset="0"/>
              </a:rPr>
              <a:t>, X</a:t>
            </a:r>
            <a:r>
              <a:rPr lang="ca-ES" sz="2800" i="1" baseline="-25000" dirty="0">
                <a:solidFill>
                  <a:schemeClr val="hlink"/>
                </a:solidFill>
                <a:cs typeface="Times New Roman" pitchFamily="18" charset="0"/>
              </a:rPr>
              <a:t>3</a:t>
            </a:r>
            <a:r>
              <a:rPr lang="ca-ES" sz="2800" i="1" dirty="0">
                <a:solidFill>
                  <a:schemeClr val="hlink"/>
                </a:solidFill>
                <a:cs typeface="Times New Roman" pitchFamily="18" charset="0"/>
              </a:rPr>
              <a:t>, ...,</a:t>
            </a:r>
            <a:r>
              <a:rPr lang="ca-ES" sz="2800" i="1" dirty="0" err="1">
                <a:solidFill>
                  <a:schemeClr val="hlink"/>
                </a:solidFill>
                <a:cs typeface="Times New Roman" pitchFamily="18" charset="0"/>
              </a:rPr>
              <a:t>X</a:t>
            </a:r>
            <a:r>
              <a:rPr lang="ca-ES" sz="2800" i="1" baseline="-25000" dirty="0" err="1">
                <a:solidFill>
                  <a:schemeClr val="hlink"/>
                </a:solidFill>
                <a:cs typeface="Times New Roman" pitchFamily="18" charset="0"/>
              </a:rPr>
              <a:t>n</a:t>
            </a:r>
            <a:r>
              <a:rPr lang="ca-ES" sz="2800" i="1" dirty="0">
                <a:cs typeface="Times New Roman" pitchFamily="18" charset="0"/>
              </a:rPr>
              <a:t> to control </a:t>
            </a:r>
            <a:r>
              <a:rPr lang="ca-ES" sz="2800" i="1" dirty="0" err="1">
                <a:cs typeface="Times New Roman" pitchFamily="18" charset="0"/>
              </a:rPr>
              <a:t>confusion</a:t>
            </a:r>
            <a:r>
              <a:rPr lang="ca-ES" sz="2800" i="1" dirty="0">
                <a:cs typeface="Times New Roman" pitchFamily="18" charset="0"/>
              </a:rPr>
              <a:t> and </a:t>
            </a:r>
            <a:r>
              <a:rPr lang="ca-ES" sz="2800" i="1" dirty="0" err="1">
                <a:cs typeface="Times New Roman" pitchFamily="18" charset="0"/>
              </a:rPr>
              <a:t>modification</a:t>
            </a:r>
            <a:r>
              <a:rPr lang="ca-ES" sz="2800" i="1" dirty="0">
                <a:cs typeface="Times New Roman" pitchFamily="18" charset="0"/>
              </a:rPr>
              <a:t> of </a:t>
            </a:r>
            <a:r>
              <a:rPr lang="ca-ES" sz="2800" i="1" dirty="0" err="1">
                <a:cs typeface="Times New Roman" pitchFamily="18" charset="0"/>
              </a:rPr>
              <a:t>effect</a:t>
            </a:r>
            <a:endParaRPr lang="es-ES" sz="2800" i="1" dirty="0">
              <a:cs typeface="Times New Roman" pitchFamily="18" charset="0"/>
            </a:endParaRPr>
          </a:p>
        </p:txBody>
      </p:sp>
      <p:sp>
        <p:nvSpPr>
          <p:cNvPr id="22530" name="Rectangle 4"/>
          <p:cNvSpPr>
            <a:spLocks noChangeArrowheads="1"/>
          </p:cNvSpPr>
          <p:nvPr/>
        </p:nvSpPr>
        <p:spPr bwMode="auto">
          <a:xfrm>
            <a:off x="288056" y="477491"/>
            <a:ext cx="7761288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ca-ES" sz="2800" b="1" u="none" dirty="0"/>
              <a:t>Logistic </a:t>
            </a:r>
            <a:r>
              <a:rPr lang="ca-ES" sz="2800" b="1" u="none" dirty="0" err="1"/>
              <a:t>regression</a:t>
            </a:r>
            <a:r>
              <a:rPr lang="ca-ES" sz="2800" b="1" u="none" dirty="0"/>
              <a:t> model </a:t>
            </a:r>
            <a:r>
              <a:rPr lang="ca-ES" sz="2800" b="1" u="none" dirty="0" err="1"/>
              <a:t>specification</a:t>
            </a:r>
            <a:endParaRPr lang="ca-ES" sz="2800" b="1" u="non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3"/>
          <p:cNvSpPr>
            <a:spLocks noGrp="1"/>
          </p:cNvSpPr>
          <p:nvPr>
            <p:ph type="body" idx="4294967295"/>
          </p:nvPr>
        </p:nvSpPr>
        <p:spPr>
          <a:xfrm>
            <a:off x="344488" y="1484313"/>
            <a:ext cx="8924925" cy="51847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ca-ES" sz="2800" dirty="0" err="1">
                <a:cs typeface="Times New Roman" pitchFamily="18" charset="0"/>
              </a:rPr>
              <a:t>Estimate</a:t>
            </a:r>
            <a:r>
              <a:rPr lang="ca-ES" sz="2800" dirty="0">
                <a:cs typeface="Times New Roman" pitchFamily="18" charset="0"/>
              </a:rPr>
              <a:t> </a:t>
            </a:r>
            <a:r>
              <a:rPr lang="ca-ES" sz="2800" b="1" dirty="0" err="1">
                <a:solidFill>
                  <a:schemeClr val="hlink"/>
                </a:solidFill>
                <a:cs typeface="Times New Roman" pitchFamily="18" charset="0"/>
              </a:rPr>
              <a:t>probability</a:t>
            </a:r>
            <a:r>
              <a:rPr lang="ca-ES" sz="2800" b="1" dirty="0">
                <a:solidFill>
                  <a:schemeClr val="hlink"/>
                </a:solidFill>
                <a:cs typeface="Times New Roman" pitchFamily="18" charset="0"/>
              </a:rPr>
              <a:t>(</a:t>
            </a:r>
            <a:r>
              <a:rPr lang="ca-ES" sz="2800" b="1" dirty="0" err="1">
                <a:solidFill>
                  <a:schemeClr val="hlink"/>
                </a:solidFill>
                <a:cs typeface="Times New Roman" pitchFamily="18" charset="0"/>
              </a:rPr>
              <a:t>risk</a:t>
            </a:r>
            <a:r>
              <a:rPr lang="ca-ES" sz="2800" dirty="0">
                <a:solidFill>
                  <a:schemeClr val="hlink"/>
                </a:solidFill>
                <a:cs typeface="Times New Roman" pitchFamily="18" charset="0"/>
              </a:rPr>
              <a:t>)</a:t>
            </a:r>
            <a:r>
              <a:rPr lang="ca-ES" sz="2800" dirty="0">
                <a:cs typeface="Times New Roman" pitchFamily="18" charset="0"/>
              </a:rPr>
              <a:t> of </a:t>
            </a:r>
            <a:r>
              <a:rPr lang="ca-ES" sz="2800" dirty="0" err="1">
                <a:cs typeface="Times New Roman" pitchFamily="18" charset="0"/>
              </a:rPr>
              <a:t>response</a:t>
            </a:r>
            <a:r>
              <a:rPr lang="ca-ES" sz="2800" dirty="0">
                <a:cs typeface="Times New Roman" pitchFamily="18" charset="0"/>
              </a:rPr>
              <a:t> </a:t>
            </a:r>
            <a:r>
              <a:rPr lang="ca-ES" sz="2800" dirty="0" err="1">
                <a:cs typeface="Times New Roman" pitchFamily="18" charset="0"/>
              </a:rPr>
              <a:t>given</a:t>
            </a:r>
            <a:r>
              <a:rPr lang="ca-ES" sz="2800" dirty="0">
                <a:cs typeface="Times New Roman" pitchFamily="18" charset="0"/>
              </a:rPr>
              <a:t> </a:t>
            </a:r>
            <a:r>
              <a:rPr lang="ca-ES" sz="2800" dirty="0" err="1">
                <a:cs typeface="Times New Roman" pitchFamily="18" charset="0"/>
              </a:rPr>
              <a:t>exposure</a:t>
            </a:r>
            <a:r>
              <a:rPr lang="ca-ES" sz="2800" dirty="0">
                <a:cs typeface="Times New Roman" pitchFamily="18" charset="0"/>
              </a:rPr>
              <a:t> to </a:t>
            </a:r>
            <a:r>
              <a:rPr lang="ca-ES" sz="2800" dirty="0" err="1">
                <a:cs typeface="Times New Roman" pitchFamily="18" charset="0"/>
              </a:rPr>
              <a:t>some</a:t>
            </a:r>
            <a:r>
              <a:rPr lang="ca-ES" sz="2800" dirty="0">
                <a:cs typeface="Times New Roman" pitchFamily="18" charset="0"/>
              </a:rPr>
              <a:t> variables</a:t>
            </a:r>
          </a:p>
          <a:p>
            <a:pPr eaLnBrk="1" hangingPunct="1">
              <a:lnSpc>
                <a:spcPct val="90000"/>
              </a:lnSpc>
            </a:pPr>
            <a:endParaRPr lang="ca-ES" sz="2800" dirty="0">
              <a:cs typeface="Times New Roman" pitchFamily="18" charset="0"/>
            </a:endParaRPr>
          </a:p>
          <a:p>
            <a:pPr lvl="1" algn="ctr" eaLnBrk="1" hangingPunct="1">
              <a:lnSpc>
                <a:spcPct val="90000"/>
              </a:lnSpc>
            </a:pPr>
            <a:r>
              <a:rPr lang="ca-ES" sz="2400" i="1" dirty="0">
                <a:cs typeface="Times New Roman" pitchFamily="18" charset="0"/>
              </a:rPr>
              <a:t>P(Y=1/ X</a:t>
            </a:r>
            <a:r>
              <a:rPr lang="ca-ES" sz="2400" i="1" baseline="-25000" dirty="0">
                <a:cs typeface="Times New Roman" pitchFamily="18" charset="0"/>
              </a:rPr>
              <a:t>1</a:t>
            </a:r>
            <a:r>
              <a:rPr lang="ca-ES" sz="2400" i="1" dirty="0">
                <a:cs typeface="Times New Roman" pitchFamily="18" charset="0"/>
              </a:rPr>
              <a:t>=1, X</a:t>
            </a:r>
            <a:r>
              <a:rPr lang="ca-ES" sz="2400" i="1" baseline="-25000" dirty="0">
                <a:cs typeface="Times New Roman" pitchFamily="18" charset="0"/>
              </a:rPr>
              <a:t>2</a:t>
            </a:r>
            <a:r>
              <a:rPr lang="ca-ES" sz="2400" i="1" dirty="0">
                <a:cs typeface="Times New Roman" pitchFamily="18" charset="0"/>
              </a:rPr>
              <a:t>=#, ...,</a:t>
            </a:r>
            <a:r>
              <a:rPr lang="ca-ES" sz="2400" i="1" dirty="0" err="1">
                <a:cs typeface="Times New Roman" pitchFamily="18" charset="0"/>
              </a:rPr>
              <a:t>X</a:t>
            </a:r>
            <a:r>
              <a:rPr lang="ca-ES" sz="2400" i="1" baseline="-25000" dirty="0" err="1">
                <a:cs typeface="Times New Roman" pitchFamily="18" charset="0"/>
              </a:rPr>
              <a:t>n</a:t>
            </a:r>
            <a:r>
              <a:rPr lang="ca-ES" sz="2400" i="1" dirty="0">
                <a:cs typeface="Times New Roman" pitchFamily="18" charset="0"/>
              </a:rPr>
              <a:t>=#)</a:t>
            </a:r>
          </a:p>
          <a:p>
            <a:pPr lvl="1" eaLnBrk="1" hangingPunct="1">
              <a:lnSpc>
                <a:spcPct val="90000"/>
              </a:lnSpc>
            </a:pPr>
            <a:endParaRPr lang="ca-ES" sz="2400" i="1" dirty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ca-ES" sz="2800" b="1" dirty="0">
                <a:solidFill>
                  <a:schemeClr val="hlink"/>
                </a:solidFill>
                <a:cs typeface="Times New Roman" pitchFamily="18" charset="0"/>
              </a:rPr>
              <a:t>Test</a:t>
            </a:r>
            <a:r>
              <a:rPr lang="ca-ES" sz="2800" dirty="0">
                <a:cs typeface="Times New Roman" pitchFamily="18" charset="0"/>
              </a:rPr>
              <a:t> </a:t>
            </a:r>
            <a:r>
              <a:rPr lang="ca-ES" sz="2800" dirty="0" err="1">
                <a:cs typeface="Times New Roman" pitchFamily="18" charset="0"/>
              </a:rPr>
              <a:t>if</a:t>
            </a:r>
            <a:r>
              <a:rPr lang="ca-ES" sz="2800" dirty="0">
                <a:cs typeface="Times New Roman" pitchFamily="18" charset="0"/>
              </a:rPr>
              <a:t> individuals </a:t>
            </a:r>
            <a:r>
              <a:rPr lang="ca-ES" sz="2800" dirty="0" err="1">
                <a:cs typeface="Times New Roman" pitchFamily="18" charset="0"/>
              </a:rPr>
              <a:t>with</a:t>
            </a:r>
            <a:r>
              <a:rPr lang="ca-ES" sz="2800" dirty="0">
                <a:cs typeface="Times New Roman" pitchFamily="18" charset="0"/>
              </a:rPr>
              <a:t> </a:t>
            </a:r>
            <a:r>
              <a:rPr lang="ca-ES" sz="2800" dirty="0" err="1">
                <a:cs typeface="Times New Roman" pitchFamily="18" charset="0"/>
              </a:rPr>
              <a:t>different</a:t>
            </a:r>
            <a:r>
              <a:rPr lang="ca-ES" sz="2800" dirty="0">
                <a:cs typeface="Times New Roman" pitchFamily="18" charset="0"/>
              </a:rPr>
              <a:t> </a:t>
            </a:r>
            <a:r>
              <a:rPr lang="ca-ES" sz="2800" dirty="0" err="1">
                <a:cs typeface="Times New Roman" pitchFamily="18" charset="0"/>
              </a:rPr>
              <a:t>characteristics</a:t>
            </a:r>
            <a:r>
              <a:rPr lang="ca-ES" sz="2800" dirty="0">
                <a:cs typeface="Times New Roman" pitchFamily="18" charset="0"/>
              </a:rPr>
              <a:t> </a:t>
            </a:r>
            <a:r>
              <a:rPr lang="ca-ES" sz="2800" dirty="0" err="1">
                <a:cs typeface="Times New Roman" pitchFamily="18" charset="0"/>
              </a:rPr>
              <a:t>have</a:t>
            </a:r>
            <a:r>
              <a:rPr lang="ca-ES" sz="2800" dirty="0">
                <a:cs typeface="Times New Roman" pitchFamily="18" charset="0"/>
              </a:rPr>
              <a:t> diferent </a:t>
            </a:r>
            <a:r>
              <a:rPr lang="ca-ES" sz="2800" dirty="0" err="1">
                <a:cs typeface="Times New Roman" pitchFamily="18" charset="0"/>
              </a:rPr>
              <a:t>probabilites</a:t>
            </a:r>
            <a:r>
              <a:rPr lang="ca-ES" sz="2800" dirty="0">
                <a:cs typeface="Times New Roman" pitchFamily="18" charset="0"/>
              </a:rPr>
              <a:t> of </a:t>
            </a:r>
            <a:r>
              <a:rPr lang="ca-ES" sz="2800" dirty="0" err="1">
                <a:cs typeface="Times New Roman" pitchFamily="18" charset="0"/>
              </a:rPr>
              <a:t>response</a:t>
            </a:r>
            <a:endParaRPr lang="ca-ES" sz="2800" dirty="0"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endParaRPr lang="ca-ES" i="1" dirty="0">
              <a:cs typeface="Times New Roman" pitchFamily="18" charset="0"/>
            </a:endParaRPr>
          </a:p>
          <a:p>
            <a:pPr lvl="1" algn="ctr" eaLnBrk="1" hangingPunct="1">
              <a:lnSpc>
                <a:spcPct val="90000"/>
              </a:lnSpc>
            </a:pPr>
            <a:r>
              <a:rPr lang="ca-ES" sz="2000" i="1" dirty="0">
                <a:cs typeface="Times New Roman" pitchFamily="18" charset="0"/>
              </a:rPr>
              <a:t>H</a:t>
            </a:r>
            <a:r>
              <a:rPr lang="ca-ES" sz="2000" i="1" baseline="-25000" dirty="0">
                <a:cs typeface="Times New Roman" pitchFamily="18" charset="0"/>
              </a:rPr>
              <a:t>0 </a:t>
            </a:r>
            <a:r>
              <a:rPr lang="ca-ES" sz="2000" i="1" dirty="0">
                <a:cs typeface="Times New Roman" pitchFamily="18" charset="0"/>
              </a:rPr>
              <a:t>: P(Y=1/ </a:t>
            </a:r>
            <a:r>
              <a:rPr lang="ca-ES" sz="2000" b="1" i="1" dirty="0">
                <a:solidFill>
                  <a:schemeClr val="hlink"/>
                </a:solidFill>
                <a:cs typeface="Times New Roman" pitchFamily="18" charset="0"/>
              </a:rPr>
              <a:t>X</a:t>
            </a:r>
            <a:r>
              <a:rPr lang="ca-ES" sz="2000" b="1" i="1" baseline="-25000" dirty="0">
                <a:solidFill>
                  <a:schemeClr val="hlink"/>
                </a:solidFill>
                <a:cs typeface="Times New Roman" pitchFamily="18" charset="0"/>
              </a:rPr>
              <a:t>1</a:t>
            </a:r>
            <a:r>
              <a:rPr lang="ca-ES" sz="2000" b="1" i="1" dirty="0">
                <a:solidFill>
                  <a:schemeClr val="hlink"/>
                </a:solidFill>
                <a:cs typeface="Times New Roman" pitchFamily="18" charset="0"/>
              </a:rPr>
              <a:t>=1</a:t>
            </a:r>
            <a:r>
              <a:rPr lang="ca-ES" sz="2000" i="1" dirty="0">
                <a:cs typeface="Times New Roman" pitchFamily="18" charset="0"/>
              </a:rPr>
              <a:t>, X</a:t>
            </a:r>
            <a:r>
              <a:rPr lang="ca-ES" sz="2000" i="1" baseline="-25000" dirty="0">
                <a:cs typeface="Times New Roman" pitchFamily="18" charset="0"/>
              </a:rPr>
              <a:t>2</a:t>
            </a:r>
            <a:r>
              <a:rPr lang="ca-ES" sz="2000" i="1" dirty="0">
                <a:cs typeface="Times New Roman" pitchFamily="18" charset="0"/>
              </a:rPr>
              <a:t>=#, ...,</a:t>
            </a:r>
            <a:r>
              <a:rPr lang="ca-ES" sz="2000" i="1" dirty="0" err="1">
                <a:cs typeface="Times New Roman" pitchFamily="18" charset="0"/>
              </a:rPr>
              <a:t>X</a:t>
            </a:r>
            <a:r>
              <a:rPr lang="ca-ES" sz="2000" i="1" baseline="-25000" dirty="0" err="1">
                <a:cs typeface="Times New Roman" pitchFamily="18" charset="0"/>
              </a:rPr>
              <a:t>n</a:t>
            </a:r>
            <a:r>
              <a:rPr lang="ca-ES" sz="2000" i="1" dirty="0">
                <a:cs typeface="Times New Roman" pitchFamily="18" charset="0"/>
              </a:rPr>
              <a:t>=#) </a:t>
            </a:r>
            <a:r>
              <a:rPr lang="ca-ES" sz="2000" i="1" dirty="0">
                <a:solidFill>
                  <a:schemeClr val="tx1"/>
                </a:solidFill>
                <a:cs typeface="Times New Roman" pitchFamily="18" charset="0"/>
              </a:rPr>
              <a:t>=</a:t>
            </a:r>
            <a:r>
              <a:rPr lang="ca-ES" sz="2000" i="1" dirty="0">
                <a:cs typeface="Times New Roman" pitchFamily="18" charset="0"/>
              </a:rPr>
              <a:t> P(Y=1/ </a:t>
            </a:r>
            <a:r>
              <a:rPr lang="ca-ES" sz="2000" b="1" i="1" dirty="0">
                <a:solidFill>
                  <a:schemeClr val="hlink"/>
                </a:solidFill>
                <a:cs typeface="Times New Roman" pitchFamily="18" charset="0"/>
              </a:rPr>
              <a:t>X</a:t>
            </a:r>
            <a:r>
              <a:rPr lang="ca-ES" sz="2000" b="1" i="1" baseline="-25000" dirty="0">
                <a:solidFill>
                  <a:schemeClr val="hlink"/>
                </a:solidFill>
                <a:cs typeface="Times New Roman" pitchFamily="18" charset="0"/>
              </a:rPr>
              <a:t>1</a:t>
            </a:r>
            <a:r>
              <a:rPr lang="ca-ES" sz="2000" b="1" i="1" dirty="0">
                <a:solidFill>
                  <a:schemeClr val="hlink"/>
                </a:solidFill>
                <a:cs typeface="Times New Roman" pitchFamily="18" charset="0"/>
              </a:rPr>
              <a:t>=0</a:t>
            </a:r>
            <a:r>
              <a:rPr lang="ca-ES" sz="2000" i="1" dirty="0">
                <a:cs typeface="Times New Roman" pitchFamily="18" charset="0"/>
              </a:rPr>
              <a:t>, X</a:t>
            </a:r>
            <a:r>
              <a:rPr lang="ca-ES" sz="2000" i="1" baseline="-25000" dirty="0">
                <a:cs typeface="Times New Roman" pitchFamily="18" charset="0"/>
              </a:rPr>
              <a:t>2</a:t>
            </a:r>
            <a:r>
              <a:rPr lang="ca-ES" sz="2000" i="1" dirty="0">
                <a:cs typeface="Times New Roman" pitchFamily="18" charset="0"/>
              </a:rPr>
              <a:t>=#, ...,</a:t>
            </a:r>
            <a:r>
              <a:rPr lang="ca-ES" sz="2000" i="1" dirty="0" err="1">
                <a:cs typeface="Times New Roman" pitchFamily="18" charset="0"/>
              </a:rPr>
              <a:t>X</a:t>
            </a:r>
            <a:r>
              <a:rPr lang="ca-ES" sz="2000" i="1" baseline="-25000" dirty="0" err="1">
                <a:cs typeface="Times New Roman" pitchFamily="18" charset="0"/>
              </a:rPr>
              <a:t>n</a:t>
            </a:r>
            <a:r>
              <a:rPr lang="ca-ES" sz="2000" i="1" dirty="0">
                <a:cs typeface="Times New Roman" pitchFamily="18" charset="0"/>
              </a:rPr>
              <a:t>=#)</a:t>
            </a:r>
            <a:endParaRPr lang="ca-ES" sz="2400" dirty="0">
              <a:cs typeface="Times New Roman" pitchFamily="18" charset="0"/>
            </a:endParaRPr>
          </a:p>
        </p:txBody>
      </p:sp>
      <p:sp>
        <p:nvSpPr>
          <p:cNvPr id="24578" name="Rectangle 4"/>
          <p:cNvSpPr>
            <a:spLocks noChangeArrowheads="1"/>
          </p:cNvSpPr>
          <p:nvPr/>
        </p:nvSpPr>
        <p:spPr bwMode="auto">
          <a:xfrm>
            <a:off x="-807640" y="476672"/>
            <a:ext cx="7761288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ca-ES" sz="2800" b="1" u="none" dirty="0"/>
              <a:t>Objectives of Logistic </a:t>
            </a:r>
            <a:r>
              <a:rPr lang="ca-ES" sz="2800" b="1" u="none" dirty="0" err="1"/>
              <a:t>regression</a:t>
            </a:r>
            <a:endParaRPr lang="ca-ES" sz="2800" b="1" u="non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 descr="imag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28869" y="4305300"/>
            <a:ext cx="1933575" cy="2362200"/>
          </a:xfrm>
          <a:prstGeom prst="rect">
            <a:avLst/>
          </a:prstGeom>
        </p:spPr>
      </p:pic>
      <p:sp>
        <p:nvSpPr>
          <p:cNvPr id="26625" name="Rectangle 3"/>
          <p:cNvSpPr>
            <a:spLocks noGrp="1"/>
          </p:cNvSpPr>
          <p:nvPr>
            <p:ph type="body" idx="4294967295"/>
          </p:nvPr>
        </p:nvSpPr>
        <p:spPr>
          <a:xfrm>
            <a:off x="337458" y="1294947"/>
            <a:ext cx="9568542" cy="51847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ca-ES" sz="3600" dirty="0">
                <a:latin typeface="+mj-lt"/>
                <a:cs typeface="Times New Roman" pitchFamily="18" charset="0"/>
              </a:rPr>
              <a:t>Fit a linear </a:t>
            </a:r>
            <a:r>
              <a:rPr lang="ca-ES" sz="3600" dirty="0" err="1">
                <a:latin typeface="+mj-lt"/>
                <a:cs typeface="Times New Roman" pitchFamily="18" charset="0"/>
              </a:rPr>
              <a:t>regression</a:t>
            </a:r>
            <a:r>
              <a:rPr lang="ca-ES" sz="3600" dirty="0">
                <a:latin typeface="+mj-lt"/>
                <a:cs typeface="Times New Roman" pitchFamily="18" charset="0"/>
              </a:rPr>
              <a:t> model to </a:t>
            </a:r>
            <a:r>
              <a:rPr lang="ca-ES" sz="3600" dirty="0" err="1">
                <a:latin typeface="+mj-lt"/>
                <a:cs typeface="Times New Roman" pitchFamily="18" charset="0"/>
              </a:rPr>
              <a:t>response</a:t>
            </a:r>
            <a:r>
              <a:rPr lang="ca-ES" sz="3600" dirty="0">
                <a:latin typeface="+mj-lt"/>
                <a:cs typeface="Times New Roman" pitchFamily="18" charset="0"/>
              </a:rPr>
              <a:t> variable</a:t>
            </a:r>
          </a:p>
          <a:p>
            <a:pPr algn="ctr">
              <a:lnSpc>
                <a:spcPct val="90000"/>
              </a:lnSpc>
              <a:buFont typeface="Arial" charset="0"/>
              <a:buNone/>
            </a:pPr>
            <a:endParaRPr lang="es-ES_tradnl" sz="4000" b="1" dirty="0">
              <a:solidFill>
                <a:schemeClr val="hlink"/>
              </a:solidFill>
              <a:latin typeface="+mj-lt"/>
              <a:cs typeface="Times New Roman" pitchFamily="18" charset="0"/>
            </a:endParaRPr>
          </a:p>
          <a:p>
            <a:pPr algn="ctr">
              <a:lnSpc>
                <a:spcPct val="90000"/>
              </a:lnSpc>
              <a:buFont typeface="Arial" charset="0"/>
              <a:buNone/>
            </a:pPr>
            <a:r>
              <a:rPr lang="es-ES_tradnl" sz="4000" b="1" dirty="0">
                <a:solidFill>
                  <a:schemeClr val="hlink"/>
                </a:solidFill>
                <a:latin typeface="+mj-lt"/>
                <a:cs typeface="Times New Roman" pitchFamily="18" charset="0"/>
              </a:rPr>
              <a:t>Y= </a:t>
            </a:r>
            <a:r>
              <a:rPr lang="es-ES_tradnl" sz="4000" b="1" dirty="0">
                <a:solidFill>
                  <a:schemeClr val="hlink"/>
                </a:solidFill>
                <a:latin typeface="+mj-lt"/>
                <a:cs typeface="Times New Roman" pitchFamily="18" charset="0"/>
                <a:sym typeface="Symbol" pitchFamily="18" charset="2"/>
              </a:rPr>
              <a:t></a:t>
            </a:r>
            <a:r>
              <a:rPr lang="es-ES_tradnl" sz="4000" b="1" dirty="0">
                <a:solidFill>
                  <a:schemeClr val="hlink"/>
                </a:solidFill>
                <a:latin typeface="+mj-lt"/>
                <a:cs typeface="Times New Roman" pitchFamily="18" charset="0"/>
              </a:rPr>
              <a:t> +</a:t>
            </a:r>
            <a:r>
              <a:rPr lang="es-ES_tradnl" sz="4000" b="1" dirty="0">
                <a:solidFill>
                  <a:schemeClr val="hlink"/>
                </a:solidFill>
                <a:latin typeface="+mj-lt"/>
                <a:cs typeface="Times New Roman" pitchFamily="18" charset="0"/>
                <a:sym typeface="Symbol" pitchFamily="18" charset="2"/>
              </a:rPr>
              <a:t></a:t>
            </a:r>
            <a:r>
              <a:rPr lang="es-ES_tradnl" sz="4000" b="1" baseline="-30000" dirty="0">
                <a:solidFill>
                  <a:schemeClr val="hlink"/>
                </a:solidFill>
                <a:latin typeface="+mj-lt"/>
                <a:cs typeface="Times New Roman" pitchFamily="18" charset="0"/>
              </a:rPr>
              <a:t>1</a:t>
            </a:r>
            <a:r>
              <a:rPr lang="es-ES_tradnl" sz="4000" b="1" dirty="0">
                <a:solidFill>
                  <a:schemeClr val="hlink"/>
                </a:solidFill>
                <a:latin typeface="+mj-lt"/>
                <a:cs typeface="Times New Roman" pitchFamily="18" charset="0"/>
              </a:rPr>
              <a:t>X</a:t>
            </a:r>
            <a:r>
              <a:rPr lang="es-ES_tradnl" sz="4000" b="1" baseline="-30000" dirty="0">
                <a:solidFill>
                  <a:schemeClr val="hlink"/>
                </a:solidFill>
                <a:latin typeface="+mj-lt"/>
                <a:cs typeface="Times New Roman" pitchFamily="18" charset="0"/>
              </a:rPr>
              <a:t>1</a:t>
            </a:r>
            <a:r>
              <a:rPr lang="es-ES_tradnl" sz="4000" b="1" dirty="0">
                <a:solidFill>
                  <a:schemeClr val="hlink"/>
                </a:solidFill>
                <a:latin typeface="+mj-lt"/>
                <a:cs typeface="Times New Roman" pitchFamily="18" charset="0"/>
              </a:rPr>
              <a:t>+ .......+</a:t>
            </a:r>
            <a:r>
              <a:rPr lang="es-ES_tradnl" sz="4000" b="1" dirty="0">
                <a:solidFill>
                  <a:schemeClr val="hlink"/>
                </a:solidFill>
                <a:latin typeface="+mj-lt"/>
                <a:cs typeface="Times New Roman" pitchFamily="18" charset="0"/>
                <a:sym typeface="Symbol" pitchFamily="18" charset="2"/>
              </a:rPr>
              <a:t></a:t>
            </a:r>
            <a:r>
              <a:rPr lang="es-ES_tradnl" sz="4000" b="1" baseline="-30000" dirty="0">
                <a:solidFill>
                  <a:schemeClr val="hlink"/>
                </a:solidFill>
                <a:latin typeface="+mj-lt"/>
                <a:cs typeface="Times New Roman" pitchFamily="18" charset="0"/>
              </a:rPr>
              <a:t>K</a:t>
            </a:r>
          </a:p>
          <a:p>
            <a:pPr algn="ctr">
              <a:lnSpc>
                <a:spcPct val="90000"/>
              </a:lnSpc>
              <a:buFont typeface="Arial" charset="0"/>
              <a:buNone/>
            </a:pPr>
            <a:endParaRPr lang="es-ES_tradnl" sz="4000" b="1" baseline="-30000" dirty="0">
              <a:solidFill>
                <a:schemeClr val="hlink"/>
              </a:solidFill>
              <a:latin typeface="+mj-lt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endParaRPr lang="ca-ES" i="1" dirty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ca-ES" dirty="0"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endParaRPr lang="ca-ES" dirty="0">
              <a:cs typeface="Times New Roman" pitchFamily="18" charset="0"/>
            </a:endParaRPr>
          </a:p>
        </p:txBody>
      </p:sp>
      <p:sp>
        <p:nvSpPr>
          <p:cNvPr id="26626" name="Rectangle 4"/>
          <p:cNvSpPr>
            <a:spLocks noChangeArrowheads="1"/>
          </p:cNvSpPr>
          <p:nvPr/>
        </p:nvSpPr>
        <p:spPr bwMode="auto">
          <a:xfrm>
            <a:off x="-375592" y="477491"/>
            <a:ext cx="3803196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ca-ES" sz="2800" b="1" u="none" dirty="0" err="1"/>
              <a:t>First</a:t>
            </a:r>
            <a:r>
              <a:rPr lang="ca-ES" sz="2800" b="1" u="none" dirty="0"/>
              <a:t> </a:t>
            </a:r>
            <a:r>
              <a:rPr lang="ca-ES" sz="2800" b="1" u="none" dirty="0" err="1"/>
              <a:t>approach</a:t>
            </a:r>
            <a:endParaRPr lang="ca-ES" sz="2800" b="1" u="none" dirty="0"/>
          </a:p>
        </p:txBody>
      </p:sp>
      <p:sp>
        <p:nvSpPr>
          <p:cNvPr id="80900" name="AutoShape 4" descr="data:image/jpeg;base64,/9j/4AAQSkZJRgABAQAAAQABAAD/2wCEAAkGBxQSEhQUExQVFRUXFBcZGBgYFBgYFxoaFhcXGhcYFxUYHCggGholHBcUITEhJSkrLi4uGCAzODMsNygtLisBCgoKDg0OGxAQGywkICQsLCwsNC00LDQsLDQsLCwsNCwsLywsLC4sLCwsLCwsLCwsLSwsNC8sLCwsLCwsNDQsLP/AABEIAPgAywMBEQACEQEDEQH/xAAcAAABBQEBAQAAAAAAAAAAAAAAAgMEBQYHAQj/xABEEAACAQIDBQUEBwYEBQUAAAABAgMAEQQSIQUGMUFRE2FxgZEiMqGxBxRCUmLB0SNykrLh8BUkQ4IzU6LC8Qg0VGNz/8QAGwEBAAIDAQEAAAAAAAAAAAAAAAMEAQIFBgf/xAA4EQACAQMBAwsDAwQDAQEBAAAAAQIDBBExBRIhEyJBUWFxgZGhsfAywdEUI+EGQlLxM2JyQ7IW/9oADAMBAAIRAxEAPwDuNAFAFAFAFAFAFAFAFAFAFAFAR8ZjUiF3a3Qcz4CtowcnwI6lWFNZkykl29I//BjsPvNr/QfGp+RjH62UZXlSf/HHzI5OIb3piPDT5AVneprREf78tZHgglHCd7+LfrTlIf4mNyotJv1/ItMXik+0HHQ2/ofjT9qXYbKpcQ6ck7CbwqTllUxnrxH6itZUHjMXknp30W8TWC6Vri41BquXk8ntAFAFAFAFAFAFAFAFAFAFAFAFAFAFAFAFAFAQdrbRECXOrHRR1/pUlOm5vBBcV1Sjnp6DPxwGRjJLqx4DkB4flU8qiit2Bz403N79TUmgVATnoWhnB7kNBgTahgbmhVxZhf8Avka2jJx0NZQUlhjeCxrYZsrXaInzXw/SpXFVVlamlOrK3eHxi/Q1CsCARqDqKqHUTyso9oZCgCgCgCgCgCgCgCgCgCgCgCgIs2MytYjS1cG923G0uuSnHMcLL6c9nWsYJY096OSRHIGFwb117e5pXEN+lLK+a9RG01qKqcweMwAJPAUMN44mTWUzytI3ujRR06fr4mrc/wBuKijkqXLVHN6LQtZVjCixJb+73FV+JbkobvDURFFQwokpIKxklUBRgpkzuDMkNMmjiRXW1bETWBuWMMCDwNZTaeUayipLDHN28WQWgY+7cr4cx8j5mpK8U0pozZ1Gm6UujQv6rHQCgESShRcm1V7m7o20N+rLC9+5dJlRb0E4ecOLjrUNhtCnewc4LGHjjqZlFx1HavGoUAUAUAUAUAUAUAUB4yg8Reo6tGnVju1Iprt4mU2tCOcIAbqSp+HpXJexaVOfKW0nTl2cU+9PXuN+Ub4PiPITzt4j9OVdKjKsubVS71o/B8V6rtNHjoIO8E2WB+8Zf4jY/C9XaKzNFW7lu0n5ELd6AWX93N5n/wA1ms8yZDaQ4IXJq5ta1+VaGz4yZMgSsMmiiYqVqTJCrUMjM0dZNJIr50rZFeSILvZh0Onny/Ot0spkDeGhhmyYiJ+pAPnofgfhUsOdTcSJvcrRkayqh1xpyx90W7z+QqjWncz5tBJf9pfaOr8ceJsklqNjBi92JY9/D0qlDYVGU+UuJOpLt08l0dmcG3KvRcB9VA4C1delRp0o7tOKS7OBo23qKqQwFAFAFAFAFAFAFAJc2BPdUdafJ05TSzhN+RlcWRF2gD9k+Wtecpf1LCetKXhx/BK6PaPJiQfsv/DXSo7WhU/+VRd8X9smjp46UPK1+vpXRhUU9E/FNe5q0Ve8y3gbuZT8bfnVq3+sp3qzRfgN7Cf3e9B+VYqLi+81tXp3AFsxHQn51qZxhsn4etWWIDUTHtbXN/azAk5cumSw4cxr3NVSDfK4y88c9WOj53l2SXJ5x1Y689PzuHMPiSzsLDKLjncEG2p4a66dw61vTquc2uhfPn8mk6ajBPpZJfhU5AyvxFbIrzKfaBsFP4h+dT0tX3FOtou8RjBeSFerj+Za2pcIyZrV4zgu01tVDriGkA4mq9W6o0vrkkZUWxo4xPvfA1Qnt2wjrU8k/wAG/JS6gTGKSAL691Yo7cta1WNKnlt9n5DpSSyyRXYIwoAoAoAoAoAoAoAoApjAA1htJZYErIDw17+XrUNK5p1f+N5XWtPPR+GTLTWoxtLD9pE6cyuniNR8QKtU5bskyGtDfpuJntjYggDqhtbu/u48qmrR53ec+2nw7i1xXvBhwYX/AFqFFueuV0iZtopEAXNr8LC59KzGDloZ5RR1JGDyyr2lz7XAgkWXkunx771W5F5bnr7Lq4fMl3llhKGnv2ipZFguxNoydfwk8+8H5+OiEHGWIrKfp/HzuSmpRzJ4a9RSYxJFzIwYdRU7i4vDK++muBExD1lEEmVk65mUchqfyqWL3U2Vprekl4hs5O0xQPKMfLT5n4VtLm0u8xRXKXGehGpqqdU8DXrSFSM87rzj07xgCoPKkqUJfUkzOWIEKg3Ci/hUEbG2hNTjTimulJIzvPTI5Vo1CgCgCgCgCgCgCgCgIuInYNlVdetcDaO0byFf9Pb08trKev4Sw+tksIRay2EeGJ1c5j05elbW+yalR797Nzf+P9q8OCfkl2BzS4R4EoV3EklhEQVkGZ21hTDJ2yj2GPtDoTx9ePjVqm1OO49TmXNN0p8pHR6jsOIDLobjiO41E4tPDN4zUo8BrHYQTKASQRe3nyPoK2hNwZlreJOwph2CW0sDfxub/GsVlz2S0pc1CN4rPAbm2UhvHlb41mi8TMVXmI3snDdihBNyxue7ThSrPfZrBbqHZWvWiNW8kHEzZPZXV2Pnc8/0FTQjvcXoivUnu82OrL3Yuz+xSx99tW/IeX61FVqb77C/bUOShx1epYVEWBuSIN49RofWqlzZ0q/GXCXQ1wkvH7aGyk0R3aRPxj41xq1TaVjx/wCWHdzl3498PtwSJQl2Mew0+cXtaups3aEb2k6kYtYeP9fEaThuvA9XQNAoAoAoAoAoAoAoAoAoAoAoAoBLoCCCLg6EGieDDSawzNbR2a2HJkiuU+0p5f07+VW4zVTmy1OZWoSo8+GnSKgmDi4/8d1RSi4vDNoTUllDGzmytInR7jwbWtqnFJmYvB7tV7qq/edR8b/lSlq31IzJksmowQ5J2d+ziF25nkOtTRgkt6ehDKcpS3KepcbJ2OIvaY5pDz5Drb9ajqVXLgtC3b2qp858WWlQlsKAKAKA8ArWMIx4RWAe1sAoAoAoAoAoAoAoDDYsT7Sx80CTywYLCZFkMLFJJp2Gcp2w9pURSlwLase6wE3aezGwEUmKw02IYRRtI8E07zRyqilmAaYs8b2BsykC9rhhQGpikDKGHAgEeYvQC6AKAKA8IoDLY6D6vPYaRyagdD08j8DVtPlIdqOTUhyNXhoxDezOPxoR5rr8q11p9xL0hidZYh0zMfSwrEeEGw9Re0J8iacToKUo70iOtPdjwLjYmzhCmvvtqx6dF8q0q1N99hctaHJR46vUsqiLIUAUAUAUAUAUAUAUAUAUAUAUBUb1bY+qYWSULnfRYk5vLIQsSDxYr5XPKgMdu1u1tPZjv2LQ4yGfLLMsshikGJYATOjrGwKsQDqDy4WJYDRbz4hpljwNgJcUGEgViwTDrl+sNmsNSGEa/ikB5GgNKosLDQUB7QBQBQBQHN9+97ULrFBZmjd1kzKwsRlAym4uL5vQVJCo4aENahGqlvdBSNvbO5U5cPdTcakfN6wptLA5CI8u8mKLZhHATa1wTw4/fpvvGByERabfxLzQJKkQVpkXQH7TKD9o8qzGo46Gk7WEsZzwOtVGWQoAoAoAoAoAoAoAoAoAoDy9Ae0AlHDC4II6g34caAyrj67tIDjBgNT0bFypoO/somv4zfhoDT4vEpEjySMFRFLMx4BVFyT3ACgKPdPDM+fGzKVlxIUhG96KBb9jERyazM7D70jDkKA0NAFAFAFAFAcf39mc4mzTwyhZHyqFAMYOX2ZDbXSw1J4HhQFL2bH/AEom/dYD5NQCHgHOCQd6kn5g0A2GUMlmlSzgkniuo9pbEajjy4UB3fZbhoYirmQGNCHbRmBUWZhYanjQEqgCgCgCgCgCgCgCgKvbe2lw5jQI8s0pIiiTLmbKLsxLEKqKCLsTpccSQCBUbW3reODEBojBikgeSJJCGje1gHSRDZ1VmXMujC/CxBIEiPcrCdmBInaTW1xLH/MlvvrP76G9yApAXgABpQGPfaLyYqTCYvPi/qmWNIFVf85NLnkR5gSEyRwdjmzWQOzHX2RQDeN2hPsqcOcJHEZiFSHC37CZnGVImU2C4pJOzPaAKHjZ9CUFgNnu/u2+GiTLMRMbtiCRnjmlkYvI5S4s2ZmAKkaZQcwUAAI21/nMSmDGsUWWbF9DreCD/cwzsPuoAdHoDT0AUAUAUAUAUBz36R9hFngeDDFyTIZTHHq3uWzlRx97U99AYTaEQhbLLA8TEXAZiptci9mHC4PpQEQYpR7pcf7/ANAKAusNsPHNJH+ymBDrZnjYqpuPaNwdBxPhQHZ8CjrGglYO4UBmC5QTbUheVAP0AUAUAUAUBTzby4dJDGX1BsTlOUG9iCf7Fb8nLGS5Gwryhvpfktwa0KZ7QGdxmm1cL0OCxY8xNgzp60BTfTHhycFHIvvRYmI37pSYWHmJflQG7oDD7pYWI7X2vJYGYPh0v9pY2w8Z06BmXXrkHSgNXtjZceKiaKUHK1iCDZlYG6ujDVXUgEEcCKApdm7fbDrLDjmAlw8TSdpayzwIP+Oo5MNA6D3WOmjLQErczBNHhleUWnnJnmvqQ8vtZCeiLkjHdGKAvaAKAKAKAKAKAKAyO/e6iY4IwlWKVAQC3uspscra3FjqD3nStXKK1ZsoSeiM5uz9HqxzLJiMRC6oQwjQ3DEcMxa2gOtra2rCqQfSjZ0ai1i/I6grA8Na2TyaNNantZMBQBQBQBQBQGExe58xlbKVKFicxOoBPMcz86sKqsHfp7TpKmsp5S0NxDHlUKOAAHoLVXODJ7zbF0MGZ2rMo2rgFze0cPjBl/CThjc+afPpQFvt3Z4xEDxsAQcrWPVHV1/6lFAT6A5zh4JVx+0sThhnmhxEYki4dvC+Fw5KA8BIpQshPPMugckAbnZG1I8TEssTXU3BBFmVhoyOp1VwdCp1BoCFvZu5HjoOzewdTmicrmyPbiV+0hF1ZeDKSO+gHd3trHEI4kXs54X7OZAbhXCq10b7SMrIynowvYggAWtAFAFAFAUu0N5YozlS8z9E1A/efgK5t1tW3t9Xl9h0aGzKtRb0+au37LUqZds4mTgUhHRRnbzZtPQV5+4/qKrLhSWPnzoLsbO1p65k+3gvJcfUivCz+/JK/jI1v4VsPhXLq7Suqms2TKpCH0Riu5L3fESuzkH2F/hFU3Um+lmXcz/yYr/D0+4v8IpykutmP1M/8n5guCUe6Mp6rdT6rat4XNWHGMmg7iT1ee/j7j8eInT3Jn8Gs4/6hf410KO2run/AHZ7yOUKE/qgvDh7cPQm4beORdJo8w+9Hx842/InwrtW39RQlwrRx3Feps6nLjSljsl+V90XuCx0cy5o3DDnbiO4g6g9xr0FKvTqx3oPKOZWoVKLxNY+dHWSalIhMjhQSxAAFySbADvNDKTbwjPY/Y00mLSZJB2YKH3jcAWuFA0IP5mpFJKODo0rqlC3dOUePH54GjqM5pQbz7wHDZVRQzsL+1ewHDgDqSb+lSQhvHQsrJV8yk8JEGDfdcozxHNzykW8r1s6JPLZMs82XAgJsxsXisXioXVMRhsWkULsMymOKBe0hdQQQjPPPe1jfIdcoqE5BaY3BbQxUbQyPBg1YWaSCR5pSDxCZ40ER/F7R1NrGxoB2PC7SRcgnwsttBLJDIslurxo+V27wUB6CgMwmz8XgcROYMWmLxOJZHkjOCZspUZVJZMQqQpl0Gc6hdMxoCl2FsfbMm0sbOmKgTIyI5yE4eV8isYwgsT2YbL2hs1xa+psB1XY0eICf5p4Xk/+mNo1A6e27Env08KAqt2HD4vabLa31qNL9WTCwBvS4HlQGkoAoCDtba0eHXNI3go1ZvAfnwqvcXNOhHem/wAss21pVuJbsF3voRk8ZjpsV75MUR/01OrD8bcfKvIX+2qlbMIcF88/Y7lKhRtfo50ut9HchJCRLc2VR/fDma4iUqkutjM6ssLiwwO0IpTlVtehFr+HWtqlGcFloxWoVaa3pLgWaxVDkpOY4Iqxk0cz3sqZMb54YqZMqY20VZySKZBxc8cfvsFPTn6VJCnKf0os0oVKn0rI0gDESRtZhwdDr4HqO41NRr1raeYNpkrbjzKi4dT+eqLnZ+8WUhMRYchKNFPc4+we/h4V63Z+3IVuZW4P0+fOBz6+zt5b1Dj2dPh1+/eXuKw6yoUcZlYai/5ivQJ44o5kJypyUo8GiP8AWkikiw4VhmU5bL7ICDgT5f3es4bWSTk51ISqt6Pj18Sqkixn124J7DMOYyZbC4y3vmvfXr3Vtzd3tLala/psP6/XP4+ak/bew48TlzEqy8GFr2PEG/EViM3EgtrudDO7xTGIN1cMqgFCxHMsbnxtYUdSRvLaNdvKeCv3YhMGP2jCRZZZI8VGfvCVBHKPFXi9HXrWhRNXQHjC4I+XGgKXeLEnCYRzh1XtCVjiB90zTyLHGXPE+24LHidaAm7E2YuGgjhUk5Rqx952Ju8jHmzMWYnqxoBjeXbS4SAyEZ3JCRRg+1LK+kca95PPkATyoBO6myThcKkbkNKc0kzfemlYvK3hmY27gKAt6ArNu7ZTDJc+07aIg4sfyHfVS7u4W0N6WvQi5ZWc7meFwS1fUY+KF5HM0xzSHlyUcgB3f31rwd5ezuJtt/Pwd+U4U4clS4RXqWCrYXPCqRTcs8EZ5MNJjZSV0jU2ueAHhzY8a6G9C3hh6nUlVp2VNKXGT9f4J0+6pUXiku41AItqOhHCoo3qbxJcCrDaqk8VI8H88R7C7bkFonibtrgdx6sbd2umnhWsraD58Zc0jqWNN5qwmtzX+P8AfE0dUTkBQBQFDi94AC0aRsZgzKFtpcEgHvFtbVcha6Sb5up1KWz20pyklDCefsV8e7U0t3lcKx14Zj52IA8r1M7unDmwXAtS2nRpYhTjlLwIqxyYOUB9UbiRwI6jvHSpG43EOGqJ9+neUsx1Xmv4ZoJYwR1B9K5xzYzaYvZW1ThSEe7QE2B4mL9U+Vel2TthxxSradDMXNqrpb0OE/8A9fz7mxRgQCCCCLgjgQeYNeuTTWUcBpp4Z7WTAUAUBht6cViv8Tg+qhW7DBzTPGQM06vLEhhVj7jewGU8MwAOlAanYm2YcXGJIHDLexHBkYcUkQ6o45g60BYUBRb4B1iilRGkEOIildFXMzRglXKqNSyhu0AGp7Ow40BWbe+kfBYWBpi0kltAqwyC7HgpZlCr5kcDxoCTu9sZ5JEx2Ms2IKfsowbxYZHAukf3pCLZpeJ4Cy6UBp6AhbX2kmHiMj8tAObE8AKguLiNCm5y/wBli1tp3FRQj/pdZhsJnmczy6s3u9FHKw5Dp/WvA393OvUeX86vA9LV3KMFRp6LXtLONK55RlIj7Zv2YRfekYIPP3vKwNTW+N7eei4klrjlN+WkVkWZUgjVAbKunex5nzqJ79abYUJ16jm1xfoRztGwzNHIq/eKaetWZbOrxjvNcPH8EqoZe6pRb6s8S0wWNDAa3U8DVJxcXhlGvb7vRhk+sFMKA8JoZK7F41Vu2i8i1tT3da2ipS5qLtG3lLm69nQQY9soT75HQm4BqV29RLOC3Kykl9KLGaNZ4zG/MaHv5MO+o6dRwlvIoxcreaqQ+dhA2STkMb+9E2Q+A90+FvlU9dLe3lo+Jaucb6qR0ks/keljqE1hLA5u3tAwSCBz+zc/sifst9zwPLv8a9bsTaWf2aj7vnb7mt/bqvT5aC5y+rtXX+TY16g4AUAUBkd8s+Fnw+0URnSJXixKqLv2EhVu0UcT2borEDkW8aAknYOExZ+t4aRo5JV/9xhZchccs4F0kI/GptagKXFnDQEpjMbtKUdHixCR+IfDQJm82I0oCok3qxF+z2S2LxZOgGJwjGJO5sVI0TjxfOe+gEbX2e+Ntg5pkxWPkKiYxj9hgICby5FsVEpUFAW9s5uSigOrogAAHACw8qAVQHPt4MZ9bxOQH9lFceJ+0fM6DuFeP2zfb092Oi4Lv6WeqsaP6S2339Uvi/JMjWvNFaTJKLWGQSYzMl3zclWw8X970UD+KtnLEMdf2N6b5m71vPlp6v0Hdg7P7Vu2YX1PZ34KoPvW6k3r2ew9nRp0lVmuL0/JDf3Lh+xB/wDrtfV3I0bYIEcf09K9C+JyFw4oym1tn/VZA6i0TmzAcFJ4MOg/vpXktubMjFcrTXD2/h+537O5dzB05/WuKfWurvLHCyXHeK8mVK0d2Q/QhIuPlyr05nwFZSzwRZt4b0sjOw9lGY9tINP9NTwUcmI5seNe32PsqNOCqVFlvT8/gzfXfJ/sUn/6fW+ruRfzbODKQbMCOBGhrvyhGS3ZLKOTCcoS3ovDMv2Rw83Z65SMyX4ix9pL93yNeE23s9W1Xeho/nzwO7Cp+po771XCX2ZIkhtNnHCRbHxXVT6Zh5CuSpZhu9RFGeaW4/7Xnz19cBItamYsgY7DB1I4dD0I4Gt6dR05KSLdGq4Syabdnahni9r/AIiHK/iODefzvX0TZ92rmipdK1/PicjaFqqFXm/TLivx4FvV4oBQBQHIvpIi/wACVcbs5zCZpwkmH0bDNdJGLiPijXVR7JH6gZzA/T/iAv7bCQu3VHeMejZ/nQHQtm7Mxm1YIp8Vi3ggmjSRcPhP2ZysAwEuIa7tcEAhcooDW7C2Fh8FEIsNEsScTbix4ZnY6s2g1JJoCxoCq3m2j2GHdgbMfZX95ufkLnyqpfV+RouS10Rd2fb8vXUXpq+5fnQxmw8PljvzbXy5fr5188uJ708dR6G8qb08dRbxioDnSZJjFashkyLthssZtxsfU2APxrejHfqRj2k9msz4/OksNt7XTZ2ED5czeykaDTMxGgvyAAJPhX1i1tt5qmuCS9jz11cYzUlq37mDO8e0mbP9YVSTcRiJCg/Dcgm3r411v01BLG76nBe1Km9w+3z1NbsXbY2jh5YJVCYhU9pR7p+7In4b205Hyrk7Rsf23HVS0O7s2/TnGotU+InYUxZFvxtY+Km1fJ60Nyo4no76CjJ46/ctqiOcVG00MjpGPtyKvkNW+ANX9mUOWuYwOjby5Km6nUm/HREfeveuRJPqmCAzrYSSFcwUkXCIvN+Z0NuHh9ZtrWLjv1NOhHj7y+5N7seLKHBb343DOHmk+sRfbUoqsBzZCoGo79PmLM7SlNYisMp0NpycsSNtvCySRwToQVLKQw5rILA+d19K8b/UNDNq86xZ67Zk8ylFaOOfLj+QRbqvcK8CbSeJsbkFZRJFkWQVsWIsjbNxPYYtG4JL7DdL/ZPrb4139hXTp1dx6Ph56epPcU+XtZLphxX3+dxu69seZCgCgOSf+pFP8hhzyGKA9YpLfI0B870B9h/R7IG2XgSP/iQDzWNQfiDQGgoAoDC7/wA5eaKEHgLnxc2HoB8a85tytiSj1LJ6XYkFClOq/mP9i4ltoK8b2ms3kkxihXkySgrUgkQ9ur+z/vqDU1r/AM0e8s2L/c+dpV/ScScRgkPuhZmHewyD4D519ksFzZPuPF7Wk1TS+dByLdn6Q2we0pMRKjSx5XjEYa2QZhZlB0zezY9cxqlWqynJ5LtpbQpU44XHGvSbPcveAz4nC4sKEaXESRsoOmWRmGW/MD2T4ir6fKWzz0L2OdSjyN7KK0fHzN7s9Mssqjgs0lvC9/zr5FtWG7dTXb9z3Nw96jCXXGJa1zjnkDDMPraE/ZWVvRQPkTXoP6cindeBcq8LOT/8nKhvwdmvFieyEzTtM7gtlPtm5Iaxs12HI6XHO9fTb57sVBfMHi7GPKXM6j6Pv8fmZzc3bkmIxmIzaJMZZez4qjM+Yhb8B7RFQ2c5b270G21qUFTVRLjk7NseUnY+GDcc6qvgsxy/9K1xv6lajRqduPyeh2Em5Rb6Iy9mi9iHsjwFfMSxN85jbitkbxZFkFbFiJVbZjvGSOK2YeX9L1Nby3aiZftJYqLPTwNzsnF9rDHJ95AT421+N6+k29TlKUZ9aPN3NLkq0odTJdTEAUBz36d9nGbZMjAXMMkcvDWwJRj5K5PgDQHy9QHff/T/AL5o0P8Ah8rWkQs0F/tofaZB1ZTmNuh/CaA7NQBQHONqv2m0JDyVrfwKB/NXittVM1Z+CPXW0eTsIrr+7z7Fkgrz5SkSUrDIJEhK1IJDe04M8Trzym3pW0Jbskze1qblVPtKzfTCNisFBioxmeH2yo4lSLTKO8Wv/tNfXNk3UZxTekl6/wC+Bw9r2bzKHU35fMM5LvRuwmMMMmFWGKyWkN2u7FiTIQLjNrw08eFrdWybk2mcmhtPkoKFSLyljh0/PE1X0f7EH1nDQRXZMOTLI/4hfKPEueHQHpU1VKjQcevh+TFnv17h1pL58+5utjnMZJPvSO3qxt8BXxzaNTfuZy7T3V5zVGHUkvJFpVIoEEsExUDHgxKH/eth8QPWu3sGsqd0k+nh88S5Fcpa1I9XHyf4OT717uqS+DmPZtG5aFyNChJykdQRoRfiO6vq84K5pqS/0zwk5Ts67kllPVHu7uzOyiXBwLHNiGdiJFjAkAcAEPICbRiwOvQVilbxoJzkzM61W9koqOI5z87PA6pj8CIkweEQ3EYDE/8A5rbMfEkmvD/1PdZhjpk2z2ey4KjRnPqSivH/AEWArwxGNPWUSRIslbIniQ8QlwR1BHrWyeGmWqbw0y33Dlvhbfdkdfk3/dX0HZE962S6m/z9yjtqOLnPWk/t9jRV0zkhQDGPwaTRSRSDMkiMjDqrAgj0NAfHG9OxGwWLnwz6mJyAfvLxRvNSp86AgYTEvE6yRsUdGDKwNiGU3BB63oDvu5H03QyhYtoDsZNB2qgmJjw9pRqhPmOOooDrGBx0cyB4ZEkQ8GRgynzU2oDnMBvi5j+OX+evAbTfPn/6f3PZTWLSC7I+xdR1yTmyJMdYZBIkJWpDIdrBERdmSvAZY0UMhbOpJ0Ut7yn5gDrXobDbTtbdway+j584lq4VOvGFSbw0sPtxoynxG62GLtIyIpbUhFIXyUkgelYq/wBVbRnwjPC7Me+vqVYWVs+KpJ9/H00LDZGBXDqy4duzDakBF1NrXva/xqD/APo79vnzz34JeRpU/wD5pd2USsBhuzQJpYDj18a5E5bzybV6vKzc+sk1qQEfFYUSWzciCLcbjhrUlOpKnLejqTUqzp5x08BjHQIxBkDORwJYm1+NulTT2ldVNZt+LJKSeqSXgjzZsCRMWhsjH3vZBDAcAefxqxb7avKDS3211PLX8eBrVpxfGUU+1cGPwxsZJJJCC7WAtwCDgB8b1Hf307upvyFSceTjThovV/NCTVErjL1kkiRpK2RYiRXrLLESZuAf2cw6TH5D9K93sN/sPv8AsiDbf1wf/X7mqrtHECgCgOb/AExfR9/iMQngA+tRKbD/AJqcezv94G5U95HO4A+Z5YypKsCrAkEEWII0IIPA0AigH8HjJImzRSPG33kYq3qpvQHeNz8QXETkkl4VJJNySVUkknieNeA2lHEprqk/dns5vetIPsj7GwSuScyRISsMgkSErUhkPVgiGcXiViQuxsB8T0Hea3hBzeES0qUqs1COpSYbbHbyZVCp0zubnwAFr916lna8nHOc9x1aln+np70m33LT1LuGDLVXDepzKlXeWEP1sQBQBQDcsQbjWu70okhUcRmS0QzEE+aj+Yito03J4ySpyqvdX3+yY7h8Qri6ngbG4III4gg6g1tKLi8MiqU5U3iQ7WpGMvWUSxIslbIniRpKyyxEmfR9rFKesp/lX9a95sRYovv+yINucKsF/wBfuzVV2TiBQBQBQHPPpH+iyDaV5oiIMVb37exJbgJVHPlnGtuN7AUB89bzbqYvZ75MTCya2V+MbcfdkGh0F7ceoFAUlAdm+jvGZsPhmPK6HyJUfC1eL2vSxWqLr4/c9fZS5WxXdjyZ0dK88UpElDRleRIQ1qQyHxWpEZvfhmWEyBc6xI8hS9sxGUAXHDi2vfXQ2buOtGM+lpeHSdCxq8nGbj9TXDyb+yKrdTerA7XQRZRh8QvuxkjMbD/SewDj8Nr6cOdfQa9nQrwUJLGNMdBx7e9ubeo5xlvZ1T6fnYXrJi8PpYToPHOB4cfnXlrz+nqkedDiuz8fg6sLixutf25en49hUW8sXB1eNuYIvb01+FcOpZVYPH8Estl1cZptSXZ8x6kxdswH/VX4j4GoeQqdRXdjcL+xjU+34F+3m7lBPx4VmNtUfQbw2dcS/tx3keDac2INoECLzkfW3gOBPdrXWsdiVLh56Ovo/kzXpW1ms15b0v8AFffs8uwa3gwcUUR7VmkmcexnbXQjMUQaBRceoHOvQXGzrSztpYWXon2kezry4r3MYwShBcWkujtb4vqLXZeF7NBfiVS/iqAfl8BXhqs96Xn7mtzV5Sbxpl48XklmoyuMOa2JYkaQ1sTxIGPkyox6Kf6VvBZmkXKEd6aXaXm4kOXCA/edm+OX/tr6BsmG7bJ9bb+32Obtme9dNdSS+/3NDXSOUFAFAFAFAM4vCpKjJIiujCzK6hlI6FToaA5rvL9COBxBLYdnwrG+ijPHc8+zY3HgGA7qAosFuPPsqMpJIksbSXR1zAg5RcMpHs+7cWJ5157bVHnRqdGnz50HpdhVk4SpPv8At87zY4OfOqt1Hx5/GvGyjuycTNaG5JxJkZrUqyRJjNakMkPoawQtHk8IdWVhoykHwNZjJxeUZhNwkpLo4ny9vnsJ8DimUXC5iYyNLWPAdCDbyINfSNnXiuaKl0rUjvbdUpqUfplxX48Dd7hfTLJDlh2iDPFoBMNZk/f/AOYO/wB7j73CugngouKep27CLh8ZEssTxzRMPZbR17x3EcCOIrElGaxNJ95iG/Teacmu5kaXdSE/6a+TMvwBFVpWFpLWHuvZluO0r6GlTzw/dCsPutCpuI18yzfBiRSFja03mMF48ffIqbQvaixKp5YXskV2+m+eE2THeQ55iv7OFSMx6Ej7CX+0ehtc6VbcimoJcXqYH6PpJ9oYh8bijdnNwPspFGTkRByXMT42ubkmvI/1BdceTXR7v+Dv2kf09pKo9Z8F3fM+h1KvJFEQ5rJskR5DWUTRRGkNbFiKKbbkhyhBqzsAB4f1tVq0puc+HzJ0bOK3nN6I6Ds7C9lFHGPsoB5gan1r6PRp8nTjDqR5WvV5WrKfW2yTUhEFAFAFAFAFAFAV+3dn9vA8fMi69zDVfjp51XuqHLUnDy7y1Z3HIVoz6OnuOfbBxFiYzpzF/iP776+fXdNrneDPVXtPKU0X0ZqmcqSJCGsMhkiQjVqQyQ6KwRnPfpW3aGJjDDRj7p6Oo0v3Munleu3se9dCfHTp7v4OjQpq6t5UH9UeMfnzU4BPCyMVYEMpIIPEEV7yMlJKUdGcGUXCTjJYaJ+xd4MTg2zYaeSI3uQjEKf3k91vMGtjU2+F+m7aaKAxgkI+08VmPjkZR6AUAja3017TmQophgvxaKMhvIyM1vEWNAYfCRSYvEKrMzySP7TMSzfiYk6mwBPlUVeqqVNzfQTUKLrVI010s+l9ysAsWHGUWBsF/dQZVHzr5vfVXUq5fxs7W0pJTVKOkVj54YL+qZzhp2rJJFEaRq2RPFEaRqyTxRE3bw31nF9p/pxa+euT43byr02xLTM1J6R4vv6PnYWL+p+mtdz+6Xx/g6BXrzywUAUAUAUAUAUAUAUBzvfLZhgnEyaK5v4PzHnx9a8tte03J76+mXv84nq9lXKr0eSnrH1X8aeQ/gsSHUMP/B5ivKzg4S3WR1qThJxZNRq1KskPo1akMkPo1YIZIa2ngxNGyHmND0I4Gt6U9ySkSW1Z0aimcY3w3SGIJZfYnXQ6aNbk3eOR/pb1Wz9oujzZcYv0OzfbOhd4qQeH19DRjxsFYzaQMWHJtPgOVdz9U5rMXwIqWyKEPqzJ/OokJhIxwRfQVo5yfSXI2tCOkF5A2EjPFF/hFFOXWw7Wg9YLyRp9zd3ssnaBMrOAiDW/tEa25cvjXJ2leb0eTznHFinaUKDdZRxwO24aEIioOCqB6CvISk5NtnnKk3Um5vpeT12rBiKI8jVsiaKI0jVkniio2xiiBkXV20sONjp6nhVm2oucs4Oha0k3vy0Rtd3NlfVoQn2j7Tn8R5eA0HlX0Gytlb0lHp1feeev7r9TWcujRd38lpVspBQBQBQBQBQBQBQBQEbaGCSaNo3F1YeYPIjvFRVqUasHCWjJqFedGanDVHNpoZMFMUcXU8+TDky9/dXib+xlTluy8H1nrozp3tJThr7djLqCYMAQbg1xmmnhnOnBp4ZJR6wQSiPo9akTiPK9YInEq9t7GE/tKQsgHk3S/f31YoV+T4PQvWV86HNlxj7dxj9obKYezLEbd63XyPCulSr44wkd6nXpVVzZJ+5VHYsH3B/E361b/WV/8vYk3ESsHsZL/s4bnqFLH11tUVS6qNc6RrKUIfU0u82W72xTGe0lAzW9leNu899cq4rqS3YnFv75VFydPTpfX2F6z1UOWojDvW2CWMRh3rJNGJX7QxojW51J4Dr/AEqSnTdR4RcoUHUeCdudsVmb6zMNTrGD/Pb5evSvZbIsNxKrJd35/HmVtq3sYx/T0vH8fny6zZV3zz4UAUAUAUAUAUAUAUAUAUBB2vstMRGUcfusOKnqKguLeFeG5P8A0WbW6nbz34eK6znU8UuClKOLqdR0YfeU9a8ZfWEqct2Xg+s9ZCVK9p78NfVdjLfC4pXF1N/mPEVxpxcHiRQq0pQeGS0etSu4jyyVjBE4jiyVjBG4nryke7Y93C/gaJIRhF6kRscn2o9e9RW+6+hlhW8/7Ze45Himf3RlXqfyFYcUtTSVGMPqeWPGStcEaiNPJWcG6iMvJWSWMSt2htJY9OLdP16VNSoup3F2hbSqcegm7u7ttKwnxI04qh59Cw5L3c+ff6zZuyUkp1Fw6F19/wA9Cvf7SjSXI2/i+ru7e34tvXozzgUAUAUAUAUAUAUAUAUAUAUAUBGx+BjmQpIoZfiO8Hkaiq0YVY7s1lEtGvUoy36bwzDbV3Wmw5LwEyL3e+B3r9oeHpXm7zY8orMOcvX53HpbbalG4W5WWH6efR84kTC7aHBxlPUcPTiK87UtZL6SepZPWHEtYcQGF1II7jVZprgyjOk4vDQ8JKwRuAoSUwa7h72lMGNw8MtMGVAQZKGygRcVj0T3mF+nE+lbwpyloixTt5z0RAjxE2JbJAh7z08TwWula7OnVlhLPsi1KnRto79aXz7mo2DuokJDykSScfwqe4Hie8/CvWWey4UedPjL0XccW92tOstynzY+r/HcaSuocgKAKAKAKAKAKAKAKAKAKAKAKAKAKAKAq9qbAgxGrpZvvLo3mefneqlxZUa/1Lj1rUu21/Xt+EHw6np87jNYrciRTeCUHua6t/Et7/CuRW2I/wCySa7TsU9t05LFaHlxXr/JAk2fjouMbMO4B/5da5VXY9WOsPIsxuLGrpJLzXvwGTtCZfehYf7WX5iqctnTXQ14En6ehL6ZrzR4u13PCInzJ/KtFYSemfIy7OC1n88xxJcU/uQN45G+Z0qeGyqkv7ZPwNHC1h9VReaJMW72Nl94iMd7AfBL/GuhR2HVesUu/wCMhltCxpfTzu5fkt9nbkRLrKxkPQeyvw1PrXXobHpR41Hn0RQr7bqy4Ulu+r/Bp4IFRQqKFUcABYegrrRhGCxFYRx5zlN70nl9o5WxoFAFAFAFAF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ChangeArrowheads="1"/>
          </p:cNvSpPr>
          <p:nvPr/>
        </p:nvSpPr>
        <p:spPr bwMode="auto">
          <a:xfrm>
            <a:off x="-15552" y="476672"/>
            <a:ext cx="3803196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ca-ES" sz="3200" b="1" u="none" dirty="0" err="1"/>
              <a:t>First</a:t>
            </a:r>
            <a:r>
              <a:rPr lang="ca-ES" sz="3200" b="1" u="none" dirty="0"/>
              <a:t> </a:t>
            </a:r>
            <a:r>
              <a:rPr lang="ca-ES" sz="3200" b="1" u="none" dirty="0" err="1"/>
              <a:t>approach</a:t>
            </a:r>
            <a:endParaRPr lang="ca-ES" sz="3200" b="1" u="none" dirty="0"/>
          </a:p>
        </p:txBody>
      </p:sp>
      <p:sp>
        <p:nvSpPr>
          <p:cNvPr id="80900" name="AutoShape 4" descr="data:image/jpeg;base64,/9j/4AAQSkZJRgABAQAAAQABAAD/2wCEAAkGBxQSEhQUExQVFRUXFBcZGBgYFBgYFxoaFhcXGhcYFxUYHCggGholHBcUITEhJSkrLi4uGCAzODMsNygtLisBCgoKDg0OGxAQGywkICQsLCwsNC00LDQsLDQsLCwsNCwsLywsLC4sLCwsLCwsLCwsLSwsNC8sLCwsLCwsNDQsLP/AABEIAPgAywMBEQACEQEDEQH/xAAcAAABBQEBAQAAAAAAAAAAAAAAAgMEBQYHAQj/xABEEAACAQIDBQUEBwYEBQUAAAABAgMAEQQSIQUGMUFRE2FxgZEiMqGxBxRCUmLB0SNykrLh8BUkQ4IzU6LC8Qg0VGNz/8QAGwEBAAIDAQEAAAAAAAAAAAAAAAMEAQIFBgf/xAA4EQACAQMBAwsDAwQDAQEBAAAAAQIDBBExBRIhEyJBUWFxgZGhsfAywdEUI+EGQlLxM2JyQ7IW/9oADAMBAAIRAxEAPwDuNAFAFAFAFAFAFAFAFAFAFAFAR8ZjUiF3a3Qcz4CtowcnwI6lWFNZkykl29I//BjsPvNr/QfGp+RjH62UZXlSf/HHzI5OIb3piPDT5AVneprREf78tZHgglHCd7+LfrTlIf4mNyotJv1/ItMXik+0HHQ2/ofjT9qXYbKpcQ6ck7CbwqTllUxnrxH6itZUHjMXknp30W8TWC6Vri41BquXk8ntAFAFAFAFAFAFAFAFAFAFAFAFAFAFAFAFAFAQdrbRECXOrHRR1/pUlOm5vBBcV1Sjnp6DPxwGRjJLqx4DkB4flU8qiit2Bz403N79TUmgVATnoWhnB7kNBgTahgbmhVxZhf8Avka2jJx0NZQUlhjeCxrYZsrXaInzXw/SpXFVVlamlOrK3eHxi/Q1CsCARqDqKqHUTyso9oZCgCgCgCgCgCgCgCgCgCgCgCgIs2MytYjS1cG923G0uuSnHMcLL6c9nWsYJY096OSRHIGFwb117e5pXEN+lLK+a9RG01qKqcweMwAJPAUMN44mTWUzytI3ujRR06fr4mrc/wBuKijkqXLVHN6LQtZVjCixJb+73FV+JbkobvDURFFQwokpIKxklUBRgpkzuDMkNMmjiRXW1bETWBuWMMCDwNZTaeUayipLDHN28WQWgY+7cr4cx8j5mpK8U0pozZ1Gm6UujQv6rHQCgESShRcm1V7m7o20N+rLC9+5dJlRb0E4ecOLjrUNhtCnewc4LGHjjqZlFx1HavGoUAUAUAUAUAUAUAUB4yg8Reo6tGnVju1Iprt4mU2tCOcIAbqSp+HpXJexaVOfKW0nTl2cU+9PXuN+Ub4PiPITzt4j9OVdKjKsubVS71o/B8V6rtNHjoIO8E2WB+8Zf4jY/C9XaKzNFW7lu0n5ELd6AWX93N5n/wA1ms8yZDaQ4IXJq5ta1+VaGz4yZMgSsMmiiYqVqTJCrUMjM0dZNJIr50rZFeSILvZh0Onny/Ot0spkDeGhhmyYiJ+pAPnofgfhUsOdTcSJvcrRkayqh1xpyx90W7z+QqjWncz5tBJf9pfaOr8ceJsklqNjBi92JY9/D0qlDYVGU+UuJOpLt08l0dmcG3KvRcB9VA4C1delRp0o7tOKS7OBo23qKqQwFAFAFAFAFAFAFAJc2BPdUdafJ05TSzhN+RlcWRF2gD9k+Wtecpf1LCetKXhx/BK6PaPJiQfsv/DXSo7WhU/+VRd8X9smjp46UPK1+vpXRhUU9E/FNe5q0Ve8y3gbuZT8bfnVq3+sp3qzRfgN7Cf3e9B+VYqLi+81tXp3AFsxHQn51qZxhsn4etWWIDUTHtbXN/azAk5cumSw4cxr3NVSDfK4y88c9WOj53l2SXJ5x1Y689PzuHMPiSzsLDKLjncEG2p4a66dw61vTquc2uhfPn8mk6ajBPpZJfhU5AyvxFbIrzKfaBsFP4h+dT0tX3FOtou8RjBeSFerj+Za2pcIyZrV4zgu01tVDriGkA4mq9W6o0vrkkZUWxo4xPvfA1Qnt2wjrU8k/wAG/JS6gTGKSAL691Yo7cta1WNKnlt9n5DpSSyyRXYIwoAoAoAoAoAoAoAoApjAA1htJZYErIDw17+XrUNK5p1f+N5XWtPPR+GTLTWoxtLD9pE6cyuniNR8QKtU5bskyGtDfpuJntjYggDqhtbu/u48qmrR53ec+2nw7i1xXvBhwYX/AFqFFueuV0iZtopEAXNr8LC59KzGDloZ5RR1JGDyyr2lz7XAgkWXkunx771W5F5bnr7Lq4fMl3llhKGnv2ipZFguxNoydfwk8+8H5+OiEHGWIrKfp/HzuSmpRzJ4a9RSYxJFzIwYdRU7i4vDK++muBExD1lEEmVk65mUchqfyqWL3U2Vprekl4hs5O0xQPKMfLT5n4VtLm0u8xRXKXGehGpqqdU8DXrSFSM87rzj07xgCoPKkqUJfUkzOWIEKg3Ci/hUEbG2hNTjTimulJIzvPTI5Vo1CgCgCgCgCgCgCgCgIuInYNlVdetcDaO0byFf9Pb08trKev4Sw+tksIRay2EeGJ1c5j05elbW+yalR797Nzf+P9q8OCfkl2BzS4R4EoV3EklhEQVkGZ21hTDJ2yj2GPtDoTx9ePjVqm1OO49TmXNN0p8pHR6jsOIDLobjiO41E4tPDN4zUo8BrHYQTKASQRe3nyPoK2hNwZlreJOwph2CW0sDfxub/GsVlz2S0pc1CN4rPAbm2UhvHlb41mi8TMVXmI3snDdihBNyxue7ThSrPfZrBbqHZWvWiNW8kHEzZPZXV2Pnc8/0FTQjvcXoivUnu82OrL3Yuz+xSx99tW/IeX61FVqb77C/bUOShx1epYVEWBuSIN49RofWqlzZ0q/GXCXQ1wkvH7aGyk0R3aRPxj41xq1TaVjx/wCWHdzl3498PtwSJQl2Mew0+cXtaups3aEb2k6kYtYeP9fEaThuvA9XQNAoAoAoAoAoAoAoAoAoAoAoAoBLoCCCLg6EGieDDSawzNbR2a2HJkiuU+0p5f07+VW4zVTmy1OZWoSo8+GnSKgmDi4/8d1RSi4vDNoTUllDGzmytInR7jwbWtqnFJmYvB7tV7qq/edR8b/lSlq31IzJksmowQ5J2d+ziF25nkOtTRgkt6ehDKcpS3KepcbJ2OIvaY5pDz5Drb9ajqVXLgtC3b2qp858WWlQlsKAKAKA8ArWMIx4RWAe1sAoAoAoAoAoAoAoDDYsT7Sx80CTywYLCZFkMLFJJp2Gcp2w9pURSlwLase6wE3aezGwEUmKw02IYRRtI8E07zRyqilmAaYs8b2BsykC9rhhQGpikDKGHAgEeYvQC6AKAKA8IoDLY6D6vPYaRyagdD08j8DVtPlIdqOTUhyNXhoxDezOPxoR5rr8q11p9xL0hidZYh0zMfSwrEeEGw9Re0J8iacToKUo70iOtPdjwLjYmzhCmvvtqx6dF8q0q1N99hctaHJR46vUsqiLIUAUAUAUAUAUAUAUAUAUAUAUBUb1bY+qYWSULnfRYk5vLIQsSDxYr5XPKgMdu1u1tPZjv2LQ4yGfLLMsshikGJYATOjrGwKsQDqDy4WJYDRbz4hpljwNgJcUGEgViwTDrl+sNmsNSGEa/ikB5GgNKosLDQUB7QBQBQBQHN9+97ULrFBZmjd1kzKwsRlAym4uL5vQVJCo4aENahGqlvdBSNvbO5U5cPdTcakfN6wptLA5CI8u8mKLZhHATa1wTw4/fpvvGByERabfxLzQJKkQVpkXQH7TKD9o8qzGo46Gk7WEsZzwOtVGWQoAoAoAoAoAoAoAoAoAoDy9Ae0AlHDC4II6g34caAyrj67tIDjBgNT0bFypoO/somv4zfhoDT4vEpEjySMFRFLMx4BVFyT3ACgKPdPDM+fGzKVlxIUhG96KBb9jERyazM7D70jDkKA0NAFAFAFAFAcf39mc4mzTwyhZHyqFAMYOX2ZDbXSw1J4HhQFL2bH/AEom/dYD5NQCHgHOCQd6kn5g0A2GUMlmlSzgkniuo9pbEajjy4UB3fZbhoYirmQGNCHbRmBUWZhYanjQEqgCgCgCgCgCgCgCgKvbe2lw5jQI8s0pIiiTLmbKLsxLEKqKCLsTpccSQCBUbW3reODEBojBikgeSJJCGje1gHSRDZ1VmXMujC/CxBIEiPcrCdmBInaTW1xLH/MlvvrP76G9yApAXgABpQGPfaLyYqTCYvPi/qmWNIFVf85NLnkR5gSEyRwdjmzWQOzHX2RQDeN2hPsqcOcJHEZiFSHC37CZnGVImU2C4pJOzPaAKHjZ9CUFgNnu/u2+GiTLMRMbtiCRnjmlkYvI5S4s2ZmAKkaZQcwUAAI21/nMSmDGsUWWbF9DreCD/cwzsPuoAdHoDT0AUAUAUAUAUBz36R9hFngeDDFyTIZTHHq3uWzlRx97U99AYTaEQhbLLA8TEXAZiptci9mHC4PpQEQYpR7pcf7/ANAKAusNsPHNJH+ymBDrZnjYqpuPaNwdBxPhQHZ8CjrGglYO4UBmC5QTbUheVAP0AUAUAUAUBTzby4dJDGX1BsTlOUG9iCf7Fb8nLGS5Gwryhvpfktwa0KZ7QGdxmm1cL0OCxY8xNgzp60BTfTHhycFHIvvRYmI37pSYWHmJflQG7oDD7pYWI7X2vJYGYPh0v9pY2w8Z06BmXXrkHSgNXtjZceKiaKUHK1iCDZlYG6ujDVXUgEEcCKApdm7fbDrLDjmAlw8TSdpayzwIP+Oo5MNA6D3WOmjLQErczBNHhleUWnnJnmvqQ8vtZCeiLkjHdGKAvaAKAKAKAKAKAKAyO/e6iY4IwlWKVAQC3uspscra3FjqD3nStXKK1ZsoSeiM5uz9HqxzLJiMRC6oQwjQ3DEcMxa2gOtra2rCqQfSjZ0ai1i/I6grA8Na2TyaNNantZMBQBQBQBQBQGExe58xlbKVKFicxOoBPMcz86sKqsHfp7TpKmsp5S0NxDHlUKOAAHoLVXODJ7zbF0MGZ2rMo2rgFze0cPjBl/CThjc+afPpQFvt3Z4xEDxsAQcrWPVHV1/6lFAT6A5zh4JVx+0sThhnmhxEYki4dvC+Fw5KA8BIpQshPPMugckAbnZG1I8TEssTXU3BBFmVhoyOp1VwdCp1BoCFvZu5HjoOzewdTmicrmyPbiV+0hF1ZeDKSO+gHd3trHEI4kXs54X7OZAbhXCq10b7SMrIynowvYggAWtAFAFAFAUu0N5YozlS8z9E1A/efgK5t1tW3t9Xl9h0aGzKtRb0+au37LUqZds4mTgUhHRRnbzZtPQV5+4/qKrLhSWPnzoLsbO1p65k+3gvJcfUivCz+/JK/jI1v4VsPhXLq7Suqms2TKpCH0Riu5L3fESuzkH2F/hFU3Um+lmXcz/yYr/D0+4v8IpykutmP1M/8n5guCUe6Mp6rdT6rat4XNWHGMmg7iT1ee/j7j8eInT3Jn8Gs4/6hf410KO2run/AHZ7yOUKE/qgvDh7cPQm4beORdJo8w+9Hx842/InwrtW39RQlwrRx3Feps6nLjSljsl+V90XuCx0cy5o3DDnbiO4g6g9xr0FKvTqx3oPKOZWoVKLxNY+dHWSalIhMjhQSxAAFySbADvNDKTbwjPY/Y00mLSZJB2YKH3jcAWuFA0IP5mpFJKODo0rqlC3dOUePH54GjqM5pQbz7wHDZVRQzsL+1ewHDgDqSb+lSQhvHQsrJV8yk8JEGDfdcozxHNzykW8r1s6JPLZMs82XAgJsxsXisXioXVMRhsWkULsMymOKBe0hdQQQjPPPe1jfIdcoqE5BaY3BbQxUbQyPBg1YWaSCR5pSDxCZ40ER/F7R1NrGxoB2PC7SRcgnwsttBLJDIslurxo+V27wUB6CgMwmz8XgcROYMWmLxOJZHkjOCZspUZVJZMQqQpl0Gc6hdMxoCl2FsfbMm0sbOmKgTIyI5yE4eV8isYwgsT2YbL2hs1xa+psB1XY0eICf5p4Xk/+mNo1A6e27Env08KAqt2HD4vabLa31qNL9WTCwBvS4HlQGkoAoCDtba0eHXNI3go1ZvAfnwqvcXNOhHem/wAss21pVuJbsF3voRk8ZjpsV75MUR/01OrD8bcfKvIX+2qlbMIcF88/Y7lKhRtfo50ut9HchJCRLc2VR/fDma4iUqkutjM6ssLiwwO0IpTlVtehFr+HWtqlGcFloxWoVaa3pLgWaxVDkpOY4Iqxk0cz3sqZMb54YqZMqY20VZySKZBxc8cfvsFPTn6VJCnKf0os0oVKn0rI0gDESRtZhwdDr4HqO41NRr1raeYNpkrbjzKi4dT+eqLnZ+8WUhMRYchKNFPc4+we/h4V63Z+3IVuZW4P0+fOBz6+zt5b1Dj2dPh1+/eXuKw6yoUcZlYai/5ivQJ44o5kJypyUo8GiP8AWkikiw4VhmU5bL7ICDgT5f3es4bWSTk51ISqt6Pj18Sqkixn124J7DMOYyZbC4y3vmvfXr3Vtzd3tLala/psP6/XP4+ak/bew48TlzEqy8GFr2PEG/EViM3EgtrudDO7xTGIN1cMqgFCxHMsbnxtYUdSRvLaNdvKeCv3YhMGP2jCRZZZI8VGfvCVBHKPFXi9HXrWhRNXQHjC4I+XGgKXeLEnCYRzh1XtCVjiB90zTyLHGXPE+24LHidaAm7E2YuGgjhUk5Rqx952Ju8jHmzMWYnqxoBjeXbS4SAyEZ3JCRRg+1LK+kca95PPkATyoBO6myThcKkbkNKc0kzfemlYvK3hmY27gKAt6ArNu7ZTDJc+07aIg4sfyHfVS7u4W0N6WvQi5ZWc7meFwS1fUY+KF5HM0xzSHlyUcgB3f31rwd5ezuJtt/Pwd+U4U4clS4RXqWCrYXPCqRTcs8EZ5MNJjZSV0jU2ueAHhzY8a6G9C3hh6nUlVp2VNKXGT9f4J0+6pUXiku41AItqOhHCoo3qbxJcCrDaqk8VI8H88R7C7bkFonibtrgdx6sbd2umnhWsraD58Zc0jqWNN5qwmtzX+P8AfE0dUTkBQBQFDi94AC0aRsZgzKFtpcEgHvFtbVcha6Sb5up1KWz20pyklDCefsV8e7U0t3lcKx14Zj52IA8r1M7unDmwXAtS2nRpYhTjlLwIqxyYOUB9UbiRwI6jvHSpG43EOGqJ9+neUsx1Xmv4ZoJYwR1B9K5xzYzaYvZW1ThSEe7QE2B4mL9U+Vel2TthxxSradDMXNqrpb0OE/8A9fz7mxRgQCCCCLgjgQeYNeuTTWUcBpp4Z7WTAUAUBht6cViv8Tg+qhW7DBzTPGQM06vLEhhVj7jewGU8MwAOlAanYm2YcXGJIHDLexHBkYcUkQ6o45g60BYUBRb4B1iilRGkEOIildFXMzRglXKqNSyhu0AGp7Ow40BWbe+kfBYWBpi0kltAqwyC7HgpZlCr5kcDxoCTu9sZ5JEx2Ms2IKfsowbxYZHAukf3pCLZpeJ4Cy6UBp6AhbX2kmHiMj8tAObE8AKguLiNCm5y/wBli1tp3FRQj/pdZhsJnmczy6s3u9FHKw5Dp/WvA393OvUeX86vA9LV3KMFRp6LXtLONK55RlIj7Zv2YRfekYIPP3vKwNTW+N7eei4klrjlN+WkVkWZUgjVAbKunex5nzqJ79abYUJ16jm1xfoRztGwzNHIq/eKaetWZbOrxjvNcPH8EqoZe6pRb6s8S0wWNDAa3U8DVJxcXhlGvb7vRhk+sFMKA8JoZK7F41Vu2i8i1tT3da2ipS5qLtG3lLm69nQQY9soT75HQm4BqV29RLOC3Kykl9KLGaNZ4zG/MaHv5MO+o6dRwlvIoxcreaqQ+dhA2STkMb+9E2Q+A90+FvlU9dLe3lo+Jaucb6qR0ks/keljqE1hLA5u3tAwSCBz+zc/sifst9zwPLv8a9bsTaWf2aj7vnb7mt/bqvT5aC5y+rtXX+TY16g4AUAUBkd8s+Fnw+0URnSJXixKqLv2EhVu0UcT2borEDkW8aAknYOExZ+t4aRo5JV/9xhZchccs4F0kI/GptagKXFnDQEpjMbtKUdHixCR+IfDQJm82I0oCok3qxF+z2S2LxZOgGJwjGJO5sVI0TjxfOe+gEbX2e+Ntg5pkxWPkKiYxj9hgICby5FsVEpUFAW9s5uSigOrogAAHACw8qAVQHPt4MZ9bxOQH9lFceJ+0fM6DuFeP2zfb092Oi4Lv6WeqsaP6S2339Uvi/JMjWvNFaTJKLWGQSYzMl3zclWw8X970UD+KtnLEMdf2N6b5m71vPlp6v0Hdg7P7Vu2YX1PZ34KoPvW6k3r2ew9nRp0lVmuL0/JDf3Lh+xB/wDrtfV3I0bYIEcf09K9C+JyFw4oym1tn/VZA6i0TmzAcFJ4MOg/vpXktubMjFcrTXD2/h+537O5dzB05/WuKfWurvLHCyXHeK8mVK0d2Q/QhIuPlyr05nwFZSzwRZt4b0sjOw9lGY9tINP9NTwUcmI5seNe32PsqNOCqVFlvT8/gzfXfJ/sUn/6fW+ruRfzbODKQbMCOBGhrvyhGS3ZLKOTCcoS3ovDMv2Rw83Z65SMyX4ix9pL93yNeE23s9W1Xeho/nzwO7Cp+po771XCX2ZIkhtNnHCRbHxXVT6Zh5CuSpZhu9RFGeaW4/7Xnz19cBItamYsgY7DB1I4dD0I4Gt6dR05KSLdGq4Syabdnahni9r/AIiHK/iODefzvX0TZ92rmipdK1/PicjaFqqFXm/TLivx4FvV4oBQBQHIvpIi/wACVcbs5zCZpwkmH0bDNdJGLiPijXVR7JH6gZzA/T/iAv7bCQu3VHeMejZ/nQHQtm7Mxm1YIp8Vi3ggmjSRcPhP2ZysAwEuIa7tcEAhcooDW7C2Fh8FEIsNEsScTbix4ZnY6s2g1JJoCxoCq3m2j2GHdgbMfZX95ufkLnyqpfV+RouS10Rd2fb8vXUXpq+5fnQxmw8PljvzbXy5fr5188uJ708dR6G8qb08dRbxioDnSZJjFashkyLthssZtxsfU2APxrejHfqRj2k9msz4/OksNt7XTZ2ED5czeykaDTMxGgvyAAJPhX1i1tt5qmuCS9jz11cYzUlq37mDO8e0mbP9YVSTcRiJCg/Dcgm3r411v01BLG76nBe1Km9w+3z1NbsXbY2jh5YJVCYhU9pR7p+7In4b205Hyrk7Rsf23HVS0O7s2/TnGotU+InYUxZFvxtY+Km1fJ60Nyo4no76CjJ46/ctqiOcVG00MjpGPtyKvkNW+ANX9mUOWuYwOjby5Km6nUm/HREfeveuRJPqmCAzrYSSFcwUkXCIvN+Z0NuHh9ZtrWLjv1NOhHj7y+5N7seLKHBb343DOHmk+sRfbUoqsBzZCoGo79PmLM7SlNYisMp0NpycsSNtvCySRwToQVLKQw5rILA+d19K8b/UNDNq86xZ67Zk8ylFaOOfLj+QRbqvcK8CbSeJsbkFZRJFkWQVsWIsjbNxPYYtG4JL7DdL/ZPrb4139hXTp1dx6Ph56epPcU+XtZLphxX3+dxu69seZCgCgOSf+pFP8hhzyGKA9YpLfI0B870B9h/R7IG2XgSP/iQDzWNQfiDQGgoAoDC7/wA5eaKEHgLnxc2HoB8a85tytiSj1LJ6XYkFClOq/mP9i4ltoK8b2ms3kkxihXkySgrUgkQ9ur+z/vqDU1r/AM0e8s2L/c+dpV/ScScRgkPuhZmHewyD4D519ksFzZPuPF7Wk1TS+dByLdn6Q2we0pMRKjSx5XjEYa2QZhZlB0zezY9cxqlWqynJ5LtpbQpU44XHGvSbPcveAz4nC4sKEaXESRsoOmWRmGW/MD2T4ir6fKWzz0L2OdSjyN7KK0fHzN7s9Mssqjgs0lvC9/zr5FtWG7dTXb9z3Nw96jCXXGJa1zjnkDDMPraE/ZWVvRQPkTXoP6cindeBcq8LOT/8nKhvwdmvFieyEzTtM7gtlPtm5Iaxs12HI6XHO9fTb57sVBfMHi7GPKXM6j6Pv8fmZzc3bkmIxmIzaJMZZez4qjM+Yhb8B7RFQ2c5b270G21qUFTVRLjk7NseUnY+GDcc6qvgsxy/9K1xv6lajRqduPyeh2Em5Rb6Iy9mi9iHsjwFfMSxN85jbitkbxZFkFbFiJVbZjvGSOK2YeX9L1Nby3aiZftJYqLPTwNzsnF9rDHJ95AT421+N6+k29TlKUZ9aPN3NLkq0odTJdTEAUBz36d9nGbZMjAXMMkcvDWwJRj5K5PgDQHy9QHff/T/AL5o0P8Ah8rWkQs0F/tofaZB1ZTmNuh/CaA7NQBQHONqv2m0JDyVrfwKB/NXittVM1Z+CPXW0eTsIrr+7z7Fkgrz5SkSUrDIJEhK1IJDe04M8Trzym3pW0Jbskze1qblVPtKzfTCNisFBioxmeH2yo4lSLTKO8Wv/tNfXNk3UZxTekl6/wC+Bw9r2bzKHU35fMM5LvRuwmMMMmFWGKyWkN2u7FiTIQLjNrw08eFrdWybk2mcmhtPkoKFSLyljh0/PE1X0f7EH1nDQRXZMOTLI/4hfKPEueHQHpU1VKjQcevh+TFnv17h1pL58+5utjnMZJPvSO3qxt8BXxzaNTfuZy7T3V5zVGHUkvJFpVIoEEsExUDHgxKH/eth8QPWu3sGsqd0k+nh88S5Fcpa1I9XHyf4OT717uqS+DmPZtG5aFyNChJykdQRoRfiO6vq84K5pqS/0zwk5Ts67kllPVHu7uzOyiXBwLHNiGdiJFjAkAcAEPICbRiwOvQVilbxoJzkzM61W9koqOI5z87PA6pj8CIkweEQ3EYDE/8A5rbMfEkmvD/1PdZhjpk2z2ey4KjRnPqSivH/AEWArwxGNPWUSRIslbIniQ8QlwR1BHrWyeGmWqbw0y33Dlvhbfdkdfk3/dX0HZE962S6m/z9yjtqOLnPWk/t9jRV0zkhQDGPwaTRSRSDMkiMjDqrAgj0NAfHG9OxGwWLnwz6mJyAfvLxRvNSp86AgYTEvE6yRsUdGDKwNiGU3BB63oDvu5H03QyhYtoDsZNB2qgmJjw9pRqhPmOOooDrGBx0cyB4ZEkQ8GRgynzU2oDnMBvi5j+OX+evAbTfPn/6f3PZTWLSC7I+xdR1yTmyJMdYZBIkJWpDIdrBERdmSvAZY0UMhbOpJ0Ut7yn5gDrXobDbTtbdway+j584lq4VOvGFSbw0sPtxoynxG62GLtIyIpbUhFIXyUkgelYq/wBVbRnwjPC7Me+vqVYWVs+KpJ9/H00LDZGBXDqy4duzDakBF1NrXva/xqD/APo79vnzz34JeRpU/wD5pd2USsBhuzQJpYDj18a5E5bzybV6vKzc+sk1qQEfFYUSWzciCLcbjhrUlOpKnLejqTUqzp5x08BjHQIxBkDORwJYm1+NulTT2ldVNZt+LJKSeqSXgjzZsCRMWhsjH3vZBDAcAefxqxb7avKDS3211PLX8eBrVpxfGUU+1cGPwxsZJJJCC7WAtwCDgB8b1Hf307upvyFSceTjThovV/NCTVErjL1kkiRpK2RYiRXrLLESZuAf2cw6TH5D9K93sN/sPv8AsiDbf1wf/X7mqrtHECgCgOb/AExfR9/iMQngA+tRKbD/AJqcezv94G5U95HO4A+Z5YypKsCrAkEEWII0IIPA0AigH8HjJImzRSPG33kYq3qpvQHeNz8QXETkkl4VJJNySVUkknieNeA2lHEprqk/dns5vetIPsj7GwSuScyRISsMgkSErUhkPVgiGcXiViQuxsB8T0Hea3hBzeES0qUqs1COpSYbbHbyZVCp0zubnwAFr916lna8nHOc9x1aln+np70m33LT1LuGDLVXDepzKlXeWEP1sQBQBQDcsQbjWu70okhUcRmS0QzEE+aj+Yito03J4ySpyqvdX3+yY7h8Qri6ngbG4III4gg6g1tKLi8MiqU5U3iQ7WpGMvWUSxIslbIniRpKyyxEmfR9rFKesp/lX9a95sRYovv+yINucKsF/wBfuzVV2TiBQBQBQHPPpH+iyDaV5oiIMVb37exJbgJVHPlnGtuN7AUB89bzbqYvZ75MTCya2V+MbcfdkGh0F7ceoFAUlAdm+jvGZsPhmPK6HyJUfC1eL2vSxWqLr4/c9fZS5WxXdjyZ0dK88UpElDRleRIQ1qQyHxWpEZvfhmWEyBc6xI8hS9sxGUAXHDi2vfXQ2buOtGM+lpeHSdCxq8nGbj9TXDyb+yKrdTerA7XQRZRh8QvuxkjMbD/SewDj8Nr6cOdfQa9nQrwUJLGNMdBx7e9ubeo5xlvZ1T6fnYXrJi8PpYToPHOB4cfnXlrz+nqkedDiuz8fg6sLixutf25en49hUW8sXB1eNuYIvb01+FcOpZVYPH8Estl1cZptSXZ8x6kxdswH/VX4j4GoeQqdRXdjcL+xjU+34F+3m7lBPx4VmNtUfQbw2dcS/tx3keDac2INoECLzkfW3gOBPdrXWsdiVLh56Ovo/kzXpW1ms15b0v8AFffs8uwa3gwcUUR7VmkmcexnbXQjMUQaBRceoHOvQXGzrSztpYWXon2kezry4r3MYwShBcWkujtb4vqLXZeF7NBfiVS/iqAfl8BXhqs96Xn7mtzV5Sbxpl48XklmoyuMOa2JYkaQ1sTxIGPkyox6Kf6VvBZmkXKEd6aXaXm4kOXCA/edm+OX/tr6BsmG7bJ9bb+32Obtme9dNdSS+/3NDXSOUFAFAFAFAM4vCpKjJIiujCzK6hlI6FToaA5rvL9COBxBLYdnwrG+ijPHc8+zY3HgGA7qAosFuPPsqMpJIksbSXR1zAg5RcMpHs+7cWJ5157bVHnRqdGnz50HpdhVk4SpPv8At87zY4OfOqt1Hx5/GvGyjuycTNaG5JxJkZrUqyRJjNakMkPoawQtHk8IdWVhoykHwNZjJxeUZhNwkpLo4ny9vnsJ8DimUXC5iYyNLWPAdCDbyINfSNnXiuaKl0rUjvbdUpqUfplxX48Dd7hfTLJDlh2iDPFoBMNZk/f/AOYO/wB7j73CugngouKep27CLh8ZEssTxzRMPZbR17x3EcCOIrElGaxNJ95iG/Teacmu5kaXdSE/6a+TMvwBFVpWFpLWHuvZluO0r6GlTzw/dCsPutCpuI18yzfBiRSFja03mMF48ffIqbQvaixKp5YXskV2+m+eE2THeQ55iv7OFSMx6Ej7CX+0ehtc6VbcimoJcXqYH6PpJ9oYh8bijdnNwPspFGTkRByXMT42ubkmvI/1BdceTXR7v+Dv2kf09pKo9Z8F3fM+h1KvJFEQ5rJskR5DWUTRRGkNbFiKKbbkhyhBqzsAB4f1tVq0puc+HzJ0bOK3nN6I6Ds7C9lFHGPsoB5gan1r6PRp8nTjDqR5WvV5WrKfW2yTUhEFAFAFAFAFAFAV+3dn9vA8fMi69zDVfjp51XuqHLUnDy7y1Z3HIVoz6OnuOfbBxFiYzpzF/iP776+fXdNrneDPVXtPKU0X0ZqmcqSJCGsMhkiQjVqQyQ6KwRnPfpW3aGJjDDRj7p6Oo0v3Munleu3se9dCfHTp7v4OjQpq6t5UH9UeMfnzU4BPCyMVYEMpIIPEEV7yMlJKUdGcGUXCTjJYaJ+xd4MTg2zYaeSI3uQjEKf3k91vMGtjU2+F+m7aaKAxgkI+08VmPjkZR6AUAja3017TmQophgvxaKMhvIyM1vEWNAYfCRSYvEKrMzySP7TMSzfiYk6mwBPlUVeqqVNzfQTUKLrVI010s+l9ysAsWHGUWBsF/dQZVHzr5vfVXUq5fxs7W0pJTVKOkVj54YL+qZzhp2rJJFEaRq2RPFEaRqyTxRE3bw31nF9p/pxa+euT43byr02xLTM1J6R4vv6PnYWL+p+mtdz+6Xx/g6BXrzywUAUAUAUAUAUAUAUBzvfLZhgnEyaK5v4PzHnx9a8tte03J76+mXv84nq9lXKr0eSnrH1X8aeQ/gsSHUMP/B5ivKzg4S3WR1qThJxZNRq1KskPo1akMkPo1YIZIa2ngxNGyHmND0I4Gt6U9ySkSW1Z0aimcY3w3SGIJZfYnXQ6aNbk3eOR/pb1Wz9oujzZcYv0OzfbOhd4qQeH19DRjxsFYzaQMWHJtPgOVdz9U5rMXwIqWyKEPqzJ/OokJhIxwRfQVo5yfSXI2tCOkF5A2EjPFF/hFFOXWw7Wg9YLyRp9zd3ssnaBMrOAiDW/tEa25cvjXJ2leb0eTznHFinaUKDdZRxwO24aEIioOCqB6CvISk5NtnnKk3Um5vpeT12rBiKI8jVsiaKI0jVkniio2xiiBkXV20sONjp6nhVm2oucs4Oha0k3vy0Rtd3NlfVoQn2j7Tn8R5eA0HlX0Gytlb0lHp1feeev7r9TWcujRd38lpVspBQBQBQBQBQBQBQBQEbaGCSaNo3F1YeYPIjvFRVqUasHCWjJqFedGanDVHNpoZMFMUcXU8+TDky9/dXib+xlTluy8H1nrozp3tJThr7djLqCYMAQbg1xmmnhnOnBp4ZJR6wQSiPo9akTiPK9YInEq9t7GE/tKQsgHk3S/f31YoV+T4PQvWV86HNlxj7dxj9obKYezLEbd63XyPCulSr44wkd6nXpVVzZJ+5VHYsH3B/E361b/WV/8vYk3ESsHsZL/s4bnqFLH11tUVS6qNc6RrKUIfU0u82W72xTGe0lAzW9leNu899cq4rqS3YnFv75VFydPTpfX2F6z1UOWojDvW2CWMRh3rJNGJX7QxojW51J4Dr/AEqSnTdR4RcoUHUeCdudsVmb6zMNTrGD/Pb5evSvZbIsNxKrJd35/HmVtq3sYx/T0vH8fny6zZV3zz4UAUAUAUAUAUAUAUAUAUBB2vstMRGUcfusOKnqKguLeFeG5P8A0WbW6nbz34eK6znU8UuClKOLqdR0YfeU9a8ZfWEqct2Xg+s9ZCVK9p78NfVdjLfC4pXF1N/mPEVxpxcHiRQq0pQeGS0etSu4jyyVjBE4jiyVjBG4nryke7Y93C/gaJIRhF6kRscn2o9e9RW+6+hlhW8/7Ze45Himf3RlXqfyFYcUtTSVGMPqeWPGStcEaiNPJWcG6iMvJWSWMSt2htJY9OLdP16VNSoup3F2hbSqcegm7u7ttKwnxI04qh59Cw5L3c+ff6zZuyUkp1Fw6F19/wA9Cvf7SjSXI2/i+ru7e34tvXozzgUAUAUAUAUAUAUAUAUAUAUAUBGx+BjmQpIoZfiO8Hkaiq0YVY7s1lEtGvUoy36bwzDbV3Wmw5LwEyL3e+B3r9oeHpXm7zY8orMOcvX53HpbbalG4W5WWH6efR84kTC7aHBxlPUcPTiK87UtZL6SepZPWHEtYcQGF1II7jVZprgyjOk4vDQ8JKwRuAoSUwa7h72lMGNw8MtMGVAQZKGygRcVj0T3mF+nE+lbwpyloixTt5z0RAjxE2JbJAh7z08TwWula7OnVlhLPsi1KnRto79aXz7mo2DuokJDykSScfwqe4Hie8/CvWWey4UedPjL0XccW92tOstynzY+r/HcaSuocgKAKAKAKAKAKAKAKAKAKAKAKAKAKAKAq9qbAgxGrpZvvLo3mefneqlxZUa/1Lj1rUu21/Xt+EHw6np87jNYrciRTeCUHua6t/Et7/CuRW2I/wCySa7TsU9t05LFaHlxXr/JAk2fjouMbMO4B/5da5VXY9WOsPIsxuLGrpJLzXvwGTtCZfehYf7WX5iqctnTXQ14En6ehL6ZrzR4u13PCInzJ/KtFYSemfIy7OC1n88xxJcU/uQN45G+Z0qeGyqkv7ZPwNHC1h9VReaJMW72Nl94iMd7AfBL/GuhR2HVesUu/wCMhltCxpfTzu5fkt9nbkRLrKxkPQeyvw1PrXXobHpR41Hn0RQr7bqy4Ulu+r/Bp4IFRQqKFUcABYegrrRhGCxFYRx5zlN70nl9o5WxoFAFAFAFAF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7" name="6 Imagen" descr="imag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80554" y="5236029"/>
            <a:ext cx="2025446" cy="1621971"/>
          </a:xfrm>
          <a:prstGeom prst="rect">
            <a:avLst/>
          </a:prstGeom>
        </p:spPr>
      </p:pic>
      <p:sp>
        <p:nvSpPr>
          <p:cNvPr id="26625" name="Rectangle 3"/>
          <p:cNvSpPr>
            <a:spLocks noGrp="1"/>
          </p:cNvSpPr>
          <p:nvPr>
            <p:ph type="body" idx="4294967295"/>
          </p:nvPr>
        </p:nvSpPr>
        <p:spPr>
          <a:xfrm>
            <a:off x="337458" y="1340569"/>
            <a:ext cx="9568542" cy="51847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ca-ES" sz="2800" dirty="0">
                <a:latin typeface="+mj-lt"/>
                <a:cs typeface="Times New Roman" pitchFamily="18" charset="0"/>
              </a:rPr>
              <a:t>Fit a linear </a:t>
            </a:r>
            <a:r>
              <a:rPr lang="ca-ES" sz="2800" dirty="0" err="1">
                <a:latin typeface="+mj-lt"/>
                <a:cs typeface="Times New Roman" pitchFamily="18" charset="0"/>
              </a:rPr>
              <a:t>regression</a:t>
            </a:r>
            <a:r>
              <a:rPr lang="ca-ES" sz="2800" dirty="0">
                <a:latin typeface="+mj-lt"/>
                <a:cs typeface="Times New Roman" pitchFamily="18" charset="0"/>
              </a:rPr>
              <a:t> model to </a:t>
            </a:r>
            <a:r>
              <a:rPr lang="ca-ES" sz="2800" dirty="0" err="1">
                <a:latin typeface="+mj-lt"/>
                <a:cs typeface="Times New Roman" pitchFamily="18" charset="0"/>
              </a:rPr>
              <a:t>response</a:t>
            </a:r>
            <a:r>
              <a:rPr lang="ca-ES" sz="2800" dirty="0">
                <a:latin typeface="+mj-lt"/>
                <a:cs typeface="Times New Roman" pitchFamily="18" charset="0"/>
              </a:rPr>
              <a:t> variable</a:t>
            </a:r>
          </a:p>
          <a:p>
            <a:pPr algn="ctr">
              <a:lnSpc>
                <a:spcPct val="90000"/>
              </a:lnSpc>
              <a:buFont typeface="Arial" charset="0"/>
              <a:buNone/>
            </a:pPr>
            <a:endParaRPr lang="es-ES_tradnl" b="1" dirty="0">
              <a:solidFill>
                <a:schemeClr val="hlink"/>
              </a:solidFill>
              <a:latin typeface="+mj-lt"/>
              <a:cs typeface="Times New Roman" pitchFamily="18" charset="0"/>
            </a:endParaRPr>
          </a:p>
          <a:p>
            <a:pPr algn="ctr">
              <a:lnSpc>
                <a:spcPct val="90000"/>
              </a:lnSpc>
              <a:buFont typeface="Arial" charset="0"/>
              <a:buNone/>
            </a:pPr>
            <a:r>
              <a:rPr lang="es-ES_tradnl" b="1" dirty="0">
                <a:solidFill>
                  <a:schemeClr val="hlink"/>
                </a:solidFill>
                <a:latin typeface="+mj-lt"/>
                <a:cs typeface="Times New Roman" pitchFamily="18" charset="0"/>
              </a:rPr>
              <a:t>Y= </a:t>
            </a:r>
            <a:r>
              <a:rPr lang="es-ES_tradnl" b="1" dirty="0">
                <a:solidFill>
                  <a:schemeClr val="hlink"/>
                </a:solidFill>
                <a:latin typeface="+mj-lt"/>
                <a:cs typeface="Times New Roman" pitchFamily="18" charset="0"/>
                <a:sym typeface="Symbol" pitchFamily="18" charset="2"/>
              </a:rPr>
              <a:t></a:t>
            </a:r>
            <a:r>
              <a:rPr lang="es-ES_tradnl" b="1" dirty="0">
                <a:solidFill>
                  <a:schemeClr val="hlink"/>
                </a:solidFill>
                <a:latin typeface="+mj-lt"/>
                <a:cs typeface="Times New Roman" pitchFamily="18" charset="0"/>
              </a:rPr>
              <a:t> +</a:t>
            </a:r>
            <a:r>
              <a:rPr lang="es-ES_tradnl" b="1" dirty="0">
                <a:solidFill>
                  <a:schemeClr val="hlink"/>
                </a:solidFill>
                <a:latin typeface="+mj-lt"/>
                <a:cs typeface="Times New Roman" pitchFamily="18" charset="0"/>
                <a:sym typeface="Symbol" pitchFamily="18" charset="2"/>
              </a:rPr>
              <a:t></a:t>
            </a:r>
            <a:r>
              <a:rPr lang="es-ES_tradnl" b="1" baseline="-30000" dirty="0">
                <a:solidFill>
                  <a:schemeClr val="hlink"/>
                </a:solidFill>
                <a:latin typeface="+mj-lt"/>
                <a:cs typeface="Times New Roman" pitchFamily="18" charset="0"/>
              </a:rPr>
              <a:t>1</a:t>
            </a:r>
            <a:r>
              <a:rPr lang="es-ES_tradnl" b="1" dirty="0">
                <a:solidFill>
                  <a:schemeClr val="hlink"/>
                </a:solidFill>
                <a:latin typeface="+mj-lt"/>
                <a:cs typeface="Times New Roman" pitchFamily="18" charset="0"/>
              </a:rPr>
              <a:t>X</a:t>
            </a:r>
            <a:r>
              <a:rPr lang="es-ES_tradnl" b="1" baseline="-30000" dirty="0">
                <a:solidFill>
                  <a:schemeClr val="hlink"/>
                </a:solidFill>
                <a:latin typeface="+mj-lt"/>
                <a:cs typeface="Times New Roman" pitchFamily="18" charset="0"/>
              </a:rPr>
              <a:t>1</a:t>
            </a:r>
            <a:r>
              <a:rPr lang="es-ES_tradnl" b="1" dirty="0">
                <a:solidFill>
                  <a:schemeClr val="hlink"/>
                </a:solidFill>
                <a:latin typeface="+mj-lt"/>
                <a:cs typeface="Times New Roman" pitchFamily="18" charset="0"/>
              </a:rPr>
              <a:t>+ .......+</a:t>
            </a:r>
            <a:r>
              <a:rPr lang="es-ES_tradnl" b="1" dirty="0">
                <a:solidFill>
                  <a:schemeClr val="hlink"/>
                </a:solidFill>
                <a:latin typeface="+mj-lt"/>
                <a:cs typeface="Times New Roman" pitchFamily="18" charset="0"/>
                <a:sym typeface="Symbol" pitchFamily="18" charset="2"/>
              </a:rPr>
              <a:t></a:t>
            </a:r>
            <a:r>
              <a:rPr lang="es-ES_tradnl" b="1" baseline="-30000" dirty="0">
                <a:solidFill>
                  <a:schemeClr val="hlink"/>
                </a:solidFill>
                <a:latin typeface="+mj-lt"/>
                <a:cs typeface="Times New Roman" pitchFamily="18" charset="0"/>
              </a:rPr>
              <a:t>K</a:t>
            </a:r>
          </a:p>
          <a:p>
            <a:pPr algn="ctr">
              <a:lnSpc>
                <a:spcPct val="90000"/>
              </a:lnSpc>
              <a:buFont typeface="Arial" charset="0"/>
              <a:buNone/>
            </a:pPr>
            <a:endParaRPr lang="es-ES_tradnl" b="1" baseline="-30000" dirty="0">
              <a:solidFill>
                <a:schemeClr val="hlink"/>
              </a:solidFill>
              <a:latin typeface="+mj-lt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s-ES_tradnl" dirty="0" err="1">
                <a:latin typeface="+mj-lt"/>
                <a:cs typeface="Times New Roman" pitchFamily="18" charset="0"/>
              </a:rPr>
              <a:t>Solving</a:t>
            </a:r>
            <a:r>
              <a:rPr lang="es-ES_tradnl" dirty="0">
                <a:latin typeface="+mj-lt"/>
                <a:cs typeface="Times New Roman" pitchFamily="18" charset="0"/>
              </a:rPr>
              <a:t> </a:t>
            </a:r>
            <a:r>
              <a:rPr lang="es-ES_tradnl" dirty="0" err="1">
                <a:latin typeface="+mj-lt"/>
                <a:cs typeface="Times New Roman" pitchFamily="18" charset="0"/>
              </a:rPr>
              <a:t>equation</a:t>
            </a:r>
            <a:r>
              <a:rPr lang="es-ES_tradnl" dirty="0">
                <a:latin typeface="+mj-lt"/>
                <a:cs typeface="Times New Roman" pitchFamily="18" charset="0"/>
              </a:rPr>
              <a:t> lead </a:t>
            </a:r>
            <a:r>
              <a:rPr lang="es-ES_tradnl" dirty="0" err="1">
                <a:latin typeface="+mj-lt"/>
                <a:cs typeface="Times New Roman" pitchFamily="18" charset="0"/>
              </a:rPr>
              <a:t>to</a:t>
            </a:r>
            <a:r>
              <a:rPr lang="es-ES_tradnl" dirty="0">
                <a:latin typeface="+mj-lt"/>
                <a:cs typeface="Times New Roman" pitchFamily="18" charset="0"/>
              </a:rPr>
              <a:t> </a:t>
            </a:r>
            <a:r>
              <a:rPr lang="es-ES_tradnl" dirty="0" err="1">
                <a:latin typeface="+mj-lt"/>
                <a:cs typeface="Times New Roman" pitchFamily="18" charset="0"/>
              </a:rPr>
              <a:t>incoherent</a:t>
            </a:r>
            <a:r>
              <a:rPr lang="es-ES_tradnl" dirty="0">
                <a:latin typeface="+mj-lt"/>
                <a:cs typeface="Times New Roman" pitchFamily="18" charset="0"/>
              </a:rPr>
              <a:t> </a:t>
            </a:r>
            <a:r>
              <a:rPr lang="es-ES_tradnl" dirty="0" err="1">
                <a:latin typeface="+mj-lt"/>
                <a:cs typeface="Times New Roman" pitchFamily="18" charset="0"/>
              </a:rPr>
              <a:t>results</a:t>
            </a:r>
            <a:endParaRPr lang="es-ES_tradnl" dirty="0">
              <a:latin typeface="+mj-lt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endParaRPr lang="es-ES_tradnl" dirty="0">
              <a:latin typeface="+mj-lt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s-ES_tradnl" dirty="0">
                <a:latin typeface="+mj-lt"/>
                <a:cs typeface="Times New Roman" pitchFamily="18" charset="0"/>
              </a:rPr>
              <a:t>Linear </a:t>
            </a:r>
            <a:r>
              <a:rPr lang="es-ES_tradnl" dirty="0" err="1">
                <a:latin typeface="+mj-lt"/>
                <a:cs typeface="Times New Roman" pitchFamily="18" charset="0"/>
              </a:rPr>
              <a:t>combination</a:t>
            </a:r>
            <a:r>
              <a:rPr lang="es-ES_tradnl" dirty="0">
                <a:latin typeface="+mj-lt"/>
                <a:cs typeface="Times New Roman" pitchFamily="18" charset="0"/>
              </a:rPr>
              <a:t> </a:t>
            </a:r>
            <a:r>
              <a:rPr lang="es-ES_tradnl" dirty="0" err="1">
                <a:latin typeface="+mj-lt"/>
                <a:cs typeface="Times New Roman" pitchFamily="18" charset="0"/>
              </a:rPr>
              <a:t>is</a:t>
            </a:r>
            <a:r>
              <a:rPr lang="es-ES_tradnl" dirty="0">
                <a:latin typeface="+mj-lt"/>
                <a:cs typeface="Times New Roman" pitchFamily="18" charset="0"/>
              </a:rPr>
              <a:t> </a:t>
            </a:r>
            <a:r>
              <a:rPr lang="es-ES_tradnl" dirty="0" err="1">
                <a:latin typeface="+mj-lt"/>
                <a:cs typeface="Times New Roman" pitchFamily="18" charset="0"/>
              </a:rPr>
              <a:t>not</a:t>
            </a:r>
            <a:r>
              <a:rPr lang="es-ES_tradnl" dirty="0">
                <a:latin typeface="+mj-lt"/>
                <a:cs typeface="Times New Roman" pitchFamily="18" charset="0"/>
              </a:rPr>
              <a:t> </a:t>
            </a:r>
            <a:r>
              <a:rPr lang="es-ES_tradnl" dirty="0" err="1">
                <a:latin typeface="+mj-lt"/>
                <a:cs typeface="Times New Roman" pitchFamily="18" charset="0"/>
              </a:rPr>
              <a:t>always</a:t>
            </a:r>
            <a:r>
              <a:rPr lang="es-ES_tradnl" dirty="0">
                <a:latin typeface="+mj-lt"/>
                <a:cs typeface="Times New Roman" pitchFamily="18" charset="0"/>
              </a:rPr>
              <a:t> 0 </a:t>
            </a:r>
            <a:r>
              <a:rPr lang="es-ES_tradnl" dirty="0" err="1">
                <a:latin typeface="+mj-lt"/>
                <a:cs typeface="Times New Roman" pitchFamily="18" charset="0"/>
              </a:rPr>
              <a:t>or</a:t>
            </a:r>
            <a:r>
              <a:rPr lang="es-ES_tradnl" dirty="0">
                <a:latin typeface="+mj-lt"/>
                <a:cs typeface="Times New Roman" pitchFamily="18" charset="0"/>
              </a:rPr>
              <a:t> 1</a:t>
            </a:r>
          </a:p>
          <a:p>
            <a:pPr lvl="1" eaLnBrk="1" hangingPunct="1">
              <a:lnSpc>
                <a:spcPct val="90000"/>
              </a:lnSpc>
            </a:pPr>
            <a:endParaRPr lang="ca-ES" sz="2000" i="1" dirty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ca-ES" sz="2400" dirty="0"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endParaRPr lang="ca-ES" sz="2000" dirty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imag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43825" y="4743450"/>
            <a:ext cx="2162175" cy="2114550"/>
          </a:xfrm>
          <a:prstGeom prst="rect">
            <a:avLst/>
          </a:prstGeom>
        </p:spPr>
      </p:pic>
      <p:sp>
        <p:nvSpPr>
          <p:cNvPr id="30721" name="Rectangle 3"/>
          <p:cNvSpPr>
            <a:spLocks noGrp="1"/>
          </p:cNvSpPr>
          <p:nvPr>
            <p:ph type="body" idx="4294967295"/>
          </p:nvPr>
        </p:nvSpPr>
        <p:spPr>
          <a:xfrm>
            <a:off x="0" y="1109889"/>
            <a:ext cx="9753599" cy="51847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ca-ES" sz="3600" dirty="0">
                <a:latin typeface="+mj-lt"/>
                <a:cs typeface="Times New Roman" pitchFamily="18" charset="0"/>
              </a:rPr>
              <a:t>Fit a linear </a:t>
            </a:r>
            <a:r>
              <a:rPr lang="ca-ES" sz="3600" dirty="0" err="1">
                <a:latin typeface="+mj-lt"/>
                <a:cs typeface="Times New Roman" pitchFamily="18" charset="0"/>
              </a:rPr>
              <a:t>regression</a:t>
            </a:r>
            <a:r>
              <a:rPr lang="ca-ES" sz="3600" dirty="0">
                <a:latin typeface="+mj-lt"/>
                <a:cs typeface="Times New Roman" pitchFamily="18" charset="0"/>
              </a:rPr>
              <a:t> model to </a:t>
            </a:r>
          </a:p>
          <a:p>
            <a:pPr eaLnBrk="1" hangingPunct="1">
              <a:lnSpc>
                <a:spcPct val="90000"/>
              </a:lnSpc>
            </a:pPr>
            <a:r>
              <a:rPr lang="ca-ES" sz="3600" dirty="0" err="1">
                <a:latin typeface="+mj-lt"/>
                <a:cs typeface="Times New Roman" pitchFamily="18" charset="0"/>
              </a:rPr>
              <a:t>probability</a:t>
            </a:r>
            <a:r>
              <a:rPr lang="ca-ES" sz="3600" dirty="0">
                <a:latin typeface="+mj-lt"/>
                <a:cs typeface="Times New Roman" pitchFamily="18" charset="0"/>
              </a:rPr>
              <a:t> of </a:t>
            </a:r>
            <a:r>
              <a:rPr lang="ca-ES" sz="3600" dirty="0" err="1">
                <a:latin typeface="+mj-lt"/>
                <a:cs typeface="Times New Roman" pitchFamily="18" charset="0"/>
              </a:rPr>
              <a:t>response</a:t>
            </a:r>
            <a:r>
              <a:rPr lang="ca-ES" sz="3600" dirty="0">
                <a:latin typeface="+mj-lt"/>
                <a:cs typeface="Times New Roman" pitchFamily="18" charset="0"/>
              </a:rPr>
              <a:t> variable</a:t>
            </a:r>
          </a:p>
          <a:p>
            <a:pPr eaLnBrk="1" hangingPunct="1">
              <a:lnSpc>
                <a:spcPct val="90000"/>
              </a:lnSpc>
            </a:pPr>
            <a:endParaRPr lang="ca-ES" sz="2800" dirty="0">
              <a:latin typeface="+mj-lt"/>
              <a:cs typeface="Times New Roman" pitchFamily="18" charset="0"/>
            </a:endParaRPr>
          </a:p>
          <a:p>
            <a:pPr algn="ctr">
              <a:lnSpc>
                <a:spcPct val="90000"/>
              </a:lnSpc>
              <a:buFont typeface="Arial" charset="0"/>
              <a:buNone/>
            </a:pPr>
            <a:r>
              <a:rPr lang="es-ES_tradnl" sz="4000" b="1" dirty="0">
                <a:solidFill>
                  <a:schemeClr val="hlink"/>
                </a:solidFill>
                <a:latin typeface="+mj-lt"/>
                <a:cs typeface="Times New Roman" pitchFamily="18" charset="0"/>
              </a:rPr>
              <a:t>P(Y=1) = </a:t>
            </a:r>
            <a:r>
              <a:rPr lang="es-ES_tradnl" sz="4000" b="1" dirty="0">
                <a:solidFill>
                  <a:schemeClr val="hlink"/>
                </a:solidFill>
                <a:latin typeface="+mj-lt"/>
                <a:cs typeface="Times New Roman" pitchFamily="18" charset="0"/>
                <a:sym typeface="Symbol" pitchFamily="18" charset="2"/>
              </a:rPr>
              <a:t></a:t>
            </a:r>
            <a:r>
              <a:rPr lang="es-ES_tradnl" sz="4000" b="1" dirty="0">
                <a:solidFill>
                  <a:schemeClr val="hlink"/>
                </a:solidFill>
                <a:latin typeface="+mj-lt"/>
                <a:cs typeface="Times New Roman" pitchFamily="18" charset="0"/>
              </a:rPr>
              <a:t> +</a:t>
            </a:r>
            <a:r>
              <a:rPr lang="es-ES_tradnl" sz="4000" b="1" dirty="0">
                <a:solidFill>
                  <a:schemeClr val="hlink"/>
                </a:solidFill>
                <a:latin typeface="+mj-lt"/>
                <a:cs typeface="Times New Roman" pitchFamily="18" charset="0"/>
                <a:sym typeface="Symbol" pitchFamily="18" charset="2"/>
              </a:rPr>
              <a:t></a:t>
            </a:r>
            <a:r>
              <a:rPr lang="es-ES_tradnl" sz="4000" b="1" baseline="-30000" dirty="0">
                <a:solidFill>
                  <a:schemeClr val="hlink"/>
                </a:solidFill>
                <a:latin typeface="+mj-lt"/>
                <a:cs typeface="Times New Roman" pitchFamily="18" charset="0"/>
              </a:rPr>
              <a:t>1</a:t>
            </a:r>
            <a:r>
              <a:rPr lang="es-ES_tradnl" sz="4000" b="1" dirty="0">
                <a:solidFill>
                  <a:schemeClr val="hlink"/>
                </a:solidFill>
                <a:latin typeface="+mj-lt"/>
                <a:cs typeface="Times New Roman" pitchFamily="18" charset="0"/>
              </a:rPr>
              <a:t>X</a:t>
            </a:r>
            <a:r>
              <a:rPr lang="es-ES_tradnl" sz="4000" b="1" baseline="-30000" dirty="0">
                <a:solidFill>
                  <a:schemeClr val="hlink"/>
                </a:solidFill>
                <a:latin typeface="+mj-lt"/>
                <a:cs typeface="Times New Roman" pitchFamily="18" charset="0"/>
              </a:rPr>
              <a:t>1</a:t>
            </a:r>
            <a:r>
              <a:rPr lang="es-ES_tradnl" sz="4000" b="1" dirty="0">
                <a:solidFill>
                  <a:schemeClr val="hlink"/>
                </a:solidFill>
                <a:latin typeface="+mj-lt"/>
                <a:cs typeface="Times New Roman" pitchFamily="18" charset="0"/>
              </a:rPr>
              <a:t>+ .......+</a:t>
            </a:r>
            <a:r>
              <a:rPr lang="es-ES_tradnl" sz="4000" b="1" dirty="0">
                <a:solidFill>
                  <a:schemeClr val="hlink"/>
                </a:solidFill>
                <a:latin typeface="+mj-lt"/>
                <a:cs typeface="Times New Roman" pitchFamily="18" charset="0"/>
                <a:sym typeface="Symbol" pitchFamily="18" charset="2"/>
              </a:rPr>
              <a:t></a:t>
            </a:r>
            <a:r>
              <a:rPr lang="es-ES_tradnl" sz="4000" b="1" baseline="-30000" dirty="0">
                <a:solidFill>
                  <a:schemeClr val="hlink"/>
                </a:solidFill>
                <a:latin typeface="+mj-lt"/>
                <a:cs typeface="Times New Roman" pitchFamily="18" charset="0"/>
              </a:rPr>
              <a:t>K</a:t>
            </a:r>
          </a:p>
          <a:p>
            <a:pPr algn="ctr">
              <a:lnSpc>
                <a:spcPct val="90000"/>
              </a:lnSpc>
              <a:buFont typeface="Arial" charset="0"/>
              <a:buNone/>
            </a:pPr>
            <a:endParaRPr lang="es-ES_tradnl" sz="4000" b="1" baseline="-30000" dirty="0">
              <a:solidFill>
                <a:schemeClr val="hlink"/>
              </a:solidFill>
              <a:latin typeface="+mj-lt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endParaRPr lang="es-ES_tradnl" sz="3600" dirty="0">
              <a:latin typeface="+mj-lt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endParaRPr lang="ca-ES" i="1" dirty="0">
              <a:latin typeface="+mj-lt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ca-ES" dirty="0">
              <a:latin typeface="+mj-lt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endParaRPr lang="ca-ES" dirty="0">
              <a:latin typeface="+mj-lt"/>
              <a:cs typeface="Times New Roman" pitchFamily="18" charset="0"/>
            </a:endParaRPr>
          </a:p>
        </p:txBody>
      </p:sp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200472" y="477491"/>
            <a:ext cx="3995057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ca-ES" sz="3200" b="1" u="none" dirty="0"/>
              <a:t>Second </a:t>
            </a:r>
            <a:r>
              <a:rPr lang="ca-ES" sz="3200" b="1" u="none" dirty="0" err="1"/>
              <a:t>approach</a:t>
            </a:r>
            <a:endParaRPr lang="ca-ES" sz="3200" b="1" u="non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ChangeArrowheads="1"/>
          </p:cNvSpPr>
          <p:nvPr/>
        </p:nvSpPr>
        <p:spPr bwMode="auto">
          <a:xfrm>
            <a:off x="5041333" y="477490"/>
            <a:ext cx="509624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2400" b="1" dirty="0"/>
              <a:t>1.Introduction. Dichotomous outcome. </a:t>
            </a:r>
            <a:r>
              <a:rPr lang="ca-ES" sz="2400" u="none" dirty="0" err="1"/>
              <a:t>Motivation</a:t>
            </a:r>
            <a:r>
              <a:rPr lang="ca-ES" sz="2400" u="none" dirty="0"/>
              <a:t> </a:t>
            </a:r>
            <a:r>
              <a:rPr lang="ca-ES" sz="2400" u="none" dirty="0" err="1"/>
              <a:t>Example</a:t>
            </a:r>
            <a:r>
              <a:rPr lang="ca-ES" sz="2400" u="none" dirty="0"/>
              <a:t> </a:t>
            </a:r>
          </a:p>
        </p:txBody>
      </p:sp>
      <p:sp>
        <p:nvSpPr>
          <p:cNvPr id="24578" name="AutoShape 2" descr="data:image/jpeg;base64,/9j/4AAQSkZJRgABAQAAAQABAAD/2wCEAAkGBhESERQUEhQTFBUUFBUVFxYUGBUXFBUWFhYXFxcYFBQXHCceGBojGRQcIC8gIygpLC0sGB4xNzIqNSYrLCoBCQoKDgwOGg8PGjUkHyQsKSwsLCwsLCwpLCwsLCwvKSwsLCwsLDAsKSwsLCwsKSwsLCwsLCosKSwsLCwsLCwsKf/AABEIAL8BCAMBIgACEQEDEQH/xAAcAAEAAQUBAQAAAAAAAAAAAAAAAQIDBAUGBwj/xAA+EAACAgECAwYEBQIFAwMFAAABAgMRABIhBAUxBhMiQVFhMnGBkQcUQlKhI3IzYrLB8IKSsUNTohVz0dLh/8QAGgEBAAMBAQEAAAAAAAAAAAAAAAECAwQFBv/EAC0RAAICAQQBAQYGAwAAAAAAAAABAhEDBBIhMUEiBRNRYZGhcYGx0eHwMkLB/9oADAMBAAIRAxEAPwD3HGMYAxjGAMYxgDMbmPMEhjaR9WlBbaVLEDzOlRZA65kE54Z+NPbV5Zm4FV0RxMrOb3kfTY26BRq8+p+W0N0SlZ0vNfxz4VVP5dGkZZglONKvHTXIjC68QAo0d7rOZX8e+M133HD6emn+pf8A3X/tnnXJuUS8VMkMYtnP0A8yT5ADzz03gfw44ThSH4kvxF3SLGxS63JC2SBe1kfU9OfJnjj4fZvHFu6Ou7Gfi5w3GuIpV/LykqEDNqWRjtStQo3VA9b2zvrzwftb+GqRQd9wpYCJS7qSSSvxFgTVaQenoPW79a7Dczln4KJpkZJVGh9QrUybax7MKP1Ppl8WWORWjPJjcDf4xjNjMYxjAGMYwBjGMAYxjAGMYwBjGMAYxjAGMYwBjGMAYxjAGMYwBjGMAYxjAIOfMf4l8uaLmfELTeNzILNkiTxbV/d0+WfTucF+IvZN3kj4+BdcvDoyvFvcsRBvQRusgDGiP9hlJ3VovCr5PKfwv5VPJxRkjZo0jB1sBYOrolHY+vnsPlfpbxsZaDJMyqFaOUqzgnxalTZbK3Y28iOlHG7Hc9il4ZSqBBqNhRVPdm66kgg3133zeyQxSimCuPcA/b0+meLmyOWTlHpQhtic3xcpcvDKqRRliEaXUxUOyJpVdl2XU+zHYqBWel8o4zvYlfTpu/WiAxAZbAOlgNQvyIzlIeXKZI41Zm1PG2hmLhVjcSM3itq8Onckbis7cDPQ0f8Ai38zk1NbicYxnacoxjGAMYxgDGMYAxjGAMYxgDGMYAxjGAMYxgDGMYAxjGAMYxgDGQDk4AxjIOAWeL42OJdUjoij9TsFH3Oc9zjtdGG7uJ0L6C5Uq/eOv6e5DLpYk+dnYHbqRjwzRNxLmcoWVZyRJXgCyhUFN8I7um9PGT55pIeIE00762K6pdZi0+KtSxojksXJtOhAJIUD4qpPdXpLR2/7Gk4XTBNLuipNKHSOgGDuVUqpFA73tX6WBC7ZueWyxvK6zM8aLtaVew8TOSLVAWrUB1VrIA238PYrgwxZkZ2ewzOxJJJLnYUAQwvat/cCtGeDWONZOJkLM0kkJZDobZZlW5Ab/wDTugVW9yCRZ5VpnvUpcnW9V6HGJ33LuWRQj+mtXRLWSzelsdzmZnHcB2hThoFiMUkbhGpWOpNYAZlU6i9ANq00KBA2NDK+RduFmlEbFCr/AOHKlqGaltGRidJtqBs2bG2dO+MWonLtk1uOuxkDJzQoMYxgDGRk4AxjGAMYxgDGMYAxjGAMYxgDGMYAxjGAMYxgDGMYAxjGAMHGMAweZcPBp7yVI20DVbKrEV+0kdcxOC4IILKrqJLsQB8TehroOg9qy92h4WaSArAQH1IRdUQrqxXfbcCt9vXPOIubcWXfvJeIpTp8DRgahRJAUhWAutr3v0yG6TdfuSkn26/E9InnCKWYgBVLEn6km/kDnLCYtw/BlFEg72MHXYKTaiCJSQdPxMLr4q/dmt4rnzyRvGeJjp9iOITuWoHdRIAFII26MaJ3zO5Hw7NHxJZ4fy0jEGUuoWMooRjsRbEgEEkVp69BmUc26ail4NHi2wtvyX+P5JxMzJqhZABOtxyRUDLIGJJJshgATS2pXa9W2RyP8OOHg0MS7OpDMt3EWDalpWBIo1uCLrfqRnT8BIrRoVcSjSP6gIIeti1rt1HlmTl9ibtopuaVJgYxjLlRjGMAYxjAGMYwBjGMAYxjAGMi8xeP5lHCmt2oWBtuSWIAAHqScAy8ZreC5/DI2gMVY9FcFS39t7N9CfPNlhqgMYxgDGMYAxjGAMgYbIGAVYxjAGUSyBQSTQHU5XlueEOpVtwRRwDT83lIj4xwSCsOkb9Kjdww9DclX/lGedTSuKVBZ01Z6AUK26V7nb0vpnqsvLkYOGs95GIn3+JfF6dD423Hr7DPPuZcsk4dtElmydD/AKZB6iuj11X6ix0vB+DLKumaLj0kZSpRmWmVipom61aQSN+vkegyx2VhpqPc90WBVpY5JIwQoUFoFcBWOkeI6j4vLfNvJMoYDaz5Ej13oeeY0ymP+oPh6uvlW9uP8w6n1APnmkoWZRm0eo9n+LeXh43kRY2YElUIZfiItSOoIpvrmyzzXkvPngJZLKAnXGRQbayUvo3y2Pn5Ed6OO3LWO7MYkU9PXVd9BRUj5n0zFradEZbjNxkKdsnILDGMYAxjGAMYxgDGMYAyDk5zvb/iZU5dxLRMEYRMS9kFVrxFNP6q2HSrvyowwcpzvnvecTLHK7IUYqqNsmgNQKj9V0TZ9a8gM1U3Dhl8Pho0rKq7Ffp0vPKOC4GbiJe7jDMzEsfkBbMx9huTno/ZTsVzGODvGZkOs1G9k6VsWR5Anpsdh5gjNVqseNJTNlFvoz34niNOl2TRakmypKgjod9DUNmHQ756TyPtPDxHh/w5asxsd/PdD+tduo6eYGeXy83kj/xoD0kI0EdEoszAHYel9cyuyvaKHi+MhijVRpkDltx8ALAAneyVrp0seeXnPFkjcZESg12j2DGBjMDIYxjAGMYwBjGRgE4xlrieJSNSzsFUVuTQ3IA+5IH1wC7jOW5r+IfDwOUKTMwAPwhBR95Cp8/TK+TdvuGnOlv6J6r3jLpYb9HBoHY7Gjjxfgnazpcs8XwiSoUkUMp6g/x8j75z3NO33BoHCzxMyhQNJ1nU7afgWydPU/PLU3a9TwzGDvS7BkjeRVpnAvqPYE3VDSb6VlZSUVbJUW+kcLz3lQj4ibu2MkesCy1OKFMosU4U+EX6dDuTh8TxDd04JsEFQDV+IaQp07Hc1f8A+MqnkAcoh0Fesbb73uav+Qd7vc44LgZuIYqsLSLHRcoA41NYUeR9SdtqF0Debpquzmad9Gw5XwTvKIogBr2C6RsK3Zj1IAs/x16+qty5SqrVBdArbxKm6qT6Xv8AT3OaTsX2W/KoXk3lcAVeoRL+xW6n1JvrQ6AZ0+Uk7NIR2kDJxjKlxjGMAYxjAGMZF4BOM13Ec6VXKBJHIIDFANKkgEAsxG9EGhfUZSOcN/7L/wDdHf21ZlLPji6cl9Syi2Uc15syM0caguI+8tyQgBLBaA3Y2nTatt9xfkHaT8Q+L4iN+HcR6JkZWAWiLOxU3YIIB8+meg9ruYBjGNEis+qKyFK09MN1Yn4416itz6Z4/wAx5gfzGoBdKOXVbsVr1AbeWwH0xhn7xz8rivuaqNJWdj+FnJl4SKTiH8U7hlEWwdFjPi1aj4PENyaAoeZrO14TtEhRmlaGKlJAEgegAdRLABSR+1bP3Gc32M7VwcSvcSuY5g7lN9mV2J0ozXq22KsN6ujVjb8bydoxUEZ0KjAqBCkZu2JjVGXS9/q9fkM8zKnv9fZqkvBZ4dopRp4kx6xVuiyqjMOhdJFpDYHnuenlnDdl+OPL+YcVIkYKEvGA5YAi0exIoKhtwdgas51nBcy4ZA3exukgTvJVHDorSBPHrlkiB1CxquwprOM4/mLzszuAQxdwL/8AcYE7qfERVXZ2UDpnVosbc2115/gZG2tsj2Ts/wBqBxKxkxmMyatPiDqdPWmH+4Gb3POuwfM4lECMQumGVgCTqZnloaVA3oK/3ztG52tWqSt8kK19JNOdHvYq97S5f0s55QafBscZg/8A1iPa9a2QLZJALJoW2nSN/fM280jOMuYuylUTjGMsQQ2aifm8oeREjU6Cot3K6iyK1ilO3iI+anNs5oZyCczV+OcLelogL9WiZh08tpL+ntnJq8kseO4Pk0xpN8myi5zM7stJEUoFd3Y30ZT4QB70fesw+eSyiEf1Wb+pFsVj8RMqheiivFWXY2R5i6t4k1RuPPqGFj2o15UxrKOdRkxWAW0PFIQvxERyq7AeppTt5ms8WWryylTlwdKhFeDgO3+gcab1f4QNbAdGr/x6ZzUbjSreMEEjaiP3Df5npvnW9tULypxETgxOBGWB+Bt9m8wTq6HfY+2ckjm6LtZNbWfFvW5IPt9c+p0MlLTw+SMZdlbj+oG8elq29K9KHkb+wzp+z3NljXu5o2MaszByC3dG9J17Ch4uo6az5XXLK40kanNG/wBux2N7n1Gbbk8qiTZXZtajY2PIMSK9AT9MjV4lLE+C0JbXZ0PN+D4TRYZZNy0ali5BZrIj6gqTdqR9V2OW+W9pY+H4YzhWjdDo7oDZmALMhrqpphbUQQfMb9ZJyLhJmEvdI9m730m6FlQdJ2FGxvQvpk844CHuSTEraFtFC72Daqqjr4q26Z81DURUkuTocuGqOj4Die9jSQKy61VtLjS66hdMvkRmTlrhuJWRVZDasAQfUH2O+Xc+iPOGMYwBjGMAYxjAGYnNOLMcbMBbbBR6ux0qD7WRfteZeanmkuqWNOukGQ/MnQnX1tzf+T3zLNk93By+BaKt0WuGh0IBZJ6s37mJJZj8ySfrlZPl/wA6ZN/TMR+aRg6RbH0RSx6X5f8ANs+Udy5OxI0/aoFvCosiDiHFdbCaB09nOeVScEZJEjSNi8gAULqsnfyP856zzacGaBgOoliYMGFCRRpLirA1hQfTWM1vYXsc0avO5qRwyQkbqiE0HF9dR3/tPvn0HsyaUJR/vkzyujX8g7GwQRn8xG7cSUNa4mkhRiPCNKWHG12etGs23C8km/LF04xtKhtYdnQqVskO4ZgK9lUV5Dpm75VzFArtI4FzSldySV7xwNK/Ft6AbZh81MU8gV0mEYX+pUctTDSaR6G6ggN8/awerMscqU39WYwlNO0abl/L+CkikWWXVrjSNHksSCk1NINV93bV4dr0i7BGcJxPAGOQK4J+LxKQyOquyMyMOo8B/wCG89eHHwNGyQBQRGwRCvd7hRQVGA+e3pvXXOY51B+a4YRwxzGSIBo5BuVUrQjZB4lBUD4gDdNvd5viagvSRubdssdiY1EUJHU8UQLFMF7p7F+Ysfz0zvxnEdmJtcPCINWtXeSUNdqRqABvoSX6f5W8wc7fPmNbLdmb+b/U60uEWuIiWRGUnZgVJFWLHX2I65sOUcWZIlLfELV66a0Olq9iRYvyIzV/lArsyHdgSyWNLEigaPwnbqMudl9A79UGkCUNoqu7LRpqFeVsC3/VfSs6vZk6k4/Eyyrize4xjPcOY1faKcrwkrWAdHrW5oVnmY5vHEySa1uNtWnUtsKKsoF9SpPt0zrvxdYjlU1EjxQja+hmS+mfPqtlXpffO2+DWHR9I8M0ThZU0tqAKuALKHcUetf88suyaq8NE/5iaG/tnivZDt9LwfgI7yG70E0ymtyh8vcHb5Zl9pfxD4jij3UCmKNiBsbkffayOn9o+5zw5ey8yybfHxOncjreY8k76TiIwVDzAOn7WKGih/8AiwPlbehB4OSNqBER1A0fjO49SDXl/GZvI+yPNu8jlRXjZPgaVgNIrTsrWQKNVXrtm1P4WcZKWabio9TsWatbWTZ6UoG5P3z0tNmx6T0yyJrjq+/PX5FZ+o0EzhGcEohLEDoT8QO936Yk47SxuX9o8LWB5E9RfTyvOkH4VQxU3EcVSjrpULftZJ6/LNpwfYflajdJDW+qV3F9P0gj/Tmk/aeGuLf4L9yqxsxeynbaCMN3soUEilbqGrxsKHQmj/3eVZseL7e8BG2sStI3QAaiq9RsoFff165cHIOWnaDhg51dY4+88wTu1qDXr65lcJ2bjithwUSGiS/EPFZHndatO3kAAM8p48eSbnGEvsi+6uy92Q7Z8O6umqT/ABXZT3UlFXOq7UEC3LbHOkbn8QFnvAP/ALUv+y5gxcJxTDrw6fIvJf8ACf75XJyriSduIjHt3O/37z/bOyOTUJUoKl8WYSUG7s2HCc5glFxyxuPZlv03F2De1HMwHOQm5K+slpeHckC1MCsxAbbZfEQCcuJyTiKJidYnHRikiqTuR4A4sX1B6308s3jmyN8x+5Vxj8TrMZqOK5o8C6pzDp89LaGH9qyGn39wfmdso4HtZBKVH9WPXegzRvEHoWdOsC6Hn0zptGdG6xkI4IBBBBFgjoQfQ5OSCDmr43g5BIZEptSqCpNN4Sa0Hp59D982uQRmeTHHJHbLomLado8s478TeFYmNl4iIDZ/CuuxYKim2N7XlEP4gRSKY4OH4krW3crufmyta+e/XOq4vsrwKSvK8EVk6iWFgE3vpOw6+mX+G4xSAsETuo2Hdrpj6eTGlI+V54k44U9mODbXz/g7FLizlOWcdLIOIQcLxEWpXUFlXRpKH4mcjfW9k77KPfN9FxMEqQold4FChGLp3YVaJdFYGgNh6kAA+eZnFcPxbAMsemgRp71dRH9pRo799Q+flmvj7MSStToUXqWdkLCyb0hOhr5DOnTvJjk/Rw6KT2zVtmJCp4Vl4fgyeIIKl1kCroHmTOoFsRZpgSbssAReui7STRcRo4uRo2NDSCndKxBOlWvuwaK7yEdfPrnccN2U4VFAVDYJbvNTmUsbtjJeonf/AG6Zz3M/w7eeSmmUQllJpT3rjcsNRNJZIJoVYBCqbvXJplKV0uSIZElyW4IoOMmeCaZ5dtceiQKAFC6hpj2DqSDq67t+3Nly7ioOEEsBdQkZUqzsLYSC/wCox3dg1i+pFXZ3O/43lUMpDSIGZbAbowBBBAYb0QTt75rJeyPDdY0ETfujAF/3A7N8+vvnRBe6jUV/wyk1OVs4/l/O4OH4riJJbRJpRIjlSFa0XVR/us1t8RPuc/jPxN4CMeGQua2Cq2/tdV96zecTyuVUKaI54z5AKHHodD+F/M9Qem2aSD8vDYn4RUA3L/l6W68zpoff6nqfLyY0578kH+T4/Q6U1XDNfy7ttw8/jfiWibyjAVQNv1FgdXzFZ2fIZmaaRgjiNo08TqVt1ZhsGonwkb15DOen5Twsj2vDIK6HuVsn2IYefTO8gJ0i+tC/L+PLOjRwxylvharxwZ5ZOqZcxjGeqcxqu0/Jl4vhZYWAp1IF+TDdG+jAHPmrmHLZeHkaOZSjr1DdfUEeoI3B98+qXG2ef/ib2BbjFWaADvowQR5yJuQB5agbr1v5ZrjntdF4OuDz/sB2JXjLllJESNp0jq5q6vyFH+c9G7O8t4ZNUkSIulnjUAboFcqdzuWYrqJ8xpHllHZXlP5XhOGRxoc2zg7HVJbEEewof9OXOy8ZGsn9SRPXozl2P+oZ8zrc88s52+E+EdkUqs3c3EqiF2NKBZJ8h/zyzXrx8023DIG23dyVjQ+hYA6m8iFBI86yocAOLl0tfcQkFgLHeS9QpP7VFE11JHoc3MprRFEApI2oCo0X4iB0vcAD1I6gHLabRqSUp/Qznk28I5vh+yTtKHmn7xwf/TRqjsdFLOVU0etaiD5A5suF5DAGISPvmU0ZJyWRT5hVrSWHoqgeRIPTZScQkUNxjUBsoBvWzHSBq87Y7t88v8DwQjiVCdVDxH9zHdifmST9c9SGKEekYOcn2ygwMB1Zt60ppjUC/ne3z+mWjHottEMYH62JJF9bND/VlyThlXcySAehbbr5EjV/OWF4EEgrGP759bkDr4VclvuVr+M08lS5DM0nRjpr4lUBen6SxOrr1AIyhim4XvJ22vfw+R3NiMHz2336b5eHLbbU7ySbVpJqP1vu1oE2PO8uzRSAARhB5eK6UVtSLV/KxigWDwLsKLiMfth2+77E/TThOVACu8k0/tVtAvqTa03/AMskcDMfinb5RoigfIsGP3yijG91xMmw80Kfax/4yQZEHLIkNqig7+Krbfr4jv8AziHlMKm1jQGydVAtZ6+I75kxNYBoixdHqPnkgHLIgqVaycYzQgYxjAMafgI3bU6hiKrVuBV7hTte/WsvAZXliQ6d6JF/b3+WUaokEZjjiyxqNQ4s2xOlNj0BAJY/IV73tlLIZvURe3WX6jon+r2HxZyoAAAAANgB0AHQAZVIkxzLID8CsK6q1Nd/tIqq89X0yn8+LA0tqIJ0mgdvmaP0vMrKe7B6gGjY9j6j3wQWDFIx3bQPRKJ8urMP/AHXrtlEiSJuDrH7WrV/0tsPv6dczcxpZdJF/CTV+hPw/Qnb51kMFiPiHPiXxob2A0utEggg7GjdjYivPyqPFoxAEmhh+ltiR7q4Br3GQFKTf5ZfsHX/APZf9HvmWYwRRFj0O4+2ESYo5Tw7Ue7jO9ghV6/TM9VrKY4wBQAA9AKH2GV5pFJEDGMZYgHIrJxgFifhEceIA/7ZicLyNIy5F+MgkX00qFAFeQC5sbyNWZSw45O5IspNGHyzlggiCKbNkknbUzGyT9/oAB5Zam4KQd8wNs6aUr9FKQu5/wAzFr9/YZstQyNQ9stsXgizE5ZRijIFDQmx6rSjYjyI6Vl+RCehr6XlwEZOoYUElQssR8OoN9T6nc9b29Ppl3KtQxqGTtIKdOQVyrWPbJ1jG0FJU+uSFxrHtjWPUZNAqxkXk5IGMYwBjGQWwCcgjKe9X1H3GO+X1H3GASFwRkd8vqPuMd8vqPuMigTWKyO+X1H3GR3y+o+4yKBXluWAMCDuCKI9Qcn8wn7l+4x36/uX7jG2yTGXhGKaHN0Rpe/FsbUm/wBQ/mr86zKjUgb7n16fxkfmE/cv3GR+ZT9y/cZKRBdxlr8yn7l+4ytJAehB+W+SCrGMYAyiW/I17+3nXvleWC511a1psD9Vg7n5UR98ArSIDy+Z8z8z1OV1gZOARWKycYArFYxgCsVjGARjbOc7R84mhlQBkhiKWJZImeIy6qEcsisO5UiqYirPUVRc67RvDxMSKFMS92eJYjdBPIIYKOsafGGJsHwrgHR4zj+e9rZuHk4saY9EcEjQMQ1meODvykm/iDISQBR/pP6jLvG9oeIBnkj7vu+FeCN4yp1yd4sTyESaqXSkwoUd1N9dgOoeIHfofUdf/wC/XEZPn1Gx9PmMrGWlrWdt6UFvXdqH0sn/AKh64BexjGAWZdXRTRPnV0PP2vfa/wCaytIgPL6+f3yha19N9I323Fna+u1/zl7AIrFZOMAisVk4wCKGNs5ftL2glh4uGFW0LJBNKWEEnEPqjeJQAsZsLUhs+w9cv8x53LDxUMbaDEyIsjUQwklcpGw8VBS6hSu+8i77bgdDQxQ9s4Phe1/ES/kwXSL8xwP5h2WCSX+prjWgqt4V8Z6+nXNvLzSc8W0AlCaViquGeRWLKzMWkDaY/h2B9utjAOloYoZxfE9rJxxk0KlGKcTDDHD3T3KjwxSyHv8AVpUqrSNuOidMypu0cyy8UhCmqXh/D+v+khV6azb8TFWw6nfbAOqoe2UtGD5DOSHPOJmWFInRJPyK8XIxTUrswAVFBbwqW1E+dVR6nOj5Px/fwQzVp72KOTT1060DVfnV1gGRGSDpJvzB9vf3GMokH9RfZXvf1K14fPp18vrjAMjLMyE9NiDYvp9cvZTgFCSHzBH8j6HK9X/KOVDGAU6v+b5OrJxgEasasnGARqxqycYBpuddnxxOoGaaNZIzFIiFCjxtqBFOraWIYjUtGj7CsXjOw/CS97rVmMqIgYm2iVECoIiRtpI1i78RJzo8YBoeb9k4OJimjlMlTFCzKQHBRQlqdO1qKOxsMR55PG9lo5GJLyhGMRkiBXu5TCVKFrUsp8Cg6SthQDm9xgFouegH1PTKo0r5+Z9TleMAYxjAKHT7jpkLIehB/wDI++XMYBF4vJxgEXkavnlWMA1PMORiWdJ1kmikjjeIGPuyCkjIzAiRGF3Eu/tji+QxyqwkMjl4e5ZjpDEWWDDSoAcE2CBsR0zbYwDScq7MQ8O0LJ3lwcMeFTUQbjLI1tQFtcY3289svTcoJlaRJp4y4QMqCEqdFgH+pGxGx8jm1xgGlm7NxMZW/qBpZ4uI1Ai0kiREUx2NhpjAIN3qYdDky9nYWkWQhyyTniALGkuYxHRFbqNKsB+5VPlm5xgGjm7NRlI0V5o+7hMGpCupoiFBV9SkfoBsAEb0RZzZQRrGixxpSoqqqjZVVQFAHsAB9MysYBbij8z1PX0+g9MZcxg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4580" name="AutoShape 4" descr="data:image/jpeg;base64,/9j/4AAQSkZJRgABAQAAAQABAAD/2wCEAAkGBhESERQUEhQTFBUUFBUVFxYUGBUXFBUWFhYXFxcYFBQXHCceGBojGRQcIC8gIygpLC0sGB4xNzIqNSYrLCoBCQoKDgwOGg8PGjUkHyQsKSwsLCwsLCwpLCwsLCwvKSwsLCwsLDAsKSwsLCwsKSwsLCwsLCosKSwsLCwsLCwsKf/AABEIAL8BCAMBIgACEQEDEQH/xAAcAAEAAQUBAQAAAAAAAAAAAAAAAQIDBAUGBwj/xAA+EAACAgECAwYEBQIFAwMFAAABAgMRABIhBAUxBhMiQVFhMnGBkQcUQlKhI3IzYrLB8IKSsUNTohVz0dLh/8QAGgEBAAMBAQEAAAAAAAAAAAAAAAECAwQFBv/EAC0RAAICAQQBAQYGAwAAAAAAAAABAhEDBBIhMUEiBRNRYZGhcYGx0eHwMkLB/9oADAMBAAIRAxEAPwD3HGMYAxjGAMYxgDMbmPMEhjaR9WlBbaVLEDzOlRZA65kE54Z+NPbV5Zm4FV0RxMrOb3kfTY26BRq8+p+W0N0SlZ0vNfxz4VVP5dGkZZglONKvHTXIjC68QAo0d7rOZX8e+M133HD6emn+pf8A3X/tnnXJuUS8VMkMYtnP0A8yT5ADzz03gfw44ThSH4kvxF3SLGxS63JC2SBe1kfU9OfJnjj4fZvHFu6Ou7Gfi5w3GuIpV/LykqEDNqWRjtStQo3VA9b2zvrzwftb+GqRQd9wpYCJS7qSSSvxFgTVaQenoPW79a7Dczln4KJpkZJVGh9QrUybax7MKP1Ppl8WWORWjPJjcDf4xjNjMYxjAGMYwBjGMAYxjAGMYwBjGMAYxjAGMYwBjGMAYxjAGMYwBjGMAYxjAIOfMf4l8uaLmfELTeNzILNkiTxbV/d0+WfTucF+IvZN3kj4+BdcvDoyvFvcsRBvQRusgDGiP9hlJ3VovCr5PKfwv5VPJxRkjZo0jB1sBYOrolHY+vnsPlfpbxsZaDJMyqFaOUqzgnxalTZbK3Y28iOlHG7Hc9il4ZSqBBqNhRVPdm66kgg3133zeyQxSimCuPcA/b0+meLmyOWTlHpQhtic3xcpcvDKqRRliEaXUxUOyJpVdl2XU+zHYqBWel8o4zvYlfTpu/WiAxAZbAOlgNQvyIzlIeXKZI41Zm1PG2hmLhVjcSM3itq8Onckbis7cDPQ0f8Ai38zk1NbicYxnacoxjGAMYxgDGMYAxjGAMYxgDGMYAxjGAMYxgDGMYAxjGAMYxgDGQDk4AxjIOAWeL42OJdUjoij9TsFH3Oc9zjtdGG7uJ0L6C5Uq/eOv6e5DLpYk+dnYHbqRjwzRNxLmcoWVZyRJXgCyhUFN8I7um9PGT55pIeIE00762K6pdZi0+KtSxojksXJtOhAJIUD4qpPdXpLR2/7Gk4XTBNLuipNKHSOgGDuVUqpFA73tX6WBC7ZueWyxvK6zM8aLtaVew8TOSLVAWrUB1VrIA238PYrgwxZkZ2ewzOxJJJLnYUAQwvat/cCtGeDWONZOJkLM0kkJZDobZZlW5Ab/wDTugVW9yCRZ5VpnvUpcnW9V6HGJ33LuWRQj+mtXRLWSzelsdzmZnHcB2hThoFiMUkbhGpWOpNYAZlU6i9ANq00KBA2NDK+RduFmlEbFCr/AOHKlqGaltGRidJtqBs2bG2dO+MWonLtk1uOuxkDJzQoMYxgDGRk4AxjGAMYxgDGMYAxjGAMYxgDGMYAxjGAMYxgDGMYAxjGAMHGMAweZcPBp7yVI20DVbKrEV+0kdcxOC4IILKrqJLsQB8TehroOg9qy92h4WaSArAQH1IRdUQrqxXfbcCt9vXPOIubcWXfvJeIpTp8DRgahRJAUhWAutr3v0yG6TdfuSkn26/E9InnCKWYgBVLEn6km/kDnLCYtw/BlFEg72MHXYKTaiCJSQdPxMLr4q/dmt4rnzyRvGeJjp9iOITuWoHdRIAFII26MaJ3zO5Hw7NHxJZ4fy0jEGUuoWMooRjsRbEgEEkVp69BmUc26ail4NHi2wtvyX+P5JxMzJqhZABOtxyRUDLIGJJJshgATS2pXa9W2RyP8OOHg0MS7OpDMt3EWDalpWBIo1uCLrfqRnT8BIrRoVcSjSP6gIIeti1rt1HlmTl9ibtopuaVJgYxjLlRjGMAYxjAGMYwBjGMAYxjAGMi8xeP5lHCmt2oWBtuSWIAAHqScAy8ZreC5/DI2gMVY9FcFS39t7N9CfPNlhqgMYxgDGMYAxjGAMgYbIGAVYxjAGUSyBQSTQHU5XlueEOpVtwRRwDT83lIj4xwSCsOkb9Kjdww9DclX/lGedTSuKVBZ01Z6AUK26V7nb0vpnqsvLkYOGs95GIn3+JfF6dD423Hr7DPPuZcsk4dtElmydD/AKZB6iuj11X6ix0vB+DLKumaLj0kZSpRmWmVipom61aQSN+vkegyx2VhpqPc90WBVpY5JIwQoUFoFcBWOkeI6j4vLfNvJMoYDaz5Ej13oeeY0ymP+oPh6uvlW9uP8w6n1APnmkoWZRm0eo9n+LeXh43kRY2YElUIZfiItSOoIpvrmyzzXkvPngJZLKAnXGRQbayUvo3y2Pn5Ed6OO3LWO7MYkU9PXVd9BRUj5n0zFradEZbjNxkKdsnILDGMYAxjGAMYxgDGMYAyDk5zvb/iZU5dxLRMEYRMS9kFVrxFNP6q2HSrvyowwcpzvnvecTLHK7IUYqqNsmgNQKj9V0TZ9a8gM1U3Dhl8Pho0rKq7Ffp0vPKOC4GbiJe7jDMzEsfkBbMx9huTno/ZTsVzGODvGZkOs1G9k6VsWR5Anpsdh5gjNVqseNJTNlFvoz34niNOl2TRakmypKgjod9DUNmHQ756TyPtPDxHh/w5asxsd/PdD+tduo6eYGeXy83kj/xoD0kI0EdEoszAHYel9cyuyvaKHi+MhijVRpkDltx8ALAAneyVrp0seeXnPFkjcZESg12j2DGBjMDIYxjAGMYwBjGRgE4xlrieJSNSzsFUVuTQ3IA+5IH1wC7jOW5r+IfDwOUKTMwAPwhBR95Cp8/TK+TdvuGnOlv6J6r3jLpYb9HBoHY7Gjjxfgnazpcs8XwiSoUkUMp6g/x8j75z3NO33BoHCzxMyhQNJ1nU7afgWydPU/PLU3a9TwzGDvS7BkjeRVpnAvqPYE3VDSb6VlZSUVbJUW+kcLz3lQj4ibu2MkesCy1OKFMosU4U+EX6dDuTh8TxDd04JsEFQDV+IaQp07Hc1f8A+MqnkAcoh0Fesbb73uav+Qd7vc44LgZuIYqsLSLHRcoA41NYUeR9SdtqF0Debpquzmad9Gw5XwTvKIogBr2C6RsK3Zj1IAs/x16+qty5SqrVBdArbxKm6qT6Xv8AT3OaTsX2W/KoXk3lcAVeoRL+xW6n1JvrQ6AZ0+Uk7NIR2kDJxjKlxjGMAYxjAGMZF4BOM13Ec6VXKBJHIIDFANKkgEAsxG9EGhfUZSOcN/7L/wDdHf21ZlLPji6cl9Syi2Uc15syM0caguI+8tyQgBLBaA3Y2nTatt9xfkHaT8Q+L4iN+HcR6JkZWAWiLOxU3YIIB8+meg9ruYBjGNEis+qKyFK09MN1Yn4416itz6Z4/wAx5gfzGoBdKOXVbsVr1AbeWwH0xhn7xz8rivuaqNJWdj+FnJl4SKTiH8U7hlEWwdFjPi1aj4PENyaAoeZrO14TtEhRmlaGKlJAEgegAdRLABSR+1bP3Gc32M7VwcSvcSuY5g7lN9mV2J0ozXq22KsN6ujVjb8bydoxUEZ0KjAqBCkZu2JjVGXS9/q9fkM8zKnv9fZqkvBZ4dopRp4kx6xVuiyqjMOhdJFpDYHnuenlnDdl+OPL+YcVIkYKEvGA5YAi0exIoKhtwdgas51nBcy4ZA3exukgTvJVHDorSBPHrlkiB1CxquwprOM4/mLzszuAQxdwL/8AcYE7qfERVXZ2UDpnVosbc2115/gZG2tsj2Ts/wBqBxKxkxmMyatPiDqdPWmH+4Gb3POuwfM4lECMQumGVgCTqZnloaVA3oK/3ztG52tWqSt8kK19JNOdHvYq97S5f0s55QafBscZg/8A1iPa9a2QLZJALJoW2nSN/fM280jOMuYuylUTjGMsQQ2aifm8oeREjU6Cot3K6iyK1ilO3iI+anNs5oZyCczV+OcLelogL9WiZh08tpL+ntnJq8kseO4Pk0xpN8myi5zM7stJEUoFd3Y30ZT4QB70fesw+eSyiEf1Wb+pFsVj8RMqheiivFWXY2R5i6t4k1RuPPqGFj2o15UxrKOdRkxWAW0PFIQvxERyq7AeppTt5ms8WWryylTlwdKhFeDgO3+gcab1f4QNbAdGr/x6ZzUbjSreMEEjaiP3Df5npvnW9tULypxETgxOBGWB+Bt9m8wTq6HfY+2ckjm6LtZNbWfFvW5IPt9c+p0MlLTw+SMZdlbj+oG8elq29K9KHkb+wzp+z3NljXu5o2MaszByC3dG9J17Ch4uo6az5XXLK40kanNG/wBux2N7n1Gbbk8qiTZXZtajY2PIMSK9AT9MjV4lLE+C0JbXZ0PN+D4TRYZZNy0ali5BZrIj6gqTdqR9V2OW+W9pY+H4YzhWjdDo7oDZmALMhrqpphbUQQfMb9ZJyLhJmEvdI9m730m6FlQdJ2FGxvQvpk844CHuSTEraFtFC72Daqqjr4q26Z81DURUkuTocuGqOj4Die9jSQKy61VtLjS66hdMvkRmTlrhuJWRVZDasAQfUH2O+Xc+iPOGMYwBjGMAYxjAGYnNOLMcbMBbbBR6ux0qD7WRfteZeanmkuqWNOukGQ/MnQnX1tzf+T3zLNk93By+BaKt0WuGh0IBZJ6s37mJJZj8ySfrlZPl/wA6ZN/TMR+aRg6RbH0RSx6X5f8ANs+Udy5OxI0/aoFvCosiDiHFdbCaB09nOeVScEZJEjSNi8gAULqsnfyP856zzacGaBgOoliYMGFCRRpLirA1hQfTWM1vYXsc0avO5qRwyQkbqiE0HF9dR3/tPvn0HsyaUJR/vkzyujX8g7GwQRn8xG7cSUNa4mkhRiPCNKWHG12etGs23C8km/LF04xtKhtYdnQqVskO4ZgK9lUV5Dpm75VzFArtI4FzSldySV7xwNK/Ft6AbZh81MU8gV0mEYX+pUctTDSaR6G6ggN8/awerMscqU39WYwlNO0abl/L+CkikWWXVrjSNHksSCk1NINV93bV4dr0i7BGcJxPAGOQK4J+LxKQyOquyMyMOo8B/wCG89eHHwNGyQBQRGwRCvd7hRQVGA+e3pvXXOY51B+a4YRwxzGSIBo5BuVUrQjZB4lBUD4gDdNvd5viagvSRubdssdiY1EUJHU8UQLFMF7p7F+Ysfz0zvxnEdmJtcPCINWtXeSUNdqRqABvoSX6f5W8wc7fPmNbLdmb+b/U60uEWuIiWRGUnZgVJFWLHX2I65sOUcWZIlLfELV66a0Olq9iRYvyIzV/lArsyHdgSyWNLEigaPwnbqMudl9A79UGkCUNoqu7LRpqFeVsC3/VfSs6vZk6k4/Eyyrize4xjPcOY1faKcrwkrWAdHrW5oVnmY5vHEySa1uNtWnUtsKKsoF9SpPt0zrvxdYjlU1EjxQja+hmS+mfPqtlXpffO2+DWHR9I8M0ThZU0tqAKuALKHcUetf88suyaq8NE/5iaG/tnivZDt9LwfgI7yG70E0ymtyh8vcHb5Zl9pfxD4jij3UCmKNiBsbkffayOn9o+5zw5ey8yybfHxOncjreY8k76TiIwVDzAOn7WKGih/8AiwPlbehB4OSNqBER1A0fjO49SDXl/GZvI+yPNu8jlRXjZPgaVgNIrTsrWQKNVXrtm1P4WcZKWabio9TsWatbWTZ6UoG5P3z0tNmx6T0yyJrjq+/PX5FZ+o0EzhGcEohLEDoT8QO936Yk47SxuX9o8LWB5E9RfTyvOkH4VQxU3EcVSjrpULftZJ6/LNpwfYflajdJDW+qV3F9P0gj/Tmk/aeGuLf4L9yqxsxeynbaCMN3soUEilbqGrxsKHQmj/3eVZseL7e8BG2sStI3QAaiq9RsoFff165cHIOWnaDhg51dY4+88wTu1qDXr65lcJ2bjithwUSGiS/EPFZHndatO3kAAM8p48eSbnGEvsi+6uy92Q7Z8O6umqT/ABXZT3UlFXOq7UEC3LbHOkbn8QFnvAP/ALUv+y5gxcJxTDrw6fIvJf8ACf75XJyriSduIjHt3O/37z/bOyOTUJUoKl8WYSUG7s2HCc5glFxyxuPZlv03F2De1HMwHOQm5K+slpeHckC1MCsxAbbZfEQCcuJyTiKJidYnHRikiqTuR4A4sX1B6308s3jmyN8x+5Vxj8TrMZqOK5o8C6pzDp89LaGH9qyGn39wfmdso4HtZBKVH9WPXegzRvEHoWdOsC6Hn0zptGdG6xkI4IBBBBFgjoQfQ5OSCDmr43g5BIZEptSqCpNN4Sa0Hp59D982uQRmeTHHJHbLomLado8s478TeFYmNl4iIDZ/CuuxYKim2N7XlEP4gRSKY4OH4krW3crufmyta+e/XOq4vsrwKSvK8EVk6iWFgE3vpOw6+mX+G4xSAsETuo2Hdrpj6eTGlI+V54k44U9mODbXz/g7FLizlOWcdLIOIQcLxEWpXUFlXRpKH4mcjfW9k77KPfN9FxMEqQold4FChGLp3YVaJdFYGgNh6kAA+eZnFcPxbAMsemgRp71dRH9pRo799Q+flmvj7MSStToUXqWdkLCyb0hOhr5DOnTvJjk/Rw6KT2zVtmJCp4Vl4fgyeIIKl1kCroHmTOoFsRZpgSbssAReui7STRcRo4uRo2NDSCndKxBOlWvuwaK7yEdfPrnccN2U4VFAVDYJbvNTmUsbtjJeonf/AG6Zz3M/w7eeSmmUQllJpT3rjcsNRNJZIJoVYBCqbvXJplKV0uSIZElyW4IoOMmeCaZ5dtceiQKAFC6hpj2DqSDq67t+3Nly7ioOEEsBdQkZUqzsLYSC/wCox3dg1i+pFXZ3O/43lUMpDSIGZbAbowBBBAYb0QTt75rJeyPDdY0ETfujAF/3A7N8+vvnRBe6jUV/wyk1OVs4/l/O4OH4riJJbRJpRIjlSFa0XVR/us1t8RPuc/jPxN4CMeGQua2Cq2/tdV96zecTyuVUKaI54z5AKHHodD+F/M9Qem2aSD8vDYn4RUA3L/l6W68zpoff6nqfLyY0578kH+T4/Q6U1XDNfy7ttw8/jfiWibyjAVQNv1FgdXzFZ2fIZmaaRgjiNo08TqVt1ZhsGonwkb15DOen5Twsj2vDIK6HuVsn2IYefTO8gJ0i+tC/L+PLOjRwxylvharxwZ5ZOqZcxjGeqcxqu0/Jl4vhZYWAp1IF+TDdG+jAHPmrmHLZeHkaOZSjr1DdfUEeoI3B98+qXG2ef/ib2BbjFWaADvowQR5yJuQB5agbr1v5ZrjntdF4OuDz/sB2JXjLllJESNp0jq5q6vyFH+c9G7O8t4ZNUkSIulnjUAboFcqdzuWYrqJ8xpHllHZXlP5XhOGRxoc2zg7HVJbEEewof9OXOy8ZGsn9SRPXozl2P+oZ8zrc88s52+E+EdkUqs3c3EqiF2NKBZJ8h/zyzXrx8023DIG23dyVjQ+hYA6m8iFBI86yocAOLl0tfcQkFgLHeS9QpP7VFE11JHoc3MprRFEApI2oCo0X4iB0vcAD1I6gHLabRqSUp/Qznk28I5vh+yTtKHmn7xwf/TRqjsdFLOVU0etaiD5A5suF5DAGISPvmU0ZJyWRT5hVrSWHoqgeRIPTZScQkUNxjUBsoBvWzHSBq87Y7t88v8DwQjiVCdVDxH9zHdifmST9c9SGKEekYOcn2ygwMB1Zt60ppjUC/ne3z+mWjHottEMYH62JJF9bND/VlyThlXcySAehbbr5EjV/OWF4EEgrGP759bkDr4VclvuVr+M08lS5DM0nRjpr4lUBen6SxOrr1AIyhim4XvJ22vfw+R3NiMHz2336b5eHLbbU7ySbVpJqP1vu1oE2PO8uzRSAARhB5eK6UVtSLV/KxigWDwLsKLiMfth2+77E/TThOVACu8k0/tVtAvqTa03/AMskcDMfinb5RoigfIsGP3yijG91xMmw80Kfax/4yQZEHLIkNqig7+Krbfr4jv8AziHlMKm1jQGydVAtZ6+I75kxNYBoixdHqPnkgHLIgqVaycYzQgYxjAMafgI3bU6hiKrVuBV7hTte/WsvAZXliQ6d6JF/b3+WUaokEZjjiyxqNQ4s2xOlNj0BAJY/IV73tlLIZvURe3WX6jon+r2HxZyoAAAAANgB0AHQAZVIkxzLID8CsK6q1Nd/tIqq89X0yn8+LA0tqIJ0mgdvmaP0vMrKe7B6gGjY9j6j3wQWDFIx3bQPRKJ8urMP/AHXrtlEiSJuDrH7WrV/0tsPv6dczcxpZdJF/CTV+hPw/Qnb51kMFiPiHPiXxob2A0utEggg7GjdjYivPyqPFoxAEmhh+ltiR7q4Br3GQFKTf5ZfsHX/APZf9HvmWYwRRFj0O4+2ESYo5Tw7Ue7jO9ghV6/TM9VrKY4wBQAA9AKH2GV5pFJEDGMZYgHIrJxgFifhEceIA/7ZicLyNIy5F+MgkX00qFAFeQC5sbyNWZSw45O5IspNGHyzlggiCKbNkknbUzGyT9/oAB5Zam4KQd8wNs6aUr9FKQu5/wAzFr9/YZstQyNQ9stsXgizE5ZRijIFDQmx6rSjYjyI6Vl+RCehr6XlwEZOoYUElQssR8OoN9T6nc9b29Ppl3KtQxqGTtIKdOQVyrWPbJ1jG0FJU+uSFxrHtjWPUZNAqxkXk5IGMYwBjGQWwCcgjKe9X1H3GO+X1H3GASFwRkd8vqPuMd8vqPuMigTWKyO+X1H3GR3y+o+4yKBXluWAMCDuCKI9Qcn8wn7l+4x36/uX7jG2yTGXhGKaHN0Rpe/FsbUm/wBQ/mr86zKjUgb7n16fxkfmE/cv3GR+ZT9y/cZKRBdxlr8yn7l+4ytJAehB+W+SCrGMYAyiW/I17+3nXvleWC511a1psD9Vg7n5UR98ArSIDy+Z8z8z1OV1gZOARWKycYArFYxgCsVjGARjbOc7R84mhlQBkhiKWJZImeIy6qEcsisO5UiqYirPUVRc67RvDxMSKFMS92eJYjdBPIIYKOsafGGJsHwrgHR4zj+e9rZuHk4saY9EcEjQMQ1meODvykm/iDISQBR/pP6jLvG9oeIBnkj7vu+FeCN4yp1yd4sTyESaqXSkwoUd1N9dgOoeIHfofUdf/wC/XEZPn1Gx9PmMrGWlrWdt6UFvXdqH0sn/AKh64BexjGAWZdXRTRPnV0PP2vfa/wCaytIgPL6+f3yha19N9I323Fna+u1/zl7AIrFZOMAisVk4wCKGNs5ftL2glh4uGFW0LJBNKWEEnEPqjeJQAsZsLUhs+w9cv8x53LDxUMbaDEyIsjUQwklcpGw8VBS6hSu+8i77bgdDQxQ9s4Phe1/ES/kwXSL8xwP5h2WCSX+prjWgqt4V8Z6+nXNvLzSc8W0AlCaViquGeRWLKzMWkDaY/h2B9utjAOloYoZxfE9rJxxk0KlGKcTDDHD3T3KjwxSyHv8AVpUqrSNuOidMypu0cyy8UhCmqXh/D+v+khV6azb8TFWw6nfbAOqoe2UtGD5DOSHPOJmWFInRJPyK8XIxTUrswAVFBbwqW1E+dVR6nOj5Px/fwQzVp72KOTT1060DVfnV1gGRGSDpJvzB9vf3GMokH9RfZXvf1K14fPp18vrjAMjLMyE9NiDYvp9cvZTgFCSHzBH8j6HK9X/KOVDGAU6v+b5OrJxgEasasnGARqxqycYBpuddnxxOoGaaNZIzFIiFCjxtqBFOraWIYjUtGj7CsXjOw/CS97rVmMqIgYm2iVECoIiRtpI1i78RJzo8YBoeb9k4OJimjlMlTFCzKQHBRQlqdO1qKOxsMR55PG9lo5GJLyhGMRkiBXu5TCVKFrUsp8Cg6SthQDm9xgFouegH1PTKo0r5+Z9TleMAYxjAKHT7jpkLIehB/wDI++XMYBF4vJxgEXkavnlWMA1PMORiWdJ1kmikjjeIGPuyCkjIzAiRGF3Eu/tji+QxyqwkMjl4e5ZjpDEWWDDSoAcE2CBsR0zbYwDScq7MQ8O0LJ3lwcMeFTUQbjLI1tQFtcY3289svTcoJlaRJp4y4QMqCEqdFgH+pGxGx8jm1xgGlm7NxMZW/qBpZ4uI1Ai0kiREUx2NhpjAIN3qYdDky9nYWkWQhyyTniALGkuYxHRFbqNKsB+5VPlm5xgGjm7NRlI0V5o+7hMGpCupoiFBV9SkfoBsAEb0RZzZQRrGixxpSoqqqjZVVQFAHsAB9MysYBbij8z1PX0+g9MZcxg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8" name="7 Imagen" descr="índice.jpg"/>
          <p:cNvPicPr>
            <a:picLocks noChangeAspect="1"/>
          </p:cNvPicPr>
          <p:nvPr/>
        </p:nvPicPr>
        <p:blipFill>
          <a:blip r:embed="rId3" cstate="print"/>
          <a:srcRect l="54079" b="16310"/>
          <a:stretch>
            <a:fillRect/>
          </a:stretch>
        </p:blipFill>
        <p:spPr>
          <a:xfrm>
            <a:off x="4202726" y="2475401"/>
            <a:ext cx="1154723" cy="1533891"/>
          </a:xfrm>
          <a:prstGeom prst="rect">
            <a:avLst/>
          </a:prstGeom>
        </p:spPr>
      </p:pic>
      <p:pic>
        <p:nvPicPr>
          <p:cNvPr id="9" name="8 Imagen" descr="índice.jpg"/>
          <p:cNvPicPr>
            <a:picLocks noChangeAspect="1"/>
          </p:cNvPicPr>
          <p:nvPr/>
        </p:nvPicPr>
        <p:blipFill>
          <a:blip r:embed="rId3" cstate="print"/>
          <a:srcRect r="51981" b="16331"/>
          <a:stretch>
            <a:fillRect/>
          </a:stretch>
        </p:blipFill>
        <p:spPr>
          <a:xfrm>
            <a:off x="1966546" y="2575046"/>
            <a:ext cx="1207476" cy="1522168"/>
          </a:xfrm>
          <a:prstGeom prst="rect">
            <a:avLst/>
          </a:prstGeom>
        </p:spPr>
      </p:pic>
      <p:sp>
        <p:nvSpPr>
          <p:cNvPr id="24582" name="AutoShape 6" descr="data:image/jpeg;base64,/9j/4AAQSkZJRgABAQAAAQABAAD/2wCEAAkGBxASEBASEhITExATFhgbEhATGRgYEBIZGBMYGBcYFhUYHCggGhonGxYVIjEhJSkrLi46Ix8zODMsOigtLisBCgoKDg0OGhAQGiwlHCY3LDYsNywrNywvMTQ0Kyw3Mi0yNywtNzcsNywyKzgvLC01LDctMCsrNS8sLjQ4Nyw1Lf/AABEIAOEA4QMBIgACEQEDEQH/xAAbAAEAAgMBAQAAAAAAAAAAAAAABAYCAwUBB//EADgQAAICAQMDAwIEBAUDBQAAAAECABEDBBIhBRMxBiJBMlEjYXGBFEJSkRYzYqGxwdHwBxVygpL/xAAZAQEAAwEBAAAAAAAAAAAAAAAAAQMFAgT/xAArEQEAAQMDAgUCBwAAAAAAAAAAAQIDEQQSQQUhExQxUXEiYRWBocHh8PH/2gAMAwEAAhEDEQA/APuMREBERAREQEREBERAREQEREBEhaHqKZGyL9LozAqfkKxXcPy4/aTZzTVFUZiQiInQREQEREBERAREQEREBERAREQEREBERARNeozrjVnchUUWzHwB9z+U16fW4sn0ZEf/AOLA/wDBkZjOBInI/wARYPB3Bhm7JShuVt1bjzWyqO6/kDyanXnE1HpvCzM1UzEEsC247cjZFtrsgO7MBdWZI3t17D8bj+KMR4Aoldwb3EWhXkEXNB9T6cOUO4MMnb5KAbrIFnfxuKkC6vwJq/wrh4ItT7fBYfQCFPDeQGbnzzPf8L4ubJpvK7nKnkE2C1HkAwO8Dc4nqhTWJtxCAlWAYhfcLBajXla5+87OJNqgXdDzM5TqLXi26recZ5hNM4nKl6YEFGxn3X7CvJJN3X3vm/3lxwFiqlgA1DcByAa5FyJ03pq4hZO/IbtyAPJJIA+BZm7X6tcONsjAlVq9tWASBfJHAuzPD0vQV6SirfVmZn8o/meXdyuKvSHL1HqfCgJKZSt5FQgL+K2IMXVFLbrrHlqwAdpq7W9jeosO9FpjvvY4OPY9HGDtJfnnIB+zfacfLm0Ic5RuC9w2eFRHd3VmAdgF3FWO4DkNd+7n3Di0b0mNXRsO4BFIXtp3NtcZANpfHx99s1FbrdE9TafVY+4pOMWABlKgm0VxRViDw48GwbBogidmU3oz6PCwGHeS7NiONStg4CcfuBfgDYQGPkAfFSx9G6nj1GJcmMMFYAqGrcVZQwNAn4PzzAnxEQEREBERAREQEREBERAREQERECH1bVdvEzbd3wQfpAPkt/p/8/OVAYVobwGAF+4A8Dz5+Je5zNX0TC6FVUISb3AWa8MOfgqWFeBcxuqdNu6uaZprxjPbHPytt3Ip4b+j4SmnwqfOwWD8EiyP7kyZETYiMRiFRERJCIiAmrVadciPjcBkdSrKfBDCiP7GbYgcTJ6awndVhmZWZlJUllUKrHaRZChR+wkZvSGEgg2QQwYFnIZXNurW3uUnmjY8/eWSIHBw+msa0QzWrs6+56DOWLmt3NlmP5WaqdDpHTE0+MY04RaCjk7QBQFkkmh95OiBX+tap+8FVmTtgHgkbi3zXhlAr7iyftMOlah21YZzZbGw4FKNpQgAc1/Mf3/STupdPy5cgIbGqKPaCpY2fqJph+Q/vPNF0cpkXIcllbpVXaDYrmyT/wCCYc2Nb57fEz4WY5+2PTP+rt1GzHLrRETcUkREBERAREQEREBKXk6zrVCo24bcjFsoQb8mNseU4wV2naytsDGhdKR9RAl9Q6pq1yapVDB0/wAhNgOHIvaBBL1y27fwWXkKK5tomTqeqLDtjeu5SBmx7TlGx+4jEIuzntlXrySKaoEVut64patk7oxKVQovafKCbV2OJaU8XyK5oyTo+s6tsrK7ZVx3k7bjGu4n+JyhQ47ZoDCMBU0L3PZ4FR16rqCUIXICewTjfCle5j3w7qtAqvNhuCB9V7Tli6jqmXEfxPdgyM14ksZV7exa7fBP4vt8+P3gS9X13U3kAGRbyYWxsMYNY+6EyobB/kBezTe4geBLVpM+9Fb7gGjwRf3B8SnYeq6gj3K24MoKdobDj2Dc+7Z/mXuNfcBdvzMV61rkVQUJZAhOxAq6hSH3FBR7WUewlW9vFWN1rIvMTXgyblDD5myAiIgIiICIiAiIgIiICac2qxo2NWYBshK4wfLEKWIH7KTN0rvXUwZSCdRsKZUxghqVMu9XRfFbmbtimsH2jyeQmv6i0o227AMSAe3l2ghips7aUBgQSaAmxuuacMV3ksCwKhHLeytxoLe0blG7xyBfMquXoemYtiOa8i5HsKtsMh25WJZE4de4rAggixMtLpdOzDKmqO5nK7qrcXQZKZWx0BSBwSPvRomBa9R1fToMrNkAGEKcvk7AwtSQB4r5m/TavHk3bG3bSLIuuVDCj4I2spsfeVf+FxE98ahlDbQWawjjJmvHW9KI38DbxR/O5s6fpNFgfMoyKDjZWfGQScBcAKVBHsxnYKI9vBrxAtcTVp8yuoZSSD4sEH+x5m2AiIgIiIGD4lJsgE/eeDAn9IkTW9Xw4iQW3OP5E5b9/gfuRI3T+tHJl2MgRWB2c21jkhvjxZ4+x5nnq1dmm5Fuao3Tw62zjOHTbTIeSo/tA06f0ibYnoctX8Mn9I/tPThX+kTZEDwCvE9iICIiAiIgIiICIiAiIgDKxm9Lks/4jlMgrIrMCGoONx9thvefprwvipZ4gVM+k23hxkYkMH52GmCY03e5Cd1YlN3d2fmasPosKu0OxSwShK7XIxNiJal8lGo1V0D5sm4xGBWm9NM2LtPld0oiyVBIKFOSqgk7WPk/rcxy+lt5V3yMcyG0zWA/0qpB2qAVOxCVIIsA1wKs8xx5AwtSCPuDY4NH/eBzeg9KGmxnGv0WSq8UtsSQAAAF54AFCdSIgIiICIiBXvU2kUdt1xncXPcdFNkbG+vaORdcmc/R4Mr7mxKC2IqaJ2tu+oAAj7UDZHBlxiZl/pVq9qIv1TOY9u3f3WRdmKdrFGJAJFEjkHyPy4mURNNWREQEREBETk9Y6/j0z4kdMjNmJGMoEolRZBJYVx94HWic3pPWsOpV2x7t2MlXxMNuVGAuiD/zdfnIA9X6as525LwZBiZKXe2U7NqIN3JPcXngebIowLDE4mT1JjVXZ8WVQiB2/wAs8EkGtrkEgrz+3mZD1Hh2YWCue9yijZuA2glmG72qLFk+CQPJAIdmJjjcEAjwZlAREQEREBERArvVtaMrBU3lFLDKCCqX8WDRbkeKo3cjaTNnU9rCyr3G4tb2ce4jkAChfjz+ssOs0KZPqFMPDrw4/f5H5Hiaem9N7TMzMGY8KQKpfP3PJPn9BMO5odXVrovRX9HOPb2xOfX3j57Lorp2Yx3dARETcUkRECPqNfhxna+XGjVe12VTVhbonxZAnmbqGFPqy415I9zKOQu4jk+a5r7Tl9f6O2d0a1KbNrY2W1YdxHN88g7AKr5M5+H01mxujplY7AyqMnv9j9v23Yb29pKN8jzfBAWBOr6Vg5XUYSEIVyMiEIzGlVueCTwAZI/isdE71oKGJsUFN0x/Lg8/kZTn9L5d+WslHK24qfPt1X8QNo3WoDOQaPyDweSfppJVmz4T7e26sVKuhVfYSX3XeMtZYn6qqzAti9SwFggzYi5O0KHXcW2ltoF3e0E19gZkutwmqyYzfimXnkjjnnkESqp6WyMCmVzkxkodzFjltMWxWGTfuDjhg97gQDd8zdpegarEeM7MGOMuTQdzjoEkigA6gBhVeSNpNwLZExS6F+fmZQEREBKZ/wCoJ/G6aOLOXJVix/lH4sX5HzLnOd1Po2HPRyIpI8NtUsP3IuBVvRoZNbqMeoYDVsN5rhM+PwrY1/lVbrbZqwSfdxD6TpMGoz9WwZOFy6t0WrDb+xjcbSPBAUm/yl21XR8OQ42ZQXx/QxALAVRAJHiRW9L6Ulz209xBI2JVjwarz+cgVR9TnxYtfo9Q4zjFhvFqK/EG8H8PIRwSBtIbzR5v6mj+mcx0xwNqTv0uoXHt1DhQcThAFRyoA7XkrwNpLHncSLyOgafaVKIQb9pVdoJ5J21Vk/Mw/wAOabs9gopx/ClVIF/YVQjA6wnsj6HSLiQIv0r4H2/tJEkIiICImvU6hMaNkyMqY0BLuxARQBZLE8AAfMDZI2o1+FG2vkVDQPuNcG65PHwY1HUMOMgPlxqTVBmAJ3MFWr+7EAfc8Tg9b0Om1btuzIybezlQMPaWUsPHIfa1i/jkQO0vVtORYyoaFnnkCt115qub8TbptbjyWEYMVsGvgg0R+oIIlOz9Owuy5W1eNnXt1l3oD7N7oVK1tJBykkfUCw8cDq6LTYcfdL58ZXuj3Fl9j5mDKnHFk5F2g8ncvm4FkiRsOtxMdi5EZgSCAQWsXYIHzwf7GE1+FjjC5UJyqWxgMD3FFWyUfcBY5H3ECTERAREQOB1vpOXLmTKj0U4AA/kZWXIu67ttwNihaoaO0TnHoWsONEOW+2FC0pUexHSxscEMQ4uiB7eALMuEQNOkVgihvqrmboiAiIgatUlow5HB5BIP9xKB6N1jNp8IyZs5yNmcK7NlblcmV6d2NbduPbX6CX/UhtjbauuL8f7Sr+jujZdPhfFlVXKsxR6KhryM3jmq3V+f5QIXq3qOfHqE1ONm7OiIXMgva4yAd5mA+rarYtvHnd4ozpetusPj0uLssUfUZMeMZVrdjGRwhZb43DcP965qeaHoJbFkGZEbKwO59tDIzEs7iwStsSQLNcC+JD03prLm0H8FqCQ2Ig6fUJwylDeJgGv3KKHN3yeLkCR0/wBLA4P8zIrOpphkynLyPLZS+5j888flOb6v0ubBh0R7+YN/FYUYrlyrvUtyG2uLup3tFk164Vx5BjORaBzKjAMo8kY9xAYj/UQPt8TR606Xn1OLT9ugcWbHlKmyW2G9nxV/fn9IEH1FnzYceEY8rq2qKB2BJKKpG/tlr2uwcC/irHPMl6/oxXSNlTI+HNiRnTJjLbgQu6nLE90GuQ+6/wBeZP6t0YarSpja8eVNjY3HnHkTkEX5F/B8yNrcGty4BgYqljbkfEp3OvyE3MRjseSd/wA19xIrXVuq5NQvSs2/JifIzrnx4cuZcbEYb8Y2G5Qy2J1PRXUMrjUY0yvlwW38Lmyku4obTZa3K7xxv931fFTDqXpfKq6MYgu3Tsx7YuiGxhAoP8oUfrJb9Ez4c+XLpWCLqcZGVCL2ZttJmXnyOLFc0OeBUDneltReTHp8zZMOvwkkhySNXSMruMhP4l7i208rxQqib/KprulZtRm02V1VGwEldoP1FShYsT42s1LXz5lqEkezRrsHcxZEut6lbq/Io8TfECnZvSWSlCuaUrV+QqZly403cHYu0KB9r5s3Ir9Cw5bJzDeQceTYSDlSjgOPIBydrk0fKtYsWwN7lf1PppGzHKGIJcvVmvcgVlr+gkB6/q90gcTNpMbtjdtUjN+Goawq5FLPjSttWHbKRuBomgKujsydMQZHQZxutFdFs0+JxqcfAsAqrA7f6SPyqVk9I2ERnZ0xoUTcV4xkqSvCg3+Hj58+0VRsnFvST7g3cZiGDEnYbYYu2WPt5Yjm/v8AlxA0YOlDKy5MWoByE5aZD5NsuVGK1wrMPa3IZVPm7mYfT+dHRlf2o2QovkKMrKzgWfhksfqfigJGh9OdvMuZWIYisgv25PppmUCt4CqNw5IoG6FWKSNG5/6R/eJviAiIgQep9RGELxuZjwoIBoeTZ/b+4mzRa/HlHtPI8oeHX9R/1HErfVUzlzlyYyqFti2VtV528Anya/cj7TLpOj7zm2dVQWHx8U18jfV3VcKR83MT8Q1HnvAij6Z9M9p+V3h07N2VsiIm2pIiICIiAiIgIiICIiAiIgIiICIiAiIgIla1upzknG7AbHNsm5HYVaDg+KZTdjxVTd0PV1kdXymiF2LkYkk2dxUtyfKjz95m0dUs16ny8Zz+mY47rJtzFO534iJpKyIiAiJ4SB54EDDPhV1KuoZT5Uiwf2mWNAoAUAAeAOAP0E9sTwZFq7Ffe+IxyMomIyKeARf2ueHIv3FfrAziYHKvHuHPjkcz1XB8EH9IGUREBERAREQEREBERAREQEREBERA5XVenPkdWTaCRtfddULKkAeSLIri788TPR9GxoQzfiOOQW+lT/pXwP18/nOlE8saKxF2b22N88/30db5xjgiInqckREBIfWdIc2mz4QQDlxulkWBuQrZHz58SZECqZtDq27DClfAwOMV7aPGQN8nclgVVeeZzdD6b1WIkoVA7i5Cu32sw3ghgCLG17F2QwB5HAvsjdS03dw5MZ5DqVIsqSDwaZeVNXyPECt6DpmpXUjMxB3KqtQCmkbORe3g/wCdX/1v54j9U9LZWGoGNgq5u9vx1ePdlV1GQD4YB6NfVQ+eZFb07nIdciJlGQr3SQqtlC4wpDFUqmKgtQG4WKFztemOm5sGTLuA2OzN7QALbI7njaP665J/aQIWn6NnD5WYK4ygXvG5kK3QDfKfIFCmLHm6E30h03PpgceT3IANj1T8KBTn+bxwfIG0c1ZssSQiIgIiICIiAiIgIiICIiAnjDg8X+R8Gezk+pcOVsI7Rp1y4mNEg7VyKzjjzagivBvmBXNFoNfjxYACN+EqxG59uRgqpkBYKNylO5RYNywJFqDMjotZQAs4hlbIuMs3G/ubsZO33Iu8FVPi/wDQs0ZtHre4SGdb7hDBieWy4nS8ZG0rSOpHHDEAi7Eg6LVktVqSMR2h8gVtld1L8qG5+9/PmQNeh6fquy+JgA7Y025AzWuXHhUBiTj8dxbN3YJsGyDaehY3GIb+G53D/UeWPgeTfwP2lQ1Wi13dTIjPtRmZcfcyVRyYWGM/cUmbyCF37QCOZ3vTmmzI+QOWKgntliWPbu1Uk/IJbk2a22TUCxRESQiIgIiICIiAiIgcvqPWO1k7Yxsx2ht1hUolhQPm/b9pr0XVcuXIEGNABy53klV5rjYOSRx+h+0heosTHUYwg3PkxkKvgHY33+AN/J/SedI0uTvruV07dlr4BsUFBHDA2TwT4mHXqdZ57w4ifDzEdo+0T6ropo2Z5WaIibikiIgIiICIiAiIgIiadZnGPHkyHwisx/YEwI+Lq2IhyW2bWK+6uaYgEfcGj/YyaDKbjNKvyVWrHJ8c0fzMsXQsJXECWBVvcqj6VBA4B/3/AHmJ0zqtesuVU7O0c5+/7rrluKYzl0YiJtqSIiAiIgIiICIiAiIgIiIHm0WDQscA/IBq+f2E1azIy48jLt3KrFd5pLAJG4gGhfk1N0QKb/jHJtyHtA/hMcQPt25k7m7Hm2swCUgIdSQQGryu7zL6vybHdRjNFx2yDvCrjZlymn+g7QarwwG6+Dav4HHZO3kzwdPxf0wKuPV7nGHBxB7cPiYe5CuAuoNZKNkDkWCGFE1Z2YvVuTcqZUXExKq7GziViuQ2uSwHRtiBT7fNHkVLEOm4h4X/AHmbaHGfKj9fmBj0vWDNiTIP5lB8FfIu9p5X9DHUteuFGY8kAlUH1NQv9h+c3YcKoKUV/wB5VNXkbc/d+vkPfiufH+ivH/e5mdU11WktbqaczPaPaPlZbo3St6NYB+4lf6t1rLjzFAmTtlHUOMbEjKE3qw4NpVrdVdC556Yzg5MihiylVIO4sLBYHkk/BX5+J3nwK3lQf1ns01+L9qLkRjPu5qp2zhV8fXc7NjU9xFOJfeMTEtls7w4KHaANlcC9zc+0yDl9Q60Jjba+87O+vbNYnOoxKy4ztO5djZvd7uFDXRprJ1tRixB0Txkx7gq7jtLgNwAT4Pn48yr5OtakdwnFY9/bIxncKzuE7i7PDYu2QRze6xyKucpf/v8AqjlyKQ6Y7fYy4mc2ExFAPYCyWcvNc0BuFe7o+musZsrZFzqVexS7SEX8PGWVX2gON7OAbN1+RnQ6UUy4lYoLI5sc8fsP+BJq6ZAbCgH7yRozdK07ecSX/UBtb/8AQozdo9KmJAiAhQSQCSasknliT5Jm6JzFFMTux3MkRE6CIiAiIgIiICIiAiIgIiICIiAiIgIiICc/q/S1zqOdrD+avKk+5T+RH9vM6ETmuimunbVGYTE4IiJ0h4ygijyJp/hMdVtFTfEDDFiVRSih9hM4iAiIgIiICIiAiIgIiICIiAiIgIiICIiAiIgIiICIiAiIgIiICIiAiIgIiICIiAiIgIiI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4584" name="AutoShape 8" descr="data:image/jpeg;base64,/9j/4AAQSkZJRgABAQAAAQABAAD/2wCEAAkGBxASEBASEhITExATFhgbEhATGRgYEBIZGBMYGBcYFhUYHCggGhonGxYVIjEhJSkrLi46Ix8zODMsOigtLisBCgoKDg0OGhAQGiwlHCY3LDYsNywrNywvMTQ0Kyw3Mi0yNywtNzcsNywyKzgvLC01LDctMCsrNS8sLjQ4Nyw1Lf/AABEIAOEA4QMBIgACEQEDEQH/xAAbAAEAAgMBAQAAAAAAAAAAAAAABAYCAwUBB//EADgQAAICAQMDAwIEBAUDBQAAAAECABEDBBIhBRMxBiJBMlEjYXGBFEJSkRYzYqGxwdHwBxVygpL/xAAZAQEAAwEBAAAAAAAAAAAAAAAAAQMFAgT/xAArEQEAAQMDAgUCBwAAAAAAAAAAAQIDEQQSQQUhExQxUXEiYRWBocHh8PH/2gAMAwEAAhEDEQA/APuMREBERAREQEREBERAREQEREBEhaHqKZGyL9LozAqfkKxXcPy4/aTZzTVFUZiQiInQREQEREBERAREQEREBERAREQEREBERARNeozrjVnchUUWzHwB9z+U16fW4sn0ZEf/AOLA/wDBkZjOBInI/wARYPB3Bhm7JShuVt1bjzWyqO6/kDyanXnE1HpvCzM1UzEEsC247cjZFtrsgO7MBdWZI3t17D8bj+KMR4Aoldwb3EWhXkEXNB9T6cOUO4MMnb5KAbrIFnfxuKkC6vwJq/wrh4ItT7fBYfQCFPDeQGbnzzPf8L4ubJpvK7nKnkE2C1HkAwO8Dc4nqhTWJtxCAlWAYhfcLBajXla5+87OJNqgXdDzM5TqLXi26recZ5hNM4nKl6YEFGxn3X7CvJJN3X3vm/3lxwFiqlgA1DcByAa5FyJ03pq4hZO/IbtyAPJJIA+BZm7X6tcONsjAlVq9tWASBfJHAuzPD0vQV6SirfVmZn8o/meXdyuKvSHL1HqfCgJKZSt5FQgL+K2IMXVFLbrrHlqwAdpq7W9jeosO9FpjvvY4OPY9HGDtJfnnIB+zfacfLm0Ic5RuC9w2eFRHd3VmAdgF3FWO4DkNd+7n3Di0b0mNXRsO4BFIXtp3NtcZANpfHx99s1FbrdE9TafVY+4pOMWABlKgm0VxRViDw48GwbBogidmU3oz6PCwGHeS7NiONStg4CcfuBfgDYQGPkAfFSx9G6nj1GJcmMMFYAqGrcVZQwNAn4PzzAnxEQEREBERAREQEREBERAREQERECH1bVdvEzbd3wQfpAPkt/p/8/OVAYVobwGAF+4A8Dz5+Je5zNX0TC6FVUISb3AWa8MOfgqWFeBcxuqdNu6uaZprxjPbHPytt3Ip4b+j4SmnwqfOwWD8EiyP7kyZETYiMRiFRERJCIiAmrVadciPjcBkdSrKfBDCiP7GbYgcTJ6awndVhmZWZlJUllUKrHaRZChR+wkZvSGEgg2QQwYFnIZXNurW3uUnmjY8/eWSIHBw+msa0QzWrs6+56DOWLmt3NlmP5WaqdDpHTE0+MY04RaCjk7QBQFkkmh95OiBX+tap+8FVmTtgHgkbi3zXhlAr7iyftMOlah21YZzZbGw4FKNpQgAc1/Mf3/STupdPy5cgIbGqKPaCpY2fqJph+Q/vPNF0cpkXIcllbpVXaDYrmyT/wCCYc2Nb57fEz4WY5+2PTP+rt1GzHLrRETcUkREBERAREQEREBKXk6zrVCo24bcjFsoQb8mNseU4wV2naytsDGhdKR9RAl9Q6pq1yapVDB0/wAhNgOHIvaBBL1y27fwWXkKK5tomTqeqLDtjeu5SBmx7TlGx+4jEIuzntlXrySKaoEVut64patk7oxKVQovafKCbV2OJaU8XyK5oyTo+s6tsrK7ZVx3k7bjGu4n+JyhQ47ZoDCMBU0L3PZ4FR16rqCUIXICewTjfCle5j3w7qtAqvNhuCB9V7Tli6jqmXEfxPdgyM14ksZV7exa7fBP4vt8+P3gS9X13U3kAGRbyYWxsMYNY+6EyobB/kBezTe4geBLVpM+9Fb7gGjwRf3B8SnYeq6gj3K24MoKdobDj2Dc+7Z/mXuNfcBdvzMV61rkVQUJZAhOxAq6hSH3FBR7WUewlW9vFWN1rIvMTXgyblDD5myAiIgIiICIiAiIgIiICac2qxo2NWYBshK4wfLEKWIH7KTN0rvXUwZSCdRsKZUxghqVMu9XRfFbmbtimsH2jyeQmv6i0o227AMSAe3l2ghips7aUBgQSaAmxuuacMV3ksCwKhHLeytxoLe0blG7xyBfMquXoemYtiOa8i5HsKtsMh25WJZE4de4rAggixMtLpdOzDKmqO5nK7qrcXQZKZWx0BSBwSPvRomBa9R1fToMrNkAGEKcvk7AwtSQB4r5m/TavHk3bG3bSLIuuVDCj4I2spsfeVf+FxE98ahlDbQWawjjJmvHW9KI38DbxR/O5s6fpNFgfMoyKDjZWfGQScBcAKVBHsxnYKI9vBrxAtcTVp8yuoZSSD4sEH+x5m2AiIgIiIGD4lJsgE/eeDAn9IkTW9Xw4iQW3OP5E5b9/gfuRI3T+tHJl2MgRWB2c21jkhvjxZ4+x5nnq1dmm5Fuao3Tw62zjOHTbTIeSo/tA06f0ibYnoctX8Mn9I/tPThX+kTZEDwCvE9iICIiAiIgIiICIiAiIgDKxm9Lks/4jlMgrIrMCGoONx9thvefprwvipZ4gVM+k23hxkYkMH52GmCY03e5Cd1YlN3d2fmasPosKu0OxSwShK7XIxNiJal8lGo1V0D5sm4xGBWm9NM2LtPld0oiyVBIKFOSqgk7WPk/rcxy+lt5V3yMcyG0zWA/0qpB2qAVOxCVIIsA1wKs8xx5AwtSCPuDY4NH/eBzeg9KGmxnGv0WSq8UtsSQAAAF54AFCdSIgIiICIiBXvU2kUdt1xncXPcdFNkbG+vaORdcmc/R4Mr7mxKC2IqaJ2tu+oAAj7UDZHBlxiZl/pVq9qIv1TOY9u3f3WRdmKdrFGJAJFEjkHyPy4mURNNWREQEREBETk9Y6/j0z4kdMjNmJGMoEolRZBJYVx94HWic3pPWsOpV2x7t2MlXxMNuVGAuiD/zdfnIA9X6as525LwZBiZKXe2U7NqIN3JPcXngebIowLDE4mT1JjVXZ8WVQiB2/wAs8EkGtrkEgrz+3mZD1Hh2YWCue9yijZuA2glmG72qLFk+CQPJAIdmJjjcEAjwZlAREQEREBERArvVtaMrBU3lFLDKCCqX8WDRbkeKo3cjaTNnU9rCyr3G4tb2ce4jkAChfjz+ssOs0KZPqFMPDrw4/f5H5Hiaem9N7TMzMGY8KQKpfP3PJPn9BMO5odXVrovRX9HOPb2xOfX3j57Lorp2Yx3dARETcUkRECPqNfhxna+XGjVe12VTVhbonxZAnmbqGFPqy415I9zKOQu4jk+a5r7Tl9f6O2d0a1KbNrY2W1YdxHN88g7AKr5M5+H01mxujplY7AyqMnv9j9v23Yb29pKN8jzfBAWBOr6Vg5XUYSEIVyMiEIzGlVueCTwAZI/isdE71oKGJsUFN0x/Lg8/kZTn9L5d+WslHK24qfPt1X8QNo3WoDOQaPyDweSfppJVmz4T7e26sVKuhVfYSX3XeMtZYn6qqzAti9SwFggzYi5O0KHXcW2ltoF3e0E19gZkutwmqyYzfimXnkjjnnkESqp6WyMCmVzkxkodzFjltMWxWGTfuDjhg97gQDd8zdpegarEeM7MGOMuTQdzjoEkigA6gBhVeSNpNwLZExS6F+fmZQEREBKZ/wCoJ/G6aOLOXJVix/lH4sX5HzLnOd1Po2HPRyIpI8NtUsP3IuBVvRoZNbqMeoYDVsN5rhM+PwrY1/lVbrbZqwSfdxD6TpMGoz9WwZOFy6t0WrDb+xjcbSPBAUm/yl21XR8OQ42ZQXx/QxALAVRAJHiRW9L6Ulz209xBI2JVjwarz+cgVR9TnxYtfo9Q4zjFhvFqK/EG8H8PIRwSBtIbzR5v6mj+mcx0xwNqTv0uoXHt1DhQcThAFRyoA7XkrwNpLHncSLyOgafaVKIQb9pVdoJ5J21Vk/Mw/wAOabs9gopx/ClVIF/YVQjA6wnsj6HSLiQIv0r4H2/tJEkIiICImvU6hMaNkyMqY0BLuxARQBZLE8AAfMDZI2o1+FG2vkVDQPuNcG65PHwY1HUMOMgPlxqTVBmAJ3MFWr+7EAfc8Tg9b0Om1btuzIybezlQMPaWUsPHIfa1i/jkQO0vVtORYyoaFnnkCt115qub8TbptbjyWEYMVsGvgg0R+oIIlOz9Owuy5W1eNnXt1l3oD7N7oVK1tJBykkfUCw8cDq6LTYcfdL58ZXuj3Fl9j5mDKnHFk5F2g8ncvm4FkiRsOtxMdi5EZgSCAQWsXYIHzwf7GE1+FjjC5UJyqWxgMD3FFWyUfcBY5H3ECTERAREQOB1vpOXLmTKj0U4AA/kZWXIu67ttwNihaoaO0TnHoWsONEOW+2FC0pUexHSxscEMQ4uiB7eALMuEQNOkVgihvqrmboiAiIgatUlow5HB5BIP9xKB6N1jNp8IyZs5yNmcK7NlblcmV6d2NbduPbX6CX/UhtjbauuL8f7Sr+jujZdPhfFlVXKsxR6KhryM3jmq3V+f5QIXq3qOfHqE1ONm7OiIXMgva4yAd5mA+rarYtvHnd4ozpetusPj0uLssUfUZMeMZVrdjGRwhZb43DcP965qeaHoJbFkGZEbKwO59tDIzEs7iwStsSQLNcC+JD03prLm0H8FqCQ2Ig6fUJwylDeJgGv3KKHN3yeLkCR0/wBLA4P8zIrOpphkynLyPLZS+5j888flOb6v0ubBh0R7+YN/FYUYrlyrvUtyG2uLup3tFk164Vx5BjORaBzKjAMo8kY9xAYj/UQPt8TR606Xn1OLT9ugcWbHlKmyW2G9nxV/fn9IEH1FnzYceEY8rq2qKB2BJKKpG/tlr2uwcC/irHPMl6/oxXSNlTI+HNiRnTJjLbgQu6nLE90GuQ+6/wBeZP6t0YarSpja8eVNjY3HnHkTkEX5F/B8yNrcGty4BgYqljbkfEp3OvyE3MRjseSd/wA19xIrXVuq5NQvSs2/JifIzrnx4cuZcbEYb8Y2G5Qy2J1PRXUMrjUY0yvlwW38Lmyku4obTZa3K7xxv931fFTDqXpfKq6MYgu3Tsx7YuiGxhAoP8oUfrJb9Ez4c+XLpWCLqcZGVCL2ZttJmXnyOLFc0OeBUDneltReTHp8zZMOvwkkhySNXSMruMhP4l7i208rxQqib/KprulZtRm02V1VGwEldoP1FShYsT42s1LXz5lqEkezRrsHcxZEut6lbq/Io8TfECnZvSWSlCuaUrV+QqZly403cHYu0KB9r5s3Ir9Cw5bJzDeQceTYSDlSjgOPIBydrk0fKtYsWwN7lf1PppGzHKGIJcvVmvcgVlr+gkB6/q90gcTNpMbtjdtUjN+Goawq5FLPjSttWHbKRuBomgKujsydMQZHQZxutFdFs0+JxqcfAsAqrA7f6SPyqVk9I2ERnZ0xoUTcV4xkqSvCg3+Hj58+0VRsnFvST7g3cZiGDEnYbYYu2WPt5Yjm/v8AlxA0YOlDKy5MWoByE5aZD5NsuVGK1wrMPa3IZVPm7mYfT+dHRlf2o2QovkKMrKzgWfhksfqfigJGh9OdvMuZWIYisgv25PppmUCt4CqNw5IoG6FWKSNG5/6R/eJviAiIgQep9RGELxuZjwoIBoeTZ/b+4mzRa/HlHtPI8oeHX9R/1HErfVUzlzlyYyqFti2VtV528Anya/cj7TLpOj7zm2dVQWHx8U18jfV3VcKR83MT8Q1HnvAij6Z9M9p+V3h07N2VsiIm2pIiICIiAiIgIiICIiAiIgIiICIiAiIgIla1upzknG7AbHNsm5HYVaDg+KZTdjxVTd0PV1kdXymiF2LkYkk2dxUtyfKjz95m0dUs16ny8Zz+mY47rJtzFO534iJpKyIiAiJ4SB54EDDPhV1KuoZT5Uiwf2mWNAoAUAAeAOAP0E9sTwZFq7Ffe+IxyMomIyKeARf2ueHIv3FfrAziYHKvHuHPjkcz1XB8EH9IGUREBERAREQEREBERAREQEREBERA5XVenPkdWTaCRtfddULKkAeSLIri788TPR9GxoQzfiOOQW+lT/pXwP18/nOlE8saKxF2b22N88/30db5xjgiInqckREBIfWdIc2mz4QQDlxulkWBuQrZHz58SZECqZtDq27DClfAwOMV7aPGQN8nclgVVeeZzdD6b1WIkoVA7i5Cu32sw3ghgCLG17F2QwB5HAvsjdS03dw5MZ5DqVIsqSDwaZeVNXyPECt6DpmpXUjMxB3KqtQCmkbORe3g/wCdX/1v54j9U9LZWGoGNgq5u9vx1ePdlV1GQD4YB6NfVQ+eZFb07nIdciJlGQr3SQqtlC4wpDFUqmKgtQG4WKFztemOm5sGTLuA2OzN7QALbI7njaP665J/aQIWn6NnD5WYK4ygXvG5kK3QDfKfIFCmLHm6E30h03PpgceT3IANj1T8KBTn+bxwfIG0c1ZssSQiIgIiICIiAiIgIiICIiAnjDg8X+R8Gezk+pcOVsI7Rp1y4mNEg7VyKzjjzagivBvmBXNFoNfjxYACN+EqxG59uRgqpkBYKNylO5RYNywJFqDMjotZQAs4hlbIuMs3G/ubsZO33Iu8FVPi/wDQs0ZtHre4SGdb7hDBieWy4nS8ZG0rSOpHHDEAi7Eg6LVktVqSMR2h8gVtld1L8qG5+9/PmQNeh6fquy+JgA7Y025AzWuXHhUBiTj8dxbN3YJsGyDaehY3GIb+G53D/UeWPgeTfwP2lQ1Wi13dTIjPtRmZcfcyVRyYWGM/cUmbyCF37QCOZ3vTmmzI+QOWKgntliWPbu1Uk/IJbk2a22TUCxRESQiIgIiICIiAiIgcvqPWO1k7Yxsx2ht1hUolhQPm/b9pr0XVcuXIEGNABy53klV5rjYOSRx+h+0heosTHUYwg3PkxkKvgHY33+AN/J/SedI0uTvruV07dlr4BsUFBHDA2TwT4mHXqdZ57w4ifDzEdo+0T6ropo2Z5WaIibikiIgIiICIiAiIgIiadZnGPHkyHwisx/YEwI+Lq2IhyW2bWK+6uaYgEfcGj/YyaDKbjNKvyVWrHJ8c0fzMsXQsJXECWBVvcqj6VBA4B/3/AHmJ0zqtesuVU7O0c5+/7rrluKYzl0YiJtqSIiAiIgIiICIiAiIgIiIHm0WDQscA/IBq+f2E1azIy48jLt3KrFd5pLAJG4gGhfk1N0QKb/jHJtyHtA/hMcQPt25k7m7Hm2swCUgIdSQQGryu7zL6vybHdRjNFx2yDvCrjZlymn+g7QarwwG6+Dav4HHZO3kzwdPxf0wKuPV7nGHBxB7cPiYe5CuAuoNZKNkDkWCGFE1Z2YvVuTcqZUXExKq7GziViuQ2uSwHRtiBT7fNHkVLEOm4h4X/AHmbaHGfKj9fmBj0vWDNiTIP5lB8FfIu9p5X9DHUteuFGY8kAlUH1NQv9h+c3YcKoKUV/wB5VNXkbc/d+vkPfiufH+ivH/e5mdU11WktbqaczPaPaPlZbo3St6NYB+4lf6t1rLjzFAmTtlHUOMbEjKE3qw4NpVrdVdC556Yzg5MihiylVIO4sLBYHkk/BX5+J3nwK3lQf1ns01+L9qLkRjPu5qp2zhV8fXc7NjU9xFOJfeMTEtls7w4KHaANlcC9zc+0yDl9Q60Jjba+87O+vbNYnOoxKy4ztO5djZvd7uFDXRprJ1tRixB0Txkx7gq7jtLgNwAT4Pn48yr5OtakdwnFY9/bIxncKzuE7i7PDYu2QRze6xyKucpf/v8AqjlyKQ6Y7fYy4mc2ExFAPYCyWcvNc0BuFe7o+musZsrZFzqVexS7SEX8PGWVX2gON7OAbN1+RnQ6UUy4lYoLI5sc8fsP+BJq6ZAbCgH7yRozdK07ecSX/UBtb/8AQozdo9KmJAiAhQSQCSasknliT5Jm6JzFFMTux3MkRE6CIiAiIgIiICIiAiIgIiICIiAiIgIiICc/q/S1zqOdrD+avKk+5T+RH9vM6ETmuimunbVGYTE4IiJ0h4ygijyJp/hMdVtFTfEDDFiVRSih9hM4iAiIgIiICIiAiIgIiICIiAiIgIiICIiAiIgIiICIiAiIgIiICIiAiIgIiICIiAiIgIiI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4586" name="AutoShape 10" descr="data:image/jpeg;base64,/9j/4AAQSkZJRgABAQAAAQABAAD/2wCEAAkGBxQSEhUUEhQVFBUWFxwZGBgYGR4ZHRUcHRwXHB4cHB8cHiggGBooHxcXIjEkJSkrLi4uFx80ODMsNygtLisBCgoKDg0OGxAQGywmICUsLSwyLCwwNC4sLCwsLSwsLCwsLCwsKywsLCwsLCwsLCwsLCwsLCwsLCwsLCwsLCwsLP/AABEIAKABGAMBIgACEQEDEQH/xAAcAAACAgMBAQAAAAAAAAAAAAAABgQFAQMHAgj/xABJEAACAQMCAwUFBgEICQIHAAABAgMABBESIQUGMRMiQVFhBzJxgZEUI0JSobEzFRZTYnKSorI0Q2NzgrPB0fAk4Qg1RIOTwsT/xAAaAQEAAwEBAQAAAAAAAAAAAAAAAgMEAQUG/8QAMREAAgIBBAAEBAYABwAAAAAAAAECAxEEEiExE0FRcQUUImEyQlKBkaEjM0NTseHx/9oADAMBAAIRAxEAPwDuNFFFAFFFYzQGaKxmjNARuJ3qQRvLKdKRqWY+QAyaRbj2hiWNngs7kqmcszRxYIAJGGbVnB6FRVr7U+HT3HDpo7YFpDpOkHGtQwLL8x4eNcHuOPdo2uYIZBEgOZcayNW5OknUBgY67VXa5xjmvsto8N2pWPEfVc4/YYbn2hyyHuWDj1kmP7BFr3FzVdYDKYlb8mguOvTWXz+lU9twy8mUOkLqh/Fo7Jf783vD4KasuGclSM+qW4RG8NCtOw+DMVRT8j8KsjPW3dPB6inoa+lKfu9q/o7NyZxsXdtFNjT2iBtPXQehGfHcHetPF+KSRzyLrKKqK0Y057U97WM4J/KNuma2cn8NWCFI41IjRQq5OTgeJPiT1qk5w4nexXqNbJO8MUQLoi92ZjrOAdJ6BQDjfvjY4rtsXnB5kZRhLLWQTnKV2UrGFABBUhtzkd7OnoN62JzjKO8Y191du9gE6undznYCqb+ePFdRP2MsADhRDIudyAdRJIG6npnapvEuYuJoyn7KHGH0hFkAzmNAZMg93JdhjfArP4U/1Gn5qj/a/v8A6L3gPMkk82h4wo0k5GrqNJ8QPP8ASmkVScrX088cj3EYiIlZUADKSg2DENvuc1eAVbFNLDeTLdOM5ZhHavQzRRRUioKKKxmgM0VjNZoAqFxeJ2hdYwCzDABJAOeoyNxtneptR7m8jjxrdEz01MFz9TQFBBJbfdiJxjJWJDkaDGoGFUqMEAjrUXmidRDpkDmM+8e5pAGPeMvdA/WpEUE1yWAkJtZMklwySAhjgR4AxHsNz1zW3mCySGKa6MayyxRMygj8oJ2z0rxNX8PnPURnX158lkJ4WGct4ZxGeOSRIWuwsgzHpfK7HBCKyBWznwIxgb710vknixmNyjNJqjmIVJT94sZA0k7bqSGIO/WlSz43ETJLPKszSECNnZV0x42XG2jckkY8utYvLm2RcwPb20iNrWRW1lGJ37irmQEE5GcHPh1r1qsRjjJN0Wt/gf8AB1YGs1RcmcVku7SGeZBG8i5wPEZOD6ZG+KvatKAooooAooooAooooAoorBoDy7YGfKvFvOsiq6HKsAQfMHcGsXcepGXOnKkZ8sgjO/l1+VKPsxvJ2t3imC6YGEUTqCBIqjGoZ8NgfnUHLEsElH6Wy0j5sg1yI+U0EglsY2OPA7b+dSF5mtsZ7VQBnrt0OP3pSeS0bUZlkjE0s6gs/wCGJu/IMDOktpAG57wqJaX3C2kcGZl0OFVteQ6snaaxt3U94b/lqvNv2NmNG+3JHQ7LiMU2ezdX04zg5xncVqj4DbK7SLBEsjnLOEXUT55x1qp5PkszrFnJ2myM252Bzp6gddzTQvSrY5xz2ZLFBSezr7lBxDl8SEtnOwxncmi05dVD/wCdfWpfNCObSfsmKyCJihHUFRkftUzh9wJY0kXo6Kw+DAH/AK1oWosxtzwc3vGDbFGFGBXiSZQyqSAzZ0jOCcYzgeOK20iTSGQxXrEdp9qWKNfyJraNkH9YjUzf2R5Vkut2Yb5yznY94rAWlzmPj0lvIoUKV0ksD1JwSB/Vzg779DUOTnyNVyY2z3ttS/h8evTORvR3RTw2aYaK6cVKMc5HACs0ucL5mEjlGUggnVuo7MDOM794909KhW3OOUbWmH1NpAIHcwCrd4jOQy7D1rvixxk58ndlrHQ4Vml3l7jxuZHG2lUQjzJOoN8BkUwipRkpLKKbK5Vy2y7M14kfAJPQDNe6puP8UMRSJI+2kl1BUzpGkY1Fj4DcfWpEBDHtttcEmCYDGd8ZPwx3f1rp1nciRFdfddQw+BAI/euV3/IscCsZBEmvUQkcLOF6bZ/CvT60ycp81PIyRSrHpbKo8e2GGSFdPw5UEqQcHSautdTx4aa9ziz5jtSXzpy3cXtxEsbpFbhfvXwWd+8CUUZGgFdWT459KdFoxVJ08pGAAB0HSoXH0zbTjzif/K1WFabyLWjL+ZSPqCP+tAcLtuVL0orC3LBlBBRlI3AP5vWoHGOFTQYSeNoiy6hkjffGds058AFtHboollhGgFg6EpnA7moHBOI2yPEfCqf2o3IZ49Dq5jg0sQMAMp37vhuOlY7KIxWUfU/D/jOovs8KzGMPy54R0v2eZ/k2zz/Qp+1MdUXIygcPtMf0Cf5RV7Ww+WCiiigCiiigCiiigCsGs1gmgFz2gxM1hPo6qusjONYUhmQ+jAEfOkbknm14pzbSRnRLMqoc4MZdTp26Op0eBBUmn7nONXtXjMixsw7pfo2khiDjfGBufDNcisYGtHjeR1eSMq8YVxh1GVUsT1OGdegJzWW7KsjJL7GqjbKuUW/uPXOvKNslpK4MoYJoH3jMSrsCUAYkDUT5VSxy8NIkW7gET6dvvWczgrrY7Iu/3g8NtXQV4sOdJrq6RZ0jNssoLrj/AEcjUVJcHDMrKu+w73pT7d8nWM7mWS2jd2yS53LFgATn1AH0rSms4TMuCLydxGF5Jo4I9KhYpJH1FvvHBUpkjvaVjUZHw8Ka1qr4ZwWC11mCJY9ZBbTnfGcfuatFNdBhlyMHoaX+Q8rZpEc5gZ4N/ERuyA/MAUwmqLgXcub2P/aJKB5CRAD/AIo2oCz4nIVikYdVRiPiFJriXC7O6jlt71rsyO8kJZSmNpTGrgd7SpIPvBc7V2vjH8Cb/dP/AJTXLHGILf8At23/ADIqzXzalFI26SqM4Tb8kNXN3EStysKvbwMYHcSTJ2ms5ChEXIzjcnGeopbb2l2OctZgxf0gKMASGKgjGzEKdt8YrqzRgnOBkdD5fDyrPZ/CtGEZFOS8zlnJ/OaT3CwyRxu07YQIqr2KaS762z39miXA67mqybneWG4lFzbxtHGzDV2aprCGZdIYk4yEGCR4EeNdlKjyrHZjyH0/89fqaYQ3y9Rd5N4vFdCV44o49DhCUdX190HqoHTOPrTMK8gV6zRLBFtt5YUm84XDw3UTqQvaQSxhj0V+6w+uT9KcxSF7WoEeCIMMkOxHoAhz/wBK6+guxTWS+njBLO0eA2sliox5nVjP/etPKqM93EC53nUAAAD7oam6f2x8q8cP44kaRxle7oAdTK3eyN9gcYyTjbxNSORQfttse6V1Sf8AC2k9PiAP7tYaJuU/xNnq6ylV1Z2JZfGHnj78naFr1WFrNbjyjGawxrTdXSRjU5CjOMnpvtWu2v45MiNgxXrjwO4x9Qa5lZwd2yxnBxviXO9y0XYLBbtoLR65GL6grFc6dIxkDGM+NLHEr6WYO8yohIwqoSFG7E4z0zq388U83/syn7VuzvYQJHdgGhORqZmxs5zjPWsN7KJ20/8AqbdWUg6xG7H17pfTVDjZJ4fR7lWo0NCU4KW/H7crk6LyauLC1B8II/8AKKt2YVD4Pw/7PBFCG1dmipqPU6QBn9KrOY7VxJHLrZo9SxtECV3dwA4IIyQSNjsR5GtB4R65c4gzy3cTmR2hl99k0Lh8sqp5hRgZPXOavxSFc2Vz/KEVtC0ccEaLPIyqwcd9gI8lzkNpIJPhmn0UBmiiigCiiigCoHHuKJa28k8mdEaljjqceAqfUe/tkljaORQ6OCGU7gg+BoD59tuNycXneS6lEUYBjRFOlgTuAD+H697BqLy5yuRdTxSTawmNRDd51PQY6qeuT61bcz+ya5guAeHr2kT5B7wXQD+F89QPMZ6Dxq+5e9lUtpDJMZRJek6kwSEIG5jYndtZJBbw2rDbTc97hPGVwsefuXxlDhNCbzPcRWFyklvpXPdnhUDSV2wceDYJroXse5w+0me0IwIO9Cf9kTgA+oyPkR5VyfjzwxM5/iPKWwh99WOxDjqrDpjxI+FdR9jHI8tqGvLrUJpUCohzlE8S39Y7beGPWmiq2wTeW8Yy/P8A8OWtNnUJZTnSoycdfBfU1sjXAAqNfHQDIPwjcfmHlUsVuKQNL00nZ8TjHhcWzD/ihdSP0mb6UxUvc0toe0l/JcqpPpKGjx8NTJ9KAt+IxF4pEHVkZR8SCB+9c0s+X75hbwyW4QI8JkkEqsMRlWOBjJzpx866oKreYO2FvKbYgTBS0YIyCw3wR64x86hKEZYyWQtlBNRfZZZrJqJwu+SeKOaM5SRA6/AjP/nwqXUysUedxcak7DtP4cmrRnrlNPTx97Ga0Jxq9XA7Bsd7/VkkYHd31bk+NefaHDfSPbJZCQKrF5WRgucFQqE5yAQXOcHGBsc1RXo4zcwyBg8IJGyoochmj2Qh9tI1nJO+B61U6nnKbNcdVFQUHBPBdLxy9Yd6FlzkHETEjp0OfU/Svdrxq+LqvYnRkAsUbIHQ+O+dt6gwX/GukkSptjMaK+Cqk+LjKuTgn8OnAznNS+VL7iksyi8iEMSoSdlJkYk4GQ3cxgeG+r0rirl+ok9XXz/hr+x4Wk7nayivCkIuI45kJwjjUH1BchgCCOgwR59KcRSvx2yE1yI1kRZOyLaCDkjWmGJGO73dPXO9WSb/ACmeqMJSxPgUYOSbjcL9nYA6Ww5wCPTs6vuWOSHgmWaSRe6SVSMHBJBGWY9evgBWiPluR3eNLsaoyO02bILDK/iHUfpXr+bsqFma7XShywy+3u4B72fAkfGqVKf6TTLT044tX8MfUr1UM3qLIkJcdo6syr4kLp1H5al+tSwa0GEqOZuzFuxmZViGC5YEjTkbbb5qgg5NcEYuMrjxUk9WIbZsahq61b82okkSRSS9n2kiADTrMhDA6QvU9N/IUpL7JY1GlLp1QZ0qEHVggfJzllbRuNupquVcZPLL6tTbXFxi+CZf8tCJWZ7lE1LgkqckAN7o15OzZ8f1qw4faLYNLJPcalWIs2zdxFOPMjA+tVc3svRmRjcNlGZlbs1LYLIyjJP4QmlfIGsz+zBW/wDqWXIXtAsSgSlCx1MM7sS2d870VMU8onPWXTjtk+PY6BHKGAI6EZqk5sZitui41PdQ7HyVg7f4VNe+VuAiyh7LtDKSxdpGGGdj1J3OT61WXXMEa3TaxqCDTGw30k6u0PofdGfQ1G6+FMd0+imuqVjxFZPPLPECbuSN927NijHqypcTKRk9cak+tOArnXH+OL29tcRaVWGTvnSQTHJhZN+mPdfp+CuiClOorvW6DE6p18SWD1RRRVxWFFFFAFFFFAYorNFAVf8AN+27Uz/Z4u2Jz2mgas+efOvHMEc3Z64Z1hMeWOtNaOMbh9wQPUH69Kt6U/aVe9nZlMHMrBf3Y59MKR86AVz7S3YKXtUZQckpIzAYONRwndX4j9qvuH+0WF0RmilUucLpw4J9CCCfoK5x2BbTuVZ9Pe6Ak74wOgxUOCzHaaYgYnk7ndbAySAdYI3BoDsdnzrayEgdoCpw33THT8SoIHzqNzbxWC4sbhYZ4zIsZdBqAOpO+vdJB6qK9cp2r2kXYsIsKARJGSDKfxFlPun5mrm50SjTIiup8GAYfQ0BNtJxIiuvR1DD4EZrdmlPhfLFvFEi6NDqoDPCzRaiBjPdI8qnjhrD+HdTr/aKyD/GpP60Bp5XXsJbm06LG4lj/wB3MWOP+F1kHw00x0ocTs7pJ4J45o5GAaFg0ZUFX0sCdDH3WTy/GatYr66Hv2yN6xTBs/J1XH1oCv5vsLiSe2lgiWUW4lcAuEPasoSPcg93BcnY/hpHt7bis4MUZI+zNEV1hQNShtR1Ed4lz67YrpP84AP4kFzH8Yiw+serFe7fmO1dtK3EWr8pYK30bB/SgFTh/DuLsxEs/ZKWByNDlQWZn3wMkDSoGNsmn9BVbx3h5uISscnZyDDRSDfQ6+6Tg95fAjxBNHLvFftEQcrpdSUlT+jkXZl+u48wQfGgLSucc68txXl6UmuArMitGvYluyCCTBZ9eMElzggZ0jyro+aUeYeSzdzmZrl1GkKqBARjKMVfJ+8TKZ0nxJ+FAJfD+QTJJMU4kDIkhEhaD32ZVfLHtcvsFII2yD5YqbH7NLYAKl1CG2EZWNchyYiWx2neYiHby1MalRez21n7WFJZV7DMJ2A3IRwSR/EwrEb/AJ2q14L7Ooba6FzG+4OdARQpOHA6DIwHwPRRQHvkzktrGRpGnExZSD93oyzFCXJ1sSx0CmPi/FEto9b6jkhVVRlnY9FUeLGs8Y4rHbRGWUnAwAAMs7E4VFHVnY4AHjUDhXC3eQXV0B22CI4wcrbqeoHnIdtTegA26gHBuEyGX7TdYM5BVFXdbZDglFP4mOBqfxwPACr6jNabu8SJC8rrGg6sxCgfM7UBuzQWFLX845Lj/QIDKP6aUmKL4qcF5Nvyrg+den5ZM/8ApszTr/RKOyh+agkyD+0SPQUBtm45HOJ4rSQSTJG2CuSqPg6QXHdDZxtnNc1tJQydmH0yquGDe+jYG7L1znf1rprcWt4HMGAgjj14UDSozjAA6Hx2qn4vLwq6KtcxxSsNgXjJI9M4zWLVUwuwnLGD0dHO2ltxg3lCbe3ccaHtWByMEbanJ2wBnJYk9PWur8EhdLeJZTl1jUMfUAUucKPC7Vs20cMbNgApHufLBx061fcK41FPsh74UMy+Wrpv41HSaeFGcSzka2225JuDSRaUUUVvPOCiiigCiisNQGaKiwXqOWCsCUbS3ocA4/UViS+QMF1DUfAb469fIbHc1zKJbZdYJZpS9plg0tmSp/hsHI8xgg/TOflTFPeohQMwGs6V9Tgn9hWu+4jFGG7QgBV1N4jGcUckgoSfSOF2l1tnCkruST1GMAr/AFv/AGqTwx1FxCWyyBlXcgEnBw31/eukcU5CglOqFjCfIAMueudJ6fI0m8e5RSBxGLpHmbJWJY2MjeuFLYGT1IAFDmRyW79a2Ld0pR8O4qyr2lt2a7Z7KRHkJHnq0qoPpmp13PLFjtLe4UekRfHxMequnBkW7rYt3SHdczxEpHHMquzYOrYqo3bZsHPgPj6VeJe53BBHp0oBmW8r2Lv1pbS7rzZcUEgJAOAzLnz0nBPwyD9KAa1vPWsyTK+zhWHkwB/el4XlbUu6AmpwS1BykKxt5xZjJ/uEVW8R4YLeX7RDNNEjkLcEPq2GySHWG93cN6Nk+7UhbytgugQQdwRgg7gj1HlQEvsrsHKXMTj8skP/AOyOP8tebPjNy2c26SANjVFLs3wEir+9U8DNDA0WrUAdERySwU4ADE/iGcZ8cCreGcKAo6AYFQy3LBPalDL8yBwLjAja5aSGdddwx2jLgYVE30ZxjTVnc84WaRtI06AIMkHKt6AKcEsfKsxzhfdGMkk42yT1Pxr3JIrlS6hiucZGcZGDjPpUyBE4DatcOLu50lxnsYlYMtsp8yNmmYe8fDoPEtZ8W45BagGeVUJ2VScs58lUd5j8KouL8Btph3lEWDlniUI5AG41LgqPhvVBwThY1S3EDyWxlIIAYOxUbKWMgYsWG+PDYVXZbGCyycK5T6Gk317cnEEQtYz1lnGqQ/2YQRj4uw/s1JtOV4QyyTFrmVfdeYh9J81XARPkKrzPeIO5cRPjr2kWfllGX9q2R8du1OHtopBjOY5sH+66D/NUY6it+Z11TXkNGmsYqjTmVdOp4Z0x1GkOf8BNejzTajAklERPQSgx5/vAVYpxfTIOLXaFnjvF7eK6kjuYSiLpdpu0ycSK4HcUatOIm2zsBmq/+WeHB3Mqsig/dsGZ2l98t3AMqAEU53HfFOv8j2Vw5lCxSsSrMynVkqCFzg4OxPpua1ryVYDpbRjYg4HUMMEHfcEVx1xfkWx1FsepMWbqS3X/AEe2MnYW6zyFpTF2MbhmQDZtTHS5xtjHrW3g/MnDoBryUl0osirrk0FhnSDjvaTsT4Gmq75atZTmSFW7gj8QCoyApAO4GTjPmaiT8j2DgBrWJgCSARsC2M4HQZ0j6UVcV0jkr7ZLDk8EVPaLYFA4lYgqWGI3JwDjcAZG+w8/CmmGUMAR4gHcYO/mDuKqYeVbNXMi28YdmDEgdWVtSk+ZDbjyq5FTKjNFFFAFeXG1eqKAT25LOosJveOpwU1Bm372Cduu3lgVScU4HDanRJclCYzJkREsVQ6Scht2zKMjqc10ul7mflOK+ZGlLAxpIilcf60KCSCCCRpBGfGqvBh6Gta69fmIR4XHcJC6zqOzUaNIA0sxznTnukgY01XXHLEbKB9rhGUxnSuHAyNXvd479fOod37IrcI/YyOCR7jadDthgGcBM6hrbBHTO1buH+yqAdmZnZ9IXWgCaHIIJByuog6RnpnJ2Ga66ovs5DWXQ6Y18T4bLPoVLlootPf7MDXJ0xhznQuM9BnfqKk8K4PDbKRDGE1e8erOfNmO7n1JqbCoUBRgAbADoMeHpWyrDKYrBr0aXubrt9CW0LaZrluzVh1jQDMkg/sqdv6zKPGgI3BrOO8kmu5AsqP91CGUFViQnLDOQS7ZOfILUmfkqxbJ+zohPjHmM/VCKurC1SKNI41CoihVUdAAMAfSt9AIHMfKkVtbyzx3FzH2SlwuoSBiOg76k7nA2PjWvhnI11FEii5iOFHdaEjB8RqWTfcnfFX/ADORLPaWh3Ekhmcf1INLf52i/WmICgOczcF4hGf4EUq/7ObB+joP3qLJLOm8lrcJ/wDb1/8ALLV1KsYoDkicyQatDSqjflc6D9GwanDiQ1KoOSwOnG42x5fEV0i4tlcYdVceTAH96SeN8qWZvbRFt0TWs5bsx2eQqx75XB2LCgIFzdZAPkQalC8q0l5DgxiOW4j9RKX/AOYGqDPyNOv8G8XH5ZYdX+JHTH0NRx9WSbknBL0MLd1tF3VZPwHiEZ/hQzDzSUof7rrv/eqoW4uI55Ult7gHSjhQvaEKcqT93nbIqRAu+YLnVAyf0hWP5OwU/oalyTEOQBlwfDp08qT+K8bidGj7RY5MZVZMxnUpBGz4PUVbWXE4pI0lQk5G5DDJJG2MGvO1yeUz1Ph0U0/UvIZl2PeC9G+Ne4JAQc7k+6PPrvVUisCQVOF3fB/77V7trh3ZAD0930Hx8awbj0JU+aLZJe6Tn3dgKrOY+JOsSRwNie4kEKE76NWcvjx0qGbHoK1teZzn3s5zUeWMtxSxDEHEc8uPI4jUH44ZvrWjTrdYkZdXDw622brvgkHDGtJrVez0zR282P8AXxykJ95v3mDlWyd+vnXShSJzpIHFnENzNew48iI27VviMIf0p7FeujxTNFFFdAUUUUAUUUUAUUUUAUUUUAVg1mo19nQdifMDqR4/pQGqWdSdt/h4t4YoPE411BnUFMa8n3SemfjXmzlUsQPH3fVR4D4HORSpxjhSS3rKJ41lfS3Zb5YLupbHlhyKhNyS+lZL6IVyliyWEOkt2qlQzAFjhQfE+laTYIZu2I+8CdmD5KTqIA8MkDPwFKD8lTEg9spI8W1k5ySCDnY71Hv+XZYRrmu1TU2FPfzqb8IGrvHboKr8Sz9Jo+W07/1V/B0JTWaq+WtP2aLQ4lQrlXBJDDwIJJJFSuJXywRSTPssaFz8FBP/AEq5PJhkkm8FTwk9re3MvVYwluh8iMvJj0JaMf8ABTDVHyfZtDaRCXHavmSX1kkJdv1JHyq7zXThmivDSDOMjPlXoUAE0vcU/wDmNl/ubr/+erDifFkh0hgzM2cKgyxA6nHpkVW8R4taK8VxJINcYZF7wyBJo1ZHppX4YqO5LtlkapySwm8jGBRVf/LMGQDNHk4HvDx6fWrAV1NPog4uPaAil7iIKcQtZOgkhmib4js5FH+GSmKqLmhgn2aUnGi5jH/5MxfvIK6cLia3Vxh1DDyYAj9aq7zlSzl/iW0LHz0AH6gA1cCs0aydTx0KM/s+tT/DaeE/1JWI/utlf0qBLyJOuOyvidIwBLCG/VGTH0p9rBquVMJdothqLYdSZzq45f4giBBHbTb51LI0bfRkIP1qoubS7jmt51sJ9du5LYZG7SNxhlU6sDopGfKut4o0ioR08Iy3JFk9ZbOO2TyjmHBVdb+O4u4ZLa1BeO1WQglJZSmSwGezVsYQZODkeIrp6mqzj0lv2RjuSoSXuYO2okE4Hrtn5Vp4NeJHEkbz9qyrp1sNLNjpkfmx9etXmUu6K0w3Cv7rBvhW0UBmiiigCiiigCiiigCiiigCsEVmigI/2Vfyj3tXz86UeP8AJU11NLJ9q7ISBVxHHhmjBU6JG197o4BGCO0NO1YoDnS+zDBOLyXSZdaxkHQiZJ7PAYZGyDy7vTerEcktHFCtvPomi7QmR0Lh2lXSz41gq4wNODsMjxp0rBNAc7g9m0gnSR7xpIgysyNGSzhCxALdpg7kfh8BTLzbD2yw2+dp5lDjzjT7xx6ghNP/AB1eSzqvU4qnmaFriOY6tcaOi+QDlCxx59wDNZ7dVTU8TkkSUJS6RD5qidpIdMscWg60DuFMj5Axv4YJ6fmqB/Jt9rP346ainabjLHodPdXYjp4GtvN/KzcQdGDqqxwyrHudpXKaWYAbqNHn41U/zL4iHLLdqpOk6tchZSokwuT76anzv5dPCpbIz+pP+GaK9XOtKOFx6onw8GvwwZpAxAI3fB72nYNoyu4p2iBCjPXG9JXLvKt7BdLLLdmSIa8xa3YLkDTjPXBLDJ3xingCpxgo9ELr5XYbSXssC5zBLEs9uZCyO2tUkXHd2BYHPnj9Ko7S0sWXtnnZS41d8rndgc9P6o+tNnFuBx3JXtQTozgZ23x/2FV8nJ1uRg6/Md7oemfpt8qqnCTbeEa6NRVCtJykn5492VX8k2CgIJ8Y7oAYHruQNvE5q6h5ngyoLhcorZLDAzsF+NYTlOAYwXGnGDq6YJI/Uk/OtY5Nt9vf26d47VxQnHpITtos/wAyUmMYqk52t2eyn0DLqvaIB11IQ4x65WroDFZNaTzTxFIGAI8RkfOveaSfaLzKbTsEWRkLsS+hVL6AOoL7DvYG4PX0pQj9ot6EzqgYgHuhGJJ8BtgY9c/Kq5Wwi8NmmvRX2R3xi8HZc1muX8M9qch/i2ynHUo5U/HSy9PnTJwzn+0mlSEl4pX9xXHvZz0IyPA+tdjZGXTIW6e2r8cWhsorANGamUnCP/iO4qGa1t1OdHaO/lk6VX5jD/WpvKEsk8dxO11JBblljtVCdoGKKNbhWySuRnYjqarvaHeWV3xFrWeGfWr9nFPBgsWOksjI2A4DN1ByMmnqy4LcdnBEI8CAYjLxpEi7BdTqsrtLj3tHdDEDJGKATp+NXVvPh3iuMKGVxqTO+Gx+U5GCCDgjxpl5f9ozySxRSwYDuELBwcA9D0Gd9seRz6Urc52oiuzCut9EcagndnZs+gAJOBt5VK5R4KRxNInCloTqk0gkFkGc58wzAfKsPi2eK4rrKPolpNLLSRskvqcW+H6cLj34O2VmsCs1uPnQooooAooooAooooAooooAooooANL/ADdfxpHGkiPK00gjjSM4Ytucg5GkKAST4Yq/rn/tMsjLJaiRJWtx2mp4ATLG+F04I3CMNQPy8K5Kexbs4ONZ4FXifOMML9jdS3aJGp1qciZ3ZiAmoY+7CqSGU97PWt/D+b7J2U20txnXoaJ9blxobDRqxJDhtPu/m38Kr7DlmdJhKyydk0TRNGZlmkTO6htehU2Y7KdvWvLcEmSVpbszrESUBs3JeFBjCOkaktqAGWUkg4rzn8vNNZTb9uWGpp554OgcilXkmRjc9rblVYTN+cEggKdBzg060l+y+wZIHmkSRGmfI7YlpjGuydqW/EMt8jTrW+uLjFJs79woooqYCoHGuI/Z4mlKlguMgHBxnc+vwqfVPzZKqWk0jrrEaF9JJGoruBkAnc48K4844JQcVJbuiuXnaD7zOcKxVCO92mFBJGOg3A+db05tgxl9SHUVwQT0z++KU+F8Y4e8UZlh7OSQHCR63DatlC4AJZlUMFxkCtA5i4aVczRSZV5AgUSEssfVj+XBOk52BOKpxd9ja5aJ+Uh0k5rh0jRlicYBBXqRtuNmwc4q/wA1zXiN/BDddn9mAjSKOaVmd9UYYnOoAFdYC5677+VX1pzxBcSRxWxMjMy6sqyhVYMeuMatIzjyqcFL8xnudPHhZ/cTfayv/rYz49gMfN3rn83E1UnUGA8Djrg42Fdq575Ne9dJYZVR1XSVdSVYZJG4OVO58DXPr3kq+jHetu0HnGwf9Dg/pWDUUTdjltyj6j4b8Sojpo1KzbJZ7XAvQS6xqUsPD4VP5Zi1XtszAa+3Tf59fjiobR9ls0ckR8njZN/gVph9nPCZLi7SRVIihcOzkHSdjhVJxls9cdKoqhZvwk8ZN2uvo+VblKLeH16+x3IUULXqvaPgjj3LACh1mgEnEYLuWcqduzDknWDtmMgAA9M08Qc5wFVZtShiR0yNiAc+mTtV5d2CSEMdmGQGBwcHqPVT5HaqziHLyvk6ImyMHUCpxjHVeu3pVc1POYs01TpxiyL912K/CeCG7vvtUpHZxYKphgTJkvvkY0jIOB6Uw8mcvrbo8rHtJpnZ3kxjIZywAGThd+makWfDJ1VxriTW2SVVmONIGO8QAdvWr1EwAPLauxjjvshbbueIt7cYx9u/+T1RRRUykKKKKA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4588" name="AutoShape 12" descr="data:image/jpeg;base64,/9j/4AAQSkZJRgABAQAAAQABAAD/2wCEAAkGBxQSEhUUEhQVFBUWFxwZGBgYGR4ZHRUcHRwXHB4cHB8cHiggGBooHxcXIjEkJSkrLi4uFx80ODMsNygtLisBCgoKDg0OGxAQGywmICUsLSwyLCwwNC4sLCwsLSwsLCwsLCwsKywsLCwsLCwsLCwsLCwsLCwsLCwsLCwsLCwsLP/AABEIAKABGAMBIgACEQEDEQH/xAAcAAACAgMBAQAAAAAAAAAAAAAABgQFAQMHAgj/xABJEAACAQMCAwUFBgEICQIHAAABAgMABBESIQUGMRMiQVFhBzJxgZEUI0JSobEzFRZTYnKSorI0Q2NzgrPB0fAk4Qg1RIOTwsT/xAAaAQEAAwEBAQAAAAAAAAAAAAAAAgMEAQUG/8QAMREAAgIBBAAEBAYABwAAAAAAAAECAxEEEiExE0FRcQUUImEyQlKBkaEjM0NTseHx/9oADAMBAAIRAxEAPwDuNFFFAFFFYzQGaKxmjNARuJ3qQRvLKdKRqWY+QAyaRbj2hiWNngs7kqmcszRxYIAJGGbVnB6FRVr7U+HT3HDpo7YFpDpOkHGtQwLL8x4eNcHuOPdo2uYIZBEgOZcayNW5OknUBgY67VXa5xjmvsto8N2pWPEfVc4/YYbn2hyyHuWDj1kmP7BFr3FzVdYDKYlb8mguOvTWXz+lU9twy8mUOkLqh/Fo7Jf783vD4KasuGclSM+qW4RG8NCtOw+DMVRT8j8KsjPW3dPB6inoa+lKfu9q/o7NyZxsXdtFNjT2iBtPXQehGfHcHetPF+KSRzyLrKKqK0Y057U97WM4J/KNuma2cn8NWCFI41IjRQq5OTgeJPiT1qk5w4nexXqNbJO8MUQLoi92ZjrOAdJ6BQDjfvjY4rtsXnB5kZRhLLWQTnKV2UrGFABBUhtzkd7OnoN62JzjKO8Y191du9gE6undznYCqb+ePFdRP2MsADhRDIudyAdRJIG6npnapvEuYuJoyn7KHGH0hFkAzmNAZMg93JdhjfArP4U/1Gn5qj/a/v8A6L3gPMkk82h4wo0k5GrqNJ8QPP8ASmkVScrX088cj3EYiIlZUADKSg2DENvuc1eAVbFNLDeTLdOM5ZhHavQzRRRUioKKKxmgM0VjNZoAqFxeJ2hdYwCzDABJAOeoyNxtneptR7m8jjxrdEz01MFz9TQFBBJbfdiJxjJWJDkaDGoGFUqMEAjrUXmidRDpkDmM+8e5pAGPeMvdA/WpEUE1yWAkJtZMklwySAhjgR4AxHsNz1zW3mCySGKa6MayyxRMygj8oJ2z0rxNX8PnPURnX158lkJ4WGct4ZxGeOSRIWuwsgzHpfK7HBCKyBWznwIxgb710vknixmNyjNJqjmIVJT94sZA0k7bqSGIO/WlSz43ETJLPKszSECNnZV0x42XG2jckkY8utYvLm2RcwPb20iNrWRW1lGJ37irmQEE5GcHPh1r1qsRjjJN0Wt/gf8AB1YGs1RcmcVku7SGeZBG8i5wPEZOD6ZG+KvatKAooooAooooAooooAoorBoDy7YGfKvFvOsiq6HKsAQfMHcGsXcepGXOnKkZ8sgjO/l1+VKPsxvJ2t3imC6YGEUTqCBIqjGoZ8NgfnUHLEsElH6Wy0j5sg1yI+U0EglsY2OPA7b+dSF5mtsZ7VQBnrt0OP3pSeS0bUZlkjE0s6gs/wCGJu/IMDOktpAG57wqJaX3C2kcGZl0OFVteQ6snaaxt3U94b/lqvNv2NmNG+3JHQ7LiMU2ezdX04zg5xncVqj4DbK7SLBEsjnLOEXUT55x1qp5PkszrFnJ2myM252Bzp6gddzTQvSrY5xz2ZLFBSezr7lBxDl8SEtnOwxncmi05dVD/wCdfWpfNCObSfsmKyCJihHUFRkftUzh9wJY0kXo6Kw+DAH/AK1oWosxtzwc3vGDbFGFGBXiSZQyqSAzZ0jOCcYzgeOK20iTSGQxXrEdp9qWKNfyJraNkH9YjUzf2R5Vkut2Yb5yznY94rAWlzmPj0lvIoUKV0ksD1JwSB/Vzg779DUOTnyNVyY2z3ttS/h8evTORvR3RTw2aYaK6cVKMc5HACs0ucL5mEjlGUggnVuo7MDOM794909KhW3OOUbWmH1NpAIHcwCrd4jOQy7D1rvixxk58ndlrHQ4Vml3l7jxuZHG2lUQjzJOoN8BkUwipRkpLKKbK5Vy2y7M14kfAJPQDNe6puP8UMRSJI+2kl1BUzpGkY1Fj4DcfWpEBDHtttcEmCYDGd8ZPwx3f1rp1nciRFdfddQw+BAI/euV3/IscCsZBEmvUQkcLOF6bZ/CvT60ycp81PIyRSrHpbKo8e2GGSFdPw5UEqQcHSautdTx4aa9ziz5jtSXzpy3cXtxEsbpFbhfvXwWd+8CUUZGgFdWT459KdFoxVJ08pGAAB0HSoXH0zbTjzif/K1WFabyLWjL+ZSPqCP+tAcLtuVL0orC3LBlBBRlI3AP5vWoHGOFTQYSeNoiy6hkjffGds058AFtHboollhGgFg6EpnA7moHBOI2yPEfCqf2o3IZ49Dq5jg0sQMAMp37vhuOlY7KIxWUfU/D/jOovs8KzGMPy54R0v2eZ/k2zz/Qp+1MdUXIygcPtMf0Cf5RV7Ww+WCiiigCiiigCiiigCsGs1gmgFz2gxM1hPo6qusjONYUhmQ+jAEfOkbknm14pzbSRnRLMqoc4MZdTp26Op0eBBUmn7nONXtXjMixsw7pfo2khiDjfGBufDNcisYGtHjeR1eSMq8YVxh1GVUsT1OGdegJzWW7KsjJL7GqjbKuUW/uPXOvKNslpK4MoYJoH3jMSrsCUAYkDUT5VSxy8NIkW7gET6dvvWczgrrY7Iu/3g8NtXQV4sOdJrq6RZ0jNssoLrj/AEcjUVJcHDMrKu+w73pT7d8nWM7mWS2jd2yS53LFgATn1AH0rSms4TMuCLydxGF5Jo4I9KhYpJH1FvvHBUpkjvaVjUZHw8Ka1qr4ZwWC11mCJY9ZBbTnfGcfuatFNdBhlyMHoaX+Q8rZpEc5gZ4N/ERuyA/MAUwmqLgXcub2P/aJKB5CRAD/AIo2oCz4nIVikYdVRiPiFJriXC7O6jlt71rsyO8kJZSmNpTGrgd7SpIPvBc7V2vjH8Cb/dP/AJTXLHGILf8At23/ADIqzXzalFI26SqM4Tb8kNXN3EStysKvbwMYHcSTJ2ms5ChEXIzjcnGeopbb2l2OctZgxf0gKMASGKgjGzEKdt8YrqzRgnOBkdD5fDyrPZ/CtGEZFOS8zlnJ/OaT3CwyRxu07YQIqr2KaS762z39miXA67mqybneWG4lFzbxtHGzDV2aprCGZdIYk4yEGCR4EeNdlKjyrHZjyH0/89fqaYQ3y9Rd5N4vFdCV44o49DhCUdX190HqoHTOPrTMK8gV6zRLBFtt5YUm84XDw3UTqQvaQSxhj0V+6w+uT9KcxSF7WoEeCIMMkOxHoAhz/wBK6+guxTWS+njBLO0eA2sliox5nVjP/etPKqM93EC53nUAAAD7oam6f2x8q8cP44kaRxle7oAdTK3eyN9gcYyTjbxNSORQfttse6V1Sf8AC2k9PiAP7tYaJuU/xNnq6ylV1Z2JZfGHnj78naFr1WFrNbjyjGawxrTdXSRjU5CjOMnpvtWu2v45MiNgxXrjwO4x9Qa5lZwd2yxnBxviXO9y0XYLBbtoLR65GL6grFc6dIxkDGM+NLHEr6WYO8yohIwqoSFG7E4z0zq388U83/syn7VuzvYQJHdgGhORqZmxs5zjPWsN7KJ20/8AqbdWUg6xG7H17pfTVDjZJ4fR7lWo0NCU4KW/H7crk6LyauLC1B8II/8AKKt2YVD4Pw/7PBFCG1dmipqPU6QBn9KrOY7VxJHLrZo9SxtECV3dwA4IIyQSNjsR5GtB4R65c4gzy3cTmR2hl99k0Lh8sqp5hRgZPXOavxSFc2Vz/KEVtC0ccEaLPIyqwcd9gI8lzkNpIJPhmn0UBmiiigCiiigCoHHuKJa28k8mdEaljjqceAqfUe/tkljaORQ6OCGU7gg+BoD59tuNycXneS6lEUYBjRFOlgTuAD+H697BqLy5yuRdTxSTawmNRDd51PQY6qeuT61bcz+ya5guAeHr2kT5B7wXQD+F89QPMZ6Dxq+5e9lUtpDJMZRJek6kwSEIG5jYndtZJBbw2rDbTc97hPGVwsefuXxlDhNCbzPcRWFyklvpXPdnhUDSV2wceDYJroXse5w+0me0IwIO9Cf9kTgA+oyPkR5VyfjzwxM5/iPKWwh99WOxDjqrDpjxI+FdR9jHI8tqGvLrUJpUCohzlE8S39Y7beGPWmiq2wTeW8Yy/P8A8OWtNnUJZTnSoycdfBfU1sjXAAqNfHQDIPwjcfmHlUsVuKQNL00nZ8TjHhcWzD/ihdSP0mb6UxUvc0toe0l/JcqpPpKGjx8NTJ9KAt+IxF4pEHVkZR8SCB+9c0s+X75hbwyW4QI8JkkEqsMRlWOBjJzpx866oKreYO2FvKbYgTBS0YIyCw3wR64x86hKEZYyWQtlBNRfZZZrJqJwu+SeKOaM5SRA6/AjP/nwqXUysUedxcak7DtP4cmrRnrlNPTx97Ga0Jxq9XA7Bsd7/VkkYHd31bk+NefaHDfSPbJZCQKrF5WRgucFQqE5yAQXOcHGBsc1RXo4zcwyBg8IJGyoochmj2Qh9tI1nJO+B61U6nnKbNcdVFQUHBPBdLxy9Yd6FlzkHETEjp0OfU/Svdrxq+LqvYnRkAsUbIHQ+O+dt6gwX/GukkSptjMaK+Cqk+LjKuTgn8OnAznNS+VL7iksyi8iEMSoSdlJkYk4GQ3cxgeG+r0rirl+ok9XXz/hr+x4Wk7nayivCkIuI45kJwjjUH1BchgCCOgwR59KcRSvx2yE1yI1kRZOyLaCDkjWmGJGO73dPXO9WSb/ACmeqMJSxPgUYOSbjcL9nYA6Ww5wCPTs6vuWOSHgmWaSRe6SVSMHBJBGWY9evgBWiPluR3eNLsaoyO02bILDK/iHUfpXr+bsqFma7XShywy+3u4B72fAkfGqVKf6TTLT044tX8MfUr1UM3qLIkJcdo6syr4kLp1H5al+tSwa0GEqOZuzFuxmZViGC5YEjTkbbb5qgg5NcEYuMrjxUk9WIbZsahq61b82okkSRSS9n2kiADTrMhDA6QvU9N/IUpL7JY1GlLp1QZ0qEHVggfJzllbRuNupquVcZPLL6tTbXFxi+CZf8tCJWZ7lE1LgkqckAN7o15OzZ8f1qw4faLYNLJPcalWIs2zdxFOPMjA+tVc3svRmRjcNlGZlbs1LYLIyjJP4QmlfIGsz+zBW/wDqWXIXtAsSgSlCx1MM7sS2d870VMU8onPWXTjtk+PY6BHKGAI6EZqk5sZitui41PdQ7HyVg7f4VNe+VuAiyh7LtDKSxdpGGGdj1J3OT61WXXMEa3TaxqCDTGw30k6u0PofdGfQ1G6+FMd0+imuqVjxFZPPLPECbuSN927NijHqypcTKRk9cak+tOArnXH+OL29tcRaVWGTvnSQTHJhZN+mPdfp+CuiClOorvW6DE6p18SWD1RRRVxWFFFFAFFFFAYorNFAVf8AN+27Uz/Z4u2Jz2mgas+efOvHMEc3Z64Z1hMeWOtNaOMbh9wQPUH69Kt6U/aVe9nZlMHMrBf3Y59MKR86AVz7S3YKXtUZQckpIzAYONRwndX4j9qvuH+0WF0RmilUucLpw4J9CCCfoK5x2BbTuVZ9Pe6Ak74wOgxUOCzHaaYgYnk7ndbAySAdYI3BoDsdnzrayEgdoCpw33THT8SoIHzqNzbxWC4sbhYZ4zIsZdBqAOpO+vdJB6qK9cp2r2kXYsIsKARJGSDKfxFlPun5mrm50SjTIiup8GAYfQ0BNtJxIiuvR1DD4EZrdmlPhfLFvFEi6NDqoDPCzRaiBjPdI8qnjhrD+HdTr/aKyD/GpP60Bp5XXsJbm06LG4lj/wB3MWOP+F1kHw00x0ocTs7pJ4J45o5GAaFg0ZUFX0sCdDH3WTy/GatYr66Hv2yN6xTBs/J1XH1oCv5vsLiSe2lgiWUW4lcAuEPasoSPcg93BcnY/hpHt7bis4MUZI+zNEV1hQNShtR1Ed4lz67YrpP84AP4kFzH8Yiw+serFe7fmO1dtK3EWr8pYK30bB/SgFTh/DuLsxEs/ZKWByNDlQWZn3wMkDSoGNsmn9BVbx3h5uISscnZyDDRSDfQ6+6Tg95fAjxBNHLvFftEQcrpdSUlT+jkXZl+u48wQfGgLSucc68txXl6UmuArMitGvYluyCCTBZ9eMElzggZ0jyro+aUeYeSzdzmZrl1GkKqBARjKMVfJ+8TKZ0nxJ+FAJfD+QTJJMU4kDIkhEhaD32ZVfLHtcvsFII2yD5YqbH7NLYAKl1CG2EZWNchyYiWx2neYiHby1MalRez21n7WFJZV7DMJ2A3IRwSR/EwrEb/AJ2q14L7Ooba6FzG+4OdARQpOHA6DIwHwPRRQHvkzktrGRpGnExZSD93oyzFCXJ1sSx0CmPi/FEto9b6jkhVVRlnY9FUeLGs8Y4rHbRGWUnAwAAMs7E4VFHVnY4AHjUDhXC3eQXV0B22CI4wcrbqeoHnIdtTegA26gHBuEyGX7TdYM5BVFXdbZDglFP4mOBqfxwPACr6jNabu8SJC8rrGg6sxCgfM7UBuzQWFLX845Lj/QIDKP6aUmKL4qcF5Nvyrg+den5ZM/8ApszTr/RKOyh+agkyD+0SPQUBtm45HOJ4rSQSTJG2CuSqPg6QXHdDZxtnNc1tJQydmH0yquGDe+jYG7L1znf1rprcWt4HMGAgjj14UDSozjAA6Hx2qn4vLwq6KtcxxSsNgXjJI9M4zWLVUwuwnLGD0dHO2ltxg3lCbe3ccaHtWByMEbanJ2wBnJYk9PWur8EhdLeJZTl1jUMfUAUucKPC7Vs20cMbNgApHufLBx061fcK41FPsh74UMy+Wrpv41HSaeFGcSzka2225JuDSRaUUUVvPOCiiigCiisNQGaKiwXqOWCsCUbS3ocA4/UViS+QMF1DUfAb469fIbHc1zKJbZdYJZpS9plg0tmSp/hsHI8xgg/TOflTFPeohQMwGs6V9Tgn9hWu+4jFGG7QgBV1N4jGcUckgoSfSOF2l1tnCkruST1GMAr/AFv/AGqTwx1FxCWyyBlXcgEnBw31/eukcU5CglOqFjCfIAMueudJ6fI0m8e5RSBxGLpHmbJWJY2MjeuFLYGT1IAFDmRyW79a2Ld0pR8O4qyr2lt2a7Z7KRHkJHnq0qoPpmp13PLFjtLe4UekRfHxMequnBkW7rYt3SHdczxEpHHMquzYOrYqo3bZsHPgPj6VeJe53BBHp0oBmW8r2Lv1pbS7rzZcUEgJAOAzLnz0nBPwyD9KAa1vPWsyTK+zhWHkwB/el4XlbUu6AmpwS1BykKxt5xZjJ/uEVW8R4YLeX7RDNNEjkLcEPq2GySHWG93cN6Nk+7UhbytgugQQdwRgg7gj1HlQEvsrsHKXMTj8skP/AOyOP8tebPjNy2c26SANjVFLs3wEir+9U8DNDA0WrUAdERySwU4ADE/iGcZ8cCreGcKAo6AYFQy3LBPalDL8yBwLjAja5aSGdddwx2jLgYVE30ZxjTVnc84WaRtI06AIMkHKt6AKcEsfKsxzhfdGMkk42yT1Pxr3JIrlS6hiucZGcZGDjPpUyBE4DatcOLu50lxnsYlYMtsp8yNmmYe8fDoPEtZ8W45BagGeVUJ2VScs58lUd5j8KouL8Btph3lEWDlniUI5AG41LgqPhvVBwThY1S3EDyWxlIIAYOxUbKWMgYsWG+PDYVXZbGCyycK5T6Gk317cnEEQtYz1lnGqQ/2YQRj4uw/s1JtOV4QyyTFrmVfdeYh9J81XARPkKrzPeIO5cRPjr2kWfllGX9q2R8du1OHtopBjOY5sH+66D/NUY6it+Z11TXkNGmsYqjTmVdOp4Z0x1GkOf8BNejzTajAklERPQSgx5/vAVYpxfTIOLXaFnjvF7eK6kjuYSiLpdpu0ycSK4HcUatOIm2zsBmq/+WeHB3Mqsig/dsGZ2l98t3AMqAEU53HfFOv8j2Vw5lCxSsSrMynVkqCFzg4OxPpua1ryVYDpbRjYg4HUMMEHfcEVx1xfkWx1FsepMWbqS3X/AEe2MnYW6zyFpTF2MbhmQDZtTHS5xtjHrW3g/MnDoBryUl0osirrk0FhnSDjvaTsT4Gmq75atZTmSFW7gj8QCoyApAO4GTjPmaiT8j2DgBrWJgCSARsC2M4HQZ0j6UVcV0jkr7ZLDk8EVPaLYFA4lYgqWGI3JwDjcAZG+w8/CmmGUMAR4gHcYO/mDuKqYeVbNXMi28YdmDEgdWVtSk+ZDbjyq5FTKjNFFFAFeXG1eqKAT25LOosJveOpwU1Bm372Cduu3lgVScU4HDanRJclCYzJkREsVQ6Scht2zKMjqc10ul7mflOK+ZGlLAxpIilcf60KCSCCCRpBGfGqvBh6Gta69fmIR4XHcJC6zqOzUaNIA0sxznTnukgY01XXHLEbKB9rhGUxnSuHAyNXvd479fOod37IrcI/YyOCR7jadDthgGcBM6hrbBHTO1buH+yqAdmZnZ9IXWgCaHIIJByuog6RnpnJ2Ga66ovs5DWXQ6Y18T4bLPoVLlootPf7MDXJ0xhznQuM9BnfqKk8K4PDbKRDGE1e8erOfNmO7n1JqbCoUBRgAbADoMeHpWyrDKYrBr0aXubrt9CW0LaZrluzVh1jQDMkg/sqdv6zKPGgI3BrOO8kmu5AsqP91CGUFViQnLDOQS7ZOfILUmfkqxbJ+zohPjHmM/VCKurC1SKNI41CoihVUdAAMAfSt9AIHMfKkVtbyzx3FzH2SlwuoSBiOg76k7nA2PjWvhnI11FEii5iOFHdaEjB8RqWTfcnfFX/ADORLPaWh3Ekhmcf1INLf52i/WmICgOczcF4hGf4EUq/7ObB+joP3qLJLOm8lrcJ/wDb1/8ALLV1KsYoDkicyQatDSqjflc6D9GwanDiQ1KoOSwOnG42x5fEV0i4tlcYdVceTAH96SeN8qWZvbRFt0TWs5bsx2eQqx75XB2LCgIFzdZAPkQalC8q0l5DgxiOW4j9RKX/AOYGqDPyNOv8G8XH5ZYdX+JHTH0NRx9WSbknBL0MLd1tF3VZPwHiEZ/hQzDzSUof7rrv/eqoW4uI55Ult7gHSjhQvaEKcqT93nbIqRAu+YLnVAyf0hWP5OwU/oalyTEOQBlwfDp08qT+K8bidGj7RY5MZVZMxnUpBGz4PUVbWXE4pI0lQk5G5DDJJG2MGvO1yeUz1Ph0U0/UvIZl2PeC9G+Ne4JAQc7k+6PPrvVUisCQVOF3fB/77V7trh3ZAD0930Hx8awbj0JU+aLZJe6Tn3dgKrOY+JOsSRwNie4kEKE76NWcvjx0qGbHoK1teZzn3s5zUeWMtxSxDEHEc8uPI4jUH44ZvrWjTrdYkZdXDw622brvgkHDGtJrVez0zR282P8AXxykJ95v3mDlWyd+vnXShSJzpIHFnENzNew48iI27VviMIf0p7FeujxTNFFFdAUUUUAUUUUAUUUUAUUUUAVg1mo19nQdifMDqR4/pQGqWdSdt/h4t4YoPE411BnUFMa8n3SemfjXmzlUsQPH3fVR4D4HORSpxjhSS3rKJ41lfS3Zb5YLupbHlhyKhNyS+lZL6IVyliyWEOkt2qlQzAFjhQfE+laTYIZu2I+8CdmD5KTqIA8MkDPwFKD8lTEg9spI8W1k5ySCDnY71Hv+XZYRrmu1TU2FPfzqb8IGrvHboKr8Sz9Jo+W07/1V/B0JTWaq+WtP2aLQ4lQrlXBJDDwIJJJFSuJXywRSTPssaFz8FBP/AEq5PJhkkm8FTwk9re3MvVYwluh8iMvJj0JaMf8ABTDVHyfZtDaRCXHavmSX1kkJdv1JHyq7zXThmivDSDOMjPlXoUAE0vcU/wDmNl/ubr/+erDifFkh0hgzM2cKgyxA6nHpkVW8R4taK8VxJINcYZF7wyBJo1ZHppX4YqO5LtlkapySwm8jGBRVf/LMGQDNHk4HvDx6fWrAV1NPog4uPaAil7iIKcQtZOgkhmib4js5FH+GSmKqLmhgn2aUnGi5jH/5MxfvIK6cLia3Vxh1DDyYAj9aq7zlSzl/iW0LHz0AH6gA1cCs0aydTx0KM/s+tT/DaeE/1JWI/utlf0qBLyJOuOyvidIwBLCG/VGTH0p9rBquVMJdothqLYdSZzq45f4giBBHbTb51LI0bfRkIP1qoubS7jmt51sJ9du5LYZG7SNxhlU6sDopGfKut4o0ioR08Iy3JFk9ZbOO2TyjmHBVdb+O4u4ZLa1BeO1WQglJZSmSwGezVsYQZODkeIrp6mqzj0lv2RjuSoSXuYO2okE4Hrtn5Vp4NeJHEkbz9qyrp1sNLNjpkfmx9etXmUu6K0w3Cv7rBvhW0UBmiiigCiiigCiiigCiiigCsEVmigI/2Vfyj3tXz86UeP8AJU11NLJ9q7ISBVxHHhmjBU6JG197o4BGCO0NO1YoDnS+zDBOLyXSZdaxkHQiZJ7PAYZGyDy7vTerEcktHFCtvPomi7QmR0Lh2lXSz41gq4wNODsMjxp0rBNAc7g9m0gnSR7xpIgysyNGSzhCxALdpg7kfh8BTLzbD2yw2+dp5lDjzjT7xx6ghNP/AB1eSzqvU4qnmaFriOY6tcaOi+QDlCxx59wDNZ7dVTU8TkkSUJS6RD5qidpIdMscWg60DuFMj5Axv4YJ6fmqB/Jt9rP346ainabjLHodPdXYjp4GtvN/KzcQdGDqqxwyrHudpXKaWYAbqNHn41U/zL4iHLLdqpOk6tchZSokwuT76anzv5dPCpbIz+pP+GaK9XOtKOFx6onw8GvwwZpAxAI3fB72nYNoyu4p2iBCjPXG9JXLvKt7BdLLLdmSIa8xa3YLkDTjPXBLDJ3xingCpxgo9ELr5XYbSXssC5zBLEs9uZCyO2tUkXHd2BYHPnj9Ko7S0sWXtnnZS41d8rndgc9P6o+tNnFuBx3JXtQTozgZ23x/2FV8nJ1uRg6/Md7oemfpt8qqnCTbeEa6NRVCtJykn5492VX8k2CgIJ8Y7oAYHruQNvE5q6h5ngyoLhcorZLDAzsF+NYTlOAYwXGnGDq6YJI/Uk/OtY5Nt9vf26d47VxQnHpITtos/wAyUmMYqk52t2eyn0DLqvaIB11IQ4x65WroDFZNaTzTxFIGAI8RkfOveaSfaLzKbTsEWRkLsS+hVL6AOoL7DvYG4PX0pQj9ot6EzqgYgHuhGJJ8BtgY9c/Kq5Wwi8NmmvRX2R3xi8HZc1muX8M9qch/i2ynHUo5U/HSy9PnTJwzn+0mlSEl4pX9xXHvZz0IyPA+tdjZGXTIW6e2r8cWhsorANGamUnCP/iO4qGa1t1OdHaO/lk6VX5jD/WpvKEsk8dxO11JBblljtVCdoGKKNbhWySuRnYjqarvaHeWV3xFrWeGfWr9nFPBgsWOksjI2A4DN1ByMmnqy4LcdnBEI8CAYjLxpEi7BdTqsrtLj3tHdDEDJGKATp+NXVvPh3iuMKGVxqTO+Gx+U5GCCDgjxpl5f9ozySxRSwYDuELBwcA9D0Gd9seRz6Urc52oiuzCut9EcagndnZs+gAJOBt5VK5R4KRxNInCloTqk0gkFkGc58wzAfKsPi2eK4rrKPolpNLLSRskvqcW+H6cLj34O2VmsCs1uPnQooooAooooAooooAooooAooooANL/ADdfxpHGkiPK00gjjSM4Ytucg5GkKAST4Yq/rn/tMsjLJaiRJWtx2mp4ATLG+F04I3CMNQPy8K5Kexbs4ONZ4FXifOMML9jdS3aJGp1qciZ3ZiAmoY+7CqSGU97PWt/D+b7J2U20txnXoaJ9blxobDRqxJDhtPu/m38Kr7DlmdJhKyydk0TRNGZlmkTO6htehU2Y7KdvWvLcEmSVpbszrESUBs3JeFBjCOkaktqAGWUkg4rzn8vNNZTb9uWGpp554OgcilXkmRjc9rblVYTN+cEggKdBzg060l+y+wZIHmkSRGmfI7YlpjGuydqW/EMt8jTrW+uLjFJs79woooqYCoHGuI/Z4mlKlguMgHBxnc+vwqfVPzZKqWk0jrrEaF9JJGoruBkAnc48K4844JQcVJbuiuXnaD7zOcKxVCO92mFBJGOg3A+db05tgxl9SHUVwQT0z++KU+F8Y4e8UZlh7OSQHCR63DatlC4AJZlUMFxkCtA5i4aVczRSZV5AgUSEssfVj+XBOk52BOKpxd9ja5aJ+Uh0k5rh0jRlicYBBXqRtuNmwc4q/wA1zXiN/BDddn9mAjSKOaVmd9UYYnOoAFdYC5677+VX1pzxBcSRxWxMjMy6sqyhVYMeuMatIzjyqcFL8xnudPHhZ/cTfayv/rYz49gMfN3rn83E1UnUGA8Djrg42Fdq575Ne9dJYZVR1XSVdSVYZJG4OVO58DXPr3kq+jHetu0HnGwf9Dg/pWDUUTdjltyj6j4b8Sojpo1KzbJZ7XAvQS6xqUsPD4VP5Zi1XtszAa+3Tf59fjiobR9ls0ckR8njZN/gVph9nPCZLi7SRVIihcOzkHSdjhVJxls9cdKoqhZvwk8ZN2uvo+VblKLeH16+x3IUULXqvaPgjj3LACh1mgEnEYLuWcqduzDknWDtmMgAA9M08Qc5wFVZtShiR0yNiAc+mTtV5d2CSEMdmGQGBwcHqPVT5HaqziHLyvk6ImyMHUCpxjHVeu3pVc1POYs01TpxiyL912K/CeCG7vvtUpHZxYKphgTJkvvkY0jIOB6Uw8mcvrbo8rHtJpnZ3kxjIZywAGThd+makWfDJ1VxriTW2SVVmONIGO8QAdvWr1EwAPLauxjjvshbbueIt7cYx9u/+T1RRRUykKKKKA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4590" name="AutoShape 14" descr="data:image/jpeg;base64,/9j/4AAQSkZJRgABAQAAAQABAAD/2wCEAAkGBxQSEhUUEhQVFBUWFxwZGBgYGR4ZHRUcHRwXHB4cHB8cHiggGBooHxcXIjEkJSkrLi4uFx80ODMsNygtLisBCgoKDg0OGxAQGywmICUsLSwyLCwwNC4sLCwsLSwsLCwsLCwsKywsLCwsLCwsLCwsLCwsLCwsLCwsLCwsLCwsLP/AABEIAKABGAMBIgACEQEDEQH/xAAcAAACAgMBAQAAAAAAAAAAAAAABgQFAQMHAgj/xABJEAACAQMCAwUFBgEICQIHAAABAgMABBESIQUGMRMiQVFhBzJxgZEUI0JSobEzFRZTYnKSorI0Q2NzgrPB0fAk4Qg1RIOTwsT/xAAaAQEAAwEBAQAAAAAAAAAAAAAAAgMEAQUG/8QAMREAAgIBBAAEBAYABwAAAAAAAAECAxEEEiExE0FRcQUUImEyQlKBkaEjM0NTseHx/9oADAMBAAIRAxEAPwDuNFFFAFFFYzQGaKxmjNARuJ3qQRvLKdKRqWY+QAyaRbj2hiWNngs7kqmcszRxYIAJGGbVnB6FRVr7U+HT3HDpo7YFpDpOkHGtQwLL8x4eNcHuOPdo2uYIZBEgOZcayNW5OknUBgY67VXa5xjmvsto8N2pWPEfVc4/YYbn2hyyHuWDj1kmP7BFr3FzVdYDKYlb8mguOvTWXz+lU9twy8mUOkLqh/Fo7Jf783vD4KasuGclSM+qW4RG8NCtOw+DMVRT8j8KsjPW3dPB6inoa+lKfu9q/o7NyZxsXdtFNjT2iBtPXQehGfHcHetPF+KSRzyLrKKqK0Y057U97WM4J/KNuma2cn8NWCFI41IjRQq5OTgeJPiT1qk5w4nexXqNbJO8MUQLoi92ZjrOAdJ6BQDjfvjY4rtsXnB5kZRhLLWQTnKV2UrGFABBUhtzkd7OnoN62JzjKO8Y191du9gE6undznYCqb+ePFdRP2MsADhRDIudyAdRJIG6npnapvEuYuJoyn7KHGH0hFkAzmNAZMg93JdhjfArP4U/1Gn5qj/a/v8A6L3gPMkk82h4wo0k5GrqNJ8QPP8ASmkVScrX088cj3EYiIlZUADKSg2DENvuc1eAVbFNLDeTLdOM5ZhHavQzRRRUioKKKxmgM0VjNZoAqFxeJ2hdYwCzDABJAOeoyNxtneptR7m8jjxrdEz01MFz9TQFBBJbfdiJxjJWJDkaDGoGFUqMEAjrUXmidRDpkDmM+8e5pAGPeMvdA/WpEUE1yWAkJtZMklwySAhjgR4AxHsNz1zW3mCySGKa6MayyxRMygj8oJ2z0rxNX8PnPURnX158lkJ4WGct4ZxGeOSRIWuwsgzHpfK7HBCKyBWznwIxgb710vknixmNyjNJqjmIVJT94sZA0k7bqSGIO/WlSz43ETJLPKszSECNnZV0x42XG2jckkY8utYvLm2RcwPb20iNrWRW1lGJ37irmQEE5GcHPh1r1qsRjjJN0Wt/gf8AB1YGs1RcmcVku7SGeZBG8i5wPEZOD6ZG+KvatKAooooAooooAooooAoorBoDy7YGfKvFvOsiq6HKsAQfMHcGsXcepGXOnKkZ8sgjO/l1+VKPsxvJ2t3imC6YGEUTqCBIqjGoZ8NgfnUHLEsElH6Wy0j5sg1yI+U0EglsY2OPA7b+dSF5mtsZ7VQBnrt0OP3pSeS0bUZlkjE0s6gs/wCGJu/IMDOktpAG57wqJaX3C2kcGZl0OFVteQ6snaaxt3U94b/lqvNv2NmNG+3JHQ7LiMU2ezdX04zg5xncVqj4DbK7SLBEsjnLOEXUT55x1qp5PkszrFnJ2myM252Bzp6gddzTQvSrY5xz2ZLFBSezr7lBxDl8SEtnOwxncmi05dVD/wCdfWpfNCObSfsmKyCJihHUFRkftUzh9wJY0kXo6Kw+DAH/AK1oWosxtzwc3vGDbFGFGBXiSZQyqSAzZ0jOCcYzgeOK20iTSGQxXrEdp9qWKNfyJraNkH9YjUzf2R5Vkut2Yb5yznY94rAWlzmPj0lvIoUKV0ksD1JwSB/Vzg779DUOTnyNVyY2z3ttS/h8evTORvR3RTw2aYaK6cVKMc5HACs0ucL5mEjlGUggnVuo7MDOM794909KhW3OOUbWmH1NpAIHcwCrd4jOQy7D1rvixxk58ndlrHQ4Vml3l7jxuZHG2lUQjzJOoN8BkUwipRkpLKKbK5Vy2y7M14kfAJPQDNe6puP8UMRSJI+2kl1BUzpGkY1Fj4DcfWpEBDHtttcEmCYDGd8ZPwx3f1rp1nciRFdfddQw+BAI/euV3/IscCsZBEmvUQkcLOF6bZ/CvT60ycp81PIyRSrHpbKo8e2GGSFdPw5UEqQcHSautdTx4aa9ziz5jtSXzpy3cXtxEsbpFbhfvXwWd+8CUUZGgFdWT459KdFoxVJ08pGAAB0HSoXH0zbTjzif/K1WFabyLWjL+ZSPqCP+tAcLtuVL0orC3LBlBBRlI3AP5vWoHGOFTQYSeNoiy6hkjffGds058AFtHboollhGgFg6EpnA7moHBOI2yPEfCqf2o3IZ49Dq5jg0sQMAMp37vhuOlY7KIxWUfU/D/jOovs8KzGMPy54R0v2eZ/k2zz/Qp+1MdUXIygcPtMf0Cf5RV7Ww+WCiiigCiiigCiiigCsGs1gmgFz2gxM1hPo6qusjONYUhmQ+jAEfOkbknm14pzbSRnRLMqoc4MZdTp26Op0eBBUmn7nONXtXjMixsw7pfo2khiDjfGBufDNcisYGtHjeR1eSMq8YVxh1GVUsT1OGdegJzWW7KsjJL7GqjbKuUW/uPXOvKNslpK4MoYJoH3jMSrsCUAYkDUT5VSxy8NIkW7gET6dvvWczgrrY7Iu/3g8NtXQV4sOdJrq6RZ0jNssoLrj/AEcjUVJcHDMrKu+w73pT7d8nWM7mWS2jd2yS53LFgATn1AH0rSms4TMuCLydxGF5Jo4I9KhYpJH1FvvHBUpkjvaVjUZHw8Ka1qr4ZwWC11mCJY9ZBbTnfGcfuatFNdBhlyMHoaX+Q8rZpEc5gZ4N/ERuyA/MAUwmqLgXcub2P/aJKB5CRAD/AIo2oCz4nIVikYdVRiPiFJriXC7O6jlt71rsyO8kJZSmNpTGrgd7SpIPvBc7V2vjH8Cb/dP/AJTXLHGILf8At23/ADIqzXzalFI26SqM4Tb8kNXN3EStysKvbwMYHcSTJ2ms5ChEXIzjcnGeopbb2l2OctZgxf0gKMASGKgjGzEKdt8YrqzRgnOBkdD5fDyrPZ/CtGEZFOS8zlnJ/OaT3CwyRxu07YQIqr2KaS762z39miXA67mqybneWG4lFzbxtHGzDV2aprCGZdIYk4yEGCR4EeNdlKjyrHZjyH0/89fqaYQ3y9Rd5N4vFdCV44o49DhCUdX190HqoHTOPrTMK8gV6zRLBFtt5YUm84XDw3UTqQvaQSxhj0V+6w+uT9KcxSF7WoEeCIMMkOxHoAhz/wBK6+guxTWS+njBLO0eA2sliox5nVjP/etPKqM93EC53nUAAAD7oam6f2x8q8cP44kaRxle7oAdTK3eyN9gcYyTjbxNSORQfttse6V1Sf8AC2k9PiAP7tYaJuU/xNnq6ylV1Z2JZfGHnj78naFr1WFrNbjyjGawxrTdXSRjU5CjOMnpvtWu2v45MiNgxXrjwO4x9Qa5lZwd2yxnBxviXO9y0XYLBbtoLR65GL6grFc6dIxkDGM+NLHEr6WYO8yohIwqoSFG7E4z0zq388U83/syn7VuzvYQJHdgGhORqZmxs5zjPWsN7KJ20/8AqbdWUg6xG7H17pfTVDjZJ4fR7lWo0NCU4KW/H7crk6LyauLC1B8II/8AKKt2YVD4Pw/7PBFCG1dmipqPU6QBn9KrOY7VxJHLrZo9SxtECV3dwA4IIyQSNjsR5GtB4R65c4gzy3cTmR2hl99k0Lh8sqp5hRgZPXOavxSFc2Vz/KEVtC0ccEaLPIyqwcd9gI8lzkNpIJPhmn0UBmiiigCiiigCoHHuKJa28k8mdEaljjqceAqfUe/tkljaORQ6OCGU7gg+BoD59tuNycXneS6lEUYBjRFOlgTuAD+H697BqLy5yuRdTxSTawmNRDd51PQY6qeuT61bcz+ya5guAeHr2kT5B7wXQD+F89QPMZ6Dxq+5e9lUtpDJMZRJek6kwSEIG5jYndtZJBbw2rDbTc97hPGVwsefuXxlDhNCbzPcRWFyklvpXPdnhUDSV2wceDYJroXse5w+0me0IwIO9Cf9kTgA+oyPkR5VyfjzwxM5/iPKWwh99WOxDjqrDpjxI+FdR9jHI8tqGvLrUJpUCohzlE8S39Y7beGPWmiq2wTeW8Yy/P8A8OWtNnUJZTnSoycdfBfU1sjXAAqNfHQDIPwjcfmHlUsVuKQNL00nZ8TjHhcWzD/ihdSP0mb6UxUvc0toe0l/JcqpPpKGjx8NTJ9KAt+IxF4pEHVkZR8SCB+9c0s+X75hbwyW4QI8JkkEqsMRlWOBjJzpx866oKreYO2FvKbYgTBS0YIyCw3wR64x86hKEZYyWQtlBNRfZZZrJqJwu+SeKOaM5SRA6/AjP/nwqXUysUedxcak7DtP4cmrRnrlNPTx97Ga0Jxq9XA7Bsd7/VkkYHd31bk+NefaHDfSPbJZCQKrF5WRgucFQqE5yAQXOcHGBsc1RXo4zcwyBg8IJGyoochmj2Qh9tI1nJO+B61U6nnKbNcdVFQUHBPBdLxy9Yd6FlzkHETEjp0OfU/Svdrxq+LqvYnRkAsUbIHQ+O+dt6gwX/GukkSptjMaK+Cqk+LjKuTgn8OnAznNS+VL7iksyi8iEMSoSdlJkYk4GQ3cxgeG+r0rirl+ok9XXz/hr+x4Wk7nayivCkIuI45kJwjjUH1BchgCCOgwR59KcRSvx2yE1yI1kRZOyLaCDkjWmGJGO73dPXO9WSb/ACmeqMJSxPgUYOSbjcL9nYA6Ww5wCPTs6vuWOSHgmWaSRe6SVSMHBJBGWY9evgBWiPluR3eNLsaoyO02bILDK/iHUfpXr+bsqFma7XShywy+3u4B72fAkfGqVKf6TTLT044tX8MfUr1UM3qLIkJcdo6syr4kLp1H5al+tSwa0GEqOZuzFuxmZViGC5YEjTkbbb5qgg5NcEYuMrjxUk9WIbZsahq61b82okkSRSS9n2kiADTrMhDA6QvU9N/IUpL7JY1GlLp1QZ0qEHVggfJzllbRuNupquVcZPLL6tTbXFxi+CZf8tCJWZ7lE1LgkqckAN7o15OzZ8f1qw4faLYNLJPcalWIs2zdxFOPMjA+tVc3svRmRjcNlGZlbs1LYLIyjJP4QmlfIGsz+zBW/wDqWXIXtAsSgSlCx1MM7sS2d870VMU8onPWXTjtk+PY6BHKGAI6EZqk5sZitui41PdQ7HyVg7f4VNe+VuAiyh7LtDKSxdpGGGdj1J3OT61WXXMEa3TaxqCDTGw30k6u0PofdGfQ1G6+FMd0+imuqVjxFZPPLPECbuSN927NijHqypcTKRk9cak+tOArnXH+OL29tcRaVWGTvnSQTHJhZN+mPdfp+CuiClOorvW6DE6p18SWD1RRRVxWFFFFAFFFFAYorNFAVf8AN+27Uz/Z4u2Jz2mgas+efOvHMEc3Z64Z1hMeWOtNaOMbh9wQPUH69Kt6U/aVe9nZlMHMrBf3Y59MKR86AVz7S3YKXtUZQckpIzAYONRwndX4j9qvuH+0WF0RmilUucLpw4J9CCCfoK5x2BbTuVZ9Pe6Ak74wOgxUOCzHaaYgYnk7ndbAySAdYI3BoDsdnzrayEgdoCpw33THT8SoIHzqNzbxWC4sbhYZ4zIsZdBqAOpO+vdJB6qK9cp2r2kXYsIsKARJGSDKfxFlPun5mrm50SjTIiup8GAYfQ0BNtJxIiuvR1DD4EZrdmlPhfLFvFEi6NDqoDPCzRaiBjPdI8qnjhrD+HdTr/aKyD/GpP60Bp5XXsJbm06LG4lj/wB3MWOP+F1kHw00x0ocTs7pJ4J45o5GAaFg0ZUFX0sCdDH3WTy/GatYr66Hv2yN6xTBs/J1XH1oCv5vsLiSe2lgiWUW4lcAuEPasoSPcg93BcnY/hpHt7bis4MUZI+zNEV1hQNShtR1Ed4lz67YrpP84AP4kFzH8Yiw+serFe7fmO1dtK3EWr8pYK30bB/SgFTh/DuLsxEs/ZKWByNDlQWZn3wMkDSoGNsmn9BVbx3h5uISscnZyDDRSDfQ6+6Tg95fAjxBNHLvFftEQcrpdSUlT+jkXZl+u48wQfGgLSucc68txXl6UmuArMitGvYluyCCTBZ9eMElzggZ0jyro+aUeYeSzdzmZrl1GkKqBARjKMVfJ+8TKZ0nxJ+FAJfD+QTJJMU4kDIkhEhaD32ZVfLHtcvsFII2yD5YqbH7NLYAKl1CG2EZWNchyYiWx2neYiHby1MalRez21n7WFJZV7DMJ2A3IRwSR/EwrEb/AJ2q14L7Ooba6FzG+4OdARQpOHA6DIwHwPRRQHvkzktrGRpGnExZSD93oyzFCXJ1sSx0CmPi/FEto9b6jkhVVRlnY9FUeLGs8Y4rHbRGWUnAwAAMs7E4VFHVnY4AHjUDhXC3eQXV0B22CI4wcrbqeoHnIdtTegA26gHBuEyGX7TdYM5BVFXdbZDglFP4mOBqfxwPACr6jNabu8SJC8rrGg6sxCgfM7UBuzQWFLX845Lj/QIDKP6aUmKL4qcF5Nvyrg+den5ZM/8ApszTr/RKOyh+agkyD+0SPQUBtm45HOJ4rSQSTJG2CuSqPg6QXHdDZxtnNc1tJQydmH0yquGDe+jYG7L1znf1rprcWt4HMGAgjj14UDSozjAA6Hx2qn4vLwq6KtcxxSsNgXjJI9M4zWLVUwuwnLGD0dHO2ltxg3lCbe3ccaHtWByMEbanJ2wBnJYk9PWur8EhdLeJZTl1jUMfUAUucKPC7Vs20cMbNgApHufLBx061fcK41FPsh74UMy+Wrpv41HSaeFGcSzka2225JuDSRaUUUVvPOCiiigCiisNQGaKiwXqOWCsCUbS3ocA4/UViS+QMF1DUfAb469fIbHc1zKJbZdYJZpS9plg0tmSp/hsHI8xgg/TOflTFPeohQMwGs6V9Tgn9hWu+4jFGG7QgBV1N4jGcUckgoSfSOF2l1tnCkruST1GMAr/AFv/AGqTwx1FxCWyyBlXcgEnBw31/eukcU5CglOqFjCfIAMueudJ6fI0m8e5RSBxGLpHmbJWJY2MjeuFLYGT1IAFDmRyW79a2Ld0pR8O4qyr2lt2a7Z7KRHkJHnq0qoPpmp13PLFjtLe4UekRfHxMequnBkW7rYt3SHdczxEpHHMquzYOrYqo3bZsHPgPj6VeJe53BBHp0oBmW8r2Lv1pbS7rzZcUEgJAOAzLnz0nBPwyD9KAa1vPWsyTK+zhWHkwB/el4XlbUu6AmpwS1BykKxt5xZjJ/uEVW8R4YLeX7RDNNEjkLcEPq2GySHWG93cN6Nk+7UhbytgugQQdwRgg7gj1HlQEvsrsHKXMTj8skP/AOyOP8tebPjNy2c26SANjVFLs3wEir+9U8DNDA0WrUAdERySwU4ADE/iGcZ8cCreGcKAo6AYFQy3LBPalDL8yBwLjAja5aSGdddwx2jLgYVE30ZxjTVnc84WaRtI06AIMkHKt6AKcEsfKsxzhfdGMkk42yT1Pxr3JIrlS6hiucZGcZGDjPpUyBE4DatcOLu50lxnsYlYMtsp8yNmmYe8fDoPEtZ8W45BagGeVUJ2VScs58lUd5j8KouL8Btph3lEWDlniUI5AG41LgqPhvVBwThY1S3EDyWxlIIAYOxUbKWMgYsWG+PDYVXZbGCyycK5T6Gk317cnEEQtYz1lnGqQ/2YQRj4uw/s1JtOV4QyyTFrmVfdeYh9J81XARPkKrzPeIO5cRPjr2kWfllGX9q2R8du1OHtopBjOY5sH+66D/NUY6it+Z11TXkNGmsYqjTmVdOp4Z0x1GkOf8BNejzTajAklERPQSgx5/vAVYpxfTIOLXaFnjvF7eK6kjuYSiLpdpu0ycSK4HcUatOIm2zsBmq/+WeHB3Mqsig/dsGZ2l98t3AMqAEU53HfFOv8j2Vw5lCxSsSrMynVkqCFzg4OxPpua1ryVYDpbRjYg4HUMMEHfcEVx1xfkWx1FsepMWbqS3X/AEe2MnYW6zyFpTF2MbhmQDZtTHS5xtjHrW3g/MnDoBryUl0osirrk0FhnSDjvaTsT4Gmq75atZTmSFW7gj8QCoyApAO4GTjPmaiT8j2DgBrWJgCSARsC2M4HQZ0j6UVcV0jkr7ZLDk8EVPaLYFA4lYgqWGI3JwDjcAZG+w8/CmmGUMAR4gHcYO/mDuKqYeVbNXMi28YdmDEgdWVtSk+ZDbjyq5FTKjNFFFAFeXG1eqKAT25LOosJveOpwU1Bm372Cduu3lgVScU4HDanRJclCYzJkREsVQ6Scht2zKMjqc10ul7mflOK+ZGlLAxpIilcf60KCSCCCRpBGfGqvBh6Gta69fmIR4XHcJC6zqOzUaNIA0sxznTnukgY01XXHLEbKB9rhGUxnSuHAyNXvd479fOod37IrcI/YyOCR7jadDthgGcBM6hrbBHTO1buH+yqAdmZnZ9IXWgCaHIIJByuog6RnpnJ2Ga66ovs5DWXQ6Y18T4bLPoVLlootPf7MDXJ0xhznQuM9BnfqKk8K4PDbKRDGE1e8erOfNmO7n1JqbCoUBRgAbADoMeHpWyrDKYrBr0aXubrt9CW0LaZrluzVh1jQDMkg/sqdv6zKPGgI3BrOO8kmu5AsqP91CGUFViQnLDOQS7ZOfILUmfkqxbJ+zohPjHmM/VCKurC1SKNI41CoihVUdAAMAfSt9AIHMfKkVtbyzx3FzH2SlwuoSBiOg76k7nA2PjWvhnI11FEii5iOFHdaEjB8RqWTfcnfFX/ADORLPaWh3Ekhmcf1INLf52i/WmICgOczcF4hGf4EUq/7ObB+joP3qLJLOm8lrcJ/wDb1/8ALLV1KsYoDkicyQatDSqjflc6D9GwanDiQ1KoOSwOnG42x5fEV0i4tlcYdVceTAH96SeN8qWZvbRFt0TWs5bsx2eQqx75XB2LCgIFzdZAPkQalC8q0l5DgxiOW4j9RKX/AOYGqDPyNOv8G8XH5ZYdX+JHTH0NRx9WSbknBL0MLd1tF3VZPwHiEZ/hQzDzSUof7rrv/eqoW4uI55Ult7gHSjhQvaEKcqT93nbIqRAu+YLnVAyf0hWP5OwU/oalyTEOQBlwfDp08qT+K8bidGj7RY5MZVZMxnUpBGz4PUVbWXE4pI0lQk5G5DDJJG2MGvO1yeUz1Ph0U0/UvIZl2PeC9G+Ne4JAQc7k+6PPrvVUisCQVOF3fB/77V7trh3ZAD0930Hx8awbj0JU+aLZJe6Tn3dgKrOY+JOsSRwNie4kEKE76NWcvjx0qGbHoK1teZzn3s5zUeWMtxSxDEHEc8uPI4jUH44ZvrWjTrdYkZdXDw622brvgkHDGtJrVez0zR282P8AXxykJ95v3mDlWyd+vnXShSJzpIHFnENzNew48iI27VviMIf0p7FeujxTNFFFdAUUUUAUUUUAUUUUAUUUUAVg1mo19nQdifMDqR4/pQGqWdSdt/h4t4YoPE411BnUFMa8n3SemfjXmzlUsQPH3fVR4D4HORSpxjhSS3rKJ41lfS3Zb5YLupbHlhyKhNyS+lZL6IVyliyWEOkt2qlQzAFjhQfE+laTYIZu2I+8CdmD5KTqIA8MkDPwFKD8lTEg9spI8W1k5ySCDnY71Hv+XZYRrmu1TU2FPfzqb8IGrvHboKr8Sz9Jo+W07/1V/B0JTWaq+WtP2aLQ4lQrlXBJDDwIJJJFSuJXywRSTPssaFz8FBP/AEq5PJhkkm8FTwk9re3MvVYwluh8iMvJj0JaMf8ABTDVHyfZtDaRCXHavmSX1kkJdv1JHyq7zXThmivDSDOMjPlXoUAE0vcU/wDmNl/ubr/+erDifFkh0hgzM2cKgyxA6nHpkVW8R4taK8VxJINcYZF7wyBJo1ZHppX4YqO5LtlkapySwm8jGBRVf/LMGQDNHk4HvDx6fWrAV1NPog4uPaAil7iIKcQtZOgkhmib4js5FH+GSmKqLmhgn2aUnGi5jH/5MxfvIK6cLia3Vxh1DDyYAj9aq7zlSzl/iW0LHz0AH6gA1cCs0aydTx0KM/s+tT/DaeE/1JWI/utlf0qBLyJOuOyvidIwBLCG/VGTH0p9rBquVMJdothqLYdSZzq45f4giBBHbTb51LI0bfRkIP1qoubS7jmt51sJ9du5LYZG7SNxhlU6sDopGfKut4o0ioR08Iy3JFk9ZbOO2TyjmHBVdb+O4u4ZLa1BeO1WQglJZSmSwGezVsYQZODkeIrp6mqzj0lv2RjuSoSXuYO2okE4Hrtn5Vp4NeJHEkbz9qyrp1sNLNjpkfmx9etXmUu6K0w3Cv7rBvhW0UBmiiigCiiigCiiigCiiigCsEVmigI/2Vfyj3tXz86UeP8AJU11NLJ9q7ISBVxHHhmjBU6JG197o4BGCO0NO1YoDnS+zDBOLyXSZdaxkHQiZJ7PAYZGyDy7vTerEcktHFCtvPomi7QmR0Lh2lXSz41gq4wNODsMjxp0rBNAc7g9m0gnSR7xpIgysyNGSzhCxALdpg7kfh8BTLzbD2yw2+dp5lDjzjT7xx6ghNP/AB1eSzqvU4qnmaFriOY6tcaOi+QDlCxx59wDNZ7dVTU8TkkSUJS6RD5qidpIdMscWg60DuFMj5Axv4YJ6fmqB/Jt9rP346ainabjLHodPdXYjp4GtvN/KzcQdGDqqxwyrHudpXKaWYAbqNHn41U/zL4iHLLdqpOk6tchZSokwuT76anzv5dPCpbIz+pP+GaK9XOtKOFx6onw8GvwwZpAxAI3fB72nYNoyu4p2iBCjPXG9JXLvKt7BdLLLdmSIa8xa3YLkDTjPXBLDJ3xingCpxgo9ELr5XYbSXssC5zBLEs9uZCyO2tUkXHd2BYHPnj9Ko7S0sWXtnnZS41d8rndgc9P6o+tNnFuBx3JXtQTozgZ23x/2FV8nJ1uRg6/Md7oemfpt8qqnCTbeEa6NRVCtJykn5492VX8k2CgIJ8Y7oAYHruQNvE5q6h5ngyoLhcorZLDAzsF+NYTlOAYwXGnGDq6YJI/Uk/OtY5Nt9vf26d47VxQnHpITtos/wAyUmMYqk52t2eyn0DLqvaIB11IQ4x65WroDFZNaTzTxFIGAI8RkfOveaSfaLzKbTsEWRkLsS+hVL6AOoL7DvYG4PX0pQj9ot6EzqgYgHuhGJJ8BtgY9c/Kq5Wwi8NmmvRX2R3xi8HZc1muX8M9qch/i2ynHUo5U/HSy9PnTJwzn+0mlSEl4pX9xXHvZz0IyPA+tdjZGXTIW6e2r8cWhsorANGamUnCP/iO4qGa1t1OdHaO/lk6VX5jD/WpvKEsk8dxO11JBblljtVCdoGKKNbhWySuRnYjqarvaHeWV3xFrWeGfWr9nFPBgsWOksjI2A4DN1ByMmnqy4LcdnBEI8CAYjLxpEi7BdTqsrtLj3tHdDEDJGKATp+NXVvPh3iuMKGVxqTO+Gx+U5GCCDgjxpl5f9ozySxRSwYDuELBwcA9D0Gd9seRz6Urc52oiuzCut9EcagndnZs+gAJOBt5VK5R4KRxNInCloTqk0gkFkGc58wzAfKsPi2eK4rrKPolpNLLSRskvqcW+H6cLj34O2VmsCs1uPnQooooAooooAooooAooooAooooANL/ADdfxpHGkiPK00gjjSM4Ytucg5GkKAST4Yq/rn/tMsjLJaiRJWtx2mp4ATLG+F04I3CMNQPy8K5Kexbs4ONZ4FXifOMML9jdS3aJGp1qciZ3ZiAmoY+7CqSGU97PWt/D+b7J2U20txnXoaJ9blxobDRqxJDhtPu/m38Kr7DlmdJhKyydk0TRNGZlmkTO6htehU2Y7KdvWvLcEmSVpbszrESUBs3JeFBjCOkaktqAGWUkg4rzn8vNNZTb9uWGpp554OgcilXkmRjc9rblVYTN+cEggKdBzg060l+y+wZIHmkSRGmfI7YlpjGuydqW/EMt8jTrW+uLjFJs79woooqYCoHGuI/Z4mlKlguMgHBxnc+vwqfVPzZKqWk0jrrEaF9JJGoruBkAnc48K4844JQcVJbuiuXnaD7zOcKxVCO92mFBJGOg3A+db05tgxl9SHUVwQT0z++KU+F8Y4e8UZlh7OSQHCR63DatlC4AJZlUMFxkCtA5i4aVczRSZV5AgUSEssfVj+XBOk52BOKpxd9ja5aJ+Uh0k5rh0jRlicYBBXqRtuNmwc4q/wA1zXiN/BDddn9mAjSKOaVmd9UYYnOoAFdYC5677+VX1pzxBcSRxWxMjMy6sqyhVYMeuMatIzjyqcFL8xnudPHhZ/cTfayv/rYz49gMfN3rn83E1UnUGA8Djrg42Fdq575Ne9dJYZVR1XSVdSVYZJG4OVO58DXPr3kq+jHetu0HnGwf9Dg/pWDUUTdjltyj6j4b8Sojpo1KzbJZ7XAvQS6xqUsPD4VP5Zi1XtszAa+3Tf59fjiobR9ls0ckR8njZN/gVph9nPCZLi7SRVIihcOzkHSdjhVJxls9cdKoqhZvwk8ZN2uvo+VblKLeH16+x3IUULXqvaPgjj3LACh1mgEnEYLuWcqduzDknWDtmMgAA9M08Qc5wFVZtShiR0yNiAc+mTtV5d2CSEMdmGQGBwcHqPVT5HaqziHLyvk6ImyMHUCpxjHVeu3pVc1POYs01TpxiyL912K/CeCG7vvtUpHZxYKphgTJkvvkY0jIOB6Uw8mcvrbo8rHtJpnZ3kxjIZywAGThd+makWfDJ1VxriTW2SVVmONIGO8QAdvWr1EwAPLauxjjvshbbueIt7cYx9u/+T1RRRUykKKKKA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4592" name="AutoShape 16" descr="data:image/jpeg;base64,/9j/4AAQSkZJRgABAQAAAQABAAD/2wCEAAkGBxQTEhUUExQWFhUXGBYaGBcYGBwcHBoXFhQYFxseGh4gHiggGhwlHBgXITEhJikrLi4uFyAzODMsNygtLi0BCgoKDg0OGxAQGywmICQsLCwsNDQvLCwsLCwsLCwsLCwsLCwsLCwsLCwsLCwsLCwsLCwsLCwsLCwsLCwsLCwsLP/AABEIAOYA2wMBEQACEQEDEQH/xAAcAAABBAMBAAAAAAAAAAAAAAAAAwQFBgECBwj/xABREAACAQIDBAYGCAIHBAcJAQABAgMEEQASIQUxQVEGBxMiYXEUMlJigZEjQnKSobHB0TOCQ1OissLh8BUkY5MINHOjw9LxFyVEVGR0g7PiFv/EABsBAAIDAQEBAAAAAAAAAAAAAAADAgQFAQYH/8QAQBEAAQMBBAYIBAQFAwUBAAAAAQACAxEEEiExQVFhcYHwBRMiMpGhsdEUQsHhBiMzUjRicoLxJEOSFVOywtKi/9oADAMBAAIRAxEAPwDuOBCMCEYEIwIRgQjAhGBCMCEYEIwIRgQjAhGBCMCFzrpBtiGarljqYZpYKciNYxTvNG0pRXaSQKrahXVVBGl2bXMLVLRLQ3QQONE2NlcaKvdH9pSxSCop+5FVloYYv6OIMQIJmUkC91YlRqe1Vd4xXgtdJDE7Egeekc6lYls/5QkGk+WjnarVWbeqqWspoS0lXHIJDLaAdpGigAPePKLZ2UWK6gHjizFaLxN6gAVd0dMlZNl9JYJ5mgUusyqHMckbI2Qm1xmGovbdzHPFhr2uyKWWkZooulNHLJ2SVEZkuyhCcrMVJByBrZxcHVbjElxTGBCMCEYEIwIRgQjAhGBCMCEYEIwIRgQjAhGBCMCEYEIwIRgQjAhGBCMCEYEKodLekMcc6U0lR6OvZ9rI+bISpYoiK1rLcq5ZgQRkAHrXCpnuaOzmpMAJxVPg2uIqv0qmmlejhISUvUSzLMr27V1MjsLRAq113lZBwxSZay2YRyafLV4+ytfDXojI3R56/BSVVttPTzURI5pJwkLT6dm9SmYI0etypX6PtLWYiMAm18c6RY17ajNvpzj4qNlcQaaCqztGgnkgrlhhWSlWSbKzOgysLSv3X7rKkxcb7d21tMU2QkvjnvUOFRr0ZjWFaM4DHREVGPv5FSPRyrInSSjWCJKqlhKB1dlDRNIZEUKwCkdoul9chtuOGma4HNkqS048cik3LxBbhUJrt0zwvPJK1pjJFN2kBKWpyqU8vZ5ycpVA97kgdoG32xGKUdcx7cBQjjifPCm6iaWVhc0jEEHhkprpTtmn9AkhameMiIrDDLCCmbLkiCuuaK+YrYBr4YDfeC12mp3adqRSgoQrZ0CrmaFoJGLSU5CZmN2aNhmjY8TpdCTvaJji/ZJ+viD9OnelWmHqpC1WbFlIRgQjAhGBCMCEYEIwIRgQjAhGBCMCFqWwIWRgQs4EIwIRgQjAhYvgQq5006RikSNA6RyTsVWST+HEqgF5HO6y3UAEi7MouASRF7roqugVVc2vtGSlSNqSrlnkf1IpHSVJSO87M1syKBc3VgozKANQMUDbHMPbyGasts9/BuaV21t1aiammo4pahkjDS9nkAEFTGJFRi7qO1uI3C6kC97Zxhttja+O6TQ6EuBxa6qrWxdoxtWVdPlKjMJezcWK9qoEqkag94htP63GLaYnNYyU7vDI+GHBa1lkDr0Y3+/O1JLtKZaeTZRpu1yHs4pWcKgiI7SMt9cMi2tlGpj0IKnF10zCwTONNe/Ldj9VT6l18xtG7cm+z1qvQIIZZYmpWmMU9oysoYTOGVmz2dXmARmtc9r445NO3tXBiBUaqU+gx4IiiN4B5wrQ87Tgn2z9nR+nCCoZBTDtaiIM+QmWUCMopBB7rGd9D/SDljtlaDH1mZoGncNPoOC7auy+7kM+fPxTKeT6WbIGenR5RCHd5CyQqEqowXLMQ4zsqjQmm8cLko7sjA4bKE4tPDAE/wAy7HVlHnLEe/OxWLYCrU0ctHMcxjBhZr3Lwut4ZAeJKWF/aRsIe6hbM3fx0jx8qKd3OM8jRzrTfoZtZop4Wl9fMaKq4d8N9E553ewXwqicXLC4RTujHdcLzfbnUoWqskLZNIwPPOa6zjYWajAhGBCMCEYEIwIRgQjAhGBCMCFgnAhYAwIW2BCMCEYEIwIWDgQm1fWpDG0khsqjXS5PIADViToANSSMCFR9syVWda2XsUjjilHo7koyRSGJ2Ly3ZGcdkO7lC6kZjvxmWx7ZQI9uCtQgs7Sr20KinT0auhRI0nULIQqqSJkEiF7b2DIF4/xDvtjKkEj70JqS3EcDQ04GvBaELmMIfkCo/Ye2ainopFhemVssk0g7CVJVzOO1kGZssmQMDawFlUY03OFQ0tOoYjVgNlVQAqSQRrOHmnO0NnrSxwzx3PYPeRibs8c3dlZ24nNlkJ9zGXHI6cva7N2WwjID04rVexsIaW6M9xz9+C22yC8sXYDPO9lVBYHuHMHY/VRQ0iluAnO82GOWNpma5hy588jwUbW4Rua8Z888U9l2Y1H/ALvUziSKta2e2Ux1bLoEH9WcgKneGUXuWvjQdG2gcwYsHiOc9iodY4k3vm8ikKopMkE1RFG/ZuUnR1DABm7KXfp3JVV83sxnnioxzmSOjaTjlo2jxGHFXJWh8Ykpv9DzsSdTS9h20Ea96mZamnUcY2LNkF9wJ7eLwUrgrVwe7J4unfzQ71xovRlgzbiN3NQm2zK1aapjZT9CQiBhuNLUHNAd1vopbp4K1zvx3FwLTma/8m97xGO9LNKBw0f+Jy8DgnHTChyVRIJVatMhYfVqIlzRt9oqD8YVwtshDQ4Zxmv9pz8/UpjWguLDk8U4jLnYmNb07qoaQVEm0JRK1wIRFTayKSrL/CuFVgQTfd4kY9G2QuyyWOW0NCuw9G64z0lNM3rSwxOeGrxqx8tScNUVJDAhbYEIwIRgQjAhGBCMCFg4ELAGBC2wIRgQjAhGBCMCEYEKndYMTM9ColkiDVDLmjKgh/R5WT1lYH1SN3HFe1Oc2IloTIgC8AqubboJM9Os9TLPEZDZHWMXlVDImcxouZQEc2P1gvhjDfaHOjcQADxyyOfDgtOGJokAcaj6qF6D10UX+8VEVU2V5xTAQtIkKGZ82qXtISStzuVQBpe9+jW4AipArjSuA16FUcSTkaVNPFb1W0zVTtXkMKaAmNEbu5oCxSqdwdRodAdfoBuxWkeGu6kZnE7/AJRzrT2RF0ZlOjLdp52JxTvlp3p3BldC1MYxq0v1Y/C7xlGJOgDEmwBOKhjc60Ax4V7W7X4GquNlb8P29GHO8JjW7Bq6Keic1SpIQIO2VRbM6XEUqMfpFMiLZhYnMdFIBxpxiOO/dGHepxzHDQs6R7pA29mMK+62rqCWuao9LZfSYj2UYjuI4WyJKrx37xLEoxY62GXQXvVntZje0s7pxO3QQd2rirMFmEjHXu9lu0pSirxLZpF+jq4yZEt6s8YEU6crGy6ccrnniraAWGo+U+RxaedifZnAgtOkeeRHO1bVdQxip5y15KeQ007cSj5Qjm3EnsH8BI2JvaJGlo+YXm7xmPUcAlRkxyCug0O45H0KjamnBgkRhcUrMGHOiqRdvIJqR/8Ab+OOseXlrm5uy/rb7/8AshzQxxByH/ifb6LHSDpNGNn5J3vVxsqKBqzSwlWSS3BWXIxPvkDXDIbO6Se8wdgjHccCN4NRwqlPfcbdPeBw36DxXOatHlMksts7h2Cj1VzXJsPM/M88arCGBsbMhQK6ywflvll7xBw1Yeq9P9XTZtl0J/8Ap4R8kA/TF1eeVitgQs4EIwIRgQjAha5sCFtgQjAhGBCMCEw29taOkp5aiW+SJSzBbEnwFyBcmw3jfgQubnrUrJhmpNmHJrZ5p1S9uam1vvHAhSPV/wBNq6srHgqKaCONYRLnifP65ATvK7KcwzEW4C+BC6NgQjAhUPrV27TxQBTIPSI5IZ0iUFntFKrMWC3yKUDjM1hriErbzC3WpNNCCm3TN70ryJqYysy24iIiQgfaUFf5seZYQZLp+bDxw8itatG3tWPgoroXWBKmpp/qy2qouXfskwH82Vre+cTLusgDjm3snhl5eiHtuSkDI4jnnNaUuVK2spnAySZZlHNZ1yy6f9orH+c4hN3GS/2nhl5eibZz3o+I+qr21EcJmDOJUGUspGft6I3VgbevLBY7ty7sWGvDZGv0fR30a5IudhzOat9wne06SWteoM8wkmjRDS5FyIqvGskcyrc95mFib6ZSBpictp6tzKCgPe4YEbh9VyCziRrsakZfQp9HtJXnp6kaLW04DeE0BLWPjlaQf/ixWtMdI3MObD5H708U2yP7YP7h5jnyTWSmIlqIlFzdayADi47k6Lwu3/jk440h8bXHLuO3ZtPD6LsgMcpp/UPqOdaUgySNkJvBWRGMke3kZo2H2kLi/NUwqF7mNI+Zhr9CPGnmpzsDiHDJwp7c7lU63paYHTswstV2UkEyWJTMr2ufasyuQOTnUXxoQ2GocHYMqHN180pxCrvmMhaGCr6UPPOCh9nbKy/SzsWcAAZjewUWA+VhbF58lcGigWhZLGIjecau9N3ukJXvccDf8cRGC03tq0jYvRfVW99k0R/4QHyYj9MaK8MrXgQjAhGBCMCEYEIwIRgQjAhGBCMCFVespv8Ac1Q/0lTRp86uIn8AcCFFVO15INmZGQxmOFVklziwGUCR0tqWtmKgga2wIT7qw2KYKUzSrlmqiJXX2EtaKPcNEjyi3Ak4EK44EIwIXl5tsVcclUFMUgeeYOsi95rSMDdxZm007xNvLFeSRgdRy1LP0VPaIRLFQ54ZH29FL7J6xmjgjgqaSRgkaxl0YMWAULqCOXvYzJrC2R5fG8Z15/wm9TaYRdkidwx9PdRmzumUEfob/SCWnKK2ZfWiZezkGhP1bNrxQY6LDKJJMrr6nccx7JMloZcaDUObs4FTfSDphRyVlNUQzggCSOS6OpCMAyHVRoHX8cK+Cm6l7HN1EYjMZ+S6y0xiVrgdYKRr+k9NnkZZkN1jlFv62BsrD7UkLZB9jEIrLM6MNe0jMcDiP+LhXimSzxiS+07fD3GCTp+klNH2DCdLxGSna19YATJA27UKLJ/O2JTWWaVh7Jrg4f1ZOHHPgFGKeON+eGI4Zj2TMdKaZYJY+1uYqoT01kaxV2zSJu09aZdbet8cP+DmfdLhm267EcD6FJNojY43Tk6o+v1W9X06j7aCSCKZ2hZtMoAZHQqy3uSNch3fVwmDo2RjHNkcACPAg5+qsyT9cQYWOJGz2VfrtvT1IKraGDOWCg3YEtntm32DbrWsLDhi6yzRQuvnF1PpTz05rtngntTaVusrx5HBaUCiIdwAHix1P7Yk9xecVsw2SKBtG/craeozbyTjlE8FoSWcYKIvheiuqA/+56P7DfhK+NFeFVxwIRgQjAhGBCMCEYELBOBCpW1esinTP6Mj1WS4aRSqQKRwaeQhPu5sCEwp+lO06ixiipYUP1mE0vD6rWiRvNSwwITsf7Qb1toIvhFSL/jkbAhVzpPNOjxLJXPWPFNFK1IsdOJMiG+YJGokOXQ2wISW066TaRSngVo442EsxnhcKSjKUjKnKWzEXNjoFPPAhWpNsbWj1aCkql/4MjQv918y3/mGBCfbH6e000op5RJS1B3Q1C5C2tu41yj34WNzywIVqwIXl/bsJjrq5OVVMR9l2zj8DjPtQ7fBe0/Drq2ZzdTvoFOUEwkjBsCRoR4jFRXJWmN62fZ8R3ovyt+WAYKJkccKqLrqKlX1kBPIa/8ApiYe7QSpNs4kzY3i0eyhGo476Rp90ftiXWP1lWPgLL/22/8AEeyytHH7CD+UYOsfrK4bFZR/tt/4j2W2VRuAHkMcq4prY4WZNHglA9/0xyinf1BQ8fceRTp3s2ulgwxbILmtOz0XnI3ts800ZwF68P7sVrLXoOI/PAInHQov6Qgbm4eZSLbTTx+AxLqXJJ6WhGVfBYXai8m/D98d6gqH/WI9TvL3XZOrfrT2fS0MFLO8iPGGDN2ZZSTIzaFbkjXli0vPnNdI2R00oKmwgq4WY7lzBWP8rWb8MC4p/AhGBCMCEYEIwIVA68NotFsqRUfK8zLHYHvMpN3A8MoN/C+BCqfVts6FqeCZ2EzqgClrFYSNMiLuQjibXY3JOuBC6CzE6nXAhc16fdZy0+aCjIafUNLvWM8QvBn8dw8TuEKM6ktjNJLPXzEta6IzEktI+rtc6khdL+8cCF1zAhaPIBvNsCFSus1UqadYLBp3dBTg+tmzi5HEIFzFjut8MCFZ+qHa8stPUQTOZWpKiSBZTvdE9W54ka68reeBC5l1jUZTbFWANHEMg8uyCk/eBxTtYyK9R+G5QDI07D6qJps8Yzg5d1gfrDFKmlelfdebpFfosVO0Hfex8hoPwwUXWQsbkEyLY7RSLxoRrx0GBQLnLVmx3FQ7IxKYVO1kXd3j4bvnh7LO52eCyrT01Z4cGdo7MvH2qtaSCsqf4MTZfatYfebT5YYWwRd487ljS9K220dzsjZ7n6UU7S9Xkr27eZV+yC5PmTYfnhTrewYMb9FT+Ee83pHY+JUxS9XtIvrdo/m1v7oGEOt0pyoE1tjjGdSnx6LUMS3aFAo3s7Gw8yzYX8TO40BKn8PE0YhbUWxdnS3yRwyAb8hBt8jjpmnZ3iQuCKF3dAK2n6A0D7oyh912/Ikj8MTba5RpUTZYzoUDtLqr408xPJZBv/mH7YsMtp+ZvgkOsg+UpjFtTa+yCMk0nZgDQ/SRDmLG4T+ycW2TxvwBxVZ8L2ZhdC6JdesMhCV0fYtu7WO7J5surJ8M2GpS63Q1scyLJE6yIwurIQQfIjAhOMCEYELmnXVMadaGsQ3lhqGRUPquJ4mD35aJofHHCQBUpkUbpHhjczgqFTVmy53zq82zKg6tkbIjEc98ZW58L4GuDhULssMkTrsjSCrVszZldkLQ7RpqkHRO0TIOepjvm0x1KUXX9BppLs9Hs6Rjchonkiu2+zKH1vrrgQnFDHtSGNYoqOmRF9VVnsBc3P4kn44EJdhthuFDH9uVz+RwIUdWtKn/AFvbFNDzSmQMx8mfvDzAOBCh327HFddmxSy1Mvc9LqLtIc2lkDa3PKyrxN7YRJaI2AknLNXm9HzlhkeLrdZw4AZknRo2q/dRlO8EVbTSMGaKpuzDizxJfU6nVd+O2eds8QkbkVTe26aKB64qcR7ThmN7SUxTTi0cpJ8zZ10PI8sRtI7FVr9BuPxV0aQfLH6Kh1E5Y3PwGM/Ne2ADBRIk4FFxrmsD5DHVAu1JhW7VRNB3jyG4eZw+OBzs8Asi19LwwVa3tO8uJTnZvRirq7M/0MR4sCLj3V3nzNvPEnTww4NxPOlYMstqtn6ho3VkPDTxXQdhdDKWFikcBqZUy53ZQ9mYBgLErGmhB35rEYW+WR4xIA54pLWRsOsqYzq6h00Fythuuptp4eXLFGWO4VcifeGCabQqDHGWHNRexIXMwUsQNSq3zG2tlOIxtDnAFdkddaSE2WdTKpikleJUcO8i5RJISuXs0ygqqgNqd+Yeta+Gy3Gtpp5zS4esc6pyWa67NG8bhZImLKWQOtypU3UkcCbEEEYhFKGVqK1U5YS8DHJZi7WSYTVE4kdVZEVYxGiKxUtYXJJOVdSeGJSTBzbrRQKMcBYbxNU4qagq0a6AOxBdgxVAFJuQoJ1IA4DXU4jGwPJFVKR5YKgJ1BVaEBr2NgwvlYWGq5gD4breJx1/YwBXGG+KkLEjZt+uFVTaKmdI+hEUt2itE/gO6T4jh5j5HFuG2vZg7EearS2Rj8W4HyVY2Ht+u2PP3GK3N2ibWKQcyNx8CLEcxuxrRyNkFWlZj43MNHL0b0A6cwbThzR9yVQO1hJuVJ4g/WQ8G+djiagrVgQuQf8ASCqregRe1JK//LVQP/2H5YXN3Cr/AEYK2uPeqj0RpEkmKyKrr2bXDAEb1G4+eMipBqF7npBrTAGuFcQrRJ0dpFViIQtrsDGzIQyjeMpAw5tpkGledf0fC8igpzsVPjr7GwlqVQ3uVlOb1SosLhQACdPG+/E/in6FpH8PWelQMd5p9SnkVNTtv2hWeTSyD/LEfipFXPQjG/7f/wCj7pKp2fs8avJUTnkzsR+NhjhtEp0psfQzK4RgbyT5VPooqoWG/wBDCsSjkSSfEk4WXOdmVsWayRwNwA4AD0V86vOjmUCqlXvsPolP1UItn8GYbuSn3iMec6Yt1f8ATxnAd7adW4eu4LzVttXxMlR3Rlt/m46Nm8hWLqsuajap51QH3VIx63ott2xxD+UeYqvNzH8w71E9f1LZaGf2Jnj/AOal/wDw8WphVhVvoyS5a4ztp44fVcsbmMZtF7u8kZ51QZmNh+flzOJsYXGgVe02qKzsvSGnqdybUNJU1zZYVyxg2ZzoB5nifAc8WD1cAq7Ery9o6QnthLY+y313n6DzV62H0Tp6Re0ezuouZHtZbC5KjcoG++p8cUZbVJKaDAalCOzsjFSpfaFRNFAKgwhYiyKokkySv2jhRkjyHnezMpsDcDEW2cHAnHy8Vw2jUE4qKJHLFmmXPbtFjlZUkIUKCyj62UAXGtgMDbS4AD2XXWdpNUyqp2QlBHMI1sIVp2gVAoRRaTtQWBBB9UWtbjfEg+Nwq846a18qKJZI00Zlw+qZVu3FhRfSHUSFRdUubtbXKu+172vhLYXSOPVjBWHStjAvnFN4a+pl/g0pVfbnbJ/ZALW8cTMMbO8/wx81ATPd3W+OCcw0k7NlepiVrapEgLD4ux/u44erAqGk7z7e66DIcC4cB7+yeRbG9qeZvMov91BiF8HJo8/qV26dLjzwUjBTiMWDMx945reV9cBcgBNztKHMVMqZr5SMwuG5HXf4b8HVvpWhR1ja0qE6IwtTQRgQoLbmyI50McgvxVuKnmP9a4ZFK6J1WrkkbZW0K5xQVlRsquWRDZ4yD7skZ3g81YaeHmMbsUgkaHBYssZjddK9a7G2klTBFPH6kqK68wGF7HxG4+WGJa431/TXraFOUcrfeYD/AAYVP+mVo9E/xke8+hTPoKnfkPEKo8rn/LGSvadI91oVor/4Un2H/unEVnR98bwuWrqcqhmb2VUsfkATbEshU4DbgPNbVpt9ns36rwNmZ8Bin6bJqLX9HkI/lH5sDhXxEIzePP2WW78R2OuBd4JnUqyH6RXTxdSASeTeqfgcNaQ/uEHca+WauWfpexzG6x4B1HD1U/0M6PelS55FvBGe9f677wnio3t8Brc2zukrb8NHRh7bstg179XjoCpdL2ytbOz+7/546dmGkrq98eSCw1B9S7lv9pOSda6W2u4b/wDFj6hYxds0Y/lb6BYsnfO8p115UufZMj2uYZIZB/zAh/BziwRUURG+48OGg1XA6vaITRdW5ee4HmfDFCOEuxOS9f0h0rHALjMXeQ3+ysHRzoI85E1ZdU3iLcbe97I8Br5bscltQYLsXjznvXn+rknf1k5qTzw3K9xQqgCoAqDQACwA8hjMcSTUq4AAKBa1NMsiNGwurKVYeBFjjrXFpBGhDgCKFQ1RLTQyCSpqe0lQd0zS52Ubu6v1b2+qBfxxY/OlFGjDYKBIAiiNScdpxTaTpzS7o+1lPJIz/itjoscmmg3lc+Kj0VPBRr9LnmLpBTTNKAd6jum2mYC9h54kLHdoXuFFz4utQxpqmew6n0a7zUlS05JLzGLN925Fhbjx+Qw6Zhk7LHtA1VSonCPtPa6utTUXTKnfumUod1mUrb42sDiqbJMMaVVkWqE4VopKgqMyRASrJHF6gQIFzZShdsurSEFgST9Y6C5xGWV2IIpXfzRdhhYMQap1PtRVZELRxl83fmkEcahbXu1j3tdF467rE45DGX12eKJpOrptWaKvEjyKjpKiZfpo82RmObMq39bLZe8CQc3hgmiuU1lchlv1wWsdLOITTekyCnIZTHliJyNe6himYDU63J8cSFoNb10V4+6ibM04VNOC1m2hEkjRS1CUyRxqzM1mkYNmCrChvmIyEkkNa6jKb3EooS8XqVx5qozTXTdGHOhbbFkkaMtJn1dynaBRJ2RbudoFAUPbfYDC5g0Po3k7E2EuLauS1YN2EFPaqB1kxqOwY7znFuJAykfIk/PGn0cT2huWf0gB2TvXSOq3a8ybLp1T1R2tvjUSHGms5V7rxkvtmnHKlX4fSTn57sJtH6ZWn0MK22Pj6FOegid2U8yg+QY/rjJXsekT2mjepiskaZzTxm2n0r+yGHqjhmI190EHiMJnmETRpJy9zs9V5m3W4wm5H3vT7qT2ZsqKBAsaAD8SeZO8nxOuMtznPN55qefAblgOcXEucakp3JKBvNsRLgM1FQu1T2xWCJQXkvqRoqC2Z2HELcWHElRxuItc0fmnJviToaN/kKlMjjMjqBWfZ+zI6aGOGJQqILAfmT4kkkniScZ9te55vyGrnGp9twWvEAMBkFpWzADU2G8k8AOeKcbS4pwUN/0f5M9HVyD69ZKfnHEf8WPqcTbjA3UAFhONSSoDrY6w/SS2zaECQOcksgAbMQblI+GltX8NN18Sc4NFTkhrS40CY9D+hSU9pZQHm4cVT7PM+9+WMme0mTAYD1WnDZwzE5qzVE4vlB/zxUJVkBRO0KqUHJBFmb2nOWNfM+sx8FHxGJMazN591xznZNHso6XYUkutVVSMP6uL6NPI2uzfE4Z17WfptG84lL6lzu+7wwCZVVLQ0ihuyRfZuM7sfdzXN/wwNfPMaAn0C6WQwipH1StJQT1NjLemg4QobSMPfb6gPsjXXHSY4+72na9HBcF+TPsjVp4qcijjgTs4o7BVZysY3IouzMdwHix1Ompwuj5TUlSLmRCiXWoXIJMwCFQ2Y6DKRe5vu0wq6a0TKilVhEp6hLsscyHc2jqdeeo34YC5hpiD4KJDXiuBCia7oDTk56dnp5ODRsbfLl5EYsttL6UdQjakGztrVuB2KKqRWUulTGKmH+sQDMBzZOP+tcc6uKTuG6dWjx53LokkZ3xeHn4Kx7L2jHLFnjYMoG8eHC3A+GKrmOa667NWA5rhebko+oqUlp17OdpKyYI0ccElkplYg3mKmzEKdVcnMdFUb8XRG2I9oYDXmd3O8qj1j5T2T9t6mnhUkMVBI3EjUeWKFSr6UJ544hMZpLnwxxTAXMusOvElQIwbiJbH7Tan8Mo+GNiwR3Y7x0rKtr7z7o0L0N1W7DEWyqRZF7xjLm+n8V2lAPkHA+GLypLlPXK99uKPZgjH4Of8WEWn9MrW6DFbazj6FSnRCUR00sjblZifJUBOMoCpovU9JvDX1Oge6l9hwlEBZgsjXZzvu7nM3wG4eCjljDnm62YvrQZDdoXgJHmRxecypF5Rxct5aYUXDSVBMK2oCLnK2FwABqWYmwUe0xJAA5kYi1hkdQDnSSdmZQBU0CsHRnZJhQyy27aSxe2oUC+VFPFVudeJLHS9gPe11HDuN7u3W7edGoUC1Io7jbunSn9RJvJxlTOc+TH/AArbBguddYO3LD0dD3nAaU8k4L5tbX3R7wxu9EWT/edkMG79fD13K/YYOtlx7rcTv0D6n7qh9HullRHs9tnUgYSTzu0jjfkaONAicr5CWbgPjj2znBoqcl5VrS40CvnQ7oslIlzZpWHebl4LyH57+QGPNOZTs0LVhhEY2qa2hUMqNkF2Cmw5kDQfPFeorROpgoOjKSpB2cTrktLPPMmWSSbs2XKL6qil2PACyqul8WJXhoLQc8ABkAq0THFwc4eOa3rpZOwhmEgRp3QwQZQTJDmBeSQm5VezOYWtluoJJawBCxoIdozOo6l3rnOcLvIUf0h292ZWONe0mfSOMf3m5D9vMhUMBk7RwaMynyzCPAYuOhb7C6O5H7eoPa1B4/VjHJB4c/lxvKWeouR4N9d6hHDjffi70U/JIFFyQBzJsMVxsT96Y1WzzIXHasIpQnaxrls4S9gWtmya6qDY/E3c2YtbQDFJdC1zqlatWCKou8DzZY1NPGoHZmYswLSsdFygJYkaZmIBIFpxXbhNaHTrpsUJg8uAAw+u1L7NpjGhzEF3d5JCosueRi7ZRwW5sPAYTK++6oTYmXG0TxJCN2IA0TKJdagHQjEr2tRooSfYyxzdtT2Vm/iINFkUnUkcHG8Nx4774Z1lW3X46tY+yX1dDebx2/dP4YVW+VQLm5sLXPjhNSc05ZdwN+OLqaSy38uWOKQCr3SjpEtMhAIaYjury95uQ8OOLVmsxlNTkq9otAiFBmq71ZdDpNqVgLgmBGDzueNzfID7Tn5C54Y2wABQLGJqalerVUAWGgG4Y6uLzb1qzZtvzD2EiX5wI3+LFe1fplbPQP8AGt3FTeyFtQge3Kq+YaVFP9m+Ml5uscdQPotjp59Gv3AeP+VPHHmV4tPYKQAZn+X74e2MDFyFtsCm9JkFS38FL+jj2t4MvkRcL4XbXMLTmqPydPzbtDfq7gNBV6zR0F88PdWd248Bu88VJHgC9oGW0/ZXANCrnSHaghQtbMb5UX25G3Dy4k8ACeGK9ks5mfQ7ydQ0nnM0CY94jbeK4v0yqDFMbtd5EVnf3y0gYgX00AAHAKOWPbdHMEkdaUAJAGzCg99ZVaz9JSQxSNGbiKbM6n0AVu6v+jHYJ2sg+lYbvYU6hfM7z8BwwWqfrHXRkPNSs8PVtqcz5K2Tz8B88VCVZATGqqRGpZr2FtALkkmwCjeWJIAHEnHGNLjQIc4NFSm4qJFqGp5o1VuySWytmyh2Zcr6AZ9L6XGuhO/DZIg1gcDpolRTF7iCFDbXkiok+ijvK9kjW7MSfqoLklUG/KLDdzxJl+c0ccBiedaHXIBVoxOSd9G+j5gvNMc9RLq78h7K8gNPlyAxyea9RrcGjJEMV3tOxcc06oSzMpMeQoriRyQWkd2Hq2JyxKFsoNibkkAi7EjmXbrefuiNj7xc5aRVUkcsx9HEkxYCCaQqYoozGoJCXzF82cnQX0GYAYm18bWDHeNJ46lB8Uj3nVo2JWBGiSGCMdpK1o41JtmYKWJY20UKGYkDcNBuGFNBleXHeU1zhEwAbgtUldaySDtVmWOJTKyoFVJyx7i6kkZdTckg/LDJY2NjDhgSfJLhkc5xBy+qkcVVZRgQsgY6hYxxCQlqAN2pwKQCayS6FmIAHEmwA8eQwDHBdyVJ6RdNgLpTancZDuH2Rx8zp540YLCT2pPD3VCe2gYR+KqlNs6WfPIxO4nM2pY2v/o4vl7WUaFVZZ5JAXn/ACvQ/UBJfZKjKBlmlF7Wzahrnnvtf3fDDVWXScCF5m6x2vt+rP8A2Y+VPEMV7V+mtroD+MG4qwUhtRQn/jA/96R+dsY8orG7cVpdP913D6Kx0mrL8P3x55o7VCvIJw8fpMnYD+GLGZuYO6MHm2t7blB3ZlOLt8RsD8K/Lv17h5nYCnwRXzU5BWoKFAUWAA4aWHhyxRe75a7SedJWiBpTOtqLDTTl++KEj+tdQZDJPY2ma53tTaIe9Sx+hQP2Xio9aTzfcvuge0cbkEBZSBveNL2/Q3hp27ll2mfrH0GQVM6G0LVtU9XMO4jXVeGf6o8lFj528cejnLbPEIWc7eKnZIbzrxyHqumxZj3RxxnNqcAtM0GJSvootfMfPKcvz5eOJ3BTNRvlRe1IZO40ZUSRSK6hwWUlbizAEEjW+h3gHBG+47EbFyRnWNoCm1LAYRNPPIHmlOeWQiw7osABwRVGgx2SQyEADDIBcjjEYJJ3lNei1AaiU1so0NxTqfqx+19pt/kcNk7Deqbx2n7JbO27rDw3fdWOsfXnYf54rOzVgZKu7O2tRPEJJ5p552F/RYO1Tsz7ByZdRuLO1jYkADF4xXMgANZoa87FQ6xz9ddQT7YMMqwoJb5zmNi2YqGYlVLfWIUgX8MVJi1zzcyVyIODBezTnadEsgGpVlN1eNirLcFTlYEEXBIPgcSbKYzVulcdGH4OWmz6FIUyRrYXJPEkneSTqSeZwt73PNXFTawNFGpziCkgYELSSUDfgXQEmilxcnKt7aC5J5AccSa2uKCaKF6Q7YiplaxMjqLmMCxAva5Ootffa5HLFmOxvfjkFXktbWYZlc12ptqorGyn1eCLoo8+fmcaUUEcIqPFUHSS2g0HgnOzNiC927x/Afvjj5tSvQ2JrMX4nyUkXM0iUlMA0srCMG9gC2m/n+X4Y5HESbxULVagAWtzXpTob0fWgo4aZDfIveb2nY5nbwBYmw4CwxaWWprAheX+nr327WH3gPlHGP0xWtXcW5+H/wCL4H6K2CG+zQQDdAJbDeeyl7Ww88tvjjNaL3Z1gjxFFqdLs6wSDnCikKOQ2UKMzObRjgeN2PBQNSeW65sDhdUG1kkwaM/bech45VXj2sL3UCuuy6FYIwo1JuWY72Y6lj5/gABwxWfKXHrH5nIaANXufqtRjA0XW5JSST5cfHGZLKXdkZep5yT2t0qndJKszP6MpsCA0xH1YjcBB70hBHgoY8sadhiETPiHaMG7Xa9zfWm1VrZNcbcGZVG6zq3LAsa2GdgLe6mpt8cvyxt9CxXpDIdHqftVZgU70WohBAkXEKC3ix1b8T+GHTSdZIXLeijuRgKfpXAbXcQQfC4xFhocUOFQnBYDUkbraNe4y2tbgOOuJ1AxUMTgmszXYn/WgthbjUpgFAq9tVDVTrSr6gs859y/dXzcj7qnnh0PYHWachv0nglS9o3OJ3auKtmirYaADEMlNMWN8KU1okQvoNcFF2qcHu6cePhifdwUM0kcRUkY4haSSAb/AJYF0CqbPUE7tMcqpAKvbX6U08FwWzv7Ka6+J3D8/DFmKySSY0oEiW1Rx4ZlQI6XSVK5AwisWsgbLmV1y+vb1gdeAxqRWZkYxxKzZLRJKaDwCRSiVUKM3BrKpzWDIEtm3am7kDjib5RoTobC44vwCTKxwr3iEHAD1j8N/wAThHaecFfL4oG0yTnZOyaqvNol7Cn4yNvI8OLfDTmcJntUNm7xq7Vzlzgq351p7uDdfPO1WRuj0FPVbOpqUZqr0qGQsdX7NCWdm9ldL29079cL6PtE9okdI/u0oNVfqlWuKKJgY3PzXobGus9GBC8sdL5M22q4/wDEcfdKr+mK1q7nFbn4f/ij/SfULpGxHCUsbNoAgJ8t5xmBbNrcBI+uWKmOh+wxCplcWZhZVP8ARxA3SPTS4Fs1uIA1CjGDa7S2eQuHcBr/AFHS7dq+686yNrK3dPpqU5JJc4xJpjI6uhWWtooXpHtZYIixGY3Cqg3vI3qoPM6k8ACeGLNisptEgGWs6gMyuSPEbbxVVpCUU3OaVyWke1rud9vAABQOAUY1JiJHCgo0YAah7nM7ViOcXuLnKkdZkfdha40Li3E3Cm/wt+IxtdCnF43fVcUp0Y6WRzBVkYRyiw10VjuuDuueXjpfDZ7G5hJbiPRbENqa8UdgVcke+KasLbAhN6+pEcbOb2AJ03/DmcSa0uIAXCQBUrTo7SdkpaS3aSEvIfeNgFHgqgKPK/HDHvBNBkMBztUGNIFTmc0/mlv5YWTVTASeIrq3DWv44kDRcpVJMwG84iupJqkDdrgqpXU0rdoLGuaR1QeJA/PfiTWuceyKrji1uLiqntPp1ClxErSnn6q/jqfl8cXI7A92LjT1VSS3MGDRVVPaPSGpqe6WIU/UjFhbx4keZOL8dmiixA4lU3TSzGg8AsUmwWbVtPdGp/YD54k6YDJPisDji80Un2UNOO8QvgNWP+vlhNXPVy9DZxhh6pXZ8VTVaUsWRP6193wO74C5wqeeCz/qux1DPnfRKEk9o/SFBrPPurf0f6ARIe0mJnk5v6gPgv1vjfyGMW0dKyyi7H2W+fjo4eKsx2GOM3pO0fLnetulXTmOn+gpQJZt1xqqHxt6zDkNBx3Wwyx9GOk7cuDfMqFottDcjxd6KobA2zPQ1kNczPJI0hEqg3Lo1gyjmbbuAIHLHoInNHZaKALOtEDmgOcauOa9B9DOsKj2l3YXKSgXMMgCvYcRqQw8ibcbYeqatWXAheUdta7Xryf/AJipt8Kgj5YrWrucVufh/wDiT/SfULqvRSl7aKFmH0Uarb35V4/ZQ/2hwya+T6WtvVt6lmZz2DVx9N6uW+S/M5oyB8/t67lb3e/lyx5+SUvwyA0KkG0SM0mUXxBjLxU1zqatNVN2/wDRJmWAc9SHl/m3D3R7xx6Xq/houpHeOLvo3hp27lk2mbrHUGQSW0tpRwrdzqfVUas3kP13DjjsNnfMaN4nQEmON0jgxgqSqRtXPOwlkAJBB7PgIx9UczxJ4n4Y3rNchFxuWvbrXpD0I6OzB2b6gkbP2j12qLq9khxnpzdeKHeD4/54uiWmDljusgfjEeHP1RszpBVUxCh2AG5XF18rHcPK2B8EUuJCSJZYjQ+BVooOsg7poNeJjb/Cf/Nio/o/9p8VYbbv3BP5emlHK0eZ2RFOdgyE3ZbZB3b6AnNfmgwoWSVgNM8vf2U/io3UqpmPpXRndUJ8bj8xhBs0o+VO+IjPzLLdKKQf/ER/A3wfDS/tK718f7gmk/TejXdLfyVz/hxIWSY/L6KPxMWv1UbU9YNON3aN5KAPxIOGNsEpzoom2xDKpUTV9YB/o4fIu1/mAP1w5vRw+ZyU63/taoir6W1b6B8hP1Y1t+Orfjiwyxwt0V3pDrVM/AHwUelFPI2Zrkni5JJ+euG32NFAutsk0mJ8+aqSpujoGrnT5D98LdOdCtMsMbcXmvkEua2nisEGcncqDQnz4/jiNx7sTgpm1RR9lnkpGj2NX1P1RTR820a3gPW/u4pzW+ywabx2e+XqhsVqm/lHn7+itGwugMCEMymeTizju342Xd874yZ+lLRP2Y+yNmfj7UVqKwwxYvxO3291Ytq19NRJmqJANO6g3m3BVGp/IYTZ7E+V2AqdOriVOa1NjGOC5tt/ppU1144B2EG429Zh4kf3R8Scb0Fgig7T8XeQ4fUrOMk1owZg3Xz6BMtnbMVBf5sd5/YYsPkLlZigZCMM9aW2OPSaxMn8Kn7xbgW4W+IFvI4hOerhNc3Kte66YUyapbpxsvskStgJjmiZSzKbHVrK2n1gSNeR8MLsM5r1Zy0KNsiFL44rqfRLrRppqOGSpkCTlSJFFrZlYrccs1s1uF8aizVyPY+xzWbbrEvZO2qGdvd9I3DxN7Dzvwxl9L2sWaz39NaDfQ+S0ejZ3QyOLcy0jdiMV22CFUVUQBVUAKBuAAsAMfOnvc9xc41JVwLcnHAKoXPesXbpb/dIz3nW8pH1Yjfu/af+7fmMel6HslP9Q8Zd3adfD1Viy2U2mXqvlGLjs1bz6VVIRcuiM6Dkjso+QIGNsm93gDvAPqvQzdD2KV150eOwkehCT7IX8T6zEkk+ZOpxK8SE2OywWfsxNA9eJzKGb5YFPM1Tvot0XFTSGaORo5+0kBYagWt3WXlbX+bjhdst77PPcLasoN+8FeJs9n65pfWj6n/BCb7Q2fPFpUwZl/rIhmXzI+r5m2LEFqhm/SdjqOBU3mWMUmZUaxiFGrQ00osjrc8jY/I8Phi3fkbmk9VZpMvX6FJS9GDwY/Gx/bAJ9YUTYG6HJA9G5OBHyxLrwoHo86HBYHR6QcRf4/hg69q58A79wWydGJDx/DB8QF0dHnS5Lp0Y9pj+A/fETaNQTBYGaXFO02NDFq5H8x/zAxHrXnJM+HgZmPErDV1NHopzeCDj+AwXJHYlHxUMeDfIJ9SU1ZNpBTFFP15O78baE/C+K0lps0XffU6hjz5LodaJO4ym08+6mqLq6eSzVc7Nu7iaL8zw/lGKMnTFMIWU2n2HupCwl2Mr67BlzwVs2V0bp6f+FGqn2gLt943OMqa0TT/qOJ8h4ZK7FHHF3G09Vjau26Sl/jSqG9m+Zvui5xKCxSy9xvHR4qMtqZH3nKnbU6yZZLpRRlBxlcDN8B6q/EnyxtQdFNYKzO4D3z9Fnvtb5TSFvHnBVyHZDzOZJmaRzqcxJHzOp/LGh1gaLrBQLsdkAN6U1Kk5+xp1vIwJ4KP0GFgOecFYkmbGMcEzpqWevPdHY0/FrasPD2vy8cdfJHBni5UqyWjAYN9Ve9ibIjgQJGtlGuu9jzY8TjLkldI685XGMbG261RHWVXqlIYz60rKAPBGDk+WgHxxasLCZL2pVrY8COmtPOhfU8tVRQVErFGlUtlJPqlmyH4rlPxxsLKWvVQM1ftJ/fP9qZz+mPLfih35cY2n0+6u2IdorqePHALQUB0s28tNCznU+qiX9eQ+qo8OJPIE40LBY3WmUMyGZ2DSUY5NFScANZXJ4Vd3JYl5ZGux5ux4cgNABwAGPYG6AGtFAMBu5zXrrFZW2SG6Tjm46z7DIbFN7coEgjjTQzHvu3IbgB4Xv55cRGK5DO57nP8AlyCrzNiadtOZWmOqKV2XtaajdpIbMjayRE2DW+sp+q1uP546+GO0AMfnoP0WB0hYnQl1ohyzcPUj68hX7YfSukq7BXySHfG/da/hwb4a+AxjWno6WHMVGsc4KlBbGSZGh1FLbT6J009+0iQk8bWb7y2OFRWqeLuPPqPNNkhik77R6KCn6ulH8GeWPkM2ZR8NDb44vM6XlykYD5FVjYmDuOI8wmUvQuvT+HURP9tbfkDiw3pWA95hG4g/UKPw847rwd4/ykTsDao3dgfI/wCWGDpCy/zKJjtX8q0PRjarb5Il/m//AJOD/qVkGhx53rnU2o/MBzuS0XV5UtrNV28FBP6j8sLd0vGO5H4kfdd+Ckd35PCv2Urs/qwpgbuZJT7zWH4W/PFd3Stqf3aDh7qYsMDe9U8fZWzZnRmng9SJE8QBf4nfiq90sn6ryePIT2hjO40BK7R2nS0wvLIifaYAnyG8/AYI4L/6bSefBcfLd75oqXtfrWgXu00TStwJGVfyzHysMaMXRcjsXkNHifZU325gwYCTzxVQ2h0j2jV3BcxIfqp3Px9c/E2xejsdmhxpU7cfsoH4qbPsjw+6a0fRwb5CW5/6/wA8WHTnQpMsUbcXYnyUjLJDCBmKqBuHH4DCgHPyVh0jIxQ4JCPaVRUHJSRELxkbcPM7r/PyxJwjjxkKqm0SSYRDiprZPQ5A3aVB7aTiD6g+H1vjp4YqS21zhSPAeamyygG9IalW+Cl3abtwGKWaskrXalelPG0khsq/MngB4nE443PddCg94Y28VReh2xJdubRzSgiCOzS2JssdzljU+0xBF/tHhbG7FEI23QsaWQyOvFeoIowoCqAAAAANwAFgBhqWvPnUc2aSubmYT8zMceT/ABRlF/d/6q9Yvm4Lp1XUAA62sNTyGPLMYXH0WgBpXIdr7ReuqM6AmJLrCtuG5pDyzcL8AOePaWSy/DRdX8xxd9Bw9VsdE2cfxUu5u7SeOjZvUzsLZ3o8bVU4sBcINDru0sd53D44cWkK9aZ+ueIYzv581WNoVrTSM7Heb+XIDy3Y6BRWmMa0BoyHPmmrG+JLqwBgXEhtGULGw35gV03kkWsMMiaS4UWf0lMyKzuv6QQBpqQkY6OKT6KVTHOgCkHQkgDXx0t/6YtX3DtNNQV5VjI5RdeKOHA/dSmy562nNoqqQKBord8acNQQB8BhLooJTVzMdmHopmCVg/LfwKnR1hVsQCvFFMbC5Hd1+Z/LCXWCEjsuI348+KA60jNoKXj61H/pKFx9l83+EYQejDoePD7qXxDxnGeeCUPWlFxpJh8B+4ws9FPPzNXRaz+xySfrMj4Us5+X+eI/9HfpeFL406GOTdusyS/com82f9Mn64m3ogDEyeX3XPipTlGeeCD002pMLxQRRrzY/kSwB+WLLejYaYuJ8volmW0VpdA53qGr6zacpKy1Dp7qDLp5ra4+Jw1tns0eTMduPrVHVzvHakpu5CZw9Gbks+Zid5Y7/wAsOM5pQLrbHEMTUp9/s6OEXYog8SBiF5zk8XIxhQJjNt2IaIC53AKN55ePwBxMQuOJwVd9sYMG4lKwUNdUa2FOnNtDby9b8BhbpoI9pUP9RL/KFM7N6GQIc0l5n97df7PH4k4qyW2R2DcAmMsbG4uxKttLs8WA9UcgLaDlwxWAvYlPLqYBSMdIBw+X64lQKNSkNp7RjgjZ3YKqjU8vAcz4Y6AXG63NcJDRecuWn0rbdYsECkIDcA+qibjJIef7gC5OuxZ7OIm7dKyp5jIdi9J9D+jEOz6ZaeEbtXc73cjVm+W7gABiwkKbwIXnHqRnsawWsbQ/Cxl/fHlvxM2oiP8AV9FfsObuCk+sHbeY+hxneAagg6hDqE833n3fPFboiyXR8S8f079J4aNu5a9lsxtc3VfKMXbtA4+iitkBezI4Z1zgb8mXT4XxtNxC9LOLrgBqw1V/wpDaW0O0W1gsagqFUWGXszcciQQneHE2xIDCpVJrLhoMXHxrX644KpHliAWkdSwMdUUYEJfojSCorWZtUgXuj3ybA/DvH+UYbMergAGbvReRts3xFsOpmA36fP0CtW2dgRVFhIuv1XGjDyP6G4xShmfGez9lCSJkg7X3UJNsOppxaBxN4OQrDXgdx001NjyxeFpid3hQ+SRcnbkbw25qFnq+z/jwSxcza6/PcfhhrWh3ccCpfF3e+0j0WI66nbdLbzuPzGAseNCYLXEdKXE0I/pV+8Mcuu1KXxMZ+YeKO3g/rV++MF1+pd+IZ+4LDbQp1+uv4nBcedCgbVGPmU/U7cpksQMwITISlxkybkB0LZt436jDOpeVVNrjAzKb7T2zMyqIaZib6CxIUFFLC4FrBjbfzHDEXMY3vOAQ20PPcaSo9dm7Rm9ZkhHmL2/lufxGFG0WdmVTzwU7tpfnQc8U6peg0d808ryt90fqT8xhLre7JgAXW2JtavJKsmztjxxD6KJU8QNT5k6nFR8r5O8VZZGxndCkUpeZwuileTungHAaccTa2qg5yeABRieSiobpB0hipkzSNa98qj1nt7I/XdiUcb5TRqjJI2MVcueUNLW7dqRFEuWNbE7+ziU6ZnP1mOtuJsbAC+NeCBsQwzWXNM6Q45L0X0K6IU+zYBFALsbGSQjvSMOJ5Aa2XcPMkl6SrDgQjAheVej+2f8AZ9bXJlLMTLGi85UmsoPJfWJPhjL6UsPxTWCtADU7qY8cqK3Y3Ov3WipOA3reONtWdszsSzueLHUk/oMKcRk0UAwA1BfQbDZW2WIR5nMnWefJC1BU3UkHmDbAAnSEOFFrNOzasxY+J3DHTiltY1gwCTC3wIrRZJ4D54Fxa4F1Y6NbRFJWnObRTCxPAEm4PwNx5NfFiRnXQ4ZheNt0Zs1scT3X4+PsfJdVG6w1vv8A9f6/bNrqUt6by0B4X/PEbpUg5N2gbEaKVUxqdkwtq8MbHmUF/nbDGyyNycfFQMcbswEwk6M0h3wL8CR+RxMWqYfMoGyxH5VonROjH9CPizn82xL4yb93p7LnwkP7fVOY+jtMN1PH8Vv+d8QNolPzFSEEQ+UKSo6XsxaNAg5KAo/DEDI85k+KkGMGQCWFMeJxCineSq0o43x2ijeSgQDcMCFtgXFlRz3Y6ELc1GW50sL6ngN/yxK9oCjTSVRukvWCiXSntI/tn1B5e0fw88XYbE52MmCqS2sNwZikuhXVvV7VkFTUs8dO1iZH9eQcogdy8mIyi+gNrY02sa0UaFnucXGpXofYOw4KOFYaeMRxrwG8nizHezHmcSUVI4EIwIRgQvL/AFw7Hak2vJIBZJiJ1PAltJB55wxt7w54i5oc0gp1nmdBK2VuYNUwgrQ63X1eI/fxxlujLDQr6FZ7Wy1RiRh+2wpQrbX/AF8cQTxhmtd+OrhOkpRIzw+f+uGOVXQwuW5hUbz8MFVO4BmU2qayKPfv5cflvxNkT35KpabfZrOO2cdWnwUFWVbTsI4oyxJ7oUZmJ5AD9MX4YerxrivHdJ9KfGUaG0aMtf23K4bH23PQOtLXoyiwKNvKgjdcXDKN2motbwCLTZL/AGmZ+v3VWz2q52XZei6BSVwZQysHU6gg3uPA4yzVpoVoihFQnJZW378GBRikJY7foccIXQUkRiK6gkDfbAhaduOd8FV2iDJ4HAiiO1/1cYEUR6QPDBVFEduvPAihWDUKASWAA3k6AYBig4Ks7Z6e08NxF9M3u6L8W4/C+LsVikdi7AKpJa2NyxKrNPBtLbMmSFGZL6he7Em712OhI36knkMaUVnZH3RiqEk75M113oL1NU1LllqyKmcWIW30SHwU/wATzbTwGHJK6kBgQjAhGBCMCEYELi3/AEgXLzUMEto6dmYmoy3KsSFIvwUDKxF9dPZwIXNtpdBa6l+kiXt494kg74IO66+tu8CPHEXNDhQhOgtEsDr0bqHngeKiV21IpKune3EaqfiDiubI3QVtx/iGUfqNB8vdKPt6w0TzOb/LEfhNqcfxGP8At+f2SMnSBzuUfMn9sdFkbpKVJ+I53d1oHifZPqHYW0qr+HBKQeOXs1+81h+OHNhY3QsybpS1S955psw9FYYOrZIF7TaNbFCvsRnM503ZjZQfINhqoJ/srbiKTT7CoWkkOjTspJseJJ1CnX1ioBG44EK3dGuqFpWNRteUzysthErEKlwd7C2ovoq2UHngQoXbHVXtCgZpNmTGeMm5iYgP8Qe5J5ix5DC5ImSDtBMZK5ndKgY+nTwv2VbTSRSDfYEHzyPYgfE4oSdH/sPirjLb+4Kbpel1JJ6syg8n7n979MVXWWVvyqy20RO0qQFYrC4cN9ki3zwggjNPBByWC/IfriNVKiwXbxwLtFozAbyAPHHQKrhNEyqdsQJ680Y8M4v8r3wwQyOyaVAzRjNwUTV9NaVPVZpD7qn82th7bDKc8Eh1tiGWKh5Oms0zZKaHU7tDIx8lHH54ss6PaO8aqs+3uPdFFJUHVxtjaBDTAxRmxvO2W3lGBmB81GLrImM7ooqb5Xv7xXR+i/UjRQWapZqpxwPcjB+yDdviSDywxQXTKSlSJAkaKiKLKqAKoHIAaDAhLYEIwIRgQjAhGBCMCFC9IKakqojBVKHjbXKwYG/AqbAqRzGuFvmjYaPcBvK5Vc3boBLStfZW0Sqk6QTqWXfewYA2+C38cRbaInGgcCd4RUJPaFRthRlqdl09YB9ZAGv8GBb8MOXVD+kScejNj4U+nz7K3DAhSVHNtU6U+xoqb3nygDzACnAhPv8A/K7ZqP8ArFfHTqd4gidj+KrbjubAhSeyeqfZ8bdpUGerk4tMXtce6ALjQ6MTgQr7RJDCgjijEaDcqRlVHwC24YEJf0pfe+637eGBCPSl977rftgQmu0aennXJPEsq+zJEWHyK4EKk7W6ptkzXKxSwseMRcfJWDKPIDAhVev6ioSbxVsq+DwFvxUr+WBCYnqRnHq1/wD3Mo/XHLo1Lt460f8AsTqDvrx/ypf3xy6NS7eOtKJ1E3N3rz/LTOfxL4koqWpOo6iFu0qal7eygT80Y2+PHAhWLZ/VlseCxNOXI4ymRhw3qe7xHDjjhcBmUK4bPpqeBcsMSxLyjiyj5BRjqE69KX3vut+3iMCEelL733W/bxwIR6Uvvfdb9sCEelL733W/bAhHpS+991v2wIR6Uvvfdb9sCEelL733W/bAhHpS+991v2wIWfSV977rftgQoPb6gzxhvYaw5kXsNNT5cd3HGPbmtdaGB2o+PPjkoHNNKZVE8NhlbNqvhY7xYWPwG/jvKGMY20R0FDXLgd3p7rmlOV2gmv8AvLJraxUnW1xvuNQL2/LUY30xD7Sjy5hVtYi4OQm9luculjuv+HE3ELeGtjbLlqmDN3RdTYkszaX00zW320F77sCE6g2xCoN5i2twSraCw8N3G/vDmMCFL4EIwIRgQjAhGBCMCEYEIwIRgQjAhGBCSnp1cWZQfP8ATliD42vFHCqKJCkoshO+w3ak6cteAFhhUUNwnyx8uC4AnmLC6jAhN6+/ZtlIB01JtxHHhhU97qzdND4ea4U3olkKL3xva9jnuLm2uI2e91faNTjprp1oCWiilBGZwRxGW2HrqdYEIwIRgQjAhMdpbKjm9cG43MDYj9D8cVrRZIpx2xxXCKpvs3YEcRDasw3E8PIDCbP0dDCb2Z1lcDQE+al8bC97WXx5jxxfUlr6J7x+6n/lwIW3ovvf2V/bAhYWl97+yv7efzwIW/Yt/WN8l/bAhHZN7Z+S/tgQspGRbvk/Aa/IYEJXAhGBCMCEYEIwIRgQjAhGBCMCEYEIwIRgQkaqAOhUki9tR4G/HC5YxI0tOlBSEGzlUAZmNr8bXuSdbWvvxyGIRNug6/NcAW/oCXJ72vJ2HEncDbicNXUCgS1u9vv6x3+d74ELA2env/fb98CFuKNdNW099ud+eBCcYEL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7" name="16 Imagen" descr="índic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92529" y="4765433"/>
            <a:ext cx="1369489" cy="1438276"/>
          </a:xfrm>
          <a:prstGeom prst="rect">
            <a:avLst/>
          </a:prstGeom>
        </p:spPr>
      </p:pic>
      <p:pic>
        <p:nvPicPr>
          <p:cNvPr id="18" name="17 Imagen" descr="índic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62537" y="1301260"/>
            <a:ext cx="934776" cy="999392"/>
          </a:xfrm>
          <a:prstGeom prst="rect">
            <a:avLst/>
          </a:prstGeom>
        </p:spPr>
      </p:pic>
      <p:pic>
        <p:nvPicPr>
          <p:cNvPr id="20" name="19 Imagen" descr="image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4015" y="1435742"/>
            <a:ext cx="2006478" cy="1438607"/>
          </a:xfrm>
          <a:prstGeom prst="rect">
            <a:avLst/>
          </a:prstGeom>
        </p:spPr>
      </p:pic>
      <p:pic>
        <p:nvPicPr>
          <p:cNvPr id="22" name="21 Imagen" descr="images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15663" y="945755"/>
            <a:ext cx="1788868" cy="1381988"/>
          </a:xfrm>
          <a:prstGeom prst="rect">
            <a:avLst/>
          </a:prstGeom>
        </p:spPr>
      </p:pic>
      <p:pic>
        <p:nvPicPr>
          <p:cNvPr id="23" name="22 Imagen" descr="índice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40877" y="4821113"/>
            <a:ext cx="2379785" cy="1359877"/>
          </a:xfrm>
          <a:prstGeom prst="rect">
            <a:avLst/>
          </a:prstGeom>
        </p:spPr>
      </p:pic>
      <p:pic>
        <p:nvPicPr>
          <p:cNvPr id="25" name="24 Imagen" descr="images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4300" y="3754316"/>
            <a:ext cx="1612440" cy="1420690"/>
          </a:xfrm>
          <a:prstGeom prst="rect">
            <a:avLst/>
          </a:prstGeom>
        </p:spPr>
      </p:pic>
      <p:cxnSp>
        <p:nvCxnSpPr>
          <p:cNvPr id="27" name="26 Conector recto de flecha"/>
          <p:cNvCxnSpPr/>
          <p:nvPr/>
        </p:nvCxnSpPr>
        <p:spPr bwMode="auto">
          <a:xfrm flipV="1">
            <a:off x="1837592" y="4229100"/>
            <a:ext cx="1679331" cy="237392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27 Elipse"/>
          <p:cNvSpPr/>
          <p:nvPr/>
        </p:nvSpPr>
        <p:spPr bwMode="auto">
          <a:xfrm>
            <a:off x="219808" y="2655277"/>
            <a:ext cx="5732584" cy="1503485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9" name="28 Elipse"/>
          <p:cNvSpPr/>
          <p:nvPr/>
        </p:nvSpPr>
        <p:spPr bwMode="auto">
          <a:xfrm>
            <a:off x="1450732" y="2268415"/>
            <a:ext cx="4747846" cy="2294793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1" name="30 Elipse"/>
          <p:cNvSpPr/>
          <p:nvPr/>
        </p:nvSpPr>
        <p:spPr bwMode="auto">
          <a:xfrm>
            <a:off x="7420708" y="3903785"/>
            <a:ext cx="914400" cy="9144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2" name="Rectangle 3"/>
          <p:cNvSpPr txBox="1">
            <a:spLocks/>
          </p:cNvSpPr>
          <p:nvPr/>
        </p:nvSpPr>
        <p:spPr>
          <a:xfrm>
            <a:off x="6233747" y="1716821"/>
            <a:ext cx="3552092" cy="4525962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Researcher interested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 in identify risk factors related to illness Yes/No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kumimoji="0" lang="en-US" sz="2400" b="0" i="0" u="none" strike="noStrike" kern="0" cap="none" spc="0" normalizeH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kern="0" noProof="0" dirty="0">
                <a:solidFill>
                  <a:srgbClr val="4D4D4D"/>
                </a:solidFill>
                <a:latin typeface="+mn-lt"/>
              </a:rPr>
              <a:t>Multiple factor model is needed (</a:t>
            </a:r>
            <a:r>
              <a:rPr lang="en-US" sz="2400" kern="0" dirty="0">
                <a:solidFill>
                  <a:srgbClr val="4D4D4D"/>
                </a:solidFill>
                <a:latin typeface="+mn-lt"/>
              </a:rPr>
              <a:t>A kind of </a:t>
            </a:r>
            <a:r>
              <a:rPr lang="en-US" sz="2400" kern="0" noProof="0" dirty="0">
                <a:solidFill>
                  <a:srgbClr val="4D4D4D"/>
                </a:solidFill>
                <a:latin typeface="+mn-lt"/>
              </a:rPr>
              <a:t>Regression?)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7D468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7D468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3" name="32 Imagen" descr="images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663233" y="4572000"/>
            <a:ext cx="2996584" cy="1843087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3"/>
          <p:cNvSpPr>
            <a:spLocks noGrp="1"/>
          </p:cNvSpPr>
          <p:nvPr>
            <p:ph type="body" idx="4294967295"/>
          </p:nvPr>
        </p:nvSpPr>
        <p:spPr>
          <a:xfrm>
            <a:off x="0" y="1109889"/>
            <a:ext cx="9753599" cy="51847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ca-ES" sz="3600" dirty="0">
                <a:latin typeface="+mj-lt"/>
                <a:cs typeface="Times New Roman" pitchFamily="18" charset="0"/>
              </a:rPr>
              <a:t>Fit a linear </a:t>
            </a:r>
            <a:r>
              <a:rPr lang="ca-ES" sz="3600" dirty="0" err="1">
                <a:latin typeface="+mj-lt"/>
                <a:cs typeface="Times New Roman" pitchFamily="18" charset="0"/>
              </a:rPr>
              <a:t>regression</a:t>
            </a:r>
            <a:r>
              <a:rPr lang="ca-ES" sz="3600" dirty="0">
                <a:latin typeface="+mj-lt"/>
                <a:cs typeface="Times New Roman" pitchFamily="18" charset="0"/>
              </a:rPr>
              <a:t> model to </a:t>
            </a:r>
          </a:p>
          <a:p>
            <a:pPr eaLnBrk="1" hangingPunct="1">
              <a:lnSpc>
                <a:spcPct val="90000"/>
              </a:lnSpc>
            </a:pPr>
            <a:r>
              <a:rPr lang="ca-ES" sz="3600" dirty="0" err="1">
                <a:latin typeface="+mj-lt"/>
                <a:cs typeface="Times New Roman" pitchFamily="18" charset="0"/>
              </a:rPr>
              <a:t>probability</a:t>
            </a:r>
            <a:r>
              <a:rPr lang="ca-ES" sz="3600" dirty="0">
                <a:latin typeface="+mj-lt"/>
                <a:cs typeface="Times New Roman" pitchFamily="18" charset="0"/>
              </a:rPr>
              <a:t> of </a:t>
            </a:r>
            <a:r>
              <a:rPr lang="ca-ES" sz="3600" dirty="0" err="1">
                <a:latin typeface="+mj-lt"/>
                <a:cs typeface="Times New Roman" pitchFamily="18" charset="0"/>
              </a:rPr>
              <a:t>response</a:t>
            </a:r>
            <a:r>
              <a:rPr lang="ca-ES" sz="3600" dirty="0">
                <a:latin typeface="+mj-lt"/>
                <a:cs typeface="Times New Roman" pitchFamily="18" charset="0"/>
              </a:rPr>
              <a:t> variable</a:t>
            </a:r>
          </a:p>
          <a:p>
            <a:pPr eaLnBrk="1" hangingPunct="1">
              <a:lnSpc>
                <a:spcPct val="90000"/>
              </a:lnSpc>
            </a:pPr>
            <a:endParaRPr lang="ca-ES" sz="2800" dirty="0">
              <a:latin typeface="+mj-lt"/>
              <a:cs typeface="Times New Roman" pitchFamily="18" charset="0"/>
            </a:endParaRPr>
          </a:p>
          <a:p>
            <a:pPr algn="ctr">
              <a:lnSpc>
                <a:spcPct val="90000"/>
              </a:lnSpc>
              <a:buFont typeface="Arial" charset="0"/>
              <a:buNone/>
            </a:pPr>
            <a:r>
              <a:rPr lang="es-ES_tradnl" sz="4000" b="1" dirty="0">
                <a:solidFill>
                  <a:schemeClr val="hlink"/>
                </a:solidFill>
                <a:latin typeface="+mj-lt"/>
                <a:cs typeface="Times New Roman" pitchFamily="18" charset="0"/>
              </a:rPr>
              <a:t>P(Y=1) = </a:t>
            </a:r>
            <a:r>
              <a:rPr lang="es-ES_tradnl" sz="4000" b="1" dirty="0">
                <a:solidFill>
                  <a:schemeClr val="hlink"/>
                </a:solidFill>
                <a:latin typeface="+mj-lt"/>
                <a:cs typeface="Times New Roman" pitchFamily="18" charset="0"/>
                <a:sym typeface="Symbol" pitchFamily="18" charset="2"/>
              </a:rPr>
              <a:t></a:t>
            </a:r>
            <a:r>
              <a:rPr lang="es-ES_tradnl" sz="4000" b="1" dirty="0">
                <a:solidFill>
                  <a:schemeClr val="hlink"/>
                </a:solidFill>
                <a:latin typeface="+mj-lt"/>
                <a:cs typeface="Times New Roman" pitchFamily="18" charset="0"/>
              </a:rPr>
              <a:t> +</a:t>
            </a:r>
            <a:r>
              <a:rPr lang="es-ES_tradnl" sz="4000" b="1" dirty="0">
                <a:solidFill>
                  <a:schemeClr val="hlink"/>
                </a:solidFill>
                <a:latin typeface="+mj-lt"/>
                <a:cs typeface="Times New Roman" pitchFamily="18" charset="0"/>
                <a:sym typeface="Symbol" pitchFamily="18" charset="2"/>
              </a:rPr>
              <a:t></a:t>
            </a:r>
            <a:r>
              <a:rPr lang="es-ES_tradnl" sz="4000" b="1" baseline="-30000" dirty="0">
                <a:solidFill>
                  <a:schemeClr val="hlink"/>
                </a:solidFill>
                <a:latin typeface="+mj-lt"/>
                <a:cs typeface="Times New Roman" pitchFamily="18" charset="0"/>
              </a:rPr>
              <a:t>1</a:t>
            </a:r>
            <a:r>
              <a:rPr lang="es-ES_tradnl" sz="4000" b="1" dirty="0">
                <a:solidFill>
                  <a:schemeClr val="hlink"/>
                </a:solidFill>
                <a:latin typeface="+mj-lt"/>
                <a:cs typeface="Times New Roman" pitchFamily="18" charset="0"/>
              </a:rPr>
              <a:t>X</a:t>
            </a:r>
            <a:r>
              <a:rPr lang="es-ES_tradnl" sz="4000" b="1" baseline="-30000" dirty="0">
                <a:solidFill>
                  <a:schemeClr val="hlink"/>
                </a:solidFill>
                <a:latin typeface="+mj-lt"/>
                <a:cs typeface="Times New Roman" pitchFamily="18" charset="0"/>
              </a:rPr>
              <a:t>1</a:t>
            </a:r>
            <a:r>
              <a:rPr lang="es-ES_tradnl" sz="4000" b="1" dirty="0">
                <a:solidFill>
                  <a:schemeClr val="hlink"/>
                </a:solidFill>
                <a:latin typeface="+mj-lt"/>
                <a:cs typeface="Times New Roman" pitchFamily="18" charset="0"/>
              </a:rPr>
              <a:t>+ .......+</a:t>
            </a:r>
            <a:r>
              <a:rPr lang="es-ES_tradnl" sz="4000" b="1" dirty="0">
                <a:solidFill>
                  <a:schemeClr val="hlink"/>
                </a:solidFill>
                <a:latin typeface="+mj-lt"/>
                <a:cs typeface="Times New Roman" pitchFamily="18" charset="0"/>
                <a:sym typeface="Symbol" pitchFamily="18" charset="2"/>
              </a:rPr>
              <a:t></a:t>
            </a:r>
            <a:r>
              <a:rPr lang="es-ES_tradnl" sz="4000" b="1" baseline="-30000" dirty="0">
                <a:solidFill>
                  <a:schemeClr val="hlink"/>
                </a:solidFill>
                <a:latin typeface="+mj-lt"/>
                <a:cs typeface="Times New Roman" pitchFamily="18" charset="0"/>
              </a:rPr>
              <a:t>K</a:t>
            </a:r>
          </a:p>
          <a:p>
            <a:pPr algn="ctr">
              <a:lnSpc>
                <a:spcPct val="90000"/>
              </a:lnSpc>
              <a:buFont typeface="Arial" charset="0"/>
              <a:buNone/>
            </a:pPr>
            <a:endParaRPr lang="es-ES_tradnl" sz="4000" b="1" baseline="-30000" dirty="0">
              <a:solidFill>
                <a:schemeClr val="hlink"/>
              </a:solidFill>
              <a:latin typeface="+mj-lt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s-ES_tradnl" sz="3200" dirty="0" err="1">
                <a:latin typeface="+mj-lt"/>
                <a:cs typeface="Times New Roman" pitchFamily="18" charset="0"/>
              </a:rPr>
              <a:t>Solving</a:t>
            </a:r>
            <a:r>
              <a:rPr lang="es-ES_tradnl" sz="3200" dirty="0">
                <a:latin typeface="+mj-lt"/>
                <a:cs typeface="Times New Roman" pitchFamily="18" charset="0"/>
              </a:rPr>
              <a:t> </a:t>
            </a:r>
            <a:r>
              <a:rPr lang="es-ES_tradnl" sz="3200" dirty="0" err="1">
                <a:latin typeface="+mj-lt"/>
                <a:cs typeface="Times New Roman" pitchFamily="18" charset="0"/>
              </a:rPr>
              <a:t>equation</a:t>
            </a:r>
            <a:r>
              <a:rPr lang="es-ES_tradnl" sz="3200" dirty="0">
                <a:latin typeface="+mj-lt"/>
                <a:cs typeface="Times New Roman" pitchFamily="18" charset="0"/>
              </a:rPr>
              <a:t> lead </a:t>
            </a:r>
            <a:r>
              <a:rPr lang="es-ES_tradnl" sz="3200" dirty="0" err="1">
                <a:latin typeface="+mj-lt"/>
                <a:cs typeface="Times New Roman" pitchFamily="18" charset="0"/>
              </a:rPr>
              <a:t>to</a:t>
            </a:r>
            <a:r>
              <a:rPr lang="es-ES_tradnl" sz="3200" dirty="0">
                <a:latin typeface="+mj-lt"/>
                <a:cs typeface="Times New Roman" pitchFamily="18" charset="0"/>
              </a:rPr>
              <a:t> </a:t>
            </a:r>
            <a:r>
              <a:rPr lang="es-ES_tradnl" sz="3200" dirty="0" err="1">
                <a:latin typeface="+mj-lt"/>
                <a:cs typeface="Times New Roman" pitchFamily="18" charset="0"/>
              </a:rPr>
              <a:t>incoherent</a:t>
            </a:r>
            <a:r>
              <a:rPr lang="es-ES_tradnl" sz="3200" dirty="0">
                <a:latin typeface="+mj-lt"/>
                <a:cs typeface="Times New Roman" pitchFamily="18" charset="0"/>
              </a:rPr>
              <a:t> </a:t>
            </a:r>
            <a:r>
              <a:rPr lang="es-ES_tradnl" sz="3200" dirty="0" err="1">
                <a:latin typeface="+mj-lt"/>
                <a:cs typeface="Times New Roman" pitchFamily="18" charset="0"/>
              </a:rPr>
              <a:t>results</a:t>
            </a:r>
            <a:r>
              <a:rPr lang="es-ES_tradnl" sz="3200" dirty="0">
                <a:latin typeface="+mj-lt"/>
                <a:cs typeface="Times New Roman" pitchFamily="18" charset="0"/>
              </a:rPr>
              <a:t>, as linear </a:t>
            </a:r>
            <a:r>
              <a:rPr lang="es-ES_tradnl" sz="3200" dirty="0" err="1">
                <a:latin typeface="+mj-lt"/>
                <a:cs typeface="Times New Roman" pitchFamily="18" charset="0"/>
              </a:rPr>
              <a:t>combination</a:t>
            </a:r>
            <a:r>
              <a:rPr lang="es-ES_tradnl" sz="3200" dirty="0">
                <a:latin typeface="+mj-lt"/>
                <a:cs typeface="Times New Roman" pitchFamily="18" charset="0"/>
              </a:rPr>
              <a:t> </a:t>
            </a:r>
            <a:r>
              <a:rPr lang="es-ES_tradnl" sz="3200" dirty="0" err="1">
                <a:latin typeface="+mj-lt"/>
                <a:cs typeface="Times New Roman" pitchFamily="18" charset="0"/>
              </a:rPr>
              <a:t>could</a:t>
            </a:r>
            <a:r>
              <a:rPr lang="es-ES_tradnl" sz="3200" dirty="0">
                <a:latin typeface="+mj-lt"/>
                <a:cs typeface="Times New Roman" pitchFamily="18" charset="0"/>
              </a:rPr>
              <a:t> </a:t>
            </a:r>
            <a:r>
              <a:rPr lang="es-ES_tradnl" sz="3200" dirty="0" err="1">
                <a:latin typeface="+mj-lt"/>
                <a:cs typeface="Times New Roman" pitchFamily="18" charset="0"/>
              </a:rPr>
              <a:t>be</a:t>
            </a:r>
            <a:r>
              <a:rPr lang="es-ES_tradnl" sz="3200" dirty="0">
                <a:latin typeface="+mj-lt"/>
                <a:cs typeface="Times New Roman" pitchFamily="18" charset="0"/>
              </a:rPr>
              <a:t> </a:t>
            </a:r>
            <a:r>
              <a:rPr lang="es-ES_tradnl" sz="3200" dirty="0" err="1">
                <a:latin typeface="+mj-lt"/>
                <a:cs typeface="Times New Roman" pitchFamily="18" charset="0"/>
              </a:rPr>
              <a:t>lower</a:t>
            </a:r>
            <a:r>
              <a:rPr lang="es-ES_tradnl" sz="3200" dirty="0">
                <a:latin typeface="+mj-lt"/>
                <a:cs typeface="Times New Roman" pitchFamily="18" charset="0"/>
              </a:rPr>
              <a:t> </a:t>
            </a:r>
            <a:r>
              <a:rPr lang="es-ES_tradnl" sz="3200" dirty="0" err="1">
                <a:latin typeface="+mj-lt"/>
                <a:cs typeface="Times New Roman" pitchFamily="18" charset="0"/>
              </a:rPr>
              <a:t>than</a:t>
            </a:r>
            <a:r>
              <a:rPr lang="es-ES_tradnl" sz="3200" dirty="0">
                <a:latin typeface="+mj-lt"/>
                <a:cs typeface="Times New Roman" pitchFamily="18" charset="0"/>
              </a:rPr>
              <a:t> 0 </a:t>
            </a:r>
            <a:r>
              <a:rPr lang="es-ES_tradnl" sz="3200" dirty="0" err="1">
                <a:latin typeface="+mj-lt"/>
                <a:cs typeface="Times New Roman" pitchFamily="18" charset="0"/>
              </a:rPr>
              <a:t>or</a:t>
            </a:r>
            <a:r>
              <a:rPr lang="es-ES_tradnl" sz="3200" dirty="0">
                <a:latin typeface="+mj-lt"/>
                <a:cs typeface="Times New Roman" pitchFamily="18" charset="0"/>
              </a:rPr>
              <a:t> </a:t>
            </a:r>
            <a:r>
              <a:rPr lang="es-ES_tradnl" sz="3200" dirty="0" err="1">
                <a:latin typeface="+mj-lt"/>
                <a:cs typeface="Times New Roman" pitchFamily="18" charset="0"/>
              </a:rPr>
              <a:t>over</a:t>
            </a:r>
            <a:r>
              <a:rPr lang="es-ES_tradnl" sz="3200" dirty="0">
                <a:latin typeface="+mj-lt"/>
                <a:cs typeface="Times New Roman" pitchFamily="18" charset="0"/>
              </a:rPr>
              <a:t> 1</a:t>
            </a:r>
          </a:p>
          <a:p>
            <a:pPr lvl="1">
              <a:lnSpc>
                <a:spcPct val="90000"/>
              </a:lnSpc>
            </a:pPr>
            <a:r>
              <a:rPr lang="es-ES_tradnl" sz="3200" dirty="0" err="1">
                <a:latin typeface="+mj-lt"/>
                <a:cs typeface="Times New Roman" pitchFamily="18" charset="0"/>
              </a:rPr>
              <a:t>Need</a:t>
            </a:r>
            <a:r>
              <a:rPr lang="es-ES_tradnl" sz="3200" dirty="0">
                <a:latin typeface="+mj-lt"/>
                <a:cs typeface="Times New Roman" pitchFamily="18" charset="0"/>
              </a:rPr>
              <a:t> </a:t>
            </a:r>
            <a:r>
              <a:rPr lang="es-ES_tradnl" sz="3200" dirty="0" err="1">
                <a:latin typeface="+mj-lt"/>
                <a:cs typeface="Times New Roman" pitchFamily="18" charset="0"/>
              </a:rPr>
              <a:t>to</a:t>
            </a:r>
            <a:r>
              <a:rPr lang="es-ES_tradnl" sz="3200" dirty="0">
                <a:latin typeface="+mj-lt"/>
                <a:cs typeface="Times New Roman" pitchFamily="18" charset="0"/>
              </a:rPr>
              <a:t> </a:t>
            </a:r>
            <a:r>
              <a:rPr lang="es-ES_tradnl" sz="3200" dirty="0" err="1">
                <a:latin typeface="+mj-lt"/>
                <a:cs typeface="Times New Roman" pitchFamily="18" charset="0"/>
              </a:rPr>
              <a:t>find</a:t>
            </a:r>
            <a:r>
              <a:rPr lang="es-ES_tradnl" sz="3200" dirty="0">
                <a:latin typeface="+mj-lt"/>
                <a:cs typeface="Times New Roman" pitchFamily="18" charset="0"/>
              </a:rPr>
              <a:t> a </a:t>
            </a:r>
            <a:r>
              <a:rPr lang="es-ES_tradnl" sz="3200" dirty="0" err="1">
                <a:latin typeface="+mj-lt"/>
                <a:cs typeface="Times New Roman" pitchFamily="18" charset="0"/>
              </a:rPr>
              <a:t>transformation</a:t>
            </a:r>
            <a:r>
              <a:rPr lang="es-ES_tradnl" sz="3200" dirty="0">
                <a:latin typeface="+mj-lt"/>
                <a:cs typeface="Times New Roman" pitchFamily="18" charset="0"/>
              </a:rPr>
              <a:t> </a:t>
            </a:r>
            <a:r>
              <a:rPr lang="es-ES_tradnl" sz="3200" dirty="0" err="1">
                <a:latin typeface="+mj-lt"/>
                <a:cs typeface="Times New Roman" pitchFamily="18" charset="0"/>
              </a:rPr>
              <a:t>that</a:t>
            </a:r>
            <a:r>
              <a:rPr lang="es-ES_tradnl" sz="3200" dirty="0">
                <a:latin typeface="+mj-lt"/>
                <a:cs typeface="Times New Roman" pitchFamily="18" charset="0"/>
              </a:rPr>
              <a:t> </a:t>
            </a:r>
            <a:r>
              <a:rPr lang="es-ES_tradnl" sz="3200" dirty="0" err="1">
                <a:latin typeface="+mj-lt"/>
                <a:cs typeface="Times New Roman" pitchFamily="18" charset="0"/>
              </a:rPr>
              <a:t>ensures</a:t>
            </a:r>
            <a:r>
              <a:rPr lang="es-ES_tradnl" sz="3200" dirty="0">
                <a:latin typeface="+mj-lt"/>
                <a:cs typeface="Times New Roman" pitchFamily="18" charset="0"/>
              </a:rPr>
              <a:t> </a:t>
            </a:r>
            <a:r>
              <a:rPr lang="es-ES_tradnl" sz="3200" dirty="0" err="1">
                <a:latin typeface="+mj-lt"/>
                <a:cs typeface="Times New Roman" pitchFamily="18" charset="0"/>
              </a:rPr>
              <a:t>normality</a:t>
            </a:r>
            <a:r>
              <a:rPr lang="es-ES_tradnl" sz="3200" dirty="0">
                <a:latin typeface="+mj-lt"/>
                <a:cs typeface="Times New Roman" pitchFamily="18" charset="0"/>
              </a:rPr>
              <a:t> and </a:t>
            </a:r>
            <a:r>
              <a:rPr lang="es-ES_tradnl" sz="3200" dirty="0" err="1">
                <a:latin typeface="+mj-lt"/>
                <a:cs typeface="Times New Roman" pitchFamily="18" charset="0"/>
              </a:rPr>
              <a:t>all</a:t>
            </a:r>
            <a:r>
              <a:rPr lang="es-ES_tradnl" sz="3200" dirty="0">
                <a:latin typeface="+mj-lt"/>
                <a:cs typeface="Times New Roman" pitchFamily="18" charset="0"/>
              </a:rPr>
              <a:t> </a:t>
            </a:r>
            <a:r>
              <a:rPr lang="es-ES_tradnl" sz="3200" dirty="0" err="1">
                <a:latin typeface="+mj-lt"/>
                <a:cs typeface="Times New Roman" pitchFamily="18" charset="0"/>
              </a:rPr>
              <a:t>possible</a:t>
            </a:r>
            <a:r>
              <a:rPr lang="es-ES_tradnl" sz="3200" dirty="0">
                <a:latin typeface="+mj-lt"/>
                <a:cs typeface="Times New Roman" pitchFamily="18" charset="0"/>
              </a:rPr>
              <a:t> </a:t>
            </a:r>
            <a:r>
              <a:rPr lang="es-ES_tradnl" sz="3200" dirty="0" err="1">
                <a:latin typeface="+mj-lt"/>
                <a:cs typeface="Times New Roman" pitchFamily="18" charset="0"/>
              </a:rPr>
              <a:t>values</a:t>
            </a:r>
            <a:endParaRPr lang="ca-ES" dirty="0">
              <a:latin typeface="+mj-lt"/>
              <a:cs typeface="Times New Roman" pitchFamily="18" charset="0"/>
            </a:endParaRPr>
          </a:p>
        </p:txBody>
      </p:sp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200472" y="477491"/>
            <a:ext cx="3995057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ca-ES" sz="3200" b="1" u="none" dirty="0"/>
              <a:t>Second </a:t>
            </a:r>
            <a:r>
              <a:rPr lang="ca-ES" sz="3200" b="1" u="none" dirty="0" err="1"/>
              <a:t>approach</a:t>
            </a:r>
            <a:endParaRPr lang="ca-ES" sz="3200" b="1" u="none" dirty="0"/>
          </a:p>
        </p:txBody>
      </p:sp>
      <p:pic>
        <p:nvPicPr>
          <p:cNvPr id="5" name="4 Imagen" descr="imag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07926" y="5365413"/>
            <a:ext cx="1898073" cy="1519971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imag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91055" y="5043055"/>
            <a:ext cx="1814945" cy="1814945"/>
          </a:xfrm>
          <a:prstGeom prst="rect">
            <a:avLst/>
          </a:prstGeom>
        </p:spPr>
      </p:pic>
      <p:sp>
        <p:nvSpPr>
          <p:cNvPr id="37889" name="Rectangle 3"/>
          <p:cNvSpPr>
            <a:spLocks noGrp="1"/>
          </p:cNvSpPr>
          <p:nvPr>
            <p:ph type="body" idx="4294967295"/>
          </p:nvPr>
        </p:nvSpPr>
        <p:spPr>
          <a:xfrm>
            <a:off x="441614" y="1268561"/>
            <a:ext cx="9464386" cy="51847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ca-ES" sz="2400" dirty="0" err="1">
                <a:latin typeface="+mj-lt"/>
                <a:cs typeface="Times New Roman" pitchFamily="18" charset="0"/>
              </a:rPr>
              <a:t>Remember</a:t>
            </a:r>
            <a:r>
              <a:rPr lang="ca-ES" sz="2400" dirty="0">
                <a:latin typeface="+mj-lt"/>
                <a:cs typeface="Times New Roman" pitchFamily="18" charset="0"/>
              </a:rPr>
              <a:t> </a:t>
            </a:r>
            <a:r>
              <a:rPr lang="ca-ES" sz="2400" dirty="0" err="1">
                <a:latin typeface="+mj-lt"/>
                <a:cs typeface="Times New Roman" pitchFamily="18" charset="0"/>
              </a:rPr>
              <a:t>Odds</a:t>
            </a:r>
            <a:r>
              <a:rPr lang="ca-ES" sz="2400" dirty="0">
                <a:latin typeface="+mj-lt"/>
                <a:cs typeface="Times New Roman" pitchFamily="18" charset="0"/>
              </a:rPr>
              <a:t> as </a:t>
            </a:r>
            <a:r>
              <a:rPr lang="ca-ES" sz="2400" dirty="0" err="1">
                <a:latin typeface="+mj-lt"/>
                <a:cs typeface="Times New Roman" pitchFamily="18" charset="0"/>
              </a:rPr>
              <a:t>ratio</a:t>
            </a:r>
            <a:r>
              <a:rPr lang="ca-ES" sz="2400" dirty="0">
                <a:latin typeface="+mj-lt"/>
                <a:cs typeface="Times New Roman" pitchFamily="18" charset="0"/>
              </a:rPr>
              <a:t> </a:t>
            </a:r>
            <a:r>
              <a:rPr lang="ca-ES" sz="2400" dirty="0" err="1">
                <a:latin typeface="+mj-lt"/>
                <a:cs typeface="Times New Roman" pitchFamily="18" charset="0"/>
              </a:rPr>
              <a:t>between</a:t>
            </a:r>
            <a:r>
              <a:rPr lang="ca-ES" sz="2400" dirty="0">
                <a:latin typeface="+mj-lt"/>
                <a:cs typeface="Times New Roman" pitchFamily="18" charset="0"/>
              </a:rPr>
              <a:t> </a:t>
            </a:r>
            <a:r>
              <a:rPr lang="ca-ES" sz="2400" dirty="0" err="1">
                <a:latin typeface="+mj-lt"/>
                <a:cs typeface="Times New Roman" pitchFamily="18" charset="0"/>
              </a:rPr>
              <a:t>probability</a:t>
            </a:r>
            <a:r>
              <a:rPr lang="ca-ES" sz="2400" dirty="0">
                <a:latin typeface="+mj-lt"/>
                <a:cs typeface="Times New Roman" pitchFamily="18" charset="0"/>
              </a:rPr>
              <a:t> of </a:t>
            </a:r>
            <a:r>
              <a:rPr lang="ca-ES" sz="2400" dirty="0" err="1">
                <a:latin typeface="+mj-lt"/>
                <a:cs typeface="Times New Roman" pitchFamily="18" charset="0"/>
              </a:rPr>
              <a:t>response</a:t>
            </a:r>
            <a:r>
              <a:rPr lang="ca-ES" sz="2400" dirty="0">
                <a:latin typeface="+mj-lt"/>
                <a:cs typeface="Times New Roman" pitchFamily="18" charset="0"/>
              </a:rPr>
              <a:t> </a:t>
            </a:r>
            <a:r>
              <a:rPr lang="ca-ES" sz="2400" dirty="0" err="1">
                <a:latin typeface="+mj-lt"/>
                <a:cs typeface="Times New Roman" pitchFamily="18" charset="0"/>
              </a:rPr>
              <a:t>vs</a:t>
            </a:r>
            <a:r>
              <a:rPr lang="ca-ES" sz="2400" dirty="0">
                <a:latin typeface="+mj-lt"/>
                <a:cs typeface="Times New Roman" pitchFamily="18" charset="0"/>
              </a:rPr>
              <a:t> </a:t>
            </a:r>
            <a:r>
              <a:rPr lang="ca-ES" sz="2400" dirty="0" err="1">
                <a:latin typeface="+mj-lt"/>
                <a:cs typeface="Times New Roman" pitchFamily="18" charset="0"/>
              </a:rPr>
              <a:t>probability</a:t>
            </a:r>
            <a:r>
              <a:rPr lang="ca-ES" sz="2400" dirty="0">
                <a:latin typeface="+mj-lt"/>
                <a:cs typeface="Times New Roman" pitchFamily="18" charset="0"/>
              </a:rPr>
              <a:t> of non </a:t>
            </a:r>
            <a:r>
              <a:rPr lang="ca-ES" sz="2400" dirty="0" err="1">
                <a:latin typeface="+mj-lt"/>
                <a:cs typeface="Times New Roman" pitchFamily="18" charset="0"/>
              </a:rPr>
              <a:t>response</a:t>
            </a:r>
            <a:endParaRPr lang="ca-ES" sz="2400" dirty="0">
              <a:latin typeface="+mj-lt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ca-ES" sz="2400" dirty="0">
              <a:latin typeface="+mj-lt"/>
              <a:cs typeface="Times New Roman" pitchFamily="18" charset="0"/>
            </a:endParaRPr>
          </a:p>
          <a:p>
            <a:pPr algn="ctr">
              <a:lnSpc>
                <a:spcPct val="90000"/>
              </a:lnSpc>
              <a:buFont typeface="Arial" charset="0"/>
              <a:buNone/>
            </a:pPr>
            <a:r>
              <a:rPr lang="es-ES_tradnl" b="1" dirty="0" err="1">
                <a:solidFill>
                  <a:schemeClr val="hlink"/>
                </a:solidFill>
                <a:latin typeface="+mj-lt"/>
                <a:cs typeface="Times New Roman" pitchFamily="18" charset="0"/>
              </a:rPr>
              <a:t>Odds</a:t>
            </a:r>
            <a:r>
              <a:rPr lang="es-ES_tradnl" b="1" dirty="0">
                <a:solidFill>
                  <a:schemeClr val="hlink"/>
                </a:solidFill>
                <a:latin typeface="+mj-lt"/>
                <a:cs typeface="Times New Roman" pitchFamily="18" charset="0"/>
              </a:rPr>
              <a:t>= P(Y=1) /P(Y=0)</a:t>
            </a:r>
            <a:endParaRPr lang="es-ES_tradnl" b="1" baseline="-30000" dirty="0">
              <a:solidFill>
                <a:schemeClr val="hlink"/>
              </a:solidFill>
              <a:latin typeface="+mj-lt"/>
              <a:cs typeface="Times New Roman" pitchFamily="18" charset="0"/>
            </a:endParaRPr>
          </a:p>
          <a:p>
            <a:pPr algn="ctr">
              <a:lnSpc>
                <a:spcPct val="90000"/>
              </a:lnSpc>
              <a:buFont typeface="Arial" charset="0"/>
              <a:buNone/>
            </a:pPr>
            <a:endParaRPr lang="es-ES_tradnl" b="1" baseline="-30000" dirty="0">
              <a:solidFill>
                <a:schemeClr val="hlink"/>
              </a:solidFill>
              <a:latin typeface="+mj-lt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s-ES_tradnl" sz="2800" dirty="0">
                <a:latin typeface="+mj-lt"/>
                <a:cs typeface="Times New Roman" pitchFamily="18" charset="0"/>
              </a:rPr>
              <a:t>Log </a:t>
            </a:r>
            <a:r>
              <a:rPr lang="es-ES_tradnl" sz="2800" dirty="0" err="1">
                <a:latin typeface="+mj-lt"/>
                <a:cs typeface="Times New Roman" pitchFamily="18" charset="0"/>
              </a:rPr>
              <a:t>tranforming</a:t>
            </a:r>
            <a:r>
              <a:rPr lang="es-ES_tradnl" sz="2800" dirty="0">
                <a:latin typeface="+mj-lt"/>
                <a:cs typeface="Times New Roman" pitchFamily="18" charset="0"/>
              </a:rPr>
              <a:t> </a:t>
            </a:r>
            <a:r>
              <a:rPr lang="es-ES_tradnl" sz="2800" dirty="0" err="1">
                <a:latin typeface="+mj-lt"/>
                <a:cs typeface="Times New Roman" pitchFamily="18" charset="0"/>
              </a:rPr>
              <a:t>Odds</a:t>
            </a:r>
            <a:r>
              <a:rPr lang="es-ES_tradnl" sz="2800" dirty="0">
                <a:latin typeface="+mj-lt"/>
                <a:cs typeface="Times New Roman" pitchFamily="18" charset="0"/>
              </a:rPr>
              <a:t> </a:t>
            </a:r>
            <a:r>
              <a:rPr lang="es-ES_tradnl" sz="2800" dirty="0" err="1">
                <a:latin typeface="+mj-lt"/>
                <a:cs typeface="Times New Roman" pitchFamily="18" charset="0"/>
              </a:rPr>
              <a:t>we</a:t>
            </a:r>
            <a:r>
              <a:rPr lang="es-ES_tradnl" sz="2800" dirty="0">
                <a:latin typeface="+mj-lt"/>
                <a:cs typeface="Times New Roman" pitchFamily="18" charset="0"/>
              </a:rPr>
              <a:t> </a:t>
            </a:r>
            <a:r>
              <a:rPr lang="es-ES_tradnl" sz="2800" dirty="0" err="1">
                <a:latin typeface="+mj-lt"/>
                <a:cs typeface="Times New Roman" pitchFamily="18" charset="0"/>
              </a:rPr>
              <a:t>get</a:t>
            </a:r>
            <a:r>
              <a:rPr lang="es-ES_tradnl" sz="2800" dirty="0">
                <a:latin typeface="+mj-lt"/>
                <a:cs typeface="Times New Roman" pitchFamily="18" charset="0"/>
              </a:rPr>
              <a:t> </a:t>
            </a:r>
            <a:r>
              <a:rPr lang="es-ES_tradnl" sz="2800" dirty="0" err="1">
                <a:latin typeface="+mj-lt"/>
                <a:cs typeface="Times New Roman" pitchFamily="18" charset="0"/>
              </a:rPr>
              <a:t>logistic</a:t>
            </a:r>
            <a:r>
              <a:rPr lang="es-ES_tradnl" sz="2800" dirty="0">
                <a:latin typeface="+mj-lt"/>
                <a:cs typeface="Times New Roman" pitchFamily="18" charset="0"/>
              </a:rPr>
              <a:t> </a:t>
            </a:r>
            <a:r>
              <a:rPr lang="es-ES_tradnl" sz="2800" dirty="0" err="1">
                <a:latin typeface="+mj-lt"/>
                <a:cs typeface="Times New Roman" pitchFamily="18" charset="0"/>
              </a:rPr>
              <a:t>function</a:t>
            </a:r>
            <a:endParaRPr lang="es-ES_tradnl" sz="2800" dirty="0">
              <a:latin typeface="+mj-lt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s-ES_tradnl" b="1" dirty="0">
                <a:solidFill>
                  <a:schemeClr val="hlink"/>
                </a:solidFill>
                <a:latin typeface="+mj-lt"/>
                <a:cs typeface="Times New Roman" pitchFamily="18" charset="0"/>
              </a:rPr>
              <a:t>log </a:t>
            </a:r>
            <a:r>
              <a:rPr lang="es-ES_tradnl" b="1" dirty="0" err="1">
                <a:solidFill>
                  <a:schemeClr val="hlink"/>
                </a:solidFill>
                <a:latin typeface="+mj-lt"/>
                <a:cs typeface="Times New Roman" pitchFamily="18" charset="0"/>
              </a:rPr>
              <a:t>Odds</a:t>
            </a:r>
            <a:r>
              <a:rPr lang="es-ES_tradnl" b="1" dirty="0">
                <a:solidFill>
                  <a:schemeClr val="hlink"/>
                </a:solidFill>
                <a:latin typeface="+mj-lt"/>
                <a:cs typeface="Times New Roman" pitchFamily="18" charset="0"/>
              </a:rPr>
              <a:t>=log( P(Y=1) /P(Y=0)) =</a:t>
            </a:r>
            <a:r>
              <a:rPr lang="es-ES_tradnl" b="1" dirty="0" err="1">
                <a:solidFill>
                  <a:schemeClr val="hlink"/>
                </a:solidFill>
                <a:latin typeface="+mj-lt"/>
                <a:cs typeface="Times New Roman" pitchFamily="18" charset="0"/>
              </a:rPr>
              <a:t>logit</a:t>
            </a:r>
            <a:r>
              <a:rPr lang="es-ES_tradnl" b="1" dirty="0">
                <a:solidFill>
                  <a:schemeClr val="hlink"/>
                </a:solidFill>
                <a:latin typeface="+mj-lt"/>
                <a:cs typeface="Times New Roman" pitchFamily="18" charset="0"/>
              </a:rPr>
              <a:t>(P(Y=1))</a:t>
            </a:r>
          </a:p>
          <a:p>
            <a:pPr lvl="1">
              <a:lnSpc>
                <a:spcPct val="90000"/>
              </a:lnSpc>
            </a:pPr>
            <a:endParaRPr lang="es-ES_tradnl" dirty="0">
              <a:latin typeface="+mj-lt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s-ES_tradnl" dirty="0" err="1">
                <a:latin typeface="+mj-lt"/>
                <a:cs typeface="Times New Roman" pitchFamily="18" charset="0"/>
              </a:rPr>
              <a:t>Logit</a:t>
            </a:r>
            <a:r>
              <a:rPr lang="es-ES_tradnl" dirty="0">
                <a:latin typeface="+mj-lt"/>
                <a:cs typeface="Times New Roman" pitchFamily="18" charset="0"/>
              </a:rPr>
              <a:t> </a:t>
            </a:r>
            <a:r>
              <a:rPr lang="es-ES_tradnl" dirty="0" err="1">
                <a:latin typeface="+mj-lt"/>
                <a:cs typeface="Times New Roman" pitchFamily="18" charset="0"/>
              </a:rPr>
              <a:t>ranges</a:t>
            </a:r>
            <a:r>
              <a:rPr lang="es-ES_tradnl" dirty="0">
                <a:latin typeface="+mj-lt"/>
                <a:cs typeface="Times New Roman" pitchFamily="18" charset="0"/>
              </a:rPr>
              <a:t> </a:t>
            </a:r>
            <a:r>
              <a:rPr lang="es-ES_tradnl" dirty="0" err="1">
                <a:latin typeface="+mj-lt"/>
                <a:cs typeface="Times New Roman" pitchFamily="18" charset="0"/>
              </a:rPr>
              <a:t>from</a:t>
            </a:r>
            <a:r>
              <a:rPr lang="es-ES_tradnl" dirty="0">
                <a:latin typeface="+mj-lt"/>
                <a:cs typeface="Times New Roman" pitchFamily="18" charset="0"/>
              </a:rPr>
              <a:t> -∞ </a:t>
            </a:r>
            <a:r>
              <a:rPr lang="es-ES_tradnl" dirty="0" err="1">
                <a:latin typeface="+mj-lt"/>
                <a:cs typeface="Times New Roman" pitchFamily="18" charset="0"/>
              </a:rPr>
              <a:t>to</a:t>
            </a:r>
            <a:r>
              <a:rPr lang="es-ES_tradnl" dirty="0">
                <a:latin typeface="+mj-lt"/>
                <a:cs typeface="Times New Roman" pitchFamily="18" charset="0"/>
              </a:rPr>
              <a:t> ∞.</a:t>
            </a:r>
            <a:endParaRPr lang="ca-ES" sz="2000" dirty="0">
              <a:latin typeface="+mj-lt"/>
              <a:cs typeface="Times New Roman" pitchFamily="18" charset="0"/>
            </a:endParaRPr>
          </a:p>
        </p:txBody>
      </p:sp>
      <p:sp>
        <p:nvSpPr>
          <p:cNvPr id="37890" name="Rectangle 4"/>
          <p:cNvSpPr>
            <a:spLocks noChangeArrowheads="1"/>
          </p:cNvSpPr>
          <p:nvPr/>
        </p:nvSpPr>
        <p:spPr bwMode="auto">
          <a:xfrm>
            <a:off x="936128" y="476672"/>
            <a:ext cx="7761288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ca-ES" sz="2800" b="1" u="none" dirty="0" err="1"/>
              <a:t>Third</a:t>
            </a:r>
            <a:r>
              <a:rPr lang="ca-ES" sz="2800" b="1" u="none" dirty="0"/>
              <a:t> </a:t>
            </a:r>
            <a:r>
              <a:rPr lang="ca-ES" sz="2800" b="1" u="none" dirty="0" err="1"/>
              <a:t>approach</a:t>
            </a:r>
            <a:r>
              <a:rPr lang="ca-ES" sz="2800" b="1" u="none" dirty="0"/>
              <a:t>: Logistic </a:t>
            </a:r>
            <a:r>
              <a:rPr lang="ca-ES" sz="2800" b="1" u="none" dirty="0" err="1"/>
              <a:t>Regression</a:t>
            </a:r>
            <a:r>
              <a:rPr lang="ca-ES" sz="2800" b="1" u="none" dirty="0"/>
              <a:t> Model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0" name="Rectangle 3"/>
          <p:cNvSpPr>
            <a:spLocks noGrp="1"/>
          </p:cNvSpPr>
          <p:nvPr>
            <p:ph type="body" idx="4294967295"/>
          </p:nvPr>
        </p:nvSpPr>
        <p:spPr>
          <a:xfrm>
            <a:off x="476250" y="1285875"/>
            <a:ext cx="9429750" cy="51847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ca-ES" sz="4000" dirty="0">
                <a:latin typeface="+mj-lt"/>
                <a:cs typeface="Times New Roman" pitchFamily="18" charset="0"/>
              </a:rPr>
              <a:t>The general </a:t>
            </a:r>
            <a:r>
              <a:rPr lang="ca-ES" sz="4000" dirty="0" err="1">
                <a:latin typeface="+mj-lt"/>
                <a:cs typeface="Times New Roman" pitchFamily="18" charset="0"/>
              </a:rPr>
              <a:t>equation</a:t>
            </a:r>
            <a:r>
              <a:rPr lang="ca-ES" sz="4000" dirty="0">
                <a:latin typeface="+mj-lt"/>
                <a:cs typeface="Times New Roman" pitchFamily="18" charset="0"/>
              </a:rPr>
              <a:t> of </a:t>
            </a:r>
            <a:r>
              <a:rPr lang="ca-ES" sz="4000" dirty="0" err="1">
                <a:latin typeface="+mj-lt"/>
                <a:cs typeface="Times New Roman" pitchFamily="18" charset="0"/>
              </a:rPr>
              <a:t>logistic</a:t>
            </a:r>
            <a:r>
              <a:rPr lang="ca-ES" sz="4000" dirty="0">
                <a:latin typeface="+mj-lt"/>
                <a:cs typeface="Times New Roman" pitchFamily="18" charset="0"/>
              </a:rPr>
              <a:t> model is:</a:t>
            </a:r>
          </a:p>
          <a:p>
            <a:pPr algn="ctr">
              <a:lnSpc>
                <a:spcPct val="90000"/>
              </a:lnSpc>
              <a:buFont typeface="Arial" charset="0"/>
              <a:buNone/>
            </a:pPr>
            <a:endParaRPr lang="es-ES_tradnl" sz="6600" b="1" baseline="-30000" dirty="0">
              <a:solidFill>
                <a:schemeClr val="hlink"/>
              </a:solidFill>
              <a:latin typeface="+mj-lt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s-ES_tradnl" sz="4000" dirty="0">
              <a:latin typeface="+mj-lt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s-ES_tradnl" sz="4000" dirty="0" err="1">
                <a:latin typeface="+mj-lt"/>
                <a:cs typeface="Times New Roman" pitchFamily="18" charset="0"/>
              </a:rPr>
              <a:t>The</a:t>
            </a:r>
            <a:r>
              <a:rPr lang="es-ES_tradnl" sz="4000" dirty="0">
                <a:latin typeface="+mj-lt"/>
                <a:cs typeface="Times New Roman" pitchFamily="18" charset="0"/>
              </a:rPr>
              <a:t> </a:t>
            </a:r>
            <a:r>
              <a:rPr lang="es-ES_tradnl" sz="4000" dirty="0" err="1">
                <a:latin typeface="+mj-lt"/>
                <a:cs typeface="Times New Roman" pitchFamily="18" charset="0"/>
              </a:rPr>
              <a:t>probability</a:t>
            </a:r>
            <a:r>
              <a:rPr lang="es-ES_tradnl" sz="4000" dirty="0">
                <a:latin typeface="+mj-lt"/>
                <a:cs typeface="Times New Roman" pitchFamily="18" charset="0"/>
              </a:rPr>
              <a:t> of </a:t>
            </a:r>
            <a:r>
              <a:rPr lang="es-ES_tradnl" sz="4000" dirty="0" err="1">
                <a:latin typeface="+mj-lt"/>
                <a:cs typeface="Times New Roman" pitchFamily="18" charset="0"/>
              </a:rPr>
              <a:t>the</a:t>
            </a:r>
            <a:r>
              <a:rPr lang="es-ES_tradnl" sz="4000" dirty="0">
                <a:latin typeface="+mj-lt"/>
                <a:cs typeface="Times New Roman" pitchFamily="18" charset="0"/>
              </a:rPr>
              <a:t> response can </a:t>
            </a:r>
            <a:r>
              <a:rPr lang="es-ES_tradnl" sz="4000" dirty="0" err="1">
                <a:latin typeface="+mj-lt"/>
                <a:cs typeface="Times New Roman" pitchFamily="18" charset="0"/>
              </a:rPr>
              <a:t>be</a:t>
            </a:r>
            <a:r>
              <a:rPr lang="es-ES_tradnl" sz="4000" dirty="0">
                <a:latin typeface="+mj-lt"/>
                <a:cs typeface="Times New Roman" pitchFamily="18" charset="0"/>
              </a:rPr>
              <a:t> </a:t>
            </a:r>
            <a:r>
              <a:rPr lang="es-ES_tradnl" sz="4000" dirty="0" err="1">
                <a:latin typeface="+mj-lt"/>
                <a:cs typeface="Times New Roman" pitchFamily="18" charset="0"/>
              </a:rPr>
              <a:t>calculated</a:t>
            </a:r>
            <a:r>
              <a:rPr lang="es-ES_tradnl" sz="4000" dirty="0">
                <a:latin typeface="+mj-lt"/>
                <a:cs typeface="Times New Roman" pitchFamily="18" charset="0"/>
              </a:rPr>
              <a:t> as:</a:t>
            </a:r>
          </a:p>
          <a:p>
            <a:pPr>
              <a:lnSpc>
                <a:spcPct val="90000"/>
              </a:lnSpc>
              <a:buNone/>
            </a:pPr>
            <a:endParaRPr lang="es-ES_tradnl" sz="6600" dirty="0">
              <a:latin typeface="+mj-lt"/>
              <a:cs typeface="Times New Roman" pitchFamily="18" charset="0"/>
            </a:endParaRPr>
          </a:p>
        </p:txBody>
      </p:sp>
      <p:sp>
        <p:nvSpPr>
          <p:cNvPr id="41991" name="Rectangle 4"/>
          <p:cNvSpPr>
            <a:spLocks noChangeArrowheads="1"/>
          </p:cNvSpPr>
          <p:nvPr/>
        </p:nvSpPr>
        <p:spPr bwMode="auto">
          <a:xfrm>
            <a:off x="128464" y="476672"/>
            <a:ext cx="5351462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ca-ES" sz="2800" b="1" u="none" dirty="0"/>
              <a:t>Logistic </a:t>
            </a:r>
            <a:r>
              <a:rPr lang="ca-ES" sz="2800" b="1" u="none" dirty="0" err="1"/>
              <a:t>Regression</a:t>
            </a:r>
            <a:r>
              <a:rPr lang="ca-ES" sz="2800" b="1" u="none" dirty="0"/>
              <a:t> Model</a:t>
            </a:r>
          </a:p>
        </p:txBody>
      </p:sp>
      <p:graphicFrame>
        <p:nvGraphicFramePr>
          <p:cNvPr id="41988" name="Object 4"/>
          <p:cNvGraphicFramePr>
            <a:graphicFrameLocks noChangeAspect="1"/>
          </p:cNvGraphicFramePr>
          <p:nvPr/>
        </p:nvGraphicFramePr>
        <p:xfrm>
          <a:off x="2705100" y="2749550"/>
          <a:ext cx="450850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cuación" r:id="rId4" imgW="2603160" imgH="457200" progId="Equation.3">
                  <p:embed/>
                </p:oleObj>
              </mc:Choice>
              <mc:Fallback>
                <p:oleObj name="Ecuación" r:id="rId4" imgW="260316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00" y="2749550"/>
                        <a:ext cx="4508500" cy="823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5"/>
          <p:cNvGraphicFramePr>
            <a:graphicFrameLocks noChangeAspect="1"/>
          </p:cNvGraphicFramePr>
          <p:nvPr/>
        </p:nvGraphicFramePr>
        <p:xfrm>
          <a:off x="3081338" y="5129213"/>
          <a:ext cx="350043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cuación" r:id="rId6" imgW="1600200" imgH="431640" progId="Equation.3">
                  <p:embed/>
                </p:oleObj>
              </mc:Choice>
              <mc:Fallback>
                <p:oleObj name="Ecuación" r:id="rId6" imgW="160020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1338" y="5129213"/>
                        <a:ext cx="3500437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301" name="Object 5"/>
          <p:cNvGraphicFramePr>
            <a:graphicFrameLocks noChangeAspect="1"/>
          </p:cNvGraphicFramePr>
          <p:nvPr/>
        </p:nvGraphicFramePr>
        <p:xfrm>
          <a:off x="2357438" y="2694930"/>
          <a:ext cx="5053012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cuación" r:id="rId4" imgW="1942920" imgH="507960" progId="Equation.3">
                  <p:embed/>
                </p:oleObj>
              </mc:Choice>
              <mc:Fallback>
                <p:oleObj name="Ecuación" r:id="rId4" imgW="1942920" imgH="5079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2694930"/>
                        <a:ext cx="5053012" cy="1454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166256" y="4110171"/>
            <a:ext cx="953192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400" u="none" dirty="0">
                <a:solidFill>
                  <a:srgbClr val="7D468C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</a:t>
            </a:r>
            <a:r>
              <a:rPr lang="es-ES_tradnl" sz="2400" u="none" dirty="0">
                <a:solidFill>
                  <a:srgbClr val="7D468C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s-ES_tradnl" sz="2400" u="none" dirty="0" err="1">
                <a:solidFill>
                  <a:srgbClr val="7D468C"/>
                </a:solidFill>
                <a:latin typeface="Calibri" pitchFamily="34" charset="0"/>
                <a:cs typeface="Calibri" pitchFamily="34" charset="0"/>
              </a:rPr>
              <a:t>model</a:t>
            </a:r>
            <a:r>
              <a:rPr lang="es-ES_tradnl" sz="2400" u="none" dirty="0">
                <a:solidFill>
                  <a:srgbClr val="7D468C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s-ES_tradnl" sz="2400" u="none" dirty="0" err="1">
                <a:solidFill>
                  <a:srgbClr val="7D468C"/>
                </a:solidFill>
                <a:latin typeface="Calibri" pitchFamily="34" charset="0"/>
                <a:cs typeface="Calibri" pitchFamily="34" charset="0"/>
              </a:rPr>
              <a:t>coefficient</a:t>
            </a:r>
            <a:r>
              <a:rPr lang="es-ES_tradnl" sz="2400" u="none" dirty="0">
                <a:solidFill>
                  <a:srgbClr val="7D468C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s-ES_tradnl" sz="2400" u="none" dirty="0" err="1">
                <a:solidFill>
                  <a:srgbClr val="7D468C"/>
                </a:solidFill>
                <a:latin typeface="Calibri" pitchFamily="34" charset="0"/>
                <a:cs typeface="Calibri" pitchFamily="34" charset="0"/>
              </a:rPr>
              <a:t>is</a:t>
            </a:r>
            <a:r>
              <a:rPr lang="es-ES_tradnl" sz="2400" u="none" dirty="0">
                <a:solidFill>
                  <a:srgbClr val="7D468C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s-ES_tradnl" sz="2400" u="none" dirty="0" err="1">
                <a:solidFill>
                  <a:srgbClr val="7D468C"/>
                </a:solidFill>
                <a:latin typeface="Calibri" pitchFamily="34" charset="0"/>
                <a:cs typeface="Calibri" pitchFamily="34" charset="0"/>
              </a:rPr>
              <a:t>the</a:t>
            </a:r>
            <a:r>
              <a:rPr lang="es-ES_tradnl" sz="2400" u="none" dirty="0">
                <a:solidFill>
                  <a:srgbClr val="7D468C"/>
                </a:solidFill>
                <a:latin typeface="Calibri" pitchFamily="34" charset="0"/>
                <a:cs typeface="Calibri" pitchFamily="34" charset="0"/>
              </a:rPr>
              <a:t> log </a:t>
            </a:r>
            <a:r>
              <a:rPr lang="es-ES_tradnl" sz="2400" i="1" u="none" dirty="0" err="1">
                <a:solidFill>
                  <a:srgbClr val="7D468C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odds</a:t>
            </a:r>
            <a:r>
              <a:rPr lang="es-ES_tradnl" sz="2400" i="1" u="none" dirty="0">
                <a:solidFill>
                  <a:srgbClr val="7D468C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ratio </a:t>
            </a:r>
            <a:r>
              <a:rPr lang="es-ES_tradnl" sz="2400" u="none" dirty="0">
                <a:solidFill>
                  <a:srgbClr val="7D468C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of </a:t>
            </a:r>
            <a:r>
              <a:rPr lang="es-ES_tradnl" sz="2400" u="none" dirty="0" err="1">
                <a:solidFill>
                  <a:srgbClr val="7D468C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the</a:t>
            </a:r>
            <a:r>
              <a:rPr lang="es-ES_tradnl" sz="2400" u="none" dirty="0">
                <a:solidFill>
                  <a:srgbClr val="7D468C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s-ES_tradnl" sz="2400" u="none" dirty="0" err="1">
                <a:solidFill>
                  <a:srgbClr val="7D468C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relation</a:t>
            </a:r>
            <a:r>
              <a:rPr lang="es-ES_tradnl" sz="2400" u="none" dirty="0">
                <a:solidFill>
                  <a:srgbClr val="7D468C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s-ES_tradnl" sz="2400" u="none" dirty="0" err="1">
                <a:solidFill>
                  <a:srgbClr val="7D468C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between</a:t>
            </a:r>
            <a:r>
              <a:rPr lang="es-ES_tradnl" sz="2400" u="none" dirty="0">
                <a:solidFill>
                  <a:srgbClr val="7D468C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s-ES_tradnl" sz="2400" u="none" dirty="0" err="1">
                <a:solidFill>
                  <a:srgbClr val="7D468C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event</a:t>
            </a:r>
            <a:r>
              <a:rPr lang="es-ES_tradnl" sz="2400" u="none" dirty="0">
                <a:solidFill>
                  <a:srgbClr val="7D468C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and </a:t>
            </a:r>
            <a:r>
              <a:rPr lang="es-ES_tradnl" sz="2400" u="none" dirty="0" err="1">
                <a:solidFill>
                  <a:srgbClr val="7D468C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exposure</a:t>
            </a:r>
            <a:endParaRPr lang="en-GB" sz="2400" u="none" dirty="0">
              <a:solidFill>
                <a:srgbClr val="7D468C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435262" y="5996136"/>
            <a:ext cx="897197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tabLst>
                <a:tab pos="-914400" algn="l"/>
                <a:tab pos="-457200" algn="l"/>
              </a:tabLst>
            </a:pPr>
            <a:r>
              <a:rPr lang="es-ES_tradnl" sz="2400" u="none" dirty="0">
                <a:solidFill>
                  <a:srgbClr val="7D468C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s-ES_tradnl" sz="2400" u="none" baseline="30000" dirty="0">
                <a:solidFill>
                  <a:srgbClr val="7D468C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lang="es-ES_tradnl" sz="2400" u="none" dirty="0">
                <a:solidFill>
                  <a:srgbClr val="7D468C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s-ES_tradnl" sz="2400" u="none" dirty="0" err="1">
                <a:solidFill>
                  <a:srgbClr val="7D468C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s-ES_tradnl" sz="2400" u="none" dirty="0">
                <a:solidFill>
                  <a:srgbClr val="7D468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sz="2400" u="none" dirty="0" err="1">
                <a:solidFill>
                  <a:srgbClr val="7D468C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s-ES_tradnl" sz="2400" u="none" dirty="0">
                <a:solidFill>
                  <a:srgbClr val="7D468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sz="2400" u="none" dirty="0" err="1">
                <a:solidFill>
                  <a:srgbClr val="7D468C"/>
                </a:solidFill>
                <a:latin typeface="Times New Roman" pitchFamily="18" charset="0"/>
                <a:cs typeface="Times New Roman" pitchFamily="18" charset="0"/>
              </a:rPr>
              <a:t>odds</a:t>
            </a:r>
            <a:r>
              <a:rPr lang="es-ES_tradnl" sz="2400" u="none" dirty="0">
                <a:solidFill>
                  <a:srgbClr val="7D468C"/>
                </a:solidFill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s-ES_tradnl" sz="2400" u="none" dirty="0" err="1">
                <a:solidFill>
                  <a:srgbClr val="7D468C"/>
                </a:solidFill>
                <a:latin typeface="Times New Roman" pitchFamily="18" charset="0"/>
                <a:cs typeface="Times New Roman" pitchFamily="18" charset="0"/>
              </a:rPr>
              <a:t>event</a:t>
            </a:r>
            <a:r>
              <a:rPr lang="es-ES_tradnl" sz="2400" u="none" dirty="0">
                <a:solidFill>
                  <a:srgbClr val="7D468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sz="2400" u="none" dirty="0" err="1">
                <a:solidFill>
                  <a:srgbClr val="7D468C"/>
                </a:solidFill>
                <a:latin typeface="Times New Roman" pitchFamily="18" charset="0"/>
                <a:cs typeface="Times New Roman" pitchFamily="18" charset="0"/>
              </a:rPr>
              <a:t>among</a:t>
            </a:r>
            <a:r>
              <a:rPr lang="es-ES_tradnl" sz="2400" u="none" dirty="0">
                <a:solidFill>
                  <a:srgbClr val="7D468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sz="2400" u="none" dirty="0" err="1">
                <a:solidFill>
                  <a:srgbClr val="7D468C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s-ES_tradnl" sz="2400" u="none" dirty="0">
                <a:solidFill>
                  <a:srgbClr val="7D468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sz="2400" u="none" dirty="0" err="1">
                <a:solidFill>
                  <a:srgbClr val="7D468C"/>
                </a:solidFill>
                <a:latin typeface="Times New Roman" pitchFamily="18" charset="0"/>
                <a:cs typeface="Times New Roman" pitchFamily="18" charset="0"/>
              </a:rPr>
              <a:t>treated</a:t>
            </a:r>
            <a:r>
              <a:rPr lang="es-ES_tradnl" sz="2400" u="none" dirty="0">
                <a:solidFill>
                  <a:srgbClr val="7D468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sz="2400" u="none" dirty="0" err="1">
                <a:solidFill>
                  <a:srgbClr val="7D468C"/>
                </a:solidFill>
                <a:latin typeface="Times New Roman" pitchFamily="18" charset="0"/>
                <a:cs typeface="Times New Roman" pitchFamily="18" charset="0"/>
              </a:rPr>
              <a:t>group</a:t>
            </a:r>
            <a:endParaRPr lang="es-ES" sz="2400" u="none" baseline="30000" dirty="0">
              <a:solidFill>
                <a:srgbClr val="7D468C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grpSp>
        <p:nvGrpSpPr>
          <p:cNvPr id="3" name="Group 3"/>
          <p:cNvGrpSpPr>
            <a:grpSpLocks noChangeAspect="1"/>
          </p:cNvGrpSpPr>
          <p:nvPr/>
        </p:nvGrpSpPr>
        <p:grpSpPr bwMode="auto">
          <a:xfrm>
            <a:off x="1352600" y="585539"/>
            <a:ext cx="6727825" cy="2411413"/>
            <a:chOff x="936" y="672"/>
            <a:chExt cx="4238" cy="1519"/>
          </a:xfrm>
        </p:grpSpPr>
        <p:sp>
          <p:nvSpPr>
            <p:cNvPr id="8" name="AutoShape 2"/>
            <p:cNvSpPr>
              <a:spLocks noChangeAspect="1" noChangeArrowheads="1" noTextEdit="1"/>
            </p:cNvSpPr>
            <p:nvPr/>
          </p:nvSpPr>
          <p:spPr bwMode="auto">
            <a:xfrm>
              <a:off x="936" y="672"/>
              <a:ext cx="4238" cy="1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1691" y="672"/>
              <a:ext cx="742" cy="180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1691" y="706"/>
              <a:ext cx="6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1629" y="672"/>
              <a:ext cx="62" cy="180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2433" y="672"/>
              <a:ext cx="54" cy="180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1629" y="852"/>
              <a:ext cx="858" cy="246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2549" y="672"/>
              <a:ext cx="872" cy="228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2721" y="703"/>
              <a:ext cx="52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800" b="1" i="0" u="none" strike="noStrike" cap="none" normalizeH="0" baseline="0" dirty="0" err="1">
                  <a:ln>
                    <a:noFill/>
                  </a:ln>
                  <a:solidFill>
                    <a:srgbClr val="000080"/>
                  </a:solidFill>
                  <a:effectLst/>
                  <a:latin typeface="Times New Roman" pitchFamily="18" charset="0"/>
                  <a:cs typeface="Arial" pitchFamily="34" charset="0"/>
                </a:rPr>
                <a:t>Exposed</a:t>
              </a:r>
              <a:endParaRPr kumimoji="0" 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3249" y="703"/>
              <a:ext cx="96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8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2549" y="900"/>
              <a:ext cx="872" cy="198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2865" y="903"/>
              <a:ext cx="313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8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Times New Roman" pitchFamily="18" charset="0"/>
                  <a:cs typeface="Arial" pitchFamily="34" charset="0"/>
                </a:rPr>
                <a:t>X=1</a:t>
              </a:r>
              <a:endParaRPr kumimoji="0" 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3105" y="903"/>
              <a:ext cx="96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8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2487" y="672"/>
              <a:ext cx="62" cy="426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3421" y="672"/>
              <a:ext cx="55" cy="426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3538" y="672"/>
              <a:ext cx="880" cy="200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3587" y="705"/>
              <a:ext cx="84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800" b="1" i="0" u="none" strike="noStrike" cap="none" normalizeH="0" baseline="0" dirty="0" err="1">
                  <a:ln>
                    <a:noFill/>
                  </a:ln>
                  <a:solidFill>
                    <a:srgbClr val="000080"/>
                  </a:solidFill>
                  <a:effectLst/>
                  <a:latin typeface="Times New Roman" pitchFamily="18" charset="0"/>
                  <a:cs typeface="Arial" pitchFamily="34" charset="0"/>
                </a:rPr>
                <a:t>UnExposed</a:t>
              </a:r>
              <a:endParaRPr kumimoji="0" 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4325" y="705"/>
              <a:ext cx="96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8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Rectangle 20"/>
            <p:cNvSpPr>
              <a:spLocks noChangeArrowheads="1"/>
            </p:cNvSpPr>
            <p:nvPr/>
          </p:nvSpPr>
          <p:spPr bwMode="auto">
            <a:xfrm>
              <a:off x="3538" y="872"/>
              <a:ext cx="880" cy="226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3857" y="903"/>
              <a:ext cx="313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8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Times New Roman" pitchFamily="18" charset="0"/>
                  <a:cs typeface="Arial" pitchFamily="34" charset="0"/>
                </a:rPr>
                <a:t>X=0</a:t>
              </a:r>
              <a:endParaRPr kumimoji="0" 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4098" y="903"/>
              <a:ext cx="96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8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Rectangle 23"/>
            <p:cNvSpPr>
              <a:spLocks noChangeArrowheads="1"/>
            </p:cNvSpPr>
            <p:nvPr/>
          </p:nvSpPr>
          <p:spPr bwMode="auto">
            <a:xfrm>
              <a:off x="3476" y="672"/>
              <a:ext cx="62" cy="426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Rectangle 24"/>
            <p:cNvSpPr>
              <a:spLocks noChangeArrowheads="1"/>
            </p:cNvSpPr>
            <p:nvPr/>
          </p:nvSpPr>
          <p:spPr bwMode="auto">
            <a:xfrm>
              <a:off x="4418" y="672"/>
              <a:ext cx="55" cy="426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Rectangle 25"/>
            <p:cNvSpPr>
              <a:spLocks noChangeArrowheads="1"/>
            </p:cNvSpPr>
            <p:nvPr/>
          </p:nvSpPr>
          <p:spPr bwMode="auto">
            <a:xfrm>
              <a:off x="1691" y="1106"/>
              <a:ext cx="742" cy="151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Rectangle 26"/>
            <p:cNvSpPr>
              <a:spLocks noChangeArrowheads="1"/>
            </p:cNvSpPr>
            <p:nvPr/>
          </p:nvSpPr>
          <p:spPr bwMode="auto">
            <a:xfrm>
              <a:off x="1691" y="1140"/>
              <a:ext cx="360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300" b="1" i="0" u="none" strike="noStrike" cap="none" normalizeH="0" baseline="0" dirty="0">
                  <a:ln>
                    <a:noFill/>
                  </a:ln>
                  <a:solidFill>
                    <a:srgbClr val="000080"/>
                  </a:solidFill>
                  <a:effectLst/>
                  <a:latin typeface="Times New Roman" pitchFamily="18" charset="0"/>
                  <a:cs typeface="Arial" pitchFamily="34" charset="0"/>
                </a:rPr>
                <a:t>EVENT</a:t>
              </a:r>
              <a:endParaRPr kumimoji="0" 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Rectangle 27"/>
            <p:cNvSpPr>
              <a:spLocks noChangeArrowheads="1"/>
            </p:cNvSpPr>
            <p:nvPr/>
          </p:nvSpPr>
          <p:spPr bwMode="auto">
            <a:xfrm>
              <a:off x="2090" y="1140"/>
              <a:ext cx="6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3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Rectangle 28"/>
            <p:cNvSpPr>
              <a:spLocks noChangeArrowheads="1"/>
            </p:cNvSpPr>
            <p:nvPr/>
          </p:nvSpPr>
          <p:spPr bwMode="auto">
            <a:xfrm>
              <a:off x="1691" y="1257"/>
              <a:ext cx="742" cy="179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Rectangle 29"/>
            <p:cNvSpPr>
              <a:spLocks noChangeArrowheads="1"/>
            </p:cNvSpPr>
            <p:nvPr/>
          </p:nvSpPr>
          <p:spPr bwMode="auto">
            <a:xfrm>
              <a:off x="1691" y="1291"/>
              <a:ext cx="23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3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Times New Roman" pitchFamily="18" charset="0"/>
                  <a:cs typeface="Arial" pitchFamily="34" charset="0"/>
                </a:rPr>
                <a:t> Y=1</a:t>
              </a:r>
              <a:endParaRPr kumimoji="0" 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Rectangle 30"/>
            <p:cNvSpPr>
              <a:spLocks noChangeArrowheads="1"/>
            </p:cNvSpPr>
            <p:nvPr/>
          </p:nvSpPr>
          <p:spPr bwMode="auto">
            <a:xfrm>
              <a:off x="1883" y="1291"/>
              <a:ext cx="6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3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Rectangle 31"/>
            <p:cNvSpPr>
              <a:spLocks noChangeArrowheads="1"/>
            </p:cNvSpPr>
            <p:nvPr/>
          </p:nvSpPr>
          <p:spPr bwMode="auto">
            <a:xfrm>
              <a:off x="1629" y="1106"/>
              <a:ext cx="62" cy="330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Rectangle 32"/>
            <p:cNvSpPr>
              <a:spLocks noChangeArrowheads="1"/>
            </p:cNvSpPr>
            <p:nvPr/>
          </p:nvSpPr>
          <p:spPr bwMode="auto">
            <a:xfrm>
              <a:off x="2433" y="1106"/>
              <a:ext cx="54" cy="330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Rectangle 33"/>
            <p:cNvSpPr>
              <a:spLocks noChangeArrowheads="1"/>
            </p:cNvSpPr>
            <p:nvPr/>
          </p:nvSpPr>
          <p:spPr bwMode="auto">
            <a:xfrm>
              <a:off x="1629" y="1436"/>
              <a:ext cx="858" cy="120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Rectangle 34"/>
            <p:cNvSpPr>
              <a:spLocks noChangeArrowheads="1"/>
            </p:cNvSpPr>
            <p:nvPr/>
          </p:nvSpPr>
          <p:spPr bwMode="auto">
            <a:xfrm>
              <a:off x="2549" y="1106"/>
              <a:ext cx="872" cy="224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Rectangle 35"/>
            <p:cNvSpPr>
              <a:spLocks noChangeArrowheads="1"/>
            </p:cNvSpPr>
            <p:nvPr/>
          </p:nvSpPr>
          <p:spPr bwMode="auto">
            <a:xfrm>
              <a:off x="2947" y="1140"/>
              <a:ext cx="144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2100" b="1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cs typeface="Arial" pitchFamily="34" charset="0"/>
                </a:rPr>
                <a:t>a</a:t>
              </a:r>
              <a:endParaRPr kumimoji="0" 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Rectangle 36"/>
            <p:cNvSpPr>
              <a:spLocks noChangeArrowheads="1"/>
            </p:cNvSpPr>
            <p:nvPr/>
          </p:nvSpPr>
          <p:spPr bwMode="auto">
            <a:xfrm>
              <a:off x="3024" y="1140"/>
              <a:ext cx="106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2100" b="1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Rectangle 37"/>
            <p:cNvSpPr>
              <a:spLocks noChangeArrowheads="1"/>
            </p:cNvSpPr>
            <p:nvPr/>
          </p:nvSpPr>
          <p:spPr bwMode="auto">
            <a:xfrm>
              <a:off x="2549" y="1330"/>
              <a:ext cx="872" cy="226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Rectangle 38"/>
            <p:cNvSpPr>
              <a:spLocks noChangeArrowheads="1"/>
            </p:cNvSpPr>
            <p:nvPr/>
          </p:nvSpPr>
          <p:spPr bwMode="auto">
            <a:xfrm>
              <a:off x="2646" y="1362"/>
              <a:ext cx="777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800" b="0" i="0" u="none" strike="noStrike" cap="none" normalizeH="0" baseline="0" dirty="0">
                  <a:ln>
                    <a:noFill/>
                  </a:ln>
                  <a:solidFill>
                    <a:srgbClr val="800000"/>
                  </a:solidFill>
                  <a:effectLst/>
                  <a:latin typeface="Times New Roman" pitchFamily="18" charset="0"/>
                  <a:cs typeface="Arial" pitchFamily="34" charset="0"/>
                </a:rPr>
                <a:t>P(Y=1/X=1)</a:t>
              </a:r>
              <a:endParaRPr kumimoji="0" 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Rectangle 39"/>
            <p:cNvSpPr>
              <a:spLocks noChangeArrowheads="1"/>
            </p:cNvSpPr>
            <p:nvPr/>
          </p:nvSpPr>
          <p:spPr bwMode="auto">
            <a:xfrm>
              <a:off x="3324" y="1362"/>
              <a:ext cx="93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800" b="0" i="0" u="none" strike="noStrike" cap="none" normalizeH="0" baseline="0">
                  <a:ln>
                    <a:noFill/>
                  </a:ln>
                  <a:solidFill>
                    <a:srgbClr val="8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Rectangle 40"/>
            <p:cNvSpPr>
              <a:spLocks noChangeArrowheads="1"/>
            </p:cNvSpPr>
            <p:nvPr/>
          </p:nvSpPr>
          <p:spPr bwMode="auto">
            <a:xfrm>
              <a:off x="2494" y="1106"/>
              <a:ext cx="55" cy="450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Rectangle 41"/>
            <p:cNvSpPr>
              <a:spLocks noChangeArrowheads="1"/>
            </p:cNvSpPr>
            <p:nvPr/>
          </p:nvSpPr>
          <p:spPr bwMode="auto">
            <a:xfrm>
              <a:off x="3421" y="1106"/>
              <a:ext cx="55" cy="450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Rectangle 42"/>
            <p:cNvSpPr>
              <a:spLocks noChangeArrowheads="1"/>
            </p:cNvSpPr>
            <p:nvPr/>
          </p:nvSpPr>
          <p:spPr bwMode="auto">
            <a:xfrm>
              <a:off x="3538" y="1106"/>
              <a:ext cx="880" cy="22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Rectangle 43"/>
            <p:cNvSpPr>
              <a:spLocks noChangeArrowheads="1"/>
            </p:cNvSpPr>
            <p:nvPr/>
          </p:nvSpPr>
          <p:spPr bwMode="auto">
            <a:xfrm>
              <a:off x="3935" y="1140"/>
              <a:ext cx="153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2100" b="1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cs typeface="Arial" pitchFamily="34" charset="0"/>
                </a:rPr>
                <a:t>b</a:t>
              </a:r>
              <a:endParaRPr kumimoji="0" 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Rectangle 44"/>
            <p:cNvSpPr>
              <a:spLocks noChangeArrowheads="1"/>
            </p:cNvSpPr>
            <p:nvPr/>
          </p:nvSpPr>
          <p:spPr bwMode="auto">
            <a:xfrm>
              <a:off x="4020" y="1140"/>
              <a:ext cx="106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2100" b="1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Rectangle 45"/>
            <p:cNvSpPr>
              <a:spLocks noChangeArrowheads="1"/>
            </p:cNvSpPr>
            <p:nvPr/>
          </p:nvSpPr>
          <p:spPr bwMode="auto">
            <a:xfrm>
              <a:off x="3538" y="1330"/>
              <a:ext cx="880" cy="226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Rectangle 46"/>
            <p:cNvSpPr>
              <a:spLocks noChangeArrowheads="1"/>
            </p:cNvSpPr>
            <p:nvPr/>
          </p:nvSpPr>
          <p:spPr bwMode="auto">
            <a:xfrm>
              <a:off x="3639" y="1362"/>
              <a:ext cx="777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800" b="0" i="0" u="none" strike="noStrike" cap="none" normalizeH="0" baseline="0">
                  <a:ln>
                    <a:noFill/>
                  </a:ln>
                  <a:solidFill>
                    <a:srgbClr val="800000"/>
                  </a:solidFill>
                  <a:effectLst/>
                  <a:latin typeface="Times New Roman" pitchFamily="18" charset="0"/>
                  <a:cs typeface="Arial" pitchFamily="34" charset="0"/>
                </a:rPr>
                <a:t>P(Y=1/X=0)</a:t>
              </a:r>
              <a:endParaRPr kumimoji="0" 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Rectangle 47"/>
            <p:cNvSpPr>
              <a:spLocks noChangeArrowheads="1"/>
            </p:cNvSpPr>
            <p:nvPr/>
          </p:nvSpPr>
          <p:spPr bwMode="auto">
            <a:xfrm>
              <a:off x="4317" y="1362"/>
              <a:ext cx="93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800" b="0" i="0" u="none" strike="noStrike" cap="none" normalizeH="0" baseline="0">
                  <a:ln>
                    <a:noFill/>
                  </a:ln>
                  <a:solidFill>
                    <a:srgbClr val="8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Rectangle 48"/>
            <p:cNvSpPr>
              <a:spLocks noChangeArrowheads="1"/>
            </p:cNvSpPr>
            <p:nvPr/>
          </p:nvSpPr>
          <p:spPr bwMode="auto">
            <a:xfrm>
              <a:off x="3476" y="1106"/>
              <a:ext cx="62" cy="450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Rectangle 49"/>
            <p:cNvSpPr>
              <a:spLocks noChangeArrowheads="1"/>
            </p:cNvSpPr>
            <p:nvPr/>
          </p:nvSpPr>
          <p:spPr bwMode="auto">
            <a:xfrm>
              <a:off x="4418" y="1106"/>
              <a:ext cx="55" cy="450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Rectangle 50"/>
            <p:cNvSpPr>
              <a:spLocks noChangeArrowheads="1"/>
            </p:cNvSpPr>
            <p:nvPr/>
          </p:nvSpPr>
          <p:spPr bwMode="auto">
            <a:xfrm>
              <a:off x="1629" y="1098"/>
              <a:ext cx="858" cy="8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Rectangle 51"/>
            <p:cNvSpPr>
              <a:spLocks noChangeArrowheads="1"/>
            </p:cNvSpPr>
            <p:nvPr/>
          </p:nvSpPr>
          <p:spPr bwMode="auto">
            <a:xfrm>
              <a:off x="2487" y="1098"/>
              <a:ext cx="7" cy="8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Rectangle 52"/>
            <p:cNvSpPr>
              <a:spLocks noChangeArrowheads="1"/>
            </p:cNvSpPr>
            <p:nvPr/>
          </p:nvSpPr>
          <p:spPr bwMode="auto">
            <a:xfrm>
              <a:off x="2487" y="1098"/>
              <a:ext cx="7" cy="8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" name="Rectangle 53"/>
            <p:cNvSpPr>
              <a:spLocks noChangeArrowheads="1"/>
            </p:cNvSpPr>
            <p:nvPr/>
          </p:nvSpPr>
          <p:spPr bwMode="auto">
            <a:xfrm>
              <a:off x="2494" y="1098"/>
              <a:ext cx="982" cy="8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" name="Rectangle 54"/>
            <p:cNvSpPr>
              <a:spLocks noChangeArrowheads="1"/>
            </p:cNvSpPr>
            <p:nvPr/>
          </p:nvSpPr>
          <p:spPr bwMode="auto">
            <a:xfrm>
              <a:off x="3476" y="1098"/>
              <a:ext cx="7" cy="8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Rectangle 55"/>
            <p:cNvSpPr>
              <a:spLocks noChangeArrowheads="1"/>
            </p:cNvSpPr>
            <p:nvPr/>
          </p:nvSpPr>
          <p:spPr bwMode="auto">
            <a:xfrm>
              <a:off x="3483" y="1098"/>
              <a:ext cx="990" cy="8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Rectangle 56"/>
            <p:cNvSpPr>
              <a:spLocks noChangeArrowheads="1"/>
            </p:cNvSpPr>
            <p:nvPr/>
          </p:nvSpPr>
          <p:spPr bwMode="auto">
            <a:xfrm>
              <a:off x="2487" y="1106"/>
              <a:ext cx="7" cy="450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Rectangle 57"/>
            <p:cNvSpPr>
              <a:spLocks noChangeArrowheads="1"/>
            </p:cNvSpPr>
            <p:nvPr/>
          </p:nvSpPr>
          <p:spPr bwMode="auto">
            <a:xfrm>
              <a:off x="1691" y="1563"/>
              <a:ext cx="742" cy="152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Rectangle 58"/>
            <p:cNvSpPr>
              <a:spLocks noChangeArrowheads="1"/>
            </p:cNvSpPr>
            <p:nvPr/>
          </p:nvSpPr>
          <p:spPr bwMode="auto">
            <a:xfrm>
              <a:off x="1691" y="1597"/>
              <a:ext cx="544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300" b="1" i="0" u="none" strike="noStrike" cap="none" normalizeH="0" baseline="0" dirty="0">
                  <a:ln>
                    <a:noFill/>
                  </a:ln>
                  <a:solidFill>
                    <a:srgbClr val="000080"/>
                  </a:solidFill>
                  <a:effectLst/>
                  <a:latin typeface="Times New Roman" pitchFamily="18" charset="0"/>
                  <a:cs typeface="Arial" pitchFamily="34" charset="0"/>
                </a:rPr>
                <a:t>NO EVENT</a:t>
              </a:r>
              <a:endParaRPr kumimoji="0" 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Rectangle 60"/>
            <p:cNvSpPr>
              <a:spLocks noChangeArrowheads="1"/>
            </p:cNvSpPr>
            <p:nvPr/>
          </p:nvSpPr>
          <p:spPr bwMode="auto">
            <a:xfrm>
              <a:off x="1691" y="1715"/>
              <a:ext cx="742" cy="180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" name="Rectangle 61"/>
            <p:cNvSpPr>
              <a:spLocks noChangeArrowheads="1"/>
            </p:cNvSpPr>
            <p:nvPr/>
          </p:nvSpPr>
          <p:spPr bwMode="auto">
            <a:xfrm>
              <a:off x="1691" y="1748"/>
              <a:ext cx="23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3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Times New Roman" pitchFamily="18" charset="0"/>
                  <a:cs typeface="Arial" pitchFamily="34" charset="0"/>
                </a:rPr>
                <a:t> Y=0</a:t>
              </a:r>
              <a:endParaRPr kumimoji="0" 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Rectangle 62"/>
            <p:cNvSpPr>
              <a:spLocks noChangeArrowheads="1"/>
            </p:cNvSpPr>
            <p:nvPr/>
          </p:nvSpPr>
          <p:spPr bwMode="auto">
            <a:xfrm>
              <a:off x="1883" y="1748"/>
              <a:ext cx="6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3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Rectangle 63"/>
            <p:cNvSpPr>
              <a:spLocks noChangeArrowheads="1"/>
            </p:cNvSpPr>
            <p:nvPr/>
          </p:nvSpPr>
          <p:spPr bwMode="auto">
            <a:xfrm>
              <a:off x="1629" y="1563"/>
              <a:ext cx="62" cy="332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" name="Rectangle 64"/>
            <p:cNvSpPr>
              <a:spLocks noChangeArrowheads="1"/>
            </p:cNvSpPr>
            <p:nvPr/>
          </p:nvSpPr>
          <p:spPr bwMode="auto">
            <a:xfrm>
              <a:off x="2433" y="1563"/>
              <a:ext cx="54" cy="332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" name="Rectangle 65"/>
            <p:cNvSpPr>
              <a:spLocks noChangeArrowheads="1"/>
            </p:cNvSpPr>
            <p:nvPr/>
          </p:nvSpPr>
          <p:spPr bwMode="auto">
            <a:xfrm>
              <a:off x="1629" y="1895"/>
              <a:ext cx="858" cy="118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" name="Rectangle 66"/>
            <p:cNvSpPr>
              <a:spLocks noChangeArrowheads="1"/>
            </p:cNvSpPr>
            <p:nvPr/>
          </p:nvSpPr>
          <p:spPr bwMode="auto">
            <a:xfrm>
              <a:off x="2549" y="1563"/>
              <a:ext cx="872" cy="224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" name="Rectangle 67"/>
            <p:cNvSpPr>
              <a:spLocks noChangeArrowheads="1"/>
            </p:cNvSpPr>
            <p:nvPr/>
          </p:nvSpPr>
          <p:spPr bwMode="auto">
            <a:xfrm>
              <a:off x="2952" y="1597"/>
              <a:ext cx="135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2100" b="1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cs typeface="Arial" pitchFamily="34" charset="0"/>
                </a:rPr>
                <a:t>c</a:t>
              </a:r>
              <a:endParaRPr kumimoji="0" 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" name="Rectangle 68"/>
            <p:cNvSpPr>
              <a:spLocks noChangeArrowheads="1"/>
            </p:cNvSpPr>
            <p:nvPr/>
          </p:nvSpPr>
          <p:spPr bwMode="auto">
            <a:xfrm>
              <a:off x="3019" y="1597"/>
              <a:ext cx="106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2100" b="1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Rectangle 69"/>
            <p:cNvSpPr>
              <a:spLocks noChangeArrowheads="1"/>
            </p:cNvSpPr>
            <p:nvPr/>
          </p:nvSpPr>
          <p:spPr bwMode="auto">
            <a:xfrm>
              <a:off x="2549" y="1787"/>
              <a:ext cx="872" cy="226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" name="Rectangle 70"/>
            <p:cNvSpPr>
              <a:spLocks noChangeArrowheads="1"/>
            </p:cNvSpPr>
            <p:nvPr/>
          </p:nvSpPr>
          <p:spPr bwMode="auto">
            <a:xfrm>
              <a:off x="2646" y="1820"/>
              <a:ext cx="777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800" b="0" i="0" u="none" strike="noStrike" cap="none" normalizeH="0" baseline="0">
                  <a:ln>
                    <a:noFill/>
                  </a:ln>
                  <a:solidFill>
                    <a:srgbClr val="800000"/>
                  </a:solidFill>
                  <a:effectLst/>
                  <a:latin typeface="Times New Roman" pitchFamily="18" charset="0"/>
                  <a:cs typeface="Arial" pitchFamily="34" charset="0"/>
                </a:rPr>
                <a:t>P(Y=0/X=1)</a:t>
              </a:r>
              <a:endParaRPr kumimoji="0" 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Rectangle 71"/>
            <p:cNvSpPr>
              <a:spLocks noChangeArrowheads="1"/>
            </p:cNvSpPr>
            <p:nvPr/>
          </p:nvSpPr>
          <p:spPr bwMode="auto">
            <a:xfrm>
              <a:off x="3324" y="1820"/>
              <a:ext cx="93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800" b="0" i="0" u="none" strike="noStrike" cap="none" normalizeH="0" baseline="0">
                  <a:ln>
                    <a:noFill/>
                  </a:ln>
                  <a:solidFill>
                    <a:srgbClr val="8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Rectangle 72"/>
            <p:cNvSpPr>
              <a:spLocks noChangeArrowheads="1"/>
            </p:cNvSpPr>
            <p:nvPr/>
          </p:nvSpPr>
          <p:spPr bwMode="auto">
            <a:xfrm>
              <a:off x="2487" y="1563"/>
              <a:ext cx="62" cy="450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" name="Rectangle 73"/>
            <p:cNvSpPr>
              <a:spLocks noChangeArrowheads="1"/>
            </p:cNvSpPr>
            <p:nvPr/>
          </p:nvSpPr>
          <p:spPr bwMode="auto">
            <a:xfrm>
              <a:off x="3421" y="1563"/>
              <a:ext cx="55" cy="450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" name="Rectangle 74"/>
            <p:cNvSpPr>
              <a:spLocks noChangeArrowheads="1"/>
            </p:cNvSpPr>
            <p:nvPr/>
          </p:nvSpPr>
          <p:spPr bwMode="auto">
            <a:xfrm>
              <a:off x="3538" y="1563"/>
              <a:ext cx="880" cy="22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" name="Rectangle 75"/>
            <p:cNvSpPr>
              <a:spLocks noChangeArrowheads="1"/>
            </p:cNvSpPr>
            <p:nvPr/>
          </p:nvSpPr>
          <p:spPr bwMode="auto">
            <a:xfrm>
              <a:off x="3935" y="1597"/>
              <a:ext cx="153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2100" b="1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cs typeface="Arial" pitchFamily="34" charset="0"/>
                </a:rPr>
                <a:t>d</a:t>
              </a:r>
              <a:endParaRPr kumimoji="0" 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" name="Rectangle 76"/>
            <p:cNvSpPr>
              <a:spLocks noChangeArrowheads="1"/>
            </p:cNvSpPr>
            <p:nvPr/>
          </p:nvSpPr>
          <p:spPr bwMode="auto">
            <a:xfrm>
              <a:off x="4020" y="1597"/>
              <a:ext cx="106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2100" b="1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" name="Rectangle 77"/>
            <p:cNvSpPr>
              <a:spLocks noChangeArrowheads="1"/>
            </p:cNvSpPr>
            <p:nvPr/>
          </p:nvSpPr>
          <p:spPr bwMode="auto">
            <a:xfrm>
              <a:off x="3538" y="1787"/>
              <a:ext cx="880" cy="226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" name="Rectangle 78"/>
            <p:cNvSpPr>
              <a:spLocks noChangeArrowheads="1"/>
            </p:cNvSpPr>
            <p:nvPr/>
          </p:nvSpPr>
          <p:spPr bwMode="auto">
            <a:xfrm>
              <a:off x="3639" y="1820"/>
              <a:ext cx="777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800" b="0" i="0" u="none" strike="noStrike" cap="none" normalizeH="0" baseline="0" dirty="0">
                  <a:ln>
                    <a:noFill/>
                  </a:ln>
                  <a:solidFill>
                    <a:srgbClr val="800000"/>
                  </a:solidFill>
                  <a:effectLst/>
                  <a:latin typeface="Times New Roman" pitchFamily="18" charset="0"/>
                  <a:cs typeface="Arial" pitchFamily="34" charset="0"/>
                </a:rPr>
                <a:t>P(Y=0/X=0)</a:t>
              </a:r>
              <a:endParaRPr kumimoji="0" 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" name="Rectangle 79"/>
            <p:cNvSpPr>
              <a:spLocks noChangeArrowheads="1"/>
            </p:cNvSpPr>
            <p:nvPr/>
          </p:nvSpPr>
          <p:spPr bwMode="auto">
            <a:xfrm>
              <a:off x="4317" y="1820"/>
              <a:ext cx="93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800" b="0" i="0" u="none" strike="noStrike" cap="none" normalizeH="0" baseline="0">
                  <a:ln>
                    <a:noFill/>
                  </a:ln>
                  <a:solidFill>
                    <a:srgbClr val="8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Rectangle 80"/>
            <p:cNvSpPr>
              <a:spLocks noChangeArrowheads="1"/>
            </p:cNvSpPr>
            <p:nvPr/>
          </p:nvSpPr>
          <p:spPr bwMode="auto">
            <a:xfrm>
              <a:off x="3476" y="1563"/>
              <a:ext cx="62" cy="450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5" name="Rectangle 81"/>
            <p:cNvSpPr>
              <a:spLocks noChangeArrowheads="1"/>
            </p:cNvSpPr>
            <p:nvPr/>
          </p:nvSpPr>
          <p:spPr bwMode="auto">
            <a:xfrm>
              <a:off x="4418" y="1563"/>
              <a:ext cx="55" cy="450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6" name="Rectangle 82"/>
            <p:cNvSpPr>
              <a:spLocks noChangeArrowheads="1"/>
            </p:cNvSpPr>
            <p:nvPr/>
          </p:nvSpPr>
          <p:spPr bwMode="auto">
            <a:xfrm>
              <a:off x="1629" y="1556"/>
              <a:ext cx="858" cy="7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7" name="Rectangle 83"/>
            <p:cNvSpPr>
              <a:spLocks noChangeArrowheads="1"/>
            </p:cNvSpPr>
            <p:nvPr/>
          </p:nvSpPr>
          <p:spPr bwMode="auto">
            <a:xfrm>
              <a:off x="2487" y="1556"/>
              <a:ext cx="7" cy="7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8" name="Rectangle 84"/>
            <p:cNvSpPr>
              <a:spLocks noChangeArrowheads="1"/>
            </p:cNvSpPr>
            <p:nvPr/>
          </p:nvSpPr>
          <p:spPr bwMode="auto">
            <a:xfrm>
              <a:off x="2487" y="1556"/>
              <a:ext cx="7" cy="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9" name="Rectangle 85"/>
            <p:cNvSpPr>
              <a:spLocks noChangeArrowheads="1"/>
            </p:cNvSpPr>
            <p:nvPr/>
          </p:nvSpPr>
          <p:spPr bwMode="auto">
            <a:xfrm>
              <a:off x="2494" y="1556"/>
              <a:ext cx="982" cy="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0" name="Rectangle 86"/>
            <p:cNvSpPr>
              <a:spLocks noChangeArrowheads="1"/>
            </p:cNvSpPr>
            <p:nvPr/>
          </p:nvSpPr>
          <p:spPr bwMode="auto">
            <a:xfrm>
              <a:off x="3476" y="1556"/>
              <a:ext cx="7" cy="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1" name="Rectangle 87"/>
            <p:cNvSpPr>
              <a:spLocks noChangeArrowheads="1"/>
            </p:cNvSpPr>
            <p:nvPr/>
          </p:nvSpPr>
          <p:spPr bwMode="auto">
            <a:xfrm>
              <a:off x="3483" y="1556"/>
              <a:ext cx="990" cy="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2" name="Rectangle 88"/>
            <p:cNvSpPr>
              <a:spLocks noChangeArrowheads="1"/>
            </p:cNvSpPr>
            <p:nvPr/>
          </p:nvSpPr>
          <p:spPr bwMode="auto">
            <a:xfrm>
              <a:off x="998" y="2015"/>
              <a:ext cx="78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600" b="0" i="0" u="none" strike="noStrike" cap="none" normalizeH="0" baseline="0">
                  <a:ln>
                    <a:noFill/>
                  </a:ln>
                  <a:solidFill>
                    <a:srgbClr val="01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30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4884822"/>
              </p:ext>
            </p:extLst>
          </p:nvPr>
        </p:nvGraphicFramePr>
        <p:xfrm>
          <a:off x="1589088" y="4724400"/>
          <a:ext cx="6005512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cuación" r:id="rId6" imgW="2603160" imgH="495000" progId="Equation.3">
                  <p:embed/>
                </p:oleObj>
              </mc:Choice>
              <mc:Fallback>
                <p:oleObj name="Ecuación" r:id="rId6" imgW="2603160" imgH="4950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088" y="4724400"/>
                        <a:ext cx="6005512" cy="1119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55304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body" sz="quarter" idx="10"/>
          </p:nvPr>
        </p:nvSpPr>
        <p:spPr>
          <a:xfrm>
            <a:off x="3903663" y="579438"/>
            <a:ext cx="6002337" cy="5349875"/>
          </a:xfrm>
        </p:spPr>
        <p:txBody>
          <a:bodyPr/>
          <a:lstStyle/>
          <a:p>
            <a:pPr marL="341313" indent="-341313"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Introduction. Dichotomous outcome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100" dirty="0">
                <a:solidFill>
                  <a:schemeClr val="bg1">
                    <a:lumMod val="65000"/>
                  </a:schemeClr>
                </a:solidFill>
              </a:rPr>
              <a:t>Simple Analysis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100" dirty="0">
                <a:solidFill>
                  <a:schemeClr val="bg1">
                    <a:lumMod val="65000"/>
                  </a:schemeClr>
                </a:solidFill>
              </a:rPr>
              <a:t>Stratified Analysis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100" dirty="0">
              <a:solidFill>
                <a:schemeClr val="bg1">
                  <a:lumMod val="65000"/>
                </a:schemeClr>
              </a:solidFill>
            </a:endParaRPr>
          </a:p>
          <a:p>
            <a:pPr marL="341313" indent="-341313"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/>
              <a:t>Simple logistic regression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100" dirty="0">
                <a:solidFill>
                  <a:srgbClr val="7D468C"/>
                </a:solidFill>
              </a:rPr>
              <a:t>Model Estimation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100" dirty="0">
                <a:solidFill>
                  <a:schemeClr val="bg1">
                    <a:lumMod val="65000"/>
                  </a:schemeClr>
                </a:solidFill>
              </a:rPr>
              <a:t>Model Evaluation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100" dirty="0">
                <a:solidFill>
                  <a:schemeClr val="bg1">
                    <a:lumMod val="65000"/>
                  </a:schemeClr>
                </a:solidFill>
              </a:rPr>
              <a:t>Interpretation of results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100" dirty="0">
              <a:solidFill>
                <a:schemeClr val="bg1">
                  <a:lumMod val="65000"/>
                </a:schemeClr>
              </a:solidFill>
            </a:endParaRPr>
          </a:p>
          <a:p>
            <a:pPr marL="341313" indent="-341313"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Confusion and Interaction</a:t>
            </a:r>
          </a:p>
          <a:p>
            <a:pPr marL="341313" indent="-341313"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600" dirty="0">
              <a:solidFill>
                <a:schemeClr val="bg1">
                  <a:lumMod val="65000"/>
                </a:schemeClr>
              </a:solidFill>
            </a:endParaRPr>
          </a:p>
          <a:p>
            <a:pPr marL="341313" indent="-341313"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Multivariate logistic regression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200" dirty="0"/>
          </a:p>
          <a:p>
            <a:pPr marL="341313" indent="-341313"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0495393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3"/>
          <p:cNvSpPr>
            <a:spLocks noGrp="1"/>
          </p:cNvSpPr>
          <p:nvPr>
            <p:ph type="body" idx="4294967295"/>
          </p:nvPr>
        </p:nvSpPr>
        <p:spPr>
          <a:xfrm>
            <a:off x="429490" y="1556792"/>
            <a:ext cx="8829964" cy="4114800"/>
          </a:xfrm>
          <a:prstGeom prst="rect">
            <a:avLst/>
          </a:prstGeom>
        </p:spPr>
        <p:txBody>
          <a:bodyPr/>
          <a:lstStyle/>
          <a:p>
            <a:pPr marL="742950" indent="-742950" algn="just">
              <a:buFont typeface="Arial" panose="020B0604020202020204" pitchFamily="34" charset="0"/>
              <a:buChar char="•"/>
            </a:pPr>
            <a:r>
              <a:rPr lang="es-ES_tradnl" sz="3600" dirty="0" err="1">
                <a:latin typeface="+mj-lt"/>
                <a:cs typeface="Times New Roman" pitchFamily="18" charset="0"/>
              </a:rPr>
              <a:t>Check</a:t>
            </a:r>
            <a:r>
              <a:rPr lang="es-ES_tradnl" sz="3600" dirty="0">
                <a:latin typeface="+mj-lt"/>
                <a:cs typeface="Times New Roman" pitchFamily="18" charset="0"/>
              </a:rPr>
              <a:t> variables are </a:t>
            </a:r>
            <a:r>
              <a:rPr lang="es-ES_tradnl" sz="3600" dirty="0" err="1">
                <a:latin typeface="+mj-lt"/>
                <a:cs typeface="Times New Roman" pitchFamily="18" charset="0"/>
              </a:rPr>
              <a:t>coded</a:t>
            </a:r>
            <a:r>
              <a:rPr lang="es-ES_tradnl" sz="3600" dirty="0">
                <a:latin typeface="+mj-lt"/>
                <a:cs typeface="Times New Roman" pitchFamily="18" charset="0"/>
              </a:rPr>
              <a:t> OK</a:t>
            </a:r>
          </a:p>
          <a:p>
            <a:pPr marL="742950" indent="-742950" algn="just">
              <a:buFont typeface="Arial" panose="020B0604020202020204" pitchFamily="34" charset="0"/>
              <a:buChar char="•"/>
            </a:pPr>
            <a:r>
              <a:rPr lang="es-ES_tradnl" sz="3600" dirty="0" err="1">
                <a:latin typeface="+mj-lt"/>
                <a:cs typeface="Times New Roman" pitchFamily="18" charset="0"/>
              </a:rPr>
              <a:t>Estimate</a:t>
            </a:r>
            <a:r>
              <a:rPr lang="es-ES_tradnl" sz="3600" dirty="0">
                <a:latin typeface="+mj-lt"/>
                <a:cs typeface="Times New Roman" pitchFamily="18" charset="0"/>
              </a:rPr>
              <a:t> </a:t>
            </a:r>
            <a:r>
              <a:rPr lang="es-ES_tradnl" sz="3600" dirty="0">
                <a:latin typeface="+mj-lt"/>
                <a:cs typeface="Times New Roman" pitchFamily="18" charset="0"/>
                <a:sym typeface="Symbol" pitchFamily="18" charset="2"/>
              </a:rPr>
              <a:t></a:t>
            </a:r>
            <a:r>
              <a:rPr lang="es-ES_tradnl" sz="3600" dirty="0">
                <a:latin typeface="+mj-lt"/>
                <a:cs typeface="Times New Roman" pitchFamily="18" charset="0"/>
              </a:rPr>
              <a:t> </a:t>
            </a:r>
            <a:r>
              <a:rPr lang="es-ES_tradnl" sz="3600" dirty="0" err="1">
                <a:latin typeface="+mj-lt"/>
                <a:cs typeface="Times New Roman" pitchFamily="18" charset="0"/>
              </a:rPr>
              <a:t>coefficients</a:t>
            </a:r>
            <a:endParaRPr lang="en-GB" sz="3600" dirty="0">
              <a:latin typeface="+mj-lt"/>
              <a:cs typeface="Times New Roman" pitchFamily="18" charset="0"/>
            </a:endParaRPr>
          </a:p>
          <a:p>
            <a:pPr marL="742950" indent="-742950" algn="just">
              <a:buFont typeface="Arial" panose="020B0604020202020204" pitchFamily="34" charset="0"/>
              <a:buChar char="•"/>
            </a:pPr>
            <a:r>
              <a:rPr lang="es-ES_tradnl" sz="3600" dirty="0">
                <a:latin typeface="+mj-lt"/>
                <a:cs typeface="Times New Roman" pitchFamily="18" charset="0"/>
              </a:rPr>
              <a:t>Test </a:t>
            </a:r>
            <a:r>
              <a:rPr lang="es-ES_tradnl" sz="3600" dirty="0" err="1">
                <a:latin typeface="+mj-lt"/>
                <a:cs typeface="Times New Roman" pitchFamily="18" charset="0"/>
              </a:rPr>
              <a:t>how</a:t>
            </a:r>
            <a:r>
              <a:rPr lang="es-ES_tradnl" sz="3600" dirty="0">
                <a:latin typeface="+mj-lt"/>
                <a:cs typeface="Times New Roman" pitchFamily="18" charset="0"/>
              </a:rPr>
              <a:t> </a:t>
            </a:r>
            <a:r>
              <a:rPr lang="es-ES_tradnl" sz="3600" dirty="0" err="1">
                <a:latin typeface="+mj-lt"/>
                <a:cs typeface="Times New Roman" pitchFamily="18" charset="0"/>
              </a:rPr>
              <a:t>many</a:t>
            </a:r>
            <a:r>
              <a:rPr lang="es-ES_tradnl" sz="3600" dirty="0">
                <a:latin typeface="+mj-lt"/>
                <a:cs typeface="Times New Roman" pitchFamily="18" charset="0"/>
              </a:rPr>
              <a:t> </a:t>
            </a:r>
            <a:r>
              <a:rPr lang="es-ES_tradnl" sz="3600" dirty="0" err="1">
                <a:latin typeface="+mj-lt"/>
                <a:cs typeface="Times New Roman" pitchFamily="18" charset="0"/>
              </a:rPr>
              <a:t>coefficients</a:t>
            </a:r>
            <a:r>
              <a:rPr lang="es-ES_tradnl" sz="3600" dirty="0">
                <a:latin typeface="+mj-lt"/>
                <a:cs typeface="Times New Roman" pitchFamily="18" charset="0"/>
              </a:rPr>
              <a:t> are </a:t>
            </a:r>
            <a:r>
              <a:rPr lang="es-ES_tradnl" sz="3600" dirty="0" err="1">
                <a:latin typeface="+mj-lt"/>
                <a:cs typeface="Times New Roman" pitchFamily="18" charset="0"/>
              </a:rPr>
              <a:t>different</a:t>
            </a:r>
            <a:r>
              <a:rPr lang="es-ES_tradnl" sz="3600" dirty="0">
                <a:latin typeface="+mj-lt"/>
                <a:cs typeface="Times New Roman" pitchFamily="18" charset="0"/>
              </a:rPr>
              <a:t> </a:t>
            </a:r>
            <a:r>
              <a:rPr lang="es-ES_tradnl" sz="3600" dirty="0" err="1">
                <a:latin typeface="+mj-lt"/>
                <a:cs typeface="Times New Roman" pitchFamily="18" charset="0"/>
              </a:rPr>
              <a:t>from</a:t>
            </a:r>
            <a:r>
              <a:rPr lang="es-ES_tradnl" sz="3600" dirty="0">
                <a:latin typeface="+mj-lt"/>
                <a:cs typeface="Times New Roman" pitchFamily="18" charset="0"/>
              </a:rPr>
              <a:t>  0</a:t>
            </a:r>
            <a:endParaRPr lang="en-GB" sz="3600" dirty="0">
              <a:latin typeface="+mj-lt"/>
              <a:cs typeface="Times New Roman" pitchFamily="18" charset="0"/>
            </a:endParaRPr>
          </a:p>
          <a:p>
            <a:pPr marL="742950" indent="-742950" algn="just">
              <a:buFont typeface="Arial" panose="020B0604020202020204" pitchFamily="34" charset="0"/>
              <a:buChar char="•"/>
            </a:pPr>
            <a:r>
              <a:rPr lang="es-ES_tradnl" sz="3600" dirty="0">
                <a:latin typeface="+mj-lt"/>
                <a:cs typeface="Times New Roman" pitchFamily="18" charset="0"/>
              </a:rPr>
              <a:t>Test </a:t>
            </a:r>
            <a:r>
              <a:rPr lang="es-ES_tradnl" sz="3600" dirty="0" err="1">
                <a:latin typeface="+mj-lt"/>
                <a:cs typeface="Times New Roman" pitchFamily="18" charset="0"/>
              </a:rPr>
              <a:t>goodness</a:t>
            </a:r>
            <a:r>
              <a:rPr lang="es-ES_tradnl" sz="3600" dirty="0">
                <a:latin typeface="+mj-lt"/>
                <a:cs typeface="Times New Roman" pitchFamily="18" charset="0"/>
              </a:rPr>
              <a:t> of </a:t>
            </a:r>
            <a:r>
              <a:rPr lang="es-ES_tradnl" sz="3600" dirty="0" err="1">
                <a:latin typeface="+mj-lt"/>
                <a:cs typeface="Times New Roman" pitchFamily="18" charset="0"/>
              </a:rPr>
              <a:t>fit</a:t>
            </a:r>
            <a:r>
              <a:rPr lang="es-ES_tradnl" sz="3600" dirty="0">
                <a:latin typeface="+mj-lt"/>
                <a:cs typeface="Times New Roman" pitchFamily="18" charset="0"/>
              </a:rPr>
              <a:t> of </a:t>
            </a:r>
            <a:r>
              <a:rPr lang="es-ES_tradnl" sz="3600" dirty="0" err="1">
                <a:latin typeface="+mj-lt"/>
                <a:cs typeface="Times New Roman" pitchFamily="18" charset="0"/>
              </a:rPr>
              <a:t>the</a:t>
            </a:r>
            <a:r>
              <a:rPr lang="es-ES_tradnl" sz="3600" dirty="0">
                <a:latin typeface="+mj-lt"/>
                <a:cs typeface="Times New Roman" pitchFamily="18" charset="0"/>
              </a:rPr>
              <a:t>  </a:t>
            </a:r>
            <a:r>
              <a:rPr lang="es-ES_tradnl" sz="3600" dirty="0" err="1">
                <a:latin typeface="+mj-lt"/>
                <a:cs typeface="Times New Roman" pitchFamily="18" charset="0"/>
              </a:rPr>
              <a:t>model</a:t>
            </a:r>
            <a:r>
              <a:rPr lang="es-ES_tradnl" sz="3600" dirty="0">
                <a:latin typeface="+mj-lt"/>
                <a:cs typeface="Times New Roman" pitchFamily="18" charset="0"/>
              </a:rPr>
              <a:t> </a:t>
            </a:r>
            <a:endParaRPr lang="en-GB" sz="3600" dirty="0">
              <a:latin typeface="+mj-lt"/>
              <a:cs typeface="Times New Roman" pitchFamily="18" charset="0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GB" sz="3600" dirty="0" err="1">
                <a:latin typeface="+mj-lt"/>
                <a:cs typeface="Times New Roman" pitchFamily="18" charset="0"/>
              </a:rPr>
              <a:t>Interpretate</a:t>
            </a:r>
            <a:r>
              <a:rPr lang="en-GB" sz="3600" dirty="0">
                <a:latin typeface="+mj-lt"/>
                <a:cs typeface="Times New Roman" pitchFamily="18" charset="0"/>
              </a:rPr>
              <a:t> results</a:t>
            </a:r>
            <a:r>
              <a:rPr lang="en-GB" sz="3600" dirty="0">
                <a:latin typeface="+mj-lt"/>
              </a:rPr>
              <a:t> </a:t>
            </a:r>
          </a:p>
        </p:txBody>
      </p:sp>
      <p:sp>
        <p:nvSpPr>
          <p:cNvPr id="44034" name="Rectangle 4"/>
          <p:cNvSpPr>
            <a:spLocks noChangeArrowheads="1"/>
          </p:cNvSpPr>
          <p:nvPr/>
        </p:nvSpPr>
        <p:spPr bwMode="auto">
          <a:xfrm>
            <a:off x="-1095672" y="477491"/>
            <a:ext cx="3729615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ca-ES" sz="2800" b="1" u="none" dirty="0" err="1"/>
              <a:t>Next</a:t>
            </a:r>
            <a:r>
              <a:rPr lang="ca-ES" sz="2800" b="1" u="none" dirty="0"/>
              <a:t> </a:t>
            </a:r>
            <a:r>
              <a:rPr lang="ca-ES" sz="2800" b="1" u="none" dirty="0" err="1"/>
              <a:t>steps</a:t>
            </a:r>
            <a:endParaRPr lang="ca-ES" sz="2800" b="1" u="none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-1095672" y="485800"/>
            <a:ext cx="8418140" cy="1143000"/>
          </a:xfrm>
        </p:spPr>
        <p:txBody>
          <a:bodyPr/>
          <a:lstStyle/>
          <a:p>
            <a:r>
              <a:rPr lang="ca-ES" sz="2800" b="1" dirty="0" err="1"/>
              <a:t>Change</a:t>
            </a:r>
            <a:r>
              <a:rPr lang="ca-ES" sz="2800" b="1" dirty="0"/>
              <a:t> </a:t>
            </a:r>
            <a:r>
              <a:rPr lang="ca-ES" sz="2800" b="1" dirty="0" err="1"/>
              <a:t>baseline</a:t>
            </a:r>
            <a:r>
              <a:rPr lang="ca-ES" sz="2800" b="1" dirty="0"/>
              <a:t> for </a:t>
            </a:r>
            <a:r>
              <a:rPr lang="ca-ES" sz="2800" b="1" dirty="0" err="1"/>
              <a:t>dummies</a:t>
            </a:r>
            <a:r>
              <a:rPr lang="ca-ES" sz="2800" b="1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FB76CA-F922-4C0B-8468-CAAF5D8B7699}"/>
              </a:ext>
            </a:extLst>
          </p:cNvPr>
          <p:cNvSpPr txBox="1"/>
          <p:nvPr/>
        </p:nvSpPr>
        <p:spPr>
          <a:xfrm>
            <a:off x="757515" y="1268760"/>
            <a:ext cx="943304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CODE: 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table(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can$cancer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can$rcancer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&lt;- factor(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can$cancer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= c("No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cancer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Cancer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table(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can$rcancer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RESULTS: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C35D63-030C-40F0-8288-EC8B51B00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35" y="3684096"/>
            <a:ext cx="8241829" cy="197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6240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-1671736" y="413792"/>
            <a:ext cx="8418140" cy="1143000"/>
          </a:xfrm>
        </p:spPr>
        <p:txBody>
          <a:bodyPr/>
          <a:lstStyle/>
          <a:p>
            <a:r>
              <a:rPr lang="ca-ES" sz="2800" b="1" dirty="0" err="1"/>
              <a:t>Univariate</a:t>
            </a:r>
            <a:r>
              <a:rPr lang="ca-ES" sz="2800" b="1" dirty="0"/>
              <a:t> </a:t>
            </a:r>
            <a:r>
              <a:rPr lang="ca-ES" sz="2800" b="1" dirty="0" err="1"/>
              <a:t>Fitted</a:t>
            </a:r>
            <a:r>
              <a:rPr lang="ca-ES" sz="2800" b="1" dirty="0"/>
              <a:t>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A9B8EE-87EC-4F30-B520-D89C624AEC67}"/>
              </a:ext>
            </a:extLst>
          </p:cNvPr>
          <p:cNvSpPr txBox="1"/>
          <p:nvPr/>
        </p:nvSpPr>
        <p:spPr>
          <a:xfrm>
            <a:off x="209114" y="985292"/>
            <a:ext cx="948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mod &lt;-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rcancer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~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rfumar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family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= "binomial", data = can)</a:t>
            </a:r>
          </a:p>
          <a:p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(mod)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801D0A36-1015-4FDC-9D27-2C6F0AE1FB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0"/>
          <a:stretch/>
        </p:blipFill>
        <p:spPr bwMode="auto">
          <a:xfrm>
            <a:off x="1064568" y="1631623"/>
            <a:ext cx="7560840" cy="4471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89449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-1592932" y="476672"/>
            <a:ext cx="8418140" cy="1143000"/>
          </a:xfrm>
        </p:spPr>
        <p:txBody>
          <a:bodyPr/>
          <a:lstStyle/>
          <a:p>
            <a:r>
              <a:rPr lang="ca-ES" sz="2800" b="1" dirty="0" err="1"/>
              <a:t>Univariate</a:t>
            </a:r>
            <a:r>
              <a:rPr lang="ca-ES" sz="2800" b="1" dirty="0"/>
              <a:t> </a:t>
            </a:r>
            <a:r>
              <a:rPr lang="ca-ES" sz="2800" b="1" dirty="0" err="1"/>
              <a:t>Fitted</a:t>
            </a:r>
            <a:r>
              <a:rPr lang="ca-ES" sz="2800" b="1" dirty="0"/>
              <a:t> Model</a:t>
            </a:r>
          </a:p>
        </p:txBody>
      </p:sp>
      <p:pic>
        <p:nvPicPr>
          <p:cNvPr id="12800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36" y="1030842"/>
            <a:ext cx="8684128" cy="549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00" r="29293" b="44499"/>
          <a:stretch/>
        </p:blipFill>
        <p:spPr bwMode="auto">
          <a:xfrm>
            <a:off x="131180" y="1828799"/>
            <a:ext cx="9689092" cy="2308017"/>
          </a:xfrm>
          <a:prstGeom prst="rect">
            <a:avLst/>
          </a:prstGeom>
          <a:noFill/>
          <a:ln w="28575">
            <a:solidFill>
              <a:srgbClr val="8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5788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-735632" y="585848"/>
            <a:ext cx="8418140" cy="1143000"/>
          </a:xfrm>
        </p:spPr>
        <p:txBody>
          <a:bodyPr/>
          <a:lstStyle/>
          <a:p>
            <a:r>
              <a:rPr lang="ca-ES" sz="2800" b="1" dirty="0" err="1"/>
              <a:t>Odds</a:t>
            </a:r>
            <a:r>
              <a:rPr lang="ca-ES" sz="2800" b="1" dirty="0"/>
              <a:t> </a:t>
            </a:r>
            <a:r>
              <a:rPr lang="ca-ES" sz="2800" b="1" dirty="0" err="1"/>
              <a:t>Ratio</a:t>
            </a:r>
            <a:r>
              <a:rPr lang="ca-ES" sz="2800" b="1" dirty="0"/>
              <a:t> as </a:t>
            </a:r>
            <a:r>
              <a:rPr lang="ca-ES" sz="2800" b="1" dirty="0" err="1"/>
              <a:t>exp</a:t>
            </a:r>
            <a:r>
              <a:rPr lang="ca-ES" sz="2800" b="1" dirty="0"/>
              <a:t> (</a:t>
            </a:r>
            <a:r>
              <a:rPr lang="ca-ES" sz="2800" b="1" dirty="0" err="1"/>
              <a:t>Coefficients</a:t>
            </a:r>
            <a:r>
              <a:rPr lang="ca-ES" sz="2800" b="1" dirty="0"/>
              <a:t>)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2648744" y="4334821"/>
            <a:ext cx="1223132" cy="1332000"/>
          </a:xfrm>
          <a:prstGeom prst="rect">
            <a:avLst/>
          </a:prstGeom>
          <a:noFill/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a-E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34AB94-2363-47F6-AAAA-B95CD3D37774}"/>
              </a:ext>
            </a:extLst>
          </p:cNvPr>
          <p:cNvSpPr txBox="1"/>
          <p:nvPr/>
        </p:nvSpPr>
        <p:spPr>
          <a:xfrm>
            <a:off x="848544" y="2075685"/>
            <a:ext cx="943304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CODE: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papeR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prettify(summary(mod))</a:t>
            </a:r>
          </a:p>
          <a:p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RESULTS: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056E40-BD76-4306-9FC9-83D3FBEE4C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6"/>
          <a:stretch/>
        </p:blipFill>
        <p:spPr>
          <a:xfrm>
            <a:off x="488504" y="4681657"/>
            <a:ext cx="9289032" cy="63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487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3"/>
          <p:cNvSpPr>
            <a:spLocks noGrp="1"/>
          </p:cNvSpPr>
          <p:nvPr>
            <p:ph type="body" idx="4294967295"/>
          </p:nvPr>
        </p:nvSpPr>
        <p:spPr>
          <a:xfrm>
            <a:off x="753139" y="1580930"/>
            <a:ext cx="8915400" cy="4525962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800" dirty="0"/>
              <a:t>Detect factors related to dichotomous outcome              ( death, illness, relapse ,recurrence, healing,...)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800" dirty="0"/>
              <a:t>Control the magnitude of the effect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800" dirty="0"/>
              <a:t>Build predictive models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800" dirty="0"/>
              <a:t>Usually interest in  binary explicative variable                ( risk exposure, treatment, gene…)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800" dirty="0"/>
              <a:t>Analysis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Simple Analysis (2x2)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Stratified Analysis</a:t>
            </a:r>
            <a:endParaRPr lang="en-US" sz="28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8464" y="621507"/>
            <a:ext cx="3528392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ca-ES" sz="2800" b="1" u="none" dirty="0">
                <a:solidFill>
                  <a:schemeClr val="accent1">
                    <a:lumMod val="75000"/>
                  </a:schemeClr>
                </a:solidFill>
              </a:rPr>
              <a:t>1. </a:t>
            </a:r>
            <a:r>
              <a:rPr lang="ca-ES" sz="2800" b="1" u="none" dirty="0" err="1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r>
              <a:rPr lang="ca-ES" sz="2800" b="1" u="none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ca-ES" sz="2800" b="1" u="none" dirty="0" err="1">
                <a:solidFill>
                  <a:schemeClr val="accent1">
                    <a:lumMod val="75000"/>
                  </a:schemeClr>
                </a:solidFill>
              </a:rPr>
              <a:t>Dichotomous</a:t>
            </a:r>
            <a:r>
              <a:rPr lang="ca-ES" sz="2800" b="1" u="non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ca-ES" sz="2800" b="1" u="none" dirty="0" err="1">
                <a:solidFill>
                  <a:schemeClr val="accent1">
                    <a:lumMod val="75000"/>
                  </a:schemeClr>
                </a:solidFill>
              </a:rPr>
              <a:t>outcome</a:t>
            </a:r>
            <a:endParaRPr lang="ca-ES" sz="2800" b="1" u="none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8088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body" sz="quarter" idx="10"/>
          </p:nvPr>
        </p:nvSpPr>
        <p:spPr>
          <a:xfrm>
            <a:off x="3903663" y="1128156"/>
            <a:ext cx="6002337" cy="4801157"/>
          </a:xfrm>
        </p:spPr>
        <p:txBody>
          <a:bodyPr/>
          <a:lstStyle/>
          <a:p>
            <a:pPr marL="341313" indent="-341313"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Introduction. Dichotomous outcome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100" dirty="0">
                <a:solidFill>
                  <a:schemeClr val="bg1">
                    <a:lumMod val="65000"/>
                  </a:schemeClr>
                </a:solidFill>
              </a:rPr>
              <a:t>Simple Analysis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100" dirty="0">
                <a:solidFill>
                  <a:schemeClr val="bg1">
                    <a:lumMod val="65000"/>
                  </a:schemeClr>
                </a:solidFill>
              </a:rPr>
              <a:t>Stratified Analysis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100" dirty="0">
              <a:solidFill>
                <a:schemeClr val="bg1">
                  <a:lumMod val="65000"/>
                </a:schemeClr>
              </a:solidFill>
            </a:endParaRPr>
          </a:p>
          <a:p>
            <a:pPr marL="341313" indent="-341313"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/>
              <a:t>Simple logistic regression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100" dirty="0">
                <a:solidFill>
                  <a:schemeClr val="bg1">
                    <a:lumMod val="65000"/>
                  </a:schemeClr>
                </a:solidFill>
              </a:rPr>
              <a:t>Model Estimation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100" dirty="0">
                <a:solidFill>
                  <a:srgbClr val="800080"/>
                </a:solidFill>
              </a:rPr>
              <a:t>Model Evaluation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100" dirty="0">
                <a:solidFill>
                  <a:schemeClr val="bg1">
                    <a:lumMod val="65000"/>
                  </a:schemeClr>
                </a:solidFill>
              </a:rPr>
              <a:t>Interpretation of results</a:t>
            </a:r>
          </a:p>
          <a:p>
            <a:pPr marL="341313" indent="-341313"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600" dirty="0">
              <a:solidFill>
                <a:schemeClr val="bg1">
                  <a:lumMod val="65000"/>
                </a:schemeClr>
              </a:solidFill>
            </a:endParaRPr>
          </a:p>
          <a:p>
            <a:pPr marL="341313" indent="-341313"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Multivariate logistic regression</a:t>
            </a:r>
            <a:endParaRPr lang="en-US" sz="2200" dirty="0"/>
          </a:p>
          <a:p>
            <a:pPr marL="341313" indent="-341313"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9147324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3"/>
          <p:cNvSpPr>
            <a:spLocks noGrp="1"/>
          </p:cNvSpPr>
          <p:nvPr>
            <p:ph type="body" idx="4294967295"/>
          </p:nvPr>
        </p:nvSpPr>
        <p:spPr>
          <a:xfrm>
            <a:off x="466725" y="1082676"/>
            <a:ext cx="9410700" cy="4114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s-ES_tradnl" sz="3600" b="1" dirty="0" err="1">
                <a:cs typeface="Times New Roman" pitchFamily="18" charset="0"/>
              </a:rPr>
              <a:t>Wald</a:t>
            </a:r>
            <a:r>
              <a:rPr lang="es-ES_tradnl" sz="3600" b="1" dirty="0">
                <a:cs typeface="Times New Roman" pitchFamily="18" charset="0"/>
              </a:rPr>
              <a:t> Test</a:t>
            </a:r>
          </a:p>
          <a:p>
            <a:pPr lvl="1">
              <a:lnSpc>
                <a:spcPct val="90000"/>
              </a:lnSpc>
              <a:spcBef>
                <a:spcPct val="25000"/>
              </a:spcBef>
            </a:pPr>
            <a:r>
              <a:rPr lang="es-ES_tradnl" sz="2800" dirty="0" err="1">
                <a:cs typeface="Times New Roman" pitchFamily="18" charset="0"/>
              </a:rPr>
              <a:t>Hypothesis</a:t>
            </a:r>
            <a:r>
              <a:rPr lang="es-ES_tradnl" sz="2800" dirty="0">
                <a:cs typeface="Times New Roman" pitchFamily="18" charset="0"/>
              </a:rPr>
              <a:t> test </a:t>
            </a:r>
            <a:r>
              <a:rPr lang="es-ES_tradnl" sz="2800" dirty="0" err="1">
                <a:cs typeface="Times New Roman" pitchFamily="18" charset="0"/>
              </a:rPr>
              <a:t>based</a:t>
            </a:r>
            <a:r>
              <a:rPr lang="es-ES_tradnl" sz="2800" dirty="0">
                <a:cs typeface="Times New Roman" pitchFamily="18" charset="0"/>
              </a:rPr>
              <a:t> in </a:t>
            </a:r>
            <a:r>
              <a:rPr lang="es-ES_tradnl" sz="2800" dirty="0" err="1">
                <a:cs typeface="Times New Roman" pitchFamily="18" charset="0"/>
              </a:rPr>
              <a:t>coefficient</a:t>
            </a:r>
            <a:r>
              <a:rPr lang="es-ES_tradnl" sz="2800" dirty="0">
                <a:cs typeface="Times New Roman" pitchFamily="18" charset="0"/>
              </a:rPr>
              <a:t> </a:t>
            </a:r>
            <a:r>
              <a:rPr lang="es-ES_tradnl" sz="2800" dirty="0" err="1">
                <a:cs typeface="Times New Roman" pitchFamily="18" charset="0"/>
              </a:rPr>
              <a:t>distribution</a:t>
            </a:r>
            <a:r>
              <a:rPr lang="es-ES_tradnl" sz="2800" dirty="0">
                <a:cs typeface="Times New Roman" pitchFamily="18" charset="0"/>
              </a:rPr>
              <a:t> (H</a:t>
            </a:r>
            <a:r>
              <a:rPr lang="es-ES_tradnl" sz="2800" baseline="-30000" dirty="0">
                <a:cs typeface="Times New Roman" pitchFamily="18" charset="0"/>
              </a:rPr>
              <a:t>0</a:t>
            </a:r>
            <a:r>
              <a:rPr lang="es-ES_tradnl" sz="2800" dirty="0">
                <a:cs typeface="Times New Roman" pitchFamily="18" charset="0"/>
              </a:rPr>
              <a:t>: </a:t>
            </a:r>
            <a:r>
              <a:rPr lang="es-ES_tradnl" sz="2800" dirty="0">
                <a:cs typeface="Times New Roman" pitchFamily="18" charset="0"/>
                <a:sym typeface="Symbol" pitchFamily="18" charset="2"/>
              </a:rPr>
              <a:t>j</a:t>
            </a:r>
            <a:r>
              <a:rPr lang="es-ES_tradnl" sz="2800" dirty="0">
                <a:cs typeface="Times New Roman" pitchFamily="18" charset="0"/>
              </a:rPr>
              <a:t>=0).</a:t>
            </a:r>
            <a:r>
              <a:rPr lang="en-GB" sz="2800" dirty="0">
                <a:cs typeface="Times New Roman" pitchFamily="18" charset="0"/>
              </a:rPr>
              <a:t> </a:t>
            </a:r>
          </a:p>
          <a:p>
            <a:pPr lvl="1">
              <a:lnSpc>
                <a:spcPct val="90000"/>
              </a:lnSpc>
              <a:spcBef>
                <a:spcPct val="25000"/>
              </a:spcBef>
            </a:pPr>
            <a:endParaRPr lang="es-ES" sz="28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s-ES_tradnl" sz="3600" b="1" dirty="0" err="1">
                <a:cs typeface="Times New Roman" pitchFamily="18" charset="0"/>
              </a:rPr>
              <a:t>Likelihood</a:t>
            </a:r>
            <a:r>
              <a:rPr lang="es-ES_tradnl" sz="3600" b="1" dirty="0">
                <a:cs typeface="Times New Roman" pitchFamily="18" charset="0"/>
              </a:rPr>
              <a:t> ratio test</a:t>
            </a:r>
          </a:p>
          <a:p>
            <a:pPr marL="442913" lvl="1" indent="14288">
              <a:lnSpc>
                <a:spcPct val="90000"/>
              </a:lnSpc>
              <a:spcBef>
                <a:spcPct val="25000"/>
              </a:spcBef>
            </a:pPr>
            <a:r>
              <a:rPr lang="es-ES_tradnl" sz="2800" dirty="0">
                <a:cs typeface="Times New Roman" pitchFamily="18" charset="0"/>
              </a:rPr>
              <a:t>Test </a:t>
            </a:r>
            <a:r>
              <a:rPr lang="es-ES_tradnl" sz="2800" dirty="0" err="1">
                <a:cs typeface="Times New Roman" pitchFamily="18" charset="0"/>
              </a:rPr>
              <a:t>based</a:t>
            </a:r>
            <a:r>
              <a:rPr lang="es-ES_tradnl" sz="2800" dirty="0">
                <a:cs typeface="Times New Roman" pitchFamily="18" charset="0"/>
              </a:rPr>
              <a:t> in </a:t>
            </a:r>
            <a:r>
              <a:rPr lang="es-ES_tradnl" sz="2800" dirty="0" err="1">
                <a:cs typeface="Times New Roman" pitchFamily="18" charset="0"/>
              </a:rPr>
              <a:t>difference</a:t>
            </a:r>
            <a:r>
              <a:rPr lang="es-ES_tradnl" sz="2800" dirty="0">
                <a:cs typeface="Times New Roman" pitchFamily="18" charset="0"/>
              </a:rPr>
              <a:t> </a:t>
            </a:r>
            <a:r>
              <a:rPr lang="es-ES_tradnl" sz="2800" dirty="0" err="1">
                <a:cs typeface="Times New Roman" pitchFamily="18" charset="0"/>
              </a:rPr>
              <a:t>between</a:t>
            </a:r>
            <a:r>
              <a:rPr lang="es-ES_tradnl" sz="2800" dirty="0">
                <a:cs typeface="Times New Roman" pitchFamily="18" charset="0"/>
              </a:rPr>
              <a:t> </a:t>
            </a:r>
            <a:r>
              <a:rPr lang="es-ES_tradnl" sz="2800" dirty="0" err="1">
                <a:cs typeface="Times New Roman" pitchFamily="18" charset="0"/>
              </a:rPr>
              <a:t>likelihoods</a:t>
            </a:r>
            <a:r>
              <a:rPr lang="es-ES_tradnl" sz="2800" dirty="0">
                <a:cs typeface="Times New Roman" pitchFamily="18" charset="0"/>
              </a:rPr>
              <a:t> of </a:t>
            </a:r>
            <a:r>
              <a:rPr lang="es-ES_tradnl" sz="2800" dirty="0" err="1">
                <a:cs typeface="Times New Roman" pitchFamily="18" charset="0"/>
              </a:rPr>
              <a:t>two</a:t>
            </a:r>
            <a:r>
              <a:rPr lang="es-ES_tradnl" sz="2800" dirty="0">
                <a:cs typeface="Times New Roman" pitchFamily="18" charset="0"/>
              </a:rPr>
              <a:t> </a:t>
            </a:r>
            <a:r>
              <a:rPr lang="es-ES_tradnl" sz="2800" dirty="0" err="1">
                <a:cs typeface="Times New Roman" pitchFamily="18" charset="0"/>
              </a:rPr>
              <a:t>models</a:t>
            </a:r>
            <a:r>
              <a:rPr lang="es-ES_tradnl" sz="2800" dirty="0">
                <a:cs typeface="Times New Roman" pitchFamily="18" charset="0"/>
              </a:rPr>
              <a:t>, </a:t>
            </a:r>
            <a:r>
              <a:rPr lang="es-ES_tradnl" sz="2800" dirty="0" err="1">
                <a:cs typeface="Times New Roman" pitchFamily="18" charset="0"/>
              </a:rPr>
              <a:t>one</a:t>
            </a:r>
            <a:r>
              <a:rPr lang="es-ES_tradnl" sz="2800" dirty="0">
                <a:cs typeface="Times New Roman" pitchFamily="18" charset="0"/>
              </a:rPr>
              <a:t> </a:t>
            </a:r>
            <a:r>
              <a:rPr lang="es-ES_tradnl" sz="2800" dirty="0" err="1">
                <a:cs typeface="Times New Roman" pitchFamily="18" charset="0"/>
              </a:rPr>
              <a:t>with</a:t>
            </a:r>
            <a:r>
              <a:rPr lang="es-ES_tradnl" sz="2800" dirty="0">
                <a:cs typeface="Times New Roman" pitchFamily="18" charset="0"/>
              </a:rPr>
              <a:t> </a:t>
            </a:r>
            <a:r>
              <a:rPr lang="es-ES_tradnl" sz="2800" dirty="0" err="1">
                <a:cs typeface="Times New Roman" pitchFamily="18" charset="0"/>
              </a:rPr>
              <a:t>the</a:t>
            </a:r>
            <a:r>
              <a:rPr lang="es-ES_tradnl" sz="2800" dirty="0">
                <a:cs typeface="Times New Roman" pitchFamily="18" charset="0"/>
              </a:rPr>
              <a:t> variable and </a:t>
            </a:r>
            <a:r>
              <a:rPr lang="es-ES_tradnl" sz="2800" dirty="0" err="1">
                <a:cs typeface="Times New Roman" pitchFamily="18" charset="0"/>
              </a:rPr>
              <a:t>other</a:t>
            </a:r>
            <a:r>
              <a:rPr lang="es-ES_tradnl" sz="2800" dirty="0">
                <a:cs typeface="Times New Roman" pitchFamily="18" charset="0"/>
              </a:rPr>
              <a:t> </a:t>
            </a:r>
            <a:r>
              <a:rPr lang="es-ES_tradnl" sz="2800" dirty="0" err="1">
                <a:cs typeface="Times New Roman" pitchFamily="18" charset="0"/>
              </a:rPr>
              <a:t>without</a:t>
            </a:r>
            <a:r>
              <a:rPr lang="es-ES_tradnl" sz="2800" dirty="0">
                <a:cs typeface="Times New Roman" pitchFamily="18" charset="0"/>
              </a:rPr>
              <a:t>. </a:t>
            </a:r>
          </a:p>
          <a:p>
            <a:pPr marL="442913" lvl="1" indent="14288">
              <a:lnSpc>
                <a:spcPct val="90000"/>
              </a:lnSpc>
              <a:spcBef>
                <a:spcPct val="25000"/>
              </a:spcBef>
            </a:pPr>
            <a:r>
              <a:rPr lang="es-ES_tradnl" sz="2800" dirty="0">
                <a:cs typeface="Times New Roman" pitchFamily="18" charset="0"/>
              </a:rPr>
              <a:t>Introduce  concept of </a:t>
            </a:r>
            <a:r>
              <a:rPr lang="es-ES_tradnl" sz="2800" dirty="0" err="1">
                <a:cs typeface="Times New Roman" pitchFamily="18" charset="0"/>
              </a:rPr>
              <a:t>Deviance</a:t>
            </a:r>
            <a:r>
              <a:rPr lang="es-ES_tradnl" sz="2800" dirty="0">
                <a:cs typeface="Times New Roman" pitchFamily="18" charset="0"/>
              </a:rPr>
              <a:t> (-2log </a:t>
            </a:r>
            <a:r>
              <a:rPr lang="es-ES_tradnl" sz="2800" dirty="0" err="1">
                <a:cs typeface="Times New Roman" pitchFamily="18" charset="0"/>
              </a:rPr>
              <a:t>likelihood</a:t>
            </a:r>
            <a:r>
              <a:rPr lang="es-ES_tradnl" sz="2800" dirty="0">
                <a:cs typeface="Times New Roman" pitchFamily="18" charset="0"/>
              </a:rPr>
              <a:t>)</a:t>
            </a:r>
          </a:p>
          <a:p>
            <a:pPr marL="442913" lvl="1" indent="14288">
              <a:lnSpc>
                <a:spcPct val="90000"/>
              </a:lnSpc>
              <a:spcBef>
                <a:spcPct val="25000"/>
              </a:spcBef>
            </a:pPr>
            <a:endParaRPr lang="es-ES_tradnl" sz="2800" dirty="0">
              <a:cs typeface="Times New Roman" pitchFamily="18" charset="0"/>
            </a:endParaRPr>
          </a:p>
        </p:txBody>
      </p:sp>
      <p:sp>
        <p:nvSpPr>
          <p:cNvPr id="66562" name="Rectangle 4"/>
          <p:cNvSpPr>
            <a:spLocks noChangeArrowheads="1"/>
          </p:cNvSpPr>
          <p:nvPr/>
        </p:nvSpPr>
        <p:spPr bwMode="auto">
          <a:xfrm>
            <a:off x="-159568" y="477491"/>
            <a:ext cx="3984625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ca-ES" sz="2800" b="1" u="none" dirty="0"/>
              <a:t>Model </a:t>
            </a:r>
            <a:r>
              <a:rPr lang="ca-ES" sz="2800" b="1" u="none" dirty="0" err="1"/>
              <a:t>Evaluation</a:t>
            </a:r>
            <a:endParaRPr lang="ca-ES" sz="2800" b="1" u="none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95" r="21703"/>
          <a:stretch/>
        </p:blipFill>
        <p:spPr bwMode="auto">
          <a:xfrm>
            <a:off x="0" y="828675"/>
            <a:ext cx="9729788" cy="570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-879648" y="485800"/>
            <a:ext cx="8418140" cy="1143000"/>
          </a:xfrm>
        </p:spPr>
        <p:txBody>
          <a:bodyPr/>
          <a:lstStyle/>
          <a:p>
            <a:r>
              <a:rPr lang="ca-ES" sz="2800" b="1" dirty="0" err="1"/>
              <a:t>Evaluation</a:t>
            </a:r>
            <a:r>
              <a:rPr lang="ca-ES" sz="2800" b="1" dirty="0"/>
              <a:t> of  </a:t>
            </a:r>
            <a:r>
              <a:rPr lang="ca-ES" sz="2800" b="1" dirty="0" err="1"/>
              <a:t>adjusted</a:t>
            </a:r>
            <a:r>
              <a:rPr lang="ca-ES" sz="2800" b="1" dirty="0"/>
              <a:t> model 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5543549" y="1226005"/>
            <a:ext cx="3228975" cy="1845808"/>
          </a:xfrm>
          <a:prstGeom prst="rect">
            <a:avLst/>
          </a:prstGeom>
          <a:noFill/>
          <a:ln w="2857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a-E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71449" y="4850266"/>
            <a:ext cx="8277225" cy="972000"/>
          </a:xfrm>
          <a:prstGeom prst="rect">
            <a:avLst/>
          </a:prstGeom>
          <a:noFill/>
          <a:ln w="2857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a-E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9449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2660558"/>
            <a:ext cx="9354344" cy="2636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00472" y="678342"/>
            <a:ext cx="7761287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ca-ES" sz="2400" b="1" u="none" dirty="0" err="1"/>
              <a:t>Likelihood</a:t>
            </a:r>
            <a:r>
              <a:rPr lang="ca-ES" sz="2400" b="1" u="none" dirty="0"/>
              <a:t> </a:t>
            </a:r>
            <a:r>
              <a:rPr lang="ca-ES" sz="2400" b="1" u="none" dirty="0" err="1"/>
              <a:t>ratio</a:t>
            </a:r>
            <a:r>
              <a:rPr lang="ca-ES" sz="2400" b="1" u="none" dirty="0"/>
              <a:t> </a:t>
            </a:r>
            <a:r>
              <a:rPr lang="ca-ES" sz="2400" b="1" u="none" dirty="0" err="1"/>
              <a:t>Statistic</a:t>
            </a:r>
            <a:endParaRPr lang="ca-ES" sz="2400" b="1" u="none" dirty="0"/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 flipH="1">
            <a:off x="8409384" y="3978742"/>
            <a:ext cx="982662" cy="476251"/>
          </a:xfrm>
          <a:prstGeom prst="line">
            <a:avLst/>
          </a:prstGeom>
          <a:noFill/>
          <a:ln w="57150">
            <a:solidFill>
              <a:srgbClr val="81186A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ca-E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A98406-109D-4EB9-BA42-2C6530D40CBE}"/>
              </a:ext>
            </a:extLst>
          </p:cNvPr>
          <p:cNvSpPr txBox="1"/>
          <p:nvPr/>
        </p:nvSpPr>
        <p:spPr>
          <a:xfrm>
            <a:off x="632520" y="1590526"/>
            <a:ext cx="4954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mod,test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= "LRT")</a:t>
            </a:r>
          </a:p>
        </p:txBody>
      </p:sp>
    </p:spTree>
    <p:extLst>
      <p:ext uri="{BB962C8B-B14F-4D97-AF65-F5344CB8AC3E}">
        <p14:creationId xmlns:p14="http://schemas.microsoft.com/office/powerpoint/2010/main" val="16150201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body" sz="quarter" idx="10"/>
          </p:nvPr>
        </p:nvSpPr>
        <p:spPr>
          <a:xfrm>
            <a:off x="3903663" y="1128156"/>
            <a:ext cx="6002337" cy="4801157"/>
          </a:xfrm>
        </p:spPr>
        <p:txBody>
          <a:bodyPr/>
          <a:lstStyle/>
          <a:p>
            <a:pPr marL="341313" indent="-341313"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Introduction. Dichotomous outcome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100" dirty="0">
                <a:solidFill>
                  <a:schemeClr val="bg1">
                    <a:lumMod val="65000"/>
                  </a:schemeClr>
                </a:solidFill>
              </a:rPr>
              <a:t>Simple Analysis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100" dirty="0">
                <a:solidFill>
                  <a:schemeClr val="bg1">
                    <a:lumMod val="65000"/>
                  </a:schemeClr>
                </a:solidFill>
              </a:rPr>
              <a:t>Stratified Analysis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100" dirty="0">
              <a:solidFill>
                <a:schemeClr val="bg1">
                  <a:lumMod val="65000"/>
                </a:schemeClr>
              </a:solidFill>
            </a:endParaRPr>
          </a:p>
          <a:p>
            <a:pPr marL="341313" indent="-341313"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/>
              <a:t>Simple logistic regression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100" dirty="0">
                <a:solidFill>
                  <a:schemeClr val="bg1">
                    <a:lumMod val="65000"/>
                  </a:schemeClr>
                </a:solidFill>
              </a:rPr>
              <a:t>Model Estimation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100" dirty="0">
                <a:solidFill>
                  <a:schemeClr val="bg1">
                    <a:lumMod val="65000"/>
                  </a:schemeClr>
                </a:solidFill>
              </a:rPr>
              <a:t>Model Evaluation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100" dirty="0">
                <a:solidFill>
                  <a:srgbClr val="800080"/>
                </a:solidFill>
              </a:rPr>
              <a:t>Interpretation of results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600" dirty="0">
              <a:solidFill>
                <a:schemeClr val="bg1">
                  <a:lumMod val="65000"/>
                </a:schemeClr>
              </a:solidFill>
            </a:endParaRPr>
          </a:p>
          <a:p>
            <a:pPr marL="341313" indent="-341313"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Multivariate logistic regression</a:t>
            </a:r>
            <a:endParaRPr lang="en-US" sz="2200" dirty="0"/>
          </a:p>
          <a:p>
            <a:pPr marL="341313" indent="-341313"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0549127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3"/>
          <p:cNvSpPr>
            <a:spLocks noChangeArrowheads="1"/>
          </p:cNvSpPr>
          <p:nvPr/>
        </p:nvSpPr>
        <p:spPr bwMode="auto">
          <a:xfrm>
            <a:off x="3054350" y="32194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946" name="Rectangle 4"/>
          <p:cNvSpPr>
            <a:spLocks noChangeArrowheads="1"/>
          </p:cNvSpPr>
          <p:nvPr/>
        </p:nvSpPr>
        <p:spPr bwMode="auto">
          <a:xfrm>
            <a:off x="3054350" y="32194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281577" y="1046162"/>
            <a:ext cx="6248400" cy="796925"/>
            <a:chOff x="646" y="779"/>
            <a:chExt cx="4055" cy="507"/>
          </a:xfrm>
        </p:grpSpPr>
        <p:sp>
          <p:nvSpPr>
            <p:cNvPr id="82953" name="Line 6"/>
            <p:cNvSpPr>
              <a:spLocks noChangeShapeType="1"/>
            </p:cNvSpPr>
            <p:nvPr/>
          </p:nvSpPr>
          <p:spPr bwMode="auto">
            <a:xfrm>
              <a:off x="2379" y="1013"/>
              <a:ext cx="1107" cy="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82954" name="Rectangle 7"/>
            <p:cNvSpPr>
              <a:spLocks noChangeArrowheads="1"/>
            </p:cNvSpPr>
            <p:nvPr/>
          </p:nvSpPr>
          <p:spPr bwMode="auto">
            <a:xfrm>
              <a:off x="4700" y="895"/>
              <a:ext cx="1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endParaRPr lang="en-GB" sz="2800" b="1" u="none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82955" name="Rectangle 8"/>
            <p:cNvSpPr>
              <a:spLocks noChangeArrowheads="1"/>
            </p:cNvSpPr>
            <p:nvPr/>
          </p:nvSpPr>
          <p:spPr bwMode="auto">
            <a:xfrm>
              <a:off x="4339" y="895"/>
              <a:ext cx="1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endParaRPr lang="en-GB" sz="2800" b="1" u="none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82956" name="Rectangle 9"/>
            <p:cNvSpPr>
              <a:spLocks noChangeArrowheads="1"/>
            </p:cNvSpPr>
            <p:nvPr/>
          </p:nvSpPr>
          <p:spPr bwMode="auto">
            <a:xfrm>
              <a:off x="4180" y="895"/>
              <a:ext cx="126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300" b="1" i="1" u="none">
                  <a:solidFill>
                    <a:schemeClr val="tx2"/>
                  </a:solidFill>
                  <a:latin typeface="Times New Roman" pitchFamily="18" charset="0"/>
                </a:rPr>
                <a:t>X</a:t>
              </a:r>
              <a:endParaRPr lang="en-GB" sz="2800" b="1" u="none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82957" name="Rectangle 10"/>
            <p:cNvSpPr>
              <a:spLocks noChangeArrowheads="1"/>
            </p:cNvSpPr>
            <p:nvPr/>
          </p:nvSpPr>
          <p:spPr bwMode="auto">
            <a:xfrm>
              <a:off x="3819" y="895"/>
              <a:ext cx="108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300" b="1" i="1" u="none">
                  <a:solidFill>
                    <a:schemeClr val="tx2"/>
                  </a:solidFill>
                  <a:latin typeface="Times New Roman" pitchFamily="18" charset="0"/>
                </a:rPr>
                <a:t>+</a:t>
              </a:r>
              <a:endParaRPr lang="en-GB" sz="2800" b="1" u="none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82958" name="Rectangle 11"/>
            <p:cNvSpPr>
              <a:spLocks noChangeArrowheads="1"/>
            </p:cNvSpPr>
            <p:nvPr/>
          </p:nvSpPr>
          <p:spPr bwMode="auto">
            <a:xfrm>
              <a:off x="3517" y="895"/>
              <a:ext cx="108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300" b="1" i="1" u="none">
                  <a:solidFill>
                    <a:schemeClr val="tx2"/>
                  </a:solidFill>
                  <a:latin typeface="Times New Roman" pitchFamily="18" charset="0"/>
                </a:rPr>
                <a:t>=</a:t>
              </a:r>
              <a:endParaRPr lang="en-GB" sz="2800" b="1" u="none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82959" name="Rectangle 12"/>
            <p:cNvSpPr>
              <a:spLocks noChangeArrowheads="1"/>
            </p:cNvSpPr>
            <p:nvPr/>
          </p:nvSpPr>
          <p:spPr bwMode="auto">
            <a:xfrm>
              <a:off x="3066" y="1038"/>
              <a:ext cx="337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300" b="1" i="1" u="none">
                  <a:solidFill>
                    <a:schemeClr val="tx2"/>
                  </a:solidFill>
                  <a:latin typeface="Times New Roman" pitchFamily="18" charset="0"/>
                </a:rPr>
                <a:t>1/X)</a:t>
              </a:r>
              <a:endParaRPr lang="en-GB" sz="2800" b="1" u="none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82960" name="Rectangle 13"/>
            <p:cNvSpPr>
              <a:spLocks noChangeArrowheads="1"/>
            </p:cNvSpPr>
            <p:nvPr/>
          </p:nvSpPr>
          <p:spPr bwMode="auto">
            <a:xfrm>
              <a:off x="2911" y="1038"/>
              <a:ext cx="109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300" b="1" i="1" u="none">
                  <a:solidFill>
                    <a:schemeClr val="tx2"/>
                  </a:solidFill>
                  <a:latin typeface="Times New Roman" pitchFamily="18" charset="0"/>
                </a:rPr>
                <a:t>=</a:t>
              </a:r>
              <a:endParaRPr lang="en-GB" sz="2800" b="1" u="none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82961" name="Rectangle 14"/>
            <p:cNvSpPr>
              <a:spLocks noChangeArrowheads="1"/>
            </p:cNvSpPr>
            <p:nvPr/>
          </p:nvSpPr>
          <p:spPr bwMode="auto">
            <a:xfrm>
              <a:off x="2590" y="1038"/>
              <a:ext cx="294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300" b="1" i="1" u="none">
                  <a:solidFill>
                    <a:schemeClr val="tx2"/>
                  </a:solidFill>
                  <a:latin typeface="Times New Roman" pitchFamily="18" charset="0"/>
                </a:rPr>
                <a:t>P(Y</a:t>
              </a:r>
              <a:endParaRPr lang="en-GB" sz="2800" b="1" u="none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82962" name="Rectangle 15"/>
            <p:cNvSpPr>
              <a:spLocks noChangeArrowheads="1"/>
            </p:cNvSpPr>
            <p:nvPr/>
          </p:nvSpPr>
          <p:spPr bwMode="auto">
            <a:xfrm>
              <a:off x="2492" y="1038"/>
              <a:ext cx="63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300" b="1" i="1" u="none">
                  <a:solidFill>
                    <a:schemeClr val="tx2"/>
                  </a:solidFill>
                  <a:latin typeface="Times New Roman" pitchFamily="18" charset="0"/>
                </a:rPr>
                <a:t>-</a:t>
              </a:r>
              <a:endParaRPr lang="en-GB" sz="2800" b="1" u="none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82963" name="Rectangle 16"/>
            <p:cNvSpPr>
              <a:spLocks noChangeArrowheads="1"/>
            </p:cNvSpPr>
            <p:nvPr/>
          </p:nvSpPr>
          <p:spPr bwMode="auto">
            <a:xfrm>
              <a:off x="2383" y="1038"/>
              <a:ext cx="95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300" b="1" i="1" u="none">
                  <a:solidFill>
                    <a:schemeClr val="tx2"/>
                  </a:solidFill>
                  <a:latin typeface="Times New Roman" pitchFamily="18" charset="0"/>
                </a:rPr>
                <a:t>1</a:t>
              </a:r>
              <a:endParaRPr lang="en-GB" sz="2800" b="1" u="none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82964" name="Rectangle 17"/>
            <p:cNvSpPr>
              <a:spLocks noChangeArrowheads="1"/>
            </p:cNvSpPr>
            <p:nvPr/>
          </p:nvSpPr>
          <p:spPr bwMode="auto">
            <a:xfrm>
              <a:off x="2991" y="779"/>
              <a:ext cx="337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300" b="1" i="1" u="none">
                  <a:solidFill>
                    <a:schemeClr val="tx2"/>
                  </a:solidFill>
                  <a:latin typeface="Times New Roman" pitchFamily="18" charset="0"/>
                </a:rPr>
                <a:t>1/X)</a:t>
              </a:r>
              <a:endParaRPr lang="en-GB" sz="2800" b="1" u="none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82965" name="Rectangle 18"/>
            <p:cNvSpPr>
              <a:spLocks noChangeArrowheads="1"/>
            </p:cNvSpPr>
            <p:nvPr/>
          </p:nvSpPr>
          <p:spPr bwMode="auto">
            <a:xfrm>
              <a:off x="2836" y="779"/>
              <a:ext cx="108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300" b="1" i="1" u="none">
                  <a:solidFill>
                    <a:schemeClr val="tx2"/>
                  </a:solidFill>
                  <a:latin typeface="Times New Roman" pitchFamily="18" charset="0"/>
                </a:rPr>
                <a:t>=</a:t>
              </a:r>
              <a:endParaRPr lang="en-GB" sz="2800" b="1" u="none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82966" name="Rectangle 19"/>
            <p:cNvSpPr>
              <a:spLocks noChangeArrowheads="1"/>
            </p:cNvSpPr>
            <p:nvPr/>
          </p:nvSpPr>
          <p:spPr bwMode="auto">
            <a:xfrm>
              <a:off x="2455" y="779"/>
              <a:ext cx="357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300" b="1" i="1" u="none">
                  <a:solidFill>
                    <a:schemeClr val="tx2"/>
                  </a:solidFill>
                  <a:latin typeface="Times New Roman" pitchFamily="18" charset="0"/>
                </a:rPr>
                <a:t>(P(Y</a:t>
              </a:r>
              <a:endParaRPr lang="en-GB" sz="2800" b="1" u="none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82967" name="Rectangle 20"/>
            <p:cNvSpPr>
              <a:spLocks noChangeArrowheads="1"/>
            </p:cNvSpPr>
            <p:nvPr/>
          </p:nvSpPr>
          <p:spPr bwMode="auto">
            <a:xfrm>
              <a:off x="1955" y="895"/>
              <a:ext cx="109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300" b="1" i="1" u="none" dirty="0">
                  <a:solidFill>
                    <a:schemeClr val="tx2"/>
                  </a:solidFill>
                  <a:latin typeface="Times New Roman" pitchFamily="18" charset="0"/>
                </a:rPr>
                <a:t>=</a:t>
              </a:r>
              <a:endParaRPr lang="en-GB" sz="2800" b="1" u="none" dirty="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82968" name="Rectangle 21"/>
            <p:cNvSpPr>
              <a:spLocks noChangeArrowheads="1"/>
            </p:cNvSpPr>
            <p:nvPr/>
          </p:nvSpPr>
          <p:spPr bwMode="auto">
            <a:xfrm>
              <a:off x="1774" y="895"/>
              <a:ext cx="63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300" b="1" i="1" u="none" dirty="0">
                  <a:solidFill>
                    <a:schemeClr val="tx2"/>
                  </a:solidFill>
                  <a:latin typeface="Times New Roman" pitchFamily="18" charset="0"/>
                </a:rPr>
                <a:t>)</a:t>
              </a:r>
              <a:endParaRPr lang="en-GB" sz="2800" b="1" u="none" dirty="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82969" name="Rectangle 22"/>
            <p:cNvSpPr>
              <a:spLocks noChangeArrowheads="1"/>
            </p:cNvSpPr>
            <p:nvPr/>
          </p:nvSpPr>
          <p:spPr bwMode="auto">
            <a:xfrm>
              <a:off x="1461" y="895"/>
              <a:ext cx="274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300" b="1" i="1" u="none">
                  <a:solidFill>
                    <a:schemeClr val="tx2"/>
                  </a:solidFill>
                  <a:latin typeface="Times New Roman" pitchFamily="18" charset="0"/>
                </a:rPr>
                <a:t>1/X</a:t>
              </a:r>
              <a:endParaRPr lang="en-GB" sz="2800" b="1" u="none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82970" name="Rectangle 23"/>
            <p:cNvSpPr>
              <a:spLocks noChangeArrowheads="1"/>
            </p:cNvSpPr>
            <p:nvPr/>
          </p:nvSpPr>
          <p:spPr bwMode="auto">
            <a:xfrm>
              <a:off x="1306" y="895"/>
              <a:ext cx="109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300" b="1" i="1" u="none">
                  <a:solidFill>
                    <a:schemeClr val="tx2"/>
                  </a:solidFill>
                  <a:latin typeface="Times New Roman" pitchFamily="18" charset="0"/>
                </a:rPr>
                <a:t>=</a:t>
              </a:r>
              <a:endParaRPr lang="en-GB" sz="2800" b="1" u="none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82971" name="Rectangle 24"/>
            <p:cNvSpPr>
              <a:spLocks noChangeArrowheads="1"/>
            </p:cNvSpPr>
            <p:nvPr/>
          </p:nvSpPr>
          <p:spPr bwMode="auto">
            <a:xfrm>
              <a:off x="646" y="895"/>
              <a:ext cx="641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300" b="1" i="1" u="none">
                  <a:solidFill>
                    <a:schemeClr val="tx2"/>
                  </a:solidFill>
                  <a:latin typeface="Times New Roman" pitchFamily="18" charset="0"/>
                </a:rPr>
                <a:t>logitP(Y</a:t>
              </a:r>
              <a:endParaRPr lang="en-GB" sz="2800" b="1" u="none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82972" name="Rectangle 25"/>
            <p:cNvSpPr>
              <a:spLocks noChangeArrowheads="1"/>
            </p:cNvSpPr>
            <p:nvPr/>
          </p:nvSpPr>
          <p:spPr bwMode="auto">
            <a:xfrm>
              <a:off x="4615" y="1014"/>
              <a:ext cx="1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endParaRPr lang="en-GB" sz="2800" b="1" u="none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82973" name="Rectangle 26"/>
            <p:cNvSpPr>
              <a:spLocks noChangeArrowheads="1"/>
            </p:cNvSpPr>
            <p:nvPr/>
          </p:nvSpPr>
          <p:spPr bwMode="auto">
            <a:xfrm>
              <a:off x="4090" y="1014"/>
              <a:ext cx="54" cy="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300" b="1" i="1" u="none">
                  <a:solidFill>
                    <a:schemeClr val="tx2"/>
                  </a:solidFill>
                  <a:latin typeface="Times New Roman" pitchFamily="18" charset="0"/>
                </a:rPr>
                <a:t>1</a:t>
              </a:r>
              <a:endParaRPr lang="en-GB" sz="2800" b="1" u="none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82974" name="Rectangle 27"/>
            <p:cNvSpPr>
              <a:spLocks noChangeArrowheads="1"/>
            </p:cNvSpPr>
            <p:nvPr/>
          </p:nvSpPr>
          <p:spPr bwMode="auto">
            <a:xfrm>
              <a:off x="4487" y="879"/>
              <a:ext cx="1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endParaRPr lang="en-GB" sz="2800" b="1" u="none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82975" name="Rectangle 28"/>
            <p:cNvSpPr>
              <a:spLocks noChangeArrowheads="1"/>
            </p:cNvSpPr>
            <p:nvPr/>
          </p:nvSpPr>
          <p:spPr bwMode="auto">
            <a:xfrm>
              <a:off x="3969" y="879"/>
              <a:ext cx="104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300" b="1" i="1" u="none">
                  <a:solidFill>
                    <a:schemeClr val="tx2"/>
                  </a:solidFill>
                  <a:latin typeface="Symbol" pitchFamily="18" charset="2"/>
                </a:rPr>
                <a:t>b</a:t>
              </a:r>
              <a:endParaRPr lang="en-GB" sz="2800" b="1" u="none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82976" name="Rectangle 29"/>
            <p:cNvSpPr>
              <a:spLocks noChangeArrowheads="1"/>
            </p:cNvSpPr>
            <p:nvPr/>
          </p:nvSpPr>
          <p:spPr bwMode="auto">
            <a:xfrm>
              <a:off x="3667" y="874"/>
              <a:ext cx="119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300" b="1" i="1" u="none">
                  <a:solidFill>
                    <a:schemeClr val="tx2"/>
                  </a:solidFill>
                  <a:latin typeface="Symbol" pitchFamily="18" charset="2"/>
                </a:rPr>
                <a:t>a</a:t>
              </a:r>
              <a:endParaRPr lang="en-GB" sz="2800" b="1" u="none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82977" name="Rectangle 30"/>
            <p:cNvSpPr>
              <a:spLocks noChangeArrowheads="1"/>
            </p:cNvSpPr>
            <p:nvPr/>
          </p:nvSpPr>
          <p:spPr bwMode="auto">
            <a:xfrm>
              <a:off x="2115" y="895"/>
              <a:ext cx="242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300" b="1" u="none">
                  <a:solidFill>
                    <a:schemeClr val="tx2"/>
                  </a:solidFill>
                  <a:latin typeface="Times New Roman" pitchFamily="18" charset="0"/>
                </a:rPr>
                <a:t>log</a:t>
              </a:r>
              <a:endParaRPr lang="en-GB" sz="2800" b="1" u="none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</p:grpSp>
      <p:sp>
        <p:nvSpPr>
          <p:cNvPr id="85024" name="Rectangle 32"/>
          <p:cNvSpPr>
            <a:spLocks noChangeArrowheads="1"/>
          </p:cNvSpPr>
          <p:nvPr/>
        </p:nvSpPr>
        <p:spPr bwMode="auto">
          <a:xfrm>
            <a:off x="482003" y="3854450"/>
            <a:ext cx="8915400" cy="1458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35000"/>
              </a:spcBef>
              <a:tabLst>
                <a:tab pos="-914400" algn="l"/>
                <a:tab pos="-457200" algn="l"/>
              </a:tabLst>
            </a:pPr>
            <a:r>
              <a:rPr lang="es-ES_tradnl" sz="2400" b="1" dirty="0" err="1">
                <a:solidFill>
                  <a:srgbClr val="7D468C"/>
                </a:solidFill>
                <a:latin typeface="+mj-lt"/>
                <a:ea typeface="+mn-ea"/>
                <a:cs typeface="Times New Roman" pitchFamily="18" charset="0"/>
              </a:rPr>
              <a:t>exp</a:t>
            </a:r>
            <a:r>
              <a:rPr lang="es-ES_tradnl" sz="2400" b="1" dirty="0">
                <a:solidFill>
                  <a:srgbClr val="7D468C"/>
                </a:solidFill>
                <a:latin typeface="+mj-lt"/>
                <a:ea typeface="+mn-ea"/>
                <a:cs typeface="Times New Roman" pitchFamily="18" charset="0"/>
              </a:rPr>
              <a:t>(</a:t>
            </a:r>
            <a:r>
              <a:rPr lang="en-US" sz="2400" b="1" dirty="0">
                <a:solidFill>
                  <a:srgbClr val="7D468C"/>
                </a:solidFill>
                <a:latin typeface="+mj-lt"/>
                <a:ea typeface="+mn-ea"/>
                <a:cs typeface="Times New Roman" pitchFamily="18" charset="0"/>
              </a:rPr>
              <a:t>β</a:t>
            </a:r>
            <a:r>
              <a:rPr lang="es-ES_tradnl" sz="2400" b="1" dirty="0">
                <a:solidFill>
                  <a:srgbClr val="7D468C"/>
                </a:solidFill>
                <a:latin typeface="+mj-lt"/>
                <a:ea typeface="+mn-ea"/>
                <a:cs typeface="Times New Roman" pitchFamily="18" charset="0"/>
              </a:rPr>
              <a:t>1) = 5.93 </a:t>
            </a:r>
            <a:r>
              <a:rPr lang="es-ES_tradnl" sz="2400" b="1" dirty="0" err="1">
                <a:solidFill>
                  <a:srgbClr val="7D468C"/>
                </a:solidFill>
                <a:latin typeface="+mj-lt"/>
                <a:ea typeface="+mn-ea"/>
                <a:cs typeface="Times New Roman" pitchFamily="18" charset="0"/>
              </a:rPr>
              <a:t>is</a:t>
            </a:r>
            <a:r>
              <a:rPr lang="es-ES_tradnl" sz="2400" b="1" dirty="0">
                <a:solidFill>
                  <a:srgbClr val="7D468C"/>
                </a:solidFill>
                <a:latin typeface="+mj-lt"/>
                <a:ea typeface="+mn-ea"/>
                <a:cs typeface="Times New Roman" pitchFamily="18" charset="0"/>
              </a:rPr>
              <a:t> OR of </a:t>
            </a:r>
            <a:r>
              <a:rPr lang="es-ES_tradnl" sz="2400" b="1" dirty="0" err="1">
                <a:solidFill>
                  <a:srgbClr val="7D468C"/>
                </a:solidFill>
                <a:latin typeface="+mj-lt"/>
                <a:ea typeface="+mn-ea"/>
                <a:cs typeface="Times New Roman" pitchFamily="18" charset="0"/>
              </a:rPr>
              <a:t>cancer</a:t>
            </a:r>
            <a:r>
              <a:rPr lang="es-ES_tradnl" sz="2400" b="1" dirty="0">
                <a:solidFill>
                  <a:srgbClr val="7D468C"/>
                </a:solidFill>
                <a:latin typeface="+mj-lt"/>
                <a:ea typeface="+mn-ea"/>
                <a:cs typeface="Times New Roman" pitchFamily="18" charset="0"/>
              </a:rPr>
              <a:t> and smoking</a:t>
            </a:r>
          </a:p>
          <a:p>
            <a:pPr algn="just">
              <a:spcBef>
                <a:spcPct val="35000"/>
              </a:spcBef>
              <a:tabLst>
                <a:tab pos="-914400" algn="l"/>
                <a:tab pos="-457200" algn="l"/>
              </a:tabLst>
            </a:pPr>
            <a:r>
              <a:rPr lang="es-ES_tradnl" sz="2400" b="1" dirty="0" err="1">
                <a:solidFill>
                  <a:srgbClr val="7D468C"/>
                </a:solidFill>
                <a:latin typeface="+mj-lt"/>
                <a:ea typeface="+mn-ea"/>
                <a:cs typeface="Times New Roman" pitchFamily="18" charset="0"/>
              </a:rPr>
              <a:t>exp</a:t>
            </a:r>
            <a:r>
              <a:rPr lang="es-ES_tradnl" sz="2400" b="1" dirty="0">
                <a:solidFill>
                  <a:srgbClr val="7D468C"/>
                </a:solidFill>
                <a:latin typeface="+mj-lt"/>
                <a:ea typeface="+mn-ea"/>
                <a:cs typeface="Times New Roman" pitchFamily="18" charset="0"/>
              </a:rPr>
              <a:t>(</a:t>
            </a:r>
            <a:r>
              <a:rPr lang="es-ES_tradnl" sz="2400" b="1" dirty="0">
                <a:solidFill>
                  <a:srgbClr val="7D468C"/>
                </a:solidFill>
                <a:latin typeface="+mj-lt"/>
                <a:ea typeface="+mn-ea"/>
                <a:cs typeface="Times New Roman" pitchFamily="18" charset="0"/>
                <a:sym typeface="Symbol" pitchFamily="18" charset="2"/>
              </a:rPr>
              <a:t>)</a:t>
            </a:r>
            <a:r>
              <a:rPr lang="es-ES_tradnl" sz="2400" b="1" dirty="0">
                <a:solidFill>
                  <a:srgbClr val="7D468C"/>
                </a:solidFill>
                <a:latin typeface="+mj-lt"/>
                <a:ea typeface="+mn-ea"/>
                <a:cs typeface="Times New Roman" pitchFamily="18" charset="0"/>
              </a:rPr>
              <a:t> = 0.53 </a:t>
            </a:r>
            <a:r>
              <a:rPr lang="es-ES_tradnl" sz="2400" b="1" dirty="0" err="1">
                <a:solidFill>
                  <a:srgbClr val="7D468C"/>
                </a:solidFill>
                <a:latin typeface="+mj-lt"/>
                <a:ea typeface="+mn-ea"/>
                <a:cs typeface="Times New Roman" pitchFamily="18" charset="0"/>
              </a:rPr>
              <a:t>is</a:t>
            </a:r>
            <a:r>
              <a:rPr lang="es-ES_tradnl" sz="2400" b="1" dirty="0">
                <a:solidFill>
                  <a:srgbClr val="7D468C"/>
                </a:solidFill>
                <a:latin typeface="+mj-lt"/>
                <a:ea typeface="+mn-ea"/>
                <a:cs typeface="Times New Roman" pitchFamily="18" charset="0"/>
              </a:rPr>
              <a:t> </a:t>
            </a:r>
            <a:r>
              <a:rPr lang="es-ES_tradnl" sz="2400" b="1" dirty="0" err="1">
                <a:solidFill>
                  <a:srgbClr val="7D468C"/>
                </a:solidFill>
                <a:latin typeface="+mj-lt"/>
                <a:ea typeface="+mn-ea"/>
                <a:cs typeface="Times New Roman" pitchFamily="18" charset="0"/>
              </a:rPr>
              <a:t>odds</a:t>
            </a:r>
            <a:r>
              <a:rPr lang="es-ES_tradnl" sz="2400" b="1" dirty="0">
                <a:solidFill>
                  <a:srgbClr val="7D468C"/>
                </a:solidFill>
                <a:latin typeface="+mj-lt"/>
                <a:ea typeface="+mn-ea"/>
                <a:cs typeface="Times New Roman" pitchFamily="18" charset="0"/>
              </a:rPr>
              <a:t> of </a:t>
            </a:r>
            <a:r>
              <a:rPr lang="es-ES_tradnl" sz="2400" b="1" dirty="0" err="1">
                <a:solidFill>
                  <a:srgbClr val="7D468C"/>
                </a:solidFill>
                <a:latin typeface="+mj-lt"/>
                <a:ea typeface="+mn-ea"/>
                <a:cs typeface="Times New Roman" pitchFamily="18" charset="0"/>
              </a:rPr>
              <a:t>cancer</a:t>
            </a:r>
            <a:r>
              <a:rPr lang="es-ES_tradnl" sz="2400" b="1" dirty="0">
                <a:solidFill>
                  <a:srgbClr val="7D468C"/>
                </a:solidFill>
                <a:latin typeface="+mj-lt"/>
                <a:ea typeface="+mn-ea"/>
                <a:cs typeface="Times New Roman" pitchFamily="18" charset="0"/>
              </a:rPr>
              <a:t> </a:t>
            </a:r>
            <a:r>
              <a:rPr lang="es-ES_tradnl" sz="2400" b="1" dirty="0" err="1">
                <a:solidFill>
                  <a:srgbClr val="7D468C"/>
                </a:solidFill>
                <a:latin typeface="+mj-lt"/>
                <a:ea typeface="+mn-ea"/>
                <a:cs typeface="Times New Roman" pitchFamily="18" charset="0"/>
              </a:rPr>
              <a:t>among</a:t>
            </a:r>
            <a:r>
              <a:rPr lang="es-ES_tradnl" sz="2400" b="1" dirty="0">
                <a:solidFill>
                  <a:srgbClr val="7D468C"/>
                </a:solidFill>
                <a:latin typeface="+mj-lt"/>
                <a:ea typeface="+mn-ea"/>
                <a:cs typeface="Times New Roman" pitchFamily="18" charset="0"/>
              </a:rPr>
              <a:t> no </a:t>
            </a:r>
            <a:r>
              <a:rPr lang="es-ES_tradnl" sz="2400" b="1" dirty="0" err="1">
                <a:solidFill>
                  <a:srgbClr val="7D468C"/>
                </a:solidFill>
                <a:latin typeface="+mj-lt"/>
                <a:ea typeface="+mn-ea"/>
                <a:cs typeface="Times New Roman" pitchFamily="18" charset="0"/>
              </a:rPr>
              <a:t>smokers</a:t>
            </a:r>
            <a:endParaRPr lang="es-ES_tradnl" sz="2400" b="1" dirty="0">
              <a:solidFill>
                <a:srgbClr val="7D468C"/>
              </a:solidFill>
              <a:latin typeface="+mj-lt"/>
              <a:ea typeface="+mn-ea"/>
              <a:cs typeface="Times New Roman" pitchFamily="18" charset="0"/>
            </a:endParaRPr>
          </a:p>
          <a:p>
            <a:pPr algn="just">
              <a:spcBef>
                <a:spcPct val="35000"/>
              </a:spcBef>
              <a:tabLst>
                <a:tab pos="-914400" algn="l"/>
                <a:tab pos="-457200" algn="l"/>
              </a:tabLst>
            </a:pPr>
            <a:endParaRPr lang="es-ES_tradnl" sz="2400" b="1" dirty="0">
              <a:solidFill>
                <a:srgbClr val="7D468C"/>
              </a:solidFill>
              <a:latin typeface="+mj-lt"/>
              <a:ea typeface="+mn-ea"/>
              <a:cs typeface="Times New Roman" pitchFamily="18" charset="0"/>
            </a:endParaRPr>
          </a:p>
        </p:txBody>
      </p:sp>
      <p:sp>
        <p:nvSpPr>
          <p:cNvPr id="82950" name="Rectangle 4"/>
          <p:cNvSpPr>
            <a:spLocks noChangeArrowheads="1"/>
          </p:cNvSpPr>
          <p:nvPr/>
        </p:nvSpPr>
        <p:spPr bwMode="auto">
          <a:xfrm>
            <a:off x="272480" y="477491"/>
            <a:ext cx="4362948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ca-ES" sz="2800" b="1" u="none" dirty="0"/>
              <a:t>Model </a:t>
            </a:r>
            <a:r>
              <a:rPr lang="ca-ES" sz="2800" b="1" u="none" dirty="0" err="1"/>
              <a:t>Interpretation</a:t>
            </a:r>
            <a:endParaRPr lang="ca-ES" sz="2800" b="1" u="none" dirty="0"/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98" y="1904999"/>
            <a:ext cx="9567637" cy="14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24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447600" y="485800"/>
            <a:ext cx="3953644" cy="1143000"/>
          </a:xfrm>
        </p:spPr>
        <p:txBody>
          <a:bodyPr/>
          <a:lstStyle/>
          <a:p>
            <a:r>
              <a:rPr lang="es-ES" sz="2800" b="1" dirty="0" err="1"/>
              <a:t>Prediction</a:t>
            </a:r>
            <a:endParaRPr lang="es-ES" sz="2800" b="1" dirty="0"/>
          </a:p>
        </p:txBody>
      </p:sp>
      <p:graphicFrame>
        <p:nvGraphicFramePr>
          <p:cNvPr id="182275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5169024" y="980728"/>
          <a:ext cx="4507813" cy="1998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cuación" r:id="rId3" imgW="2463480" imgH="1091880" progId="Equation.3">
                  <p:embed/>
                </p:oleObj>
              </mc:Choice>
              <mc:Fallback>
                <p:oleObj name="Ecuación" r:id="rId3" imgW="2463480" imgH="10918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9024" y="980728"/>
                        <a:ext cx="4507813" cy="19984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396017" y="3861048"/>
            <a:ext cx="9289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predict(mod,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interval="confidence", level=.95, se.fit=FALSE,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 = "response")</a:t>
            </a:r>
          </a:p>
          <a:p>
            <a:endParaRPr lang="en-US" b="1" dirty="0"/>
          </a:p>
          <a:p>
            <a:r>
              <a:rPr lang="es-ES" b="1" dirty="0"/>
              <a:t>(</a:t>
            </a:r>
            <a:r>
              <a:rPr lang="es-ES" b="1" dirty="0" err="1"/>
              <a:t>exp</a:t>
            </a:r>
            <a:r>
              <a:rPr lang="es-ES" b="1" dirty="0"/>
              <a:t>(-0.6278 + (1.7805*1))) / (1 +  (</a:t>
            </a:r>
            <a:r>
              <a:rPr lang="es-ES" b="1" dirty="0" err="1"/>
              <a:t>exp</a:t>
            </a:r>
            <a:r>
              <a:rPr lang="es-ES" b="1" dirty="0"/>
              <a:t>(-0.6278 + (1.7805*1))) 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92560" y="485800"/>
            <a:ext cx="8418140" cy="1143000"/>
          </a:xfrm>
        </p:spPr>
        <p:txBody>
          <a:bodyPr/>
          <a:lstStyle/>
          <a:p>
            <a:r>
              <a:rPr lang="es-ES" dirty="0" err="1"/>
              <a:t>Exercise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dirty="0"/>
              <a:t>Data: diabetes.sav</a:t>
            </a:r>
          </a:p>
          <a:p>
            <a:pPr>
              <a:buFont typeface="+mj-lt"/>
              <a:buAutoNum type="arabicPeriod"/>
            </a:pPr>
            <a:endParaRPr lang="es-ES" sz="2800" dirty="0"/>
          </a:p>
          <a:p>
            <a:pPr>
              <a:buFont typeface="+mj-lt"/>
              <a:buAutoNum type="arabicPeriod"/>
            </a:pPr>
            <a:r>
              <a:rPr lang="es-ES" sz="2800" dirty="0" err="1"/>
              <a:t>Study</a:t>
            </a:r>
            <a:r>
              <a:rPr lang="es-ES" sz="2800" dirty="0"/>
              <a:t> </a:t>
            </a:r>
            <a:r>
              <a:rPr lang="es-ES" sz="2800" dirty="0" err="1"/>
              <a:t>the</a:t>
            </a:r>
            <a:r>
              <a:rPr lang="es-ES" sz="2800" dirty="0"/>
              <a:t> </a:t>
            </a:r>
            <a:r>
              <a:rPr lang="es-ES" sz="2800" dirty="0" err="1"/>
              <a:t>relation</a:t>
            </a:r>
            <a:r>
              <a:rPr lang="es-ES" sz="2800" dirty="0"/>
              <a:t> </a:t>
            </a:r>
            <a:r>
              <a:rPr lang="es-ES" sz="2800" dirty="0" err="1"/>
              <a:t>between</a:t>
            </a:r>
            <a:r>
              <a:rPr lang="es-ES" sz="2800" dirty="0"/>
              <a:t> </a:t>
            </a:r>
            <a:r>
              <a:rPr lang="es-ES" sz="2800" dirty="0" err="1"/>
              <a:t>mortality</a:t>
            </a:r>
            <a:r>
              <a:rPr lang="es-ES" sz="2800" dirty="0"/>
              <a:t> and </a:t>
            </a:r>
            <a:r>
              <a:rPr lang="es-ES" sz="2800" dirty="0" err="1"/>
              <a:t>coronary</a:t>
            </a:r>
            <a:r>
              <a:rPr lang="es-ES" sz="2800" dirty="0"/>
              <a:t> </a:t>
            </a:r>
            <a:r>
              <a:rPr lang="es-ES" sz="2800" dirty="0" err="1"/>
              <a:t>heart</a:t>
            </a:r>
            <a:r>
              <a:rPr lang="es-ES" sz="2800" dirty="0"/>
              <a:t> </a:t>
            </a:r>
            <a:r>
              <a:rPr lang="es-ES" sz="2800" dirty="0" err="1"/>
              <a:t>disease</a:t>
            </a:r>
            <a:endParaRPr lang="es-ES" sz="2800" dirty="0"/>
          </a:p>
          <a:p>
            <a:pPr lvl="1">
              <a:buFont typeface="Arial" pitchFamily="34" charset="0"/>
              <a:buChar char="•"/>
            </a:pPr>
            <a:r>
              <a:rPr lang="es-ES" sz="2400" dirty="0" err="1"/>
              <a:t>Fit</a:t>
            </a:r>
            <a:r>
              <a:rPr lang="es-ES" sz="2400" dirty="0"/>
              <a:t> a </a:t>
            </a:r>
            <a:r>
              <a:rPr lang="es-ES" sz="2400" dirty="0" err="1"/>
              <a:t>univariate</a:t>
            </a:r>
            <a:r>
              <a:rPr lang="es-ES" sz="2400" dirty="0"/>
              <a:t> </a:t>
            </a:r>
            <a:r>
              <a:rPr lang="es-ES" sz="2400" dirty="0" err="1"/>
              <a:t>regression</a:t>
            </a:r>
            <a:r>
              <a:rPr lang="es-ES" sz="2400" dirty="0"/>
              <a:t> </a:t>
            </a:r>
            <a:r>
              <a:rPr lang="es-ES" sz="2400" dirty="0" err="1"/>
              <a:t>model</a:t>
            </a:r>
            <a:endParaRPr lang="es-ES" sz="2400" dirty="0"/>
          </a:p>
          <a:p>
            <a:pPr lvl="1">
              <a:buFont typeface="Arial" pitchFamily="34" charset="0"/>
              <a:buChar char="•"/>
            </a:pPr>
            <a:r>
              <a:rPr lang="es-ES" sz="2400" dirty="0" err="1"/>
              <a:t>Odds</a:t>
            </a:r>
            <a:r>
              <a:rPr lang="es-ES" sz="2400" dirty="0"/>
              <a:t> ratio and </a:t>
            </a:r>
            <a:r>
              <a:rPr lang="es-ES" sz="2400" dirty="0" err="1"/>
              <a:t>confidence</a:t>
            </a:r>
            <a:r>
              <a:rPr lang="es-ES" sz="2400" dirty="0"/>
              <a:t> </a:t>
            </a:r>
            <a:r>
              <a:rPr lang="es-ES" sz="2400" dirty="0" err="1"/>
              <a:t>interval</a:t>
            </a:r>
            <a:endParaRPr lang="es-ES" sz="2400" dirty="0"/>
          </a:p>
          <a:p>
            <a:pPr lvl="1">
              <a:buFont typeface="Arial" pitchFamily="34" charset="0"/>
              <a:buChar char="•"/>
            </a:pPr>
            <a:r>
              <a:rPr lang="es-ES" sz="2400" dirty="0" err="1"/>
              <a:t>Prediction</a:t>
            </a:r>
            <a:r>
              <a:rPr lang="es-ES" sz="2400" dirty="0"/>
              <a:t>:  </a:t>
            </a:r>
            <a:r>
              <a:rPr lang="es-ES" sz="2400" dirty="0" err="1"/>
              <a:t>chd</a:t>
            </a:r>
            <a:r>
              <a:rPr lang="es-ES" sz="2400" dirty="0"/>
              <a:t>=“No”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body" sz="quarter" idx="10"/>
          </p:nvPr>
        </p:nvSpPr>
        <p:spPr>
          <a:xfrm>
            <a:off x="3903663" y="1128156"/>
            <a:ext cx="6002337" cy="4801157"/>
          </a:xfrm>
        </p:spPr>
        <p:txBody>
          <a:bodyPr/>
          <a:lstStyle/>
          <a:p>
            <a:pPr marL="341313" indent="-341313"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Introduction. Dichotomous outcome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100" dirty="0">
                <a:solidFill>
                  <a:schemeClr val="bg1">
                    <a:lumMod val="65000"/>
                  </a:schemeClr>
                </a:solidFill>
              </a:rPr>
              <a:t>Simple Analysis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100" dirty="0">
                <a:solidFill>
                  <a:schemeClr val="bg1">
                    <a:lumMod val="65000"/>
                  </a:schemeClr>
                </a:solidFill>
              </a:rPr>
              <a:t>Stratified Analysis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100" dirty="0">
              <a:solidFill>
                <a:schemeClr val="bg1">
                  <a:lumMod val="65000"/>
                </a:schemeClr>
              </a:solidFill>
            </a:endParaRPr>
          </a:p>
          <a:p>
            <a:pPr marL="341313" indent="-341313"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Simple logistic regression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100" dirty="0">
                <a:solidFill>
                  <a:schemeClr val="bg1">
                    <a:lumMod val="65000"/>
                  </a:schemeClr>
                </a:solidFill>
              </a:rPr>
              <a:t>Model Estimation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100" dirty="0">
                <a:solidFill>
                  <a:schemeClr val="bg1">
                    <a:lumMod val="65000"/>
                  </a:schemeClr>
                </a:solidFill>
              </a:rPr>
              <a:t>Model Evaluation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100" dirty="0">
                <a:solidFill>
                  <a:schemeClr val="bg1">
                    <a:lumMod val="65000"/>
                  </a:schemeClr>
                </a:solidFill>
              </a:rPr>
              <a:t>Interpretation of results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100" dirty="0">
              <a:solidFill>
                <a:schemeClr val="bg1">
                  <a:lumMod val="65000"/>
                </a:schemeClr>
              </a:solidFill>
            </a:endParaRPr>
          </a:p>
          <a:p>
            <a:pPr marL="474300"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900" dirty="0">
                <a:solidFill>
                  <a:srgbClr val="800080"/>
                </a:solidFill>
              </a:rPr>
              <a:t>Multivariate logistic regression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200" dirty="0"/>
          </a:p>
          <a:p>
            <a:pPr marL="341313" indent="-341313"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0315849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3"/>
          <p:cNvSpPr>
            <a:spLocks noGrp="1"/>
          </p:cNvSpPr>
          <p:nvPr>
            <p:ph type="body" idx="4294967295"/>
          </p:nvPr>
        </p:nvSpPr>
        <p:spPr>
          <a:xfrm>
            <a:off x="542665" y="2420888"/>
            <a:ext cx="8915400" cy="3717681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_tradnl" sz="2400" b="0" dirty="0" err="1">
                <a:latin typeface="+mj-lt"/>
                <a:cs typeface="Times New Roman" pitchFamily="18" charset="0"/>
              </a:rPr>
              <a:t>Estimate</a:t>
            </a:r>
            <a:r>
              <a:rPr lang="es-ES_tradnl" sz="2400" b="0" dirty="0">
                <a:latin typeface="+mj-lt"/>
                <a:cs typeface="Times New Roman" pitchFamily="18" charset="0"/>
              </a:rPr>
              <a:t> </a:t>
            </a:r>
            <a:r>
              <a:rPr lang="es-ES_tradnl" sz="2400" b="0" dirty="0" err="1">
                <a:latin typeface="+mj-lt"/>
                <a:cs typeface="Times New Roman" pitchFamily="18" charset="0"/>
              </a:rPr>
              <a:t>coefficients</a:t>
            </a:r>
            <a:r>
              <a:rPr lang="es-ES_tradnl" sz="2400" b="0" dirty="0">
                <a:latin typeface="+mj-lt"/>
                <a:cs typeface="Times New Roman" pitchFamily="18" charset="0"/>
              </a:rPr>
              <a:t> </a:t>
            </a:r>
            <a:r>
              <a:rPr lang="es-ES_tradnl" sz="2400" b="0" dirty="0">
                <a:latin typeface="+mj-lt"/>
                <a:cs typeface="Times New Roman" pitchFamily="18" charset="0"/>
                <a:sym typeface="Symbol" pitchFamily="18" charset="2"/>
              </a:rPr>
              <a:t></a:t>
            </a:r>
            <a:r>
              <a:rPr lang="es-ES_tradnl" sz="2400" b="0" dirty="0">
                <a:latin typeface="+mj-lt"/>
                <a:cs typeface="Times New Roman" pitchFamily="18" charset="0"/>
              </a:rPr>
              <a:t>i </a:t>
            </a:r>
            <a:r>
              <a:rPr lang="es-ES_tradnl" sz="2400" b="0" dirty="0" err="1">
                <a:latin typeface="+mj-lt"/>
                <a:cs typeface="Times New Roman" pitchFamily="18" charset="0"/>
              </a:rPr>
              <a:t>using</a:t>
            </a:r>
            <a:r>
              <a:rPr lang="es-ES_tradnl" sz="2400" b="0" dirty="0">
                <a:latin typeface="+mj-lt"/>
                <a:cs typeface="Times New Roman" pitchFamily="18" charset="0"/>
              </a:rPr>
              <a:t> </a:t>
            </a:r>
            <a:r>
              <a:rPr lang="es-ES_tradnl" sz="2400" b="0" dirty="0" err="1">
                <a:latin typeface="+mj-lt"/>
                <a:cs typeface="Times New Roman" pitchFamily="18" charset="0"/>
              </a:rPr>
              <a:t>likelihood</a:t>
            </a:r>
            <a:endParaRPr lang="es-ES_tradnl" sz="2400" b="0" dirty="0">
              <a:latin typeface="+mj-lt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s-ES_tradnl" sz="2400" b="0" dirty="0">
              <a:latin typeface="+mj-lt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_tradnl" sz="2400" b="0" dirty="0" err="1">
                <a:latin typeface="+mj-lt"/>
                <a:cs typeface="Times New Roman" pitchFamily="18" charset="0"/>
              </a:rPr>
              <a:t>Obtain</a:t>
            </a:r>
            <a:r>
              <a:rPr lang="es-ES_tradnl" sz="2400" b="0" dirty="0">
                <a:latin typeface="+mj-lt"/>
                <a:cs typeface="Times New Roman" pitchFamily="18" charset="0"/>
              </a:rPr>
              <a:t> </a:t>
            </a:r>
            <a:r>
              <a:rPr lang="es-ES_tradnl" sz="2400" b="0" dirty="0" err="1">
                <a:latin typeface="+mj-lt"/>
                <a:cs typeface="Times New Roman" pitchFamily="18" charset="0"/>
              </a:rPr>
              <a:t>variance</a:t>
            </a:r>
            <a:r>
              <a:rPr lang="es-ES_tradnl" sz="2400" b="0" dirty="0">
                <a:latin typeface="+mj-lt"/>
                <a:cs typeface="Times New Roman" pitchFamily="18" charset="0"/>
              </a:rPr>
              <a:t> Var(</a:t>
            </a:r>
            <a:r>
              <a:rPr lang="es-ES_tradnl" sz="2400" b="0" dirty="0">
                <a:latin typeface="+mj-lt"/>
                <a:cs typeface="Times New Roman" pitchFamily="18" charset="0"/>
                <a:sym typeface="Symbol" pitchFamily="18" charset="2"/>
              </a:rPr>
              <a:t></a:t>
            </a:r>
            <a:r>
              <a:rPr lang="es-ES_tradnl" sz="2400" b="0" dirty="0">
                <a:latin typeface="+mj-lt"/>
                <a:cs typeface="Times New Roman" pitchFamily="18" charset="0"/>
              </a:rPr>
              <a:t>k) and standard </a:t>
            </a:r>
            <a:r>
              <a:rPr lang="es-ES_tradnl" sz="2400" b="0" dirty="0" err="1">
                <a:latin typeface="+mj-lt"/>
                <a:cs typeface="Times New Roman" pitchFamily="18" charset="0"/>
              </a:rPr>
              <a:t>errorsee</a:t>
            </a:r>
            <a:r>
              <a:rPr lang="es-ES_tradnl" sz="2400" b="0" dirty="0">
                <a:latin typeface="+mj-lt"/>
                <a:cs typeface="Times New Roman" pitchFamily="18" charset="0"/>
              </a:rPr>
              <a:t>(</a:t>
            </a:r>
            <a:r>
              <a:rPr lang="es-ES_tradnl" sz="2400" b="0" dirty="0">
                <a:latin typeface="+mj-lt"/>
                <a:cs typeface="Times New Roman" pitchFamily="18" charset="0"/>
                <a:sym typeface="Symbol" pitchFamily="18" charset="2"/>
              </a:rPr>
              <a:t></a:t>
            </a:r>
            <a:r>
              <a:rPr lang="es-ES_tradnl" sz="2400" b="0" dirty="0">
                <a:latin typeface="+mj-lt"/>
                <a:cs typeface="Times New Roman" pitchFamily="18" charset="0"/>
              </a:rPr>
              <a:t>k).</a:t>
            </a:r>
          </a:p>
          <a:p>
            <a:pPr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s-ES" sz="2400" b="0" dirty="0">
              <a:latin typeface="+mj-lt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_tradnl" sz="2400" b="0" dirty="0" err="1">
                <a:latin typeface="+mj-lt"/>
                <a:cs typeface="Times New Roman" pitchFamily="18" charset="0"/>
              </a:rPr>
              <a:t>Identify</a:t>
            </a:r>
            <a:r>
              <a:rPr lang="es-ES_tradnl" sz="2400" b="0" dirty="0">
                <a:latin typeface="+mj-lt"/>
                <a:cs typeface="Times New Roman" pitchFamily="18" charset="0"/>
              </a:rPr>
              <a:t> </a:t>
            </a:r>
            <a:r>
              <a:rPr lang="es-ES_tradnl" sz="2400" b="0" dirty="0" err="1">
                <a:latin typeface="+mj-lt"/>
                <a:cs typeface="Times New Roman" pitchFamily="18" charset="0"/>
              </a:rPr>
              <a:t>coefficients</a:t>
            </a:r>
            <a:r>
              <a:rPr lang="es-ES_tradnl" sz="2400" b="0" dirty="0">
                <a:latin typeface="+mj-lt"/>
                <a:cs typeface="Times New Roman" pitchFamily="18" charset="0"/>
              </a:rPr>
              <a:t> </a:t>
            </a:r>
            <a:r>
              <a:rPr lang="es-ES_tradnl" sz="2400" b="0" dirty="0" err="1">
                <a:latin typeface="+mj-lt"/>
                <a:cs typeface="Times New Roman" pitchFamily="18" charset="0"/>
              </a:rPr>
              <a:t>statistically</a:t>
            </a:r>
            <a:r>
              <a:rPr lang="es-ES_tradnl" sz="2400" b="0" dirty="0">
                <a:latin typeface="+mj-lt"/>
                <a:cs typeface="Times New Roman" pitchFamily="18" charset="0"/>
              </a:rPr>
              <a:t> </a:t>
            </a:r>
            <a:r>
              <a:rPr lang="es-ES_tradnl" sz="2400" b="0" dirty="0" err="1">
                <a:latin typeface="+mj-lt"/>
                <a:cs typeface="Times New Roman" pitchFamily="18" charset="0"/>
              </a:rPr>
              <a:t>different</a:t>
            </a:r>
            <a:r>
              <a:rPr lang="es-ES_tradnl" sz="2400" b="0" dirty="0">
                <a:latin typeface="+mj-lt"/>
                <a:cs typeface="Times New Roman" pitchFamily="18" charset="0"/>
              </a:rPr>
              <a:t> </a:t>
            </a:r>
            <a:r>
              <a:rPr lang="es-ES_tradnl" sz="2400" b="0" dirty="0" err="1">
                <a:latin typeface="+mj-lt"/>
                <a:cs typeface="Times New Roman" pitchFamily="18" charset="0"/>
              </a:rPr>
              <a:t>from</a:t>
            </a:r>
            <a:r>
              <a:rPr lang="es-ES_tradnl" sz="2400" b="0" dirty="0">
                <a:latin typeface="+mj-lt"/>
                <a:cs typeface="Times New Roman" pitchFamily="18" charset="0"/>
              </a:rPr>
              <a:t> 0</a:t>
            </a:r>
          </a:p>
          <a:p>
            <a:pPr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s-ES_tradnl" sz="2400" b="0" dirty="0">
              <a:latin typeface="+mj-lt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_tradnl" sz="2400" b="0" dirty="0">
                <a:latin typeface="+mj-lt"/>
                <a:cs typeface="Times New Roman" pitchFamily="18" charset="0"/>
              </a:rPr>
              <a:t>Try to </a:t>
            </a:r>
            <a:r>
              <a:rPr lang="es-ES_tradnl" sz="2400" b="0" dirty="0" err="1">
                <a:latin typeface="+mj-lt"/>
                <a:cs typeface="Times New Roman" pitchFamily="18" charset="0"/>
              </a:rPr>
              <a:t>simplify</a:t>
            </a:r>
            <a:r>
              <a:rPr lang="es-ES_tradnl" sz="2400" b="0" dirty="0">
                <a:latin typeface="+mj-lt"/>
                <a:cs typeface="Times New Roman" pitchFamily="18" charset="0"/>
              </a:rPr>
              <a:t> </a:t>
            </a:r>
            <a:r>
              <a:rPr lang="es-ES_tradnl" sz="2400" b="0" dirty="0" err="1">
                <a:latin typeface="+mj-lt"/>
                <a:cs typeface="Times New Roman" pitchFamily="18" charset="0"/>
              </a:rPr>
              <a:t>model</a:t>
            </a:r>
            <a:endParaRPr lang="es-ES_tradnl" sz="2400" b="0" dirty="0">
              <a:latin typeface="+mj-lt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s-ES_tradnl" sz="2400" b="0" dirty="0" err="1">
              <a:latin typeface="+mj-lt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_tradnl" sz="2400" b="0" dirty="0" err="1">
                <a:latin typeface="+mj-lt"/>
                <a:cs typeface="Times New Roman" pitchFamily="18" charset="0"/>
              </a:rPr>
              <a:t>We</a:t>
            </a:r>
            <a:r>
              <a:rPr lang="es-ES_tradnl" sz="2400" b="0" dirty="0">
                <a:latin typeface="+mj-lt"/>
                <a:cs typeface="Times New Roman" pitchFamily="18" charset="0"/>
              </a:rPr>
              <a:t> can use </a:t>
            </a:r>
            <a:r>
              <a:rPr lang="es-ES_tradnl" sz="2400" b="0" dirty="0" err="1">
                <a:latin typeface="+mj-lt"/>
                <a:cs typeface="Times New Roman" pitchFamily="18" charset="0"/>
              </a:rPr>
              <a:t>automated</a:t>
            </a:r>
            <a:r>
              <a:rPr lang="es-ES_tradnl" sz="2400" b="0" dirty="0">
                <a:latin typeface="+mj-lt"/>
                <a:cs typeface="Times New Roman" pitchFamily="18" charset="0"/>
              </a:rPr>
              <a:t> </a:t>
            </a:r>
            <a:r>
              <a:rPr lang="es-ES_tradnl" sz="2400" b="0" dirty="0" err="1">
                <a:latin typeface="+mj-lt"/>
                <a:cs typeface="Times New Roman" pitchFamily="18" charset="0"/>
              </a:rPr>
              <a:t>strategies</a:t>
            </a:r>
            <a:r>
              <a:rPr lang="es-ES_tradnl" sz="2400" b="0" dirty="0">
                <a:latin typeface="+mj-lt"/>
                <a:cs typeface="Times New Roman" pitchFamily="18" charset="0"/>
              </a:rPr>
              <a:t> (forward, </a:t>
            </a:r>
            <a:r>
              <a:rPr lang="es-ES_tradnl" sz="2400" b="0" dirty="0" err="1">
                <a:latin typeface="+mj-lt"/>
                <a:cs typeface="Times New Roman" pitchFamily="18" charset="0"/>
              </a:rPr>
              <a:t>backward</a:t>
            </a:r>
            <a:r>
              <a:rPr lang="es-ES_tradnl" sz="2400" b="0" dirty="0">
                <a:latin typeface="+mj-lt"/>
                <a:cs typeface="Times New Roman" pitchFamily="18" charset="0"/>
              </a:rPr>
              <a:t> </a:t>
            </a:r>
            <a:r>
              <a:rPr lang="es-ES_tradnl" sz="2400" b="0" dirty="0" err="1">
                <a:latin typeface="+mj-lt"/>
                <a:cs typeface="Times New Roman" pitchFamily="18" charset="0"/>
              </a:rPr>
              <a:t>stepwise</a:t>
            </a:r>
            <a:r>
              <a:rPr lang="es-ES_tradnl" sz="2400" b="0" dirty="0">
                <a:latin typeface="+mj-lt"/>
                <a:cs typeface="Times New Roman" pitchFamily="18" charset="0"/>
              </a:rPr>
              <a:t>) </a:t>
            </a:r>
            <a:r>
              <a:rPr lang="es-ES_tradnl" sz="2400" b="0" dirty="0" err="1">
                <a:latin typeface="+mj-lt"/>
                <a:cs typeface="Times New Roman" pitchFamily="18" charset="0"/>
              </a:rPr>
              <a:t>or</a:t>
            </a:r>
            <a:r>
              <a:rPr lang="es-ES_tradnl" sz="2400" b="0" dirty="0">
                <a:latin typeface="+mj-lt"/>
                <a:cs typeface="Times New Roman" pitchFamily="18" charset="0"/>
              </a:rPr>
              <a:t> more </a:t>
            </a:r>
            <a:r>
              <a:rPr lang="es-ES_tradnl" sz="2400" b="0" dirty="0" err="1">
                <a:latin typeface="+mj-lt"/>
                <a:cs typeface="Times New Roman" pitchFamily="18" charset="0"/>
              </a:rPr>
              <a:t>theoretical</a:t>
            </a:r>
            <a:r>
              <a:rPr lang="es-ES_tradnl" sz="2400" b="0" dirty="0">
                <a:latin typeface="+mj-lt"/>
                <a:cs typeface="Times New Roman" pitchFamily="18" charset="0"/>
              </a:rPr>
              <a:t> </a:t>
            </a:r>
            <a:r>
              <a:rPr lang="es-ES_tradnl" sz="2400" b="0" dirty="0" err="1">
                <a:latin typeface="+mj-lt"/>
                <a:cs typeface="Times New Roman" pitchFamily="18" charset="0"/>
              </a:rPr>
              <a:t>building</a:t>
            </a:r>
            <a:r>
              <a:rPr lang="es-ES_tradnl" sz="2400" b="0" dirty="0">
                <a:latin typeface="+mj-lt"/>
                <a:cs typeface="Times New Roman" pitchFamily="18" charset="0"/>
              </a:rPr>
              <a:t>.</a:t>
            </a:r>
          </a:p>
        </p:txBody>
      </p:sp>
      <p:sp>
        <p:nvSpPr>
          <p:cNvPr id="97282" name="Rectangle 4"/>
          <p:cNvSpPr>
            <a:spLocks noChangeArrowheads="1"/>
          </p:cNvSpPr>
          <p:nvPr/>
        </p:nvSpPr>
        <p:spPr bwMode="auto">
          <a:xfrm>
            <a:off x="-134593" y="476672"/>
            <a:ext cx="5879681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ca-ES" sz="2800" b="1" u="none" dirty="0" err="1"/>
              <a:t>Multivariate</a:t>
            </a:r>
            <a:r>
              <a:rPr lang="ca-ES" sz="2800" b="1" u="none" dirty="0"/>
              <a:t> Logistic Model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814589" y="1268760"/>
            <a:ext cx="8191500" cy="792163"/>
            <a:chOff x="451" y="2122"/>
            <a:chExt cx="4888" cy="400"/>
          </a:xfrm>
        </p:grpSpPr>
        <p:sp>
          <p:nvSpPr>
            <p:cNvPr id="97284" name="Line 8"/>
            <p:cNvSpPr>
              <a:spLocks noChangeShapeType="1"/>
            </p:cNvSpPr>
            <p:nvPr/>
          </p:nvSpPr>
          <p:spPr bwMode="auto">
            <a:xfrm>
              <a:off x="1657" y="2321"/>
              <a:ext cx="1675" cy="1"/>
            </a:xfrm>
            <a:prstGeom prst="line">
              <a:avLst/>
            </a:prstGeom>
            <a:noFill/>
            <a:ln w="11113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97285" name="Rectangle 9"/>
            <p:cNvSpPr>
              <a:spLocks noChangeArrowheads="1"/>
            </p:cNvSpPr>
            <p:nvPr/>
          </p:nvSpPr>
          <p:spPr bwMode="auto">
            <a:xfrm>
              <a:off x="5169" y="2242"/>
              <a:ext cx="10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000" b="1" i="1" u="none">
                  <a:solidFill>
                    <a:schemeClr val="tx2"/>
                  </a:solidFill>
                  <a:latin typeface="Times New Roman" pitchFamily="18" charset="0"/>
                </a:rPr>
                <a:t>X</a:t>
              </a:r>
              <a:endParaRPr lang="es-ES" sz="2800" b="1" u="none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97286" name="Rectangle 10"/>
            <p:cNvSpPr>
              <a:spLocks noChangeArrowheads="1"/>
            </p:cNvSpPr>
            <p:nvPr/>
          </p:nvSpPr>
          <p:spPr bwMode="auto">
            <a:xfrm>
              <a:off x="4731" y="2221"/>
              <a:ext cx="20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000" b="1" i="1" u="none">
                  <a:solidFill>
                    <a:schemeClr val="tx2"/>
                  </a:solidFill>
                  <a:latin typeface="Times New Roman" pitchFamily="18" charset="0"/>
                </a:rPr>
                <a:t>...+</a:t>
              </a:r>
              <a:endParaRPr lang="es-ES" sz="2800" b="1" u="none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97287" name="Rectangle 11"/>
            <p:cNvSpPr>
              <a:spLocks noChangeArrowheads="1"/>
            </p:cNvSpPr>
            <p:nvPr/>
          </p:nvSpPr>
          <p:spPr bwMode="auto">
            <a:xfrm>
              <a:off x="4608" y="2221"/>
              <a:ext cx="8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000" b="1" i="1" u="none">
                  <a:solidFill>
                    <a:schemeClr val="tx2"/>
                  </a:solidFill>
                  <a:latin typeface="Times New Roman" pitchFamily="18" charset="0"/>
                </a:rPr>
                <a:t>+</a:t>
              </a:r>
              <a:endParaRPr lang="es-ES" sz="2800" b="1" u="none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97288" name="Rectangle 12"/>
            <p:cNvSpPr>
              <a:spLocks noChangeArrowheads="1"/>
            </p:cNvSpPr>
            <p:nvPr/>
          </p:nvSpPr>
          <p:spPr bwMode="auto">
            <a:xfrm>
              <a:off x="4421" y="2242"/>
              <a:ext cx="10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000" b="1" i="1" u="none">
                  <a:solidFill>
                    <a:schemeClr val="tx2"/>
                  </a:solidFill>
                  <a:latin typeface="Times New Roman" pitchFamily="18" charset="0"/>
                </a:rPr>
                <a:t>X</a:t>
              </a:r>
              <a:endParaRPr lang="es-ES" sz="2800" b="1" u="none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97289" name="Rectangle 13"/>
            <p:cNvSpPr>
              <a:spLocks noChangeArrowheads="1"/>
            </p:cNvSpPr>
            <p:nvPr/>
          </p:nvSpPr>
          <p:spPr bwMode="auto">
            <a:xfrm>
              <a:off x="4102" y="2221"/>
              <a:ext cx="8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000" b="1" i="1" u="none">
                  <a:solidFill>
                    <a:schemeClr val="tx2"/>
                  </a:solidFill>
                  <a:latin typeface="Times New Roman" pitchFamily="18" charset="0"/>
                </a:rPr>
                <a:t>+</a:t>
              </a:r>
              <a:endParaRPr lang="es-ES" sz="2800" b="1" u="none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97290" name="Rectangle 14"/>
            <p:cNvSpPr>
              <a:spLocks noChangeArrowheads="1"/>
            </p:cNvSpPr>
            <p:nvPr/>
          </p:nvSpPr>
          <p:spPr bwMode="auto">
            <a:xfrm>
              <a:off x="3926" y="2242"/>
              <a:ext cx="10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000" b="1" i="1" u="none">
                  <a:solidFill>
                    <a:schemeClr val="tx2"/>
                  </a:solidFill>
                  <a:latin typeface="Times New Roman" pitchFamily="18" charset="0"/>
                </a:rPr>
                <a:t>X</a:t>
              </a:r>
              <a:endParaRPr lang="es-ES" sz="2800" b="1" u="none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97291" name="Rectangle 15"/>
            <p:cNvSpPr>
              <a:spLocks noChangeArrowheads="1"/>
            </p:cNvSpPr>
            <p:nvPr/>
          </p:nvSpPr>
          <p:spPr bwMode="auto">
            <a:xfrm>
              <a:off x="3616" y="2221"/>
              <a:ext cx="8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000" b="1" i="1" u="none">
                  <a:solidFill>
                    <a:schemeClr val="tx2"/>
                  </a:solidFill>
                  <a:latin typeface="Times New Roman" pitchFamily="18" charset="0"/>
                </a:rPr>
                <a:t>+</a:t>
              </a:r>
              <a:endParaRPr lang="es-ES" sz="2800" b="1" u="none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97292" name="Rectangle 16"/>
            <p:cNvSpPr>
              <a:spLocks noChangeArrowheads="1"/>
            </p:cNvSpPr>
            <p:nvPr/>
          </p:nvSpPr>
          <p:spPr bwMode="auto">
            <a:xfrm>
              <a:off x="3359" y="2221"/>
              <a:ext cx="8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000" b="1" i="1" u="none">
                  <a:solidFill>
                    <a:schemeClr val="tx2"/>
                  </a:solidFill>
                  <a:latin typeface="Times New Roman" pitchFamily="18" charset="0"/>
                </a:rPr>
                <a:t>=</a:t>
              </a:r>
              <a:endParaRPr lang="es-ES" sz="2800" b="1" u="none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97293" name="Rectangle 17"/>
            <p:cNvSpPr>
              <a:spLocks noChangeArrowheads="1"/>
            </p:cNvSpPr>
            <p:nvPr/>
          </p:nvSpPr>
          <p:spPr bwMode="auto">
            <a:xfrm>
              <a:off x="3279" y="2343"/>
              <a:ext cx="5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000" b="1" i="1" u="none">
                  <a:solidFill>
                    <a:schemeClr val="tx2"/>
                  </a:solidFill>
                  <a:latin typeface="Times New Roman" pitchFamily="18" charset="0"/>
                </a:rPr>
                <a:t>)</a:t>
              </a:r>
              <a:endParaRPr lang="es-ES" sz="2800" b="1" u="none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97294" name="Rectangle 18"/>
            <p:cNvSpPr>
              <a:spLocks noChangeArrowheads="1"/>
            </p:cNvSpPr>
            <p:nvPr/>
          </p:nvSpPr>
          <p:spPr bwMode="auto">
            <a:xfrm>
              <a:off x="3079" y="2364"/>
              <a:ext cx="10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000" b="1" i="1" u="none">
                  <a:solidFill>
                    <a:schemeClr val="tx2"/>
                  </a:solidFill>
                  <a:latin typeface="Times New Roman" pitchFamily="18" charset="0"/>
                </a:rPr>
                <a:t>X</a:t>
              </a:r>
              <a:endParaRPr lang="es-ES" sz="2800" b="1" u="none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97295" name="Rectangle 19"/>
            <p:cNvSpPr>
              <a:spLocks noChangeArrowheads="1"/>
            </p:cNvSpPr>
            <p:nvPr/>
          </p:nvSpPr>
          <p:spPr bwMode="auto">
            <a:xfrm>
              <a:off x="2863" y="2343"/>
              <a:ext cx="18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000" b="1" i="1" u="none">
                  <a:solidFill>
                    <a:schemeClr val="tx2"/>
                  </a:solidFill>
                  <a:latin typeface="Times New Roman" pitchFamily="18" charset="0"/>
                </a:rPr>
                <a:t>,...,</a:t>
              </a:r>
              <a:endParaRPr lang="es-ES" sz="2800" b="1" u="none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97296" name="Rectangle 20"/>
            <p:cNvSpPr>
              <a:spLocks noChangeArrowheads="1"/>
            </p:cNvSpPr>
            <p:nvPr/>
          </p:nvSpPr>
          <p:spPr bwMode="auto">
            <a:xfrm>
              <a:off x="2666" y="2364"/>
              <a:ext cx="10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000" b="1" i="1" u="none">
                  <a:solidFill>
                    <a:schemeClr val="tx2"/>
                  </a:solidFill>
                  <a:latin typeface="Times New Roman" pitchFamily="18" charset="0"/>
                </a:rPr>
                <a:t>X</a:t>
              </a:r>
              <a:endParaRPr lang="es-ES" sz="2800" b="1" u="none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97297" name="Rectangle 21"/>
            <p:cNvSpPr>
              <a:spLocks noChangeArrowheads="1"/>
            </p:cNvSpPr>
            <p:nvPr/>
          </p:nvSpPr>
          <p:spPr bwMode="auto">
            <a:xfrm>
              <a:off x="2608" y="2343"/>
              <a:ext cx="39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000" b="1" i="1" u="none">
                  <a:solidFill>
                    <a:schemeClr val="tx2"/>
                  </a:solidFill>
                  <a:latin typeface="Times New Roman" pitchFamily="18" charset="0"/>
                </a:rPr>
                <a:t>,</a:t>
              </a:r>
              <a:endParaRPr lang="es-ES" sz="2800" b="1" u="none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97298" name="Rectangle 22"/>
            <p:cNvSpPr>
              <a:spLocks noChangeArrowheads="1"/>
            </p:cNvSpPr>
            <p:nvPr/>
          </p:nvSpPr>
          <p:spPr bwMode="auto">
            <a:xfrm>
              <a:off x="2421" y="2364"/>
              <a:ext cx="10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000" b="1" i="1" u="none">
                  <a:solidFill>
                    <a:schemeClr val="tx2"/>
                  </a:solidFill>
                  <a:latin typeface="Times New Roman" pitchFamily="18" charset="0"/>
                </a:rPr>
                <a:t>X</a:t>
              </a:r>
              <a:endParaRPr lang="es-ES" sz="2800" b="1" u="none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97299" name="Rectangle 23"/>
            <p:cNvSpPr>
              <a:spLocks noChangeArrowheads="1"/>
            </p:cNvSpPr>
            <p:nvPr/>
          </p:nvSpPr>
          <p:spPr bwMode="auto">
            <a:xfrm>
              <a:off x="2244" y="2343"/>
              <a:ext cx="11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000" b="1" i="1" u="none">
                  <a:solidFill>
                    <a:schemeClr val="tx2"/>
                  </a:solidFill>
                  <a:latin typeface="Times New Roman" pitchFamily="18" charset="0"/>
                </a:rPr>
                <a:t>1/</a:t>
              </a:r>
              <a:endParaRPr lang="es-ES" sz="2800" b="1" u="none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97300" name="Rectangle 24"/>
            <p:cNvSpPr>
              <a:spLocks noChangeArrowheads="1"/>
            </p:cNvSpPr>
            <p:nvPr/>
          </p:nvSpPr>
          <p:spPr bwMode="auto">
            <a:xfrm>
              <a:off x="2112" y="2343"/>
              <a:ext cx="8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000" b="1" i="1" u="none">
                  <a:solidFill>
                    <a:schemeClr val="tx2"/>
                  </a:solidFill>
                  <a:latin typeface="Times New Roman" pitchFamily="18" charset="0"/>
                </a:rPr>
                <a:t>=</a:t>
              </a:r>
              <a:endParaRPr lang="es-ES" sz="2800" b="1" u="none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97301" name="Rectangle 25"/>
            <p:cNvSpPr>
              <a:spLocks noChangeArrowheads="1"/>
            </p:cNvSpPr>
            <p:nvPr/>
          </p:nvSpPr>
          <p:spPr bwMode="auto">
            <a:xfrm>
              <a:off x="1837" y="2343"/>
              <a:ext cx="2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000" b="1" i="1" u="none">
                  <a:solidFill>
                    <a:schemeClr val="tx2"/>
                  </a:solidFill>
                  <a:latin typeface="Times New Roman" pitchFamily="18" charset="0"/>
                </a:rPr>
                <a:t>P(Y</a:t>
              </a:r>
              <a:endParaRPr lang="es-ES" sz="2800" b="1" u="none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97302" name="Rectangle 26"/>
            <p:cNvSpPr>
              <a:spLocks noChangeArrowheads="1"/>
            </p:cNvSpPr>
            <p:nvPr/>
          </p:nvSpPr>
          <p:spPr bwMode="auto">
            <a:xfrm>
              <a:off x="1753" y="2343"/>
              <a:ext cx="51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000" b="1" i="1" u="none" dirty="0">
                  <a:solidFill>
                    <a:schemeClr val="tx2"/>
                  </a:solidFill>
                  <a:latin typeface="Times New Roman" pitchFamily="18" charset="0"/>
                </a:rPr>
                <a:t>-</a:t>
              </a:r>
              <a:endParaRPr lang="es-ES" sz="2800" b="1" u="none" dirty="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97303" name="Rectangle 27"/>
            <p:cNvSpPr>
              <a:spLocks noChangeArrowheads="1"/>
            </p:cNvSpPr>
            <p:nvPr/>
          </p:nvSpPr>
          <p:spPr bwMode="auto">
            <a:xfrm>
              <a:off x="1660" y="2343"/>
              <a:ext cx="7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000" b="1" i="1" u="none">
                  <a:solidFill>
                    <a:schemeClr val="tx2"/>
                  </a:solidFill>
                  <a:latin typeface="Times New Roman" pitchFamily="18" charset="0"/>
                </a:rPr>
                <a:t>1</a:t>
              </a:r>
              <a:endParaRPr lang="es-ES" sz="2800" b="1" u="none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97304" name="Rectangle 28"/>
            <p:cNvSpPr>
              <a:spLocks noChangeArrowheads="1"/>
            </p:cNvSpPr>
            <p:nvPr/>
          </p:nvSpPr>
          <p:spPr bwMode="auto">
            <a:xfrm>
              <a:off x="3250" y="2122"/>
              <a:ext cx="5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000" b="1" i="1" u="none">
                  <a:solidFill>
                    <a:schemeClr val="tx2"/>
                  </a:solidFill>
                  <a:latin typeface="Times New Roman" pitchFamily="18" charset="0"/>
                </a:rPr>
                <a:t>)</a:t>
              </a:r>
              <a:endParaRPr lang="es-ES" sz="2800" b="1" u="none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97305" name="Rectangle 29"/>
            <p:cNvSpPr>
              <a:spLocks noChangeArrowheads="1"/>
            </p:cNvSpPr>
            <p:nvPr/>
          </p:nvSpPr>
          <p:spPr bwMode="auto">
            <a:xfrm>
              <a:off x="3050" y="2143"/>
              <a:ext cx="10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000" b="1" i="1" u="none">
                  <a:solidFill>
                    <a:schemeClr val="tx2"/>
                  </a:solidFill>
                  <a:latin typeface="Times New Roman" pitchFamily="18" charset="0"/>
                </a:rPr>
                <a:t>X</a:t>
              </a:r>
              <a:endParaRPr lang="es-ES" sz="2800" b="1" u="none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97306" name="Rectangle 30"/>
            <p:cNvSpPr>
              <a:spLocks noChangeArrowheads="1"/>
            </p:cNvSpPr>
            <p:nvPr/>
          </p:nvSpPr>
          <p:spPr bwMode="auto">
            <a:xfrm>
              <a:off x="2833" y="2122"/>
              <a:ext cx="19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000" b="1" i="1" u="none" dirty="0">
                  <a:solidFill>
                    <a:schemeClr val="tx2"/>
                  </a:solidFill>
                  <a:latin typeface="Times New Roman" pitchFamily="18" charset="0"/>
                </a:rPr>
                <a:t>,...,</a:t>
              </a:r>
              <a:endParaRPr lang="es-ES" sz="2800" b="1" u="none" dirty="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97307" name="Rectangle 31"/>
            <p:cNvSpPr>
              <a:spLocks noChangeArrowheads="1"/>
            </p:cNvSpPr>
            <p:nvPr/>
          </p:nvSpPr>
          <p:spPr bwMode="auto">
            <a:xfrm>
              <a:off x="2637" y="2143"/>
              <a:ext cx="10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000" b="1" i="1" u="none">
                  <a:solidFill>
                    <a:schemeClr val="tx2"/>
                  </a:solidFill>
                  <a:latin typeface="Times New Roman" pitchFamily="18" charset="0"/>
                </a:rPr>
                <a:t>X</a:t>
              </a:r>
              <a:endParaRPr lang="es-ES" sz="2800" b="1" u="none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97308" name="Rectangle 32"/>
            <p:cNvSpPr>
              <a:spLocks noChangeArrowheads="1"/>
            </p:cNvSpPr>
            <p:nvPr/>
          </p:nvSpPr>
          <p:spPr bwMode="auto">
            <a:xfrm>
              <a:off x="2482" y="2122"/>
              <a:ext cx="13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000" b="1" i="1" u="none">
                  <a:solidFill>
                    <a:schemeClr val="tx2"/>
                  </a:solidFill>
                  <a:latin typeface="Times New Roman" pitchFamily="18" charset="0"/>
                </a:rPr>
                <a:t>X,</a:t>
              </a:r>
              <a:endParaRPr lang="es-ES" sz="2800" b="1" u="none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97309" name="Rectangle 33"/>
            <p:cNvSpPr>
              <a:spLocks noChangeArrowheads="1"/>
            </p:cNvSpPr>
            <p:nvPr/>
          </p:nvSpPr>
          <p:spPr bwMode="auto">
            <a:xfrm>
              <a:off x="2286" y="2143"/>
              <a:ext cx="10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000" b="1" i="1" u="none">
                  <a:solidFill>
                    <a:schemeClr val="tx2"/>
                  </a:solidFill>
                  <a:latin typeface="Times New Roman" pitchFamily="18" charset="0"/>
                </a:rPr>
                <a:t>X</a:t>
              </a:r>
              <a:endParaRPr lang="es-ES" sz="2800" b="1" u="none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97310" name="Rectangle 34"/>
            <p:cNvSpPr>
              <a:spLocks noChangeArrowheads="1"/>
            </p:cNvSpPr>
            <p:nvPr/>
          </p:nvSpPr>
          <p:spPr bwMode="auto">
            <a:xfrm>
              <a:off x="2109" y="2122"/>
              <a:ext cx="11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000" b="1" i="1" u="none" dirty="0">
                  <a:solidFill>
                    <a:schemeClr val="tx2"/>
                  </a:solidFill>
                  <a:latin typeface="Times New Roman" pitchFamily="18" charset="0"/>
                </a:rPr>
                <a:t>1/</a:t>
              </a:r>
              <a:endParaRPr lang="es-ES" sz="2800" b="1" u="none" dirty="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97311" name="Rectangle 35"/>
            <p:cNvSpPr>
              <a:spLocks noChangeArrowheads="1"/>
            </p:cNvSpPr>
            <p:nvPr/>
          </p:nvSpPr>
          <p:spPr bwMode="auto">
            <a:xfrm>
              <a:off x="1977" y="2122"/>
              <a:ext cx="91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000" b="1" i="1" u="none">
                  <a:solidFill>
                    <a:schemeClr val="tx2"/>
                  </a:solidFill>
                  <a:latin typeface="Times New Roman" pitchFamily="18" charset="0"/>
                </a:rPr>
                <a:t>=</a:t>
              </a:r>
              <a:endParaRPr lang="es-ES" sz="2800" b="1" u="none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97312" name="Rectangle 36"/>
            <p:cNvSpPr>
              <a:spLocks noChangeArrowheads="1"/>
            </p:cNvSpPr>
            <p:nvPr/>
          </p:nvSpPr>
          <p:spPr bwMode="auto">
            <a:xfrm>
              <a:off x="1702" y="2122"/>
              <a:ext cx="2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000" b="1" i="1" u="none">
                  <a:solidFill>
                    <a:schemeClr val="tx2"/>
                  </a:solidFill>
                  <a:latin typeface="Times New Roman" pitchFamily="18" charset="0"/>
                </a:rPr>
                <a:t>P(Y</a:t>
              </a:r>
              <a:endParaRPr lang="es-ES" sz="2800" b="1" u="none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97313" name="Rectangle 37"/>
            <p:cNvSpPr>
              <a:spLocks noChangeArrowheads="1"/>
            </p:cNvSpPr>
            <p:nvPr/>
          </p:nvSpPr>
          <p:spPr bwMode="auto">
            <a:xfrm>
              <a:off x="1293" y="2221"/>
              <a:ext cx="8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000" b="1" i="1" u="none">
                  <a:solidFill>
                    <a:schemeClr val="tx2"/>
                  </a:solidFill>
                  <a:latin typeface="Times New Roman" pitchFamily="18" charset="0"/>
                </a:rPr>
                <a:t>=</a:t>
              </a:r>
              <a:endParaRPr lang="es-ES" sz="2800" b="1" u="none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97314" name="Rectangle 38"/>
            <p:cNvSpPr>
              <a:spLocks noChangeArrowheads="1"/>
            </p:cNvSpPr>
            <p:nvPr/>
          </p:nvSpPr>
          <p:spPr bwMode="auto">
            <a:xfrm>
              <a:off x="1148" y="2221"/>
              <a:ext cx="12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000" b="1" i="1" u="none">
                  <a:solidFill>
                    <a:schemeClr val="tx2"/>
                  </a:solidFill>
                  <a:latin typeface="Times New Roman" pitchFamily="18" charset="0"/>
                </a:rPr>
                <a:t>1)</a:t>
              </a:r>
              <a:endParaRPr lang="es-ES" sz="2800" b="1" u="none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97315" name="Rectangle 39"/>
            <p:cNvSpPr>
              <a:spLocks noChangeArrowheads="1"/>
            </p:cNvSpPr>
            <p:nvPr/>
          </p:nvSpPr>
          <p:spPr bwMode="auto">
            <a:xfrm>
              <a:off x="1016" y="2221"/>
              <a:ext cx="8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000" b="1" i="1" u="none">
                  <a:solidFill>
                    <a:schemeClr val="tx2"/>
                  </a:solidFill>
                  <a:latin typeface="Times New Roman" pitchFamily="18" charset="0"/>
                </a:rPr>
                <a:t>=</a:t>
              </a:r>
              <a:endParaRPr lang="es-ES" sz="2800" b="1" u="none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97316" name="Rectangle 40"/>
            <p:cNvSpPr>
              <a:spLocks noChangeArrowheads="1"/>
            </p:cNvSpPr>
            <p:nvPr/>
          </p:nvSpPr>
          <p:spPr bwMode="auto">
            <a:xfrm>
              <a:off x="451" y="2221"/>
              <a:ext cx="51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000" b="1" i="1" u="none">
                  <a:solidFill>
                    <a:schemeClr val="tx2"/>
                  </a:solidFill>
                  <a:latin typeface="Times New Roman" pitchFamily="18" charset="0"/>
                </a:rPr>
                <a:t>logitP(Y</a:t>
              </a:r>
              <a:endParaRPr lang="es-ES" sz="2800" b="1" u="none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97317" name="Rectangle 41"/>
            <p:cNvSpPr>
              <a:spLocks noChangeArrowheads="1"/>
            </p:cNvSpPr>
            <p:nvPr/>
          </p:nvSpPr>
          <p:spPr bwMode="auto">
            <a:xfrm>
              <a:off x="5293" y="2307"/>
              <a:ext cx="46" cy="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200" b="1" i="1" u="none">
                  <a:solidFill>
                    <a:schemeClr val="tx2"/>
                  </a:solidFill>
                  <a:latin typeface="Times New Roman" pitchFamily="18" charset="0"/>
                </a:rPr>
                <a:t>k</a:t>
              </a:r>
              <a:endParaRPr lang="es-ES" sz="2800" b="1" u="none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97318" name="Rectangle 42"/>
            <p:cNvSpPr>
              <a:spLocks noChangeArrowheads="1"/>
            </p:cNvSpPr>
            <p:nvPr/>
          </p:nvSpPr>
          <p:spPr bwMode="auto">
            <a:xfrm>
              <a:off x="5086" y="2323"/>
              <a:ext cx="46" cy="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200" b="1" i="1" u="none">
                  <a:solidFill>
                    <a:schemeClr val="tx2"/>
                  </a:solidFill>
                  <a:latin typeface="Times New Roman" pitchFamily="18" charset="0"/>
                </a:rPr>
                <a:t>k</a:t>
              </a:r>
              <a:endParaRPr lang="es-ES" sz="2800" b="1" u="none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97319" name="Rectangle 43"/>
            <p:cNvSpPr>
              <a:spLocks noChangeArrowheads="1"/>
            </p:cNvSpPr>
            <p:nvPr/>
          </p:nvSpPr>
          <p:spPr bwMode="auto">
            <a:xfrm>
              <a:off x="4545" y="2307"/>
              <a:ext cx="45" cy="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200" b="1" i="1" u="none">
                  <a:solidFill>
                    <a:schemeClr val="tx2"/>
                  </a:solidFill>
                  <a:latin typeface="Times New Roman" pitchFamily="18" charset="0"/>
                </a:rPr>
                <a:t>2</a:t>
              </a:r>
              <a:endParaRPr lang="es-ES" sz="2800" b="1" u="none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97320" name="Rectangle 44"/>
            <p:cNvSpPr>
              <a:spLocks noChangeArrowheads="1"/>
            </p:cNvSpPr>
            <p:nvPr/>
          </p:nvSpPr>
          <p:spPr bwMode="auto">
            <a:xfrm>
              <a:off x="4339" y="2323"/>
              <a:ext cx="46" cy="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200" b="1" i="1" u="none">
                  <a:solidFill>
                    <a:schemeClr val="tx2"/>
                  </a:solidFill>
                  <a:latin typeface="Times New Roman" pitchFamily="18" charset="0"/>
                </a:rPr>
                <a:t>2</a:t>
              </a:r>
              <a:endParaRPr lang="es-ES" sz="2800" b="1" u="none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97321" name="Rectangle 45"/>
            <p:cNvSpPr>
              <a:spLocks noChangeArrowheads="1"/>
            </p:cNvSpPr>
            <p:nvPr/>
          </p:nvSpPr>
          <p:spPr bwMode="auto">
            <a:xfrm>
              <a:off x="4045" y="2307"/>
              <a:ext cx="45" cy="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200" b="1" i="1" u="none">
                  <a:solidFill>
                    <a:schemeClr val="tx2"/>
                  </a:solidFill>
                  <a:latin typeface="Times New Roman" pitchFamily="18" charset="0"/>
                </a:rPr>
                <a:t>1</a:t>
              </a:r>
              <a:endParaRPr lang="es-ES" sz="2800" b="1" u="none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97322" name="Rectangle 46"/>
            <p:cNvSpPr>
              <a:spLocks noChangeArrowheads="1"/>
            </p:cNvSpPr>
            <p:nvPr/>
          </p:nvSpPr>
          <p:spPr bwMode="auto">
            <a:xfrm>
              <a:off x="3849" y="2323"/>
              <a:ext cx="45" cy="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200" b="1" i="1" u="none">
                  <a:solidFill>
                    <a:schemeClr val="tx2"/>
                  </a:solidFill>
                  <a:latin typeface="Times New Roman" pitchFamily="18" charset="0"/>
                </a:rPr>
                <a:t>1</a:t>
              </a:r>
              <a:endParaRPr lang="es-ES" sz="2800" b="1" u="none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97323" name="Rectangle 47"/>
            <p:cNvSpPr>
              <a:spLocks noChangeArrowheads="1"/>
            </p:cNvSpPr>
            <p:nvPr/>
          </p:nvSpPr>
          <p:spPr bwMode="auto">
            <a:xfrm>
              <a:off x="3203" y="2430"/>
              <a:ext cx="45" cy="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200" b="1" i="1" u="none">
                  <a:solidFill>
                    <a:schemeClr val="tx2"/>
                  </a:solidFill>
                  <a:latin typeface="Times New Roman" pitchFamily="18" charset="0"/>
                </a:rPr>
                <a:t>k</a:t>
              </a:r>
              <a:endParaRPr lang="es-ES" sz="2800" b="1" u="none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97324" name="Rectangle 48"/>
            <p:cNvSpPr>
              <a:spLocks noChangeArrowheads="1"/>
            </p:cNvSpPr>
            <p:nvPr/>
          </p:nvSpPr>
          <p:spPr bwMode="auto">
            <a:xfrm>
              <a:off x="2790" y="2430"/>
              <a:ext cx="45" cy="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200" b="1" i="1" u="none">
                  <a:solidFill>
                    <a:schemeClr val="tx2"/>
                  </a:solidFill>
                  <a:latin typeface="Times New Roman" pitchFamily="18" charset="0"/>
                </a:rPr>
                <a:t>2</a:t>
              </a:r>
              <a:endParaRPr lang="es-ES" sz="2800" b="1" u="none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97325" name="Rectangle 49"/>
            <p:cNvSpPr>
              <a:spLocks noChangeArrowheads="1"/>
            </p:cNvSpPr>
            <p:nvPr/>
          </p:nvSpPr>
          <p:spPr bwMode="auto">
            <a:xfrm>
              <a:off x="2541" y="2430"/>
              <a:ext cx="45" cy="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200" b="1" i="1" u="none">
                  <a:solidFill>
                    <a:schemeClr val="tx2"/>
                  </a:solidFill>
                  <a:latin typeface="Times New Roman" pitchFamily="18" charset="0"/>
                </a:rPr>
                <a:t>1</a:t>
              </a:r>
              <a:endParaRPr lang="es-ES" sz="2800" b="1" u="none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97326" name="Rectangle 50"/>
            <p:cNvSpPr>
              <a:spLocks noChangeArrowheads="1"/>
            </p:cNvSpPr>
            <p:nvPr/>
          </p:nvSpPr>
          <p:spPr bwMode="auto">
            <a:xfrm>
              <a:off x="3174" y="2208"/>
              <a:ext cx="46" cy="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200" b="1" i="1" u="none">
                  <a:solidFill>
                    <a:schemeClr val="tx2"/>
                  </a:solidFill>
                  <a:latin typeface="Times New Roman" pitchFamily="18" charset="0"/>
                </a:rPr>
                <a:t>k</a:t>
              </a:r>
              <a:endParaRPr lang="es-ES" sz="2800" b="1" u="none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97327" name="Rectangle 51"/>
            <p:cNvSpPr>
              <a:spLocks noChangeArrowheads="1"/>
            </p:cNvSpPr>
            <p:nvPr/>
          </p:nvSpPr>
          <p:spPr bwMode="auto">
            <a:xfrm>
              <a:off x="2761" y="2208"/>
              <a:ext cx="46" cy="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200" b="1" i="1" u="none">
                  <a:solidFill>
                    <a:schemeClr val="tx2"/>
                  </a:solidFill>
                  <a:latin typeface="Times New Roman" pitchFamily="18" charset="0"/>
                </a:rPr>
                <a:t>2</a:t>
              </a:r>
              <a:endParaRPr lang="es-ES" sz="2800" b="1" u="none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97328" name="Rectangle 52"/>
            <p:cNvSpPr>
              <a:spLocks noChangeArrowheads="1"/>
            </p:cNvSpPr>
            <p:nvPr/>
          </p:nvSpPr>
          <p:spPr bwMode="auto">
            <a:xfrm>
              <a:off x="2406" y="2208"/>
              <a:ext cx="46" cy="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200" b="1" i="1" u="none" dirty="0">
                  <a:solidFill>
                    <a:schemeClr val="tx2"/>
                  </a:solidFill>
                  <a:latin typeface="Times New Roman" pitchFamily="18" charset="0"/>
                </a:rPr>
                <a:t>1</a:t>
              </a:r>
              <a:endParaRPr lang="es-ES" sz="2800" b="1" u="none" dirty="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97329" name="Rectangle 53"/>
            <p:cNvSpPr>
              <a:spLocks noChangeArrowheads="1"/>
            </p:cNvSpPr>
            <p:nvPr/>
          </p:nvSpPr>
          <p:spPr bwMode="auto">
            <a:xfrm>
              <a:off x="4976" y="2208"/>
              <a:ext cx="8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000" b="1" i="1" u="none">
                  <a:solidFill>
                    <a:schemeClr val="tx2"/>
                  </a:solidFill>
                  <a:latin typeface="Symbol" pitchFamily="18" charset="2"/>
                </a:rPr>
                <a:t>b</a:t>
              </a:r>
              <a:endParaRPr lang="es-ES" sz="2800" b="1" u="none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97330" name="Rectangle 54"/>
            <p:cNvSpPr>
              <a:spLocks noChangeArrowheads="1"/>
            </p:cNvSpPr>
            <p:nvPr/>
          </p:nvSpPr>
          <p:spPr bwMode="auto">
            <a:xfrm>
              <a:off x="4230" y="2208"/>
              <a:ext cx="8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000" b="1" i="1" u="none">
                  <a:solidFill>
                    <a:schemeClr val="tx2"/>
                  </a:solidFill>
                  <a:latin typeface="Symbol" pitchFamily="18" charset="2"/>
                </a:rPr>
                <a:t>b</a:t>
              </a:r>
              <a:endParaRPr lang="es-ES" sz="2800" b="1" u="none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97331" name="Rectangle 55"/>
            <p:cNvSpPr>
              <a:spLocks noChangeArrowheads="1"/>
            </p:cNvSpPr>
            <p:nvPr/>
          </p:nvSpPr>
          <p:spPr bwMode="auto">
            <a:xfrm>
              <a:off x="3744" y="2208"/>
              <a:ext cx="8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000" b="1" i="1" u="none">
                  <a:solidFill>
                    <a:schemeClr val="tx2"/>
                  </a:solidFill>
                  <a:latin typeface="Symbol" pitchFamily="18" charset="2"/>
                </a:rPr>
                <a:t>b</a:t>
              </a:r>
              <a:endParaRPr lang="es-ES" sz="2800" b="1" u="none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97332" name="Rectangle 56"/>
            <p:cNvSpPr>
              <a:spLocks noChangeArrowheads="1"/>
            </p:cNvSpPr>
            <p:nvPr/>
          </p:nvSpPr>
          <p:spPr bwMode="auto">
            <a:xfrm>
              <a:off x="3486" y="2203"/>
              <a:ext cx="9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000" b="1" i="1" u="none">
                  <a:solidFill>
                    <a:schemeClr val="tx2"/>
                  </a:solidFill>
                  <a:latin typeface="Symbol" pitchFamily="18" charset="2"/>
                </a:rPr>
                <a:t>a</a:t>
              </a:r>
              <a:endParaRPr lang="es-ES" sz="2800" b="1" u="none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97333" name="Rectangle 57"/>
            <p:cNvSpPr>
              <a:spLocks noChangeArrowheads="1"/>
            </p:cNvSpPr>
            <p:nvPr/>
          </p:nvSpPr>
          <p:spPr bwMode="auto">
            <a:xfrm>
              <a:off x="1431" y="2221"/>
              <a:ext cx="1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000" b="1" u="none">
                  <a:solidFill>
                    <a:schemeClr val="tx2"/>
                  </a:solidFill>
                  <a:latin typeface="Times New Roman" pitchFamily="18" charset="0"/>
                </a:rPr>
                <a:t>log</a:t>
              </a:r>
              <a:endParaRPr lang="es-ES" sz="2800" b="1" u="none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body" sz="quarter" idx="10"/>
          </p:nvPr>
        </p:nvSpPr>
        <p:spPr>
          <a:xfrm>
            <a:off x="3903663" y="1128156"/>
            <a:ext cx="6002337" cy="4801157"/>
          </a:xfrm>
        </p:spPr>
        <p:txBody>
          <a:bodyPr/>
          <a:lstStyle/>
          <a:p>
            <a:pPr marL="341313" indent="-341313"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/>
              <a:t>Introduction. Dichotomous outcome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100" dirty="0">
                <a:solidFill>
                  <a:srgbClr val="7D468C"/>
                </a:solidFill>
              </a:rPr>
              <a:t>Simple Analysis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100" dirty="0">
                <a:solidFill>
                  <a:schemeClr val="bg1">
                    <a:lumMod val="65000"/>
                  </a:schemeClr>
                </a:solidFill>
              </a:rPr>
              <a:t>Stratified Analysis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100" dirty="0">
              <a:solidFill>
                <a:schemeClr val="bg1">
                  <a:lumMod val="65000"/>
                </a:schemeClr>
              </a:solidFill>
            </a:endParaRPr>
          </a:p>
          <a:p>
            <a:pPr marL="341313" indent="-341313"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Simple logistic regression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100" dirty="0">
                <a:solidFill>
                  <a:schemeClr val="bg1">
                    <a:lumMod val="65000"/>
                  </a:schemeClr>
                </a:solidFill>
              </a:rPr>
              <a:t>Model Estimation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100" dirty="0">
                <a:solidFill>
                  <a:schemeClr val="bg1">
                    <a:lumMod val="65000"/>
                  </a:schemeClr>
                </a:solidFill>
              </a:rPr>
              <a:t>Model Evaluation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100" dirty="0">
                <a:solidFill>
                  <a:schemeClr val="bg1">
                    <a:lumMod val="65000"/>
                  </a:schemeClr>
                </a:solidFill>
              </a:rPr>
              <a:t>Interpretation of results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100" dirty="0">
              <a:solidFill>
                <a:schemeClr val="bg1">
                  <a:lumMod val="65000"/>
                </a:schemeClr>
              </a:solidFill>
            </a:endParaRPr>
          </a:p>
          <a:p>
            <a:pPr marL="341313" indent="-341313"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Multivariate logistic regression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200" dirty="0"/>
          </a:p>
          <a:p>
            <a:pPr marL="341313" indent="-341313"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0495393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92560" y="413792"/>
            <a:ext cx="8418140" cy="1143000"/>
          </a:xfrm>
        </p:spPr>
        <p:txBody>
          <a:bodyPr/>
          <a:lstStyle/>
          <a:p>
            <a:r>
              <a:rPr lang="es-ES" dirty="0" err="1"/>
              <a:t>Example</a:t>
            </a:r>
            <a:endParaRPr lang="es-ES" dirty="0"/>
          </a:p>
        </p:txBody>
      </p:sp>
      <p:pic>
        <p:nvPicPr>
          <p:cNvPr id="184322" name="Picture 2" descr="E:\Estadística Avançada per a la investigació Biomèdica\Repas\Selection_073.png"/>
          <p:cNvPicPr>
            <a:picLocks noChangeAspect="1" noChangeArrowheads="1"/>
          </p:cNvPicPr>
          <p:nvPr/>
        </p:nvPicPr>
        <p:blipFill>
          <a:blip r:embed="rId3" cstate="print"/>
          <a:srcRect b="8318"/>
          <a:stretch>
            <a:fillRect/>
          </a:stretch>
        </p:blipFill>
        <p:spPr bwMode="auto">
          <a:xfrm>
            <a:off x="2098114" y="997188"/>
            <a:ext cx="6768094" cy="4639682"/>
          </a:xfrm>
          <a:prstGeom prst="rect">
            <a:avLst/>
          </a:prstGeom>
          <a:noFill/>
        </p:spPr>
      </p:pic>
      <p:graphicFrame>
        <p:nvGraphicFramePr>
          <p:cNvPr id="184323" name="Object 3"/>
          <p:cNvGraphicFramePr>
            <a:graphicFrameLocks noChangeAspect="1"/>
          </p:cNvGraphicFramePr>
          <p:nvPr/>
        </p:nvGraphicFramePr>
        <p:xfrm>
          <a:off x="601010" y="5788932"/>
          <a:ext cx="4794250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cuación" r:id="rId4" imgW="2768400" imgH="393480" progId="Equation.3">
                  <p:embed/>
                </p:oleObj>
              </mc:Choice>
              <mc:Fallback>
                <p:oleObj name="Ecuación" r:id="rId4" imgW="276840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010" y="5788932"/>
                        <a:ext cx="4794250" cy="709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5 Rectángulo"/>
          <p:cNvSpPr/>
          <p:nvPr/>
        </p:nvSpPr>
        <p:spPr bwMode="auto">
          <a:xfrm>
            <a:off x="2082691" y="5054831"/>
            <a:ext cx="2470068" cy="58695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5405377" y="5984112"/>
            <a:ext cx="261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= 43.53%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3"/>
          <p:cNvSpPr>
            <a:spLocks noGrp="1"/>
          </p:cNvSpPr>
          <p:nvPr>
            <p:ph type="body" idx="4294967295"/>
          </p:nvPr>
        </p:nvSpPr>
        <p:spPr>
          <a:xfrm>
            <a:off x="848544" y="1292292"/>
            <a:ext cx="8409384" cy="480524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s-ES" dirty="0" err="1"/>
              <a:t>Study</a:t>
            </a:r>
            <a:r>
              <a:rPr lang="es-ES" dirty="0"/>
              <a:t> </a:t>
            </a:r>
            <a:r>
              <a:rPr lang="es-ES" dirty="0" err="1"/>
              <a:t>relating</a:t>
            </a:r>
            <a:r>
              <a:rPr lang="es-ES" dirty="0"/>
              <a:t> smoking and </a:t>
            </a:r>
            <a:r>
              <a:rPr lang="es-ES" dirty="0" err="1"/>
              <a:t>Cancer</a:t>
            </a:r>
            <a:endParaRPr lang="es-ES" dirty="0"/>
          </a:p>
          <a:p>
            <a:pPr eaLnBrk="1" hangingPunct="1"/>
            <a:endParaRPr lang="es-E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452060" y="2495809"/>
            <a:ext cx="6929438" cy="2143125"/>
            <a:chOff x="1725" y="1344"/>
            <a:chExt cx="4029" cy="1350"/>
          </a:xfrm>
        </p:grpSpPr>
        <p:sp>
          <p:nvSpPr>
            <p:cNvPr id="14341" name="Rectangle 5"/>
            <p:cNvSpPr>
              <a:spLocks noChangeArrowheads="1"/>
            </p:cNvSpPr>
            <p:nvPr/>
          </p:nvSpPr>
          <p:spPr bwMode="auto">
            <a:xfrm>
              <a:off x="1740" y="1344"/>
              <a:ext cx="1198" cy="259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2938" y="1344"/>
              <a:ext cx="52" cy="259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3" name="Rectangle 7"/>
            <p:cNvSpPr>
              <a:spLocks noChangeArrowheads="1"/>
            </p:cNvSpPr>
            <p:nvPr/>
          </p:nvSpPr>
          <p:spPr bwMode="auto">
            <a:xfrm>
              <a:off x="1740" y="1603"/>
              <a:ext cx="1250" cy="75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4" name="Rectangle 8"/>
            <p:cNvSpPr>
              <a:spLocks noChangeArrowheads="1"/>
            </p:cNvSpPr>
            <p:nvPr/>
          </p:nvSpPr>
          <p:spPr bwMode="auto">
            <a:xfrm>
              <a:off x="3042" y="1344"/>
              <a:ext cx="821" cy="259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5" name="Rectangle 9"/>
            <p:cNvSpPr>
              <a:spLocks noChangeArrowheads="1"/>
            </p:cNvSpPr>
            <p:nvPr/>
          </p:nvSpPr>
          <p:spPr bwMode="auto">
            <a:xfrm>
              <a:off x="3082" y="1413"/>
              <a:ext cx="770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700" b="1" u="none" dirty="0">
                  <a:solidFill>
                    <a:srgbClr val="800000"/>
                  </a:solidFill>
                  <a:latin typeface="Times New Roman" pitchFamily="18" charset="0"/>
                </a:rPr>
                <a:t>Smoking  X=1</a:t>
              </a:r>
              <a:endParaRPr lang="es-ES" sz="2800" b="1" u="none" dirty="0">
                <a:latin typeface="Times New Roman" pitchFamily="18" charset="0"/>
              </a:endParaRPr>
            </a:p>
          </p:txBody>
        </p:sp>
        <p:sp>
          <p:nvSpPr>
            <p:cNvPr id="14346" name="Rectangle 10"/>
            <p:cNvSpPr>
              <a:spLocks noChangeArrowheads="1"/>
            </p:cNvSpPr>
            <p:nvPr/>
          </p:nvSpPr>
          <p:spPr bwMode="auto">
            <a:xfrm>
              <a:off x="3823" y="1413"/>
              <a:ext cx="31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700" b="1" u="none">
                  <a:solidFill>
                    <a:srgbClr val="800000"/>
                  </a:solidFill>
                  <a:latin typeface="Times New Roman" pitchFamily="18" charset="0"/>
                </a:rPr>
                <a:t> </a:t>
              </a:r>
              <a:endParaRPr lang="es-ES" sz="2800" b="1" u="none">
                <a:latin typeface="Times New Roman" pitchFamily="18" charset="0"/>
              </a:endParaRPr>
            </a:p>
          </p:txBody>
        </p:sp>
        <p:sp>
          <p:nvSpPr>
            <p:cNvPr id="14347" name="Rectangle 11"/>
            <p:cNvSpPr>
              <a:spLocks noChangeArrowheads="1"/>
            </p:cNvSpPr>
            <p:nvPr/>
          </p:nvSpPr>
          <p:spPr bwMode="auto">
            <a:xfrm>
              <a:off x="2990" y="1344"/>
              <a:ext cx="52" cy="259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8" name="Rectangle 12"/>
            <p:cNvSpPr>
              <a:spLocks noChangeArrowheads="1"/>
            </p:cNvSpPr>
            <p:nvPr/>
          </p:nvSpPr>
          <p:spPr bwMode="auto">
            <a:xfrm>
              <a:off x="3863" y="1344"/>
              <a:ext cx="52" cy="259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9" name="Rectangle 13"/>
            <p:cNvSpPr>
              <a:spLocks noChangeArrowheads="1"/>
            </p:cNvSpPr>
            <p:nvPr/>
          </p:nvSpPr>
          <p:spPr bwMode="auto">
            <a:xfrm>
              <a:off x="2990" y="1603"/>
              <a:ext cx="925" cy="75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0" name="Rectangle 14"/>
            <p:cNvSpPr>
              <a:spLocks noChangeArrowheads="1"/>
            </p:cNvSpPr>
            <p:nvPr/>
          </p:nvSpPr>
          <p:spPr bwMode="auto">
            <a:xfrm>
              <a:off x="3968" y="1344"/>
              <a:ext cx="1070" cy="259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1" name="Rectangle 15"/>
            <p:cNvSpPr>
              <a:spLocks noChangeArrowheads="1"/>
            </p:cNvSpPr>
            <p:nvPr/>
          </p:nvSpPr>
          <p:spPr bwMode="auto">
            <a:xfrm>
              <a:off x="4009" y="1413"/>
              <a:ext cx="974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700" b="1" u="none" dirty="0">
                  <a:solidFill>
                    <a:srgbClr val="800000"/>
                  </a:solidFill>
                  <a:latin typeface="Times New Roman" pitchFamily="18" charset="0"/>
                </a:rPr>
                <a:t>Non smoking X=0</a:t>
              </a:r>
              <a:endParaRPr lang="es-ES" sz="2800" b="1" u="none" dirty="0">
                <a:latin typeface="Times New Roman" pitchFamily="18" charset="0"/>
              </a:endParaRPr>
            </a:p>
          </p:txBody>
        </p:sp>
        <p:sp>
          <p:nvSpPr>
            <p:cNvPr id="14352" name="Rectangle 16"/>
            <p:cNvSpPr>
              <a:spLocks noChangeArrowheads="1"/>
            </p:cNvSpPr>
            <p:nvPr/>
          </p:nvSpPr>
          <p:spPr bwMode="auto">
            <a:xfrm>
              <a:off x="4996" y="1413"/>
              <a:ext cx="32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700" b="1" u="none">
                  <a:solidFill>
                    <a:srgbClr val="800000"/>
                  </a:solidFill>
                  <a:latin typeface="Times New Roman" pitchFamily="18" charset="0"/>
                </a:rPr>
                <a:t> </a:t>
              </a:r>
              <a:endParaRPr lang="es-ES" sz="2800" b="1" u="none">
                <a:latin typeface="Times New Roman" pitchFamily="18" charset="0"/>
              </a:endParaRPr>
            </a:p>
          </p:txBody>
        </p:sp>
        <p:sp>
          <p:nvSpPr>
            <p:cNvPr id="14353" name="Rectangle 17"/>
            <p:cNvSpPr>
              <a:spLocks noChangeArrowheads="1"/>
            </p:cNvSpPr>
            <p:nvPr/>
          </p:nvSpPr>
          <p:spPr bwMode="auto">
            <a:xfrm>
              <a:off x="3915" y="1344"/>
              <a:ext cx="53" cy="259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4" name="Rectangle 18"/>
            <p:cNvSpPr>
              <a:spLocks noChangeArrowheads="1"/>
            </p:cNvSpPr>
            <p:nvPr/>
          </p:nvSpPr>
          <p:spPr bwMode="auto">
            <a:xfrm>
              <a:off x="5038" y="1344"/>
              <a:ext cx="52" cy="259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5" name="Rectangle 19"/>
            <p:cNvSpPr>
              <a:spLocks noChangeArrowheads="1"/>
            </p:cNvSpPr>
            <p:nvPr/>
          </p:nvSpPr>
          <p:spPr bwMode="auto">
            <a:xfrm>
              <a:off x="3915" y="1603"/>
              <a:ext cx="1175" cy="75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6" name="Rectangle 20"/>
            <p:cNvSpPr>
              <a:spLocks noChangeArrowheads="1"/>
            </p:cNvSpPr>
            <p:nvPr/>
          </p:nvSpPr>
          <p:spPr bwMode="auto">
            <a:xfrm>
              <a:off x="5142" y="1344"/>
              <a:ext cx="559" cy="259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7" name="Rectangle 21"/>
            <p:cNvSpPr>
              <a:spLocks noChangeArrowheads="1"/>
            </p:cNvSpPr>
            <p:nvPr/>
          </p:nvSpPr>
          <p:spPr bwMode="auto">
            <a:xfrm>
              <a:off x="5180" y="1413"/>
              <a:ext cx="440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700" b="1" u="none">
                  <a:solidFill>
                    <a:srgbClr val="800000"/>
                  </a:solidFill>
                  <a:latin typeface="Times New Roman" pitchFamily="18" charset="0"/>
                </a:rPr>
                <a:t>TOTAL</a:t>
              </a:r>
              <a:endParaRPr lang="es-ES" sz="2800" b="1" u="none">
                <a:latin typeface="Times New Roman" pitchFamily="18" charset="0"/>
              </a:endParaRPr>
            </a:p>
          </p:txBody>
        </p:sp>
        <p:sp>
          <p:nvSpPr>
            <p:cNvPr id="14358" name="Rectangle 22"/>
            <p:cNvSpPr>
              <a:spLocks noChangeArrowheads="1"/>
            </p:cNvSpPr>
            <p:nvPr/>
          </p:nvSpPr>
          <p:spPr bwMode="auto">
            <a:xfrm>
              <a:off x="5662" y="1413"/>
              <a:ext cx="31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700" b="1" u="none">
                  <a:solidFill>
                    <a:srgbClr val="800000"/>
                  </a:solidFill>
                  <a:latin typeface="Times New Roman" pitchFamily="18" charset="0"/>
                </a:rPr>
                <a:t> </a:t>
              </a:r>
              <a:endParaRPr lang="es-ES" sz="2800" b="1" u="none">
                <a:latin typeface="Times New Roman" pitchFamily="18" charset="0"/>
              </a:endParaRPr>
            </a:p>
          </p:txBody>
        </p:sp>
        <p:sp>
          <p:nvSpPr>
            <p:cNvPr id="14359" name="Rectangle 23"/>
            <p:cNvSpPr>
              <a:spLocks noChangeArrowheads="1"/>
            </p:cNvSpPr>
            <p:nvPr/>
          </p:nvSpPr>
          <p:spPr bwMode="auto">
            <a:xfrm>
              <a:off x="5090" y="1344"/>
              <a:ext cx="52" cy="259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0" name="Rectangle 24"/>
            <p:cNvSpPr>
              <a:spLocks noChangeArrowheads="1"/>
            </p:cNvSpPr>
            <p:nvPr/>
          </p:nvSpPr>
          <p:spPr bwMode="auto">
            <a:xfrm>
              <a:off x="5701" y="1344"/>
              <a:ext cx="53" cy="259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1" name="Rectangle 25"/>
            <p:cNvSpPr>
              <a:spLocks noChangeArrowheads="1"/>
            </p:cNvSpPr>
            <p:nvPr/>
          </p:nvSpPr>
          <p:spPr bwMode="auto">
            <a:xfrm>
              <a:off x="5090" y="1603"/>
              <a:ext cx="664" cy="75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2" name="Rectangle 26"/>
            <p:cNvSpPr>
              <a:spLocks noChangeArrowheads="1"/>
            </p:cNvSpPr>
            <p:nvPr/>
          </p:nvSpPr>
          <p:spPr bwMode="auto">
            <a:xfrm>
              <a:off x="1740" y="1684"/>
              <a:ext cx="1198" cy="260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3" name="Rectangle 27"/>
            <p:cNvSpPr>
              <a:spLocks noChangeArrowheads="1"/>
            </p:cNvSpPr>
            <p:nvPr/>
          </p:nvSpPr>
          <p:spPr bwMode="auto">
            <a:xfrm>
              <a:off x="1746" y="1753"/>
              <a:ext cx="824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700" b="1" u="none">
                  <a:solidFill>
                    <a:srgbClr val="800000"/>
                  </a:solidFill>
                  <a:latin typeface="Times New Roman" pitchFamily="18" charset="0"/>
                </a:rPr>
                <a:t>CANCER  Y=1</a:t>
              </a:r>
              <a:endParaRPr lang="es-ES" sz="2800" b="1" u="none">
                <a:latin typeface="Times New Roman" pitchFamily="18" charset="0"/>
              </a:endParaRPr>
            </a:p>
          </p:txBody>
        </p:sp>
        <p:sp>
          <p:nvSpPr>
            <p:cNvPr id="14364" name="Rectangle 28"/>
            <p:cNvSpPr>
              <a:spLocks noChangeArrowheads="1"/>
            </p:cNvSpPr>
            <p:nvPr/>
          </p:nvSpPr>
          <p:spPr bwMode="auto">
            <a:xfrm>
              <a:off x="2704" y="1753"/>
              <a:ext cx="32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700" b="1" u="none">
                  <a:solidFill>
                    <a:srgbClr val="800000"/>
                  </a:solidFill>
                  <a:latin typeface="Times New Roman" pitchFamily="18" charset="0"/>
                </a:rPr>
                <a:t> </a:t>
              </a:r>
              <a:endParaRPr lang="es-ES" sz="2800" b="1" u="none">
                <a:latin typeface="Times New Roman" pitchFamily="18" charset="0"/>
              </a:endParaRPr>
            </a:p>
          </p:txBody>
        </p:sp>
        <p:sp>
          <p:nvSpPr>
            <p:cNvPr id="14365" name="Rectangle 29"/>
            <p:cNvSpPr>
              <a:spLocks noChangeArrowheads="1"/>
            </p:cNvSpPr>
            <p:nvPr/>
          </p:nvSpPr>
          <p:spPr bwMode="auto">
            <a:xfrm>
              <a:off x="2938" y="1684"/>
              <a:ext cx="49" cy="260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6" name="Rectangle 30"/>
            <p:cNvSpPr>
              <a:spLocks noChangeArrowheads="1"/>
            </p:cNvSpPr>
            <p:nvPr/>
          </p:nvSpPr>
          <p:spPr bwMode="auto">
            <a:xfrm>
              <a:off x="1740" y="1944"/>
              <a:ext cx="1247" cy="63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7" name="Rectangle 31"/>
            <p:cNvSpPr>
              <a:spLocks noChangeArrowheads="1"/>
            </p:cNvSpPr>
            <p:nvPr/>
          </p:nvSpPr>
          <p:spPr bwMode="auto">
            <a:xfrm>
              <a:off x="3042" y="1684"/>
              <a:ext cx="821" cy="260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8" name="Rectangle 32"/>
            <p:cNvSpPr>
              <a:spLocks noChangeArrowheads="1"/>
            </p:cNvSpPr>
            <p:nvPr/>
          </p:nvSpPr>
          <p:spPr bwMode="auto">
            <a:xfrm>
              <a:off x="3351" y="1753"/>
              <a:ext cx="23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100" b="1" u="none" dirty="0">
                  <a:solidFill>
                    <a:srgbClr val="010000"/>
                  </a:solidFill>
                  <a:latin typeface="Times New Roman" pitchFamily="18" charset="0"/>
                </a:rPr>
                <a:t>190</a:t>
              </a:r>
              <a:endParaRPr lang="es-ES" sz="3600" b="1" u="none" dirty="0">
                <a:latin typeface="Times New Roman" pitchFamily="18" charset="0"/>
              </a:endParaRPr>
            </a:p>
          </p:txBody>
        </p:sp>
        <p:sp>
          <p:nvSpPr>
            <p:cNvPr id="14369" name="Rectangle 33"/>
            <p:cNvSpPr>
              <a:spLocks noChangeArrowheads="1"/>
            </p:cNvSpPr>
            <p:nvPr/>
          </p:nvSpPr>
          <p:spPr bwMode="auto">
            <a:xfrm>
              <a:off x="3555" y="1753"/>
              <a:ext cx="3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100" b="1" u="none">
                  <a:solidFill>
                    <a:srgbClr val="010000"/>
                  </a:solidFill>
                  <a:latin typeface="Times New Roman" pitchFamily="18" charset="0"/>
                </a:rPr>
                <a:t> </a:t>
              </a:r>
              <a:endParaRPr lang="es-ES" sz="3600" b="1" u="none">
                <a:latin typeface="Times New Roman" pitchFamily="18" charset="0"/>
              </a:endParaRPr>
            </a:p>
          </p:txBody>
        </p:sp>
        <p:sp>
          <p:nvSpPr>
            <p:cNvPr id="14370" name="Rectangle 34"/>
            <p:cNvSpPr>
              <a:spLocks noChangeArrowheads="1"/>
            </p:cNvSpPr>
            <p:nvPr/>
          </p:nvSpPr>
          <p:spPr bwMode="auto">
            <a:xfrm>
              <a:off x="2993" y="1684"/>
              <a:ext cx="49" cy="260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1" name="Rectangle 35"/>
            <p:cNvSpPr>
              <a:spLocks noChangeArrowheads="1"/>
            </p:cNvSpPr>
            <p:nvPr/>
          </p:nvSpPr>
          <p:spPr bwMode="auto">
            <a:xfrm>
              <a:off x="3863" y="1684"/>
              <a:ext cx="52" cy="260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2" name="Rectangle 36"/>
            <p:cNvSpPr>
              <a:spLocks noChangeArrowheads="1"/>
            </p:cNvSpPr>
            <p:nvPr/>
          </p:nvSpPr>
          <p:spPr bwMode="auto">
            <a:xfrm>
              <a:off x="2993" y="1944"/>
              <a:ext cx="922" cy="63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3" name="Rectangle 37"/>
            <p:cNvSpPr>
              <a:spLocks noChangeArrowheads="1"/>
            </p:cNvSpPr>
            <p:nvPr/>
          </p:nvSpPr>
          <p:spPr bwMode="auto">
            <a:xfrm>
              <a:off x="3968" y="1684"/>
              <a:ext cx="1070" cy="260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4" name="Rectangle 38"/>
            <p:cNvSpPr>
              <a:spLocks noChangeArrowheads="1"/>
            </p:cNvSpPr>
            <p:nvPr/>
          </p:nvSpPr>
          <p:spPr bwMode="auto">
            <a:xfrm>
              <a:off x="4434" y="1753"/>
              <a:ext cx="155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100" b="1" u="none">
                  <a:solidFill>
                    <a:srgbClr val="010000"/>
                  </a:solidFill>
                  <a:latin typeface="Times New Roman" pitchFamily="18" charset="0"/>
                </a:rPr>
                <a:t>87</a:t>
              </a:r>
              <a:endParaRPr lang="es-ES" sz="3600" b="1" u="none">
                <a:latin typeface="Times New Roman" pitchFamily="18" charset="0"/>
              </a:endParaRPr>
            </a:p>
          </p:txBody>
        </p:sp>
        <p:sp>
          <p:nvSpPr>
            <p:cNvPr id="14375" name="Rectangle 39"/>
            <p:cNvSpPr>
              <a:spLocks noChangeArrowheads="1"/>
            </p:cNvSpPr>
            <p:nvPr/>
          </p:nvSpPr>
          <p:spPr bwMode="auto">
            <a:xfrm>
              <a:off x="4570" y="1753"/>
              <a:ext cx="3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100" b="1" u="none">
                  <a:solidFill>
                    <a:srgbClr val="010000"/>
                  </a:solidFill>
                  <a:latin typeface="Times New Roman" pitchFamily="18" charset="0"/>
                </a:rPr>
                <a:t> </a:t>
              </a:r>
              <a:endParaRPr lang="es-ES" sz="3600" b="1" u="none">
                <a:latin typeface="Times New Roman" pitchFamily="18" charset="0"/>
              </a:endParaRPr>
            </a:p>
          </p:txBody>
        </p:sp>
        <p:sp>
          <p:nvSpPr>
            <p:cNvPr id="14376" name="Rectangle 40"/>
            <p:cNvSpPr>
              <a:spLocks noChangeArrowheads="1"/>
            </p:cNvSpPr>
            <p:nvPr/>
          </p:nvSpPr>
          <p:spPr bwMode="auto">
            <a:xfrm>
              <a:off x="3915" y="1684"/>
              <a:ext cx="53" cy="260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7" name="Rectangle 41"/>
            <p:cNvSpPr>
              <a:spLocks noChangeArrowheads="1"/>
            </p:cNvSpPr>
            <p:nvPr/>
          </p:nvSpPr>
          <p:spPr bwMode="auto">
            <a:xfrm>
              <a:off x="5038" y="1684"/>
              <a:ext cx="52" cy="260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8" name="Rectangle 42"/>
            <p:cNvSpPr>
              <a:spLocks noChangeArrowheads="1"/>
            </p:cNvSpPr>
            <p:nvPr/>
          </p:nvSpPr>
          <p:spPr bwMode="auto">
            <a:xfrm>
              <a:off x="3915" y="1944"/>
              <a:ext cx="1175" cy="63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9" name="Rectangle 43"/>
            <p:cNvSpPr>
              <a:spLocks noChangeArrowheads="1"/>
            </p:cNvSpPr>
            <p:nvPr/>
          </p:nvSpPr>
          <p:spPr bwMode="auto">
            <a:xfrm>
              <a:off x="5142" y="1684"/>
              <a:ext cx="559" cy="260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0" name="Rectangle 44"/>
            <p:cNvSpPr>
              <a:spLocks noChangeArrowheads="1"/>
            </p:cNvSpPr>
            <p:nvPr/>
          </p:nvSpPr>
          <p:spPr bwMode="auto">
            <a:xfrm>
              <a:off x="5319" y="1753"/>
              <a:ext cx="23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100" b="1" u="none">
                  <a:solidFill>
                    <a:srgbClr val="010000"/>
                  </a:solidFill>
                  <a:latin typeface="Times New Roman" pitchFamily="18" charset="0"/>
                </a:rPr>
                <a:t>277</a:t>
              </a:r>
              <a:endParaRPr lang="es-ES" sz="3600" b="1" u="none">
                <a:latin typeface="Times New Roman" pitchFamily="18" charset="0"/>
              </a:endParaRPr>
            </a:p>
          </p:txBody>
        </p:sp>
        <p:sp>
          <p:nvSpPr>
            <p:cNvPr id="14381" name="Rectangle 45"/>
            <p:cNvSpPr>
              <a:spLocks noChangeArrowheads="1"/>
            </p:cNvSpPr>
            <p:nvPr/>
          </p:nvSpPr>
          <p:spPr bwMode="auto">
            <a:xfrm>
              <a:off x="5523" y="1753"/>
              <a:ext cx="3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100" b="1" u="none">
                  <a:solidFill>
                    <a:srgbClr val="010000"/>
                  </a:solidFill>
                  <a:latin typeface="Times New Roman" pitchFamily="18" charset="0"/>
                </a:rPr>
                <a:t> </a:t>
              </a:r>
              <a:endParaRPr lang="es-ES" sz="3600" b="1" u="none">
                <a:latin typeface="Times New Roman" pitchFamily="18" charset="0"/>
              </a:endParaRPr>
            </a:p>
          </p:txBody>
        </p:sp>
        <p:sp>
          <p:nvSpPr>
            <p:cNvPr id="14382" name="Rectangle 46"/>
            <p:cNvSpPr>
              <a:spLocks noChangeArrowheads="1"/>
            </p:cNvSpPr>
            <p:nvPr/>
          </p:nvSpPr>
          <p:spPr bwMode="auto">
            <a:xfrm>
              <a:off x="5090" y="1684"/>
              <a:ext cx="52" cy="260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3" name="Rectangle 47"/>
            <p:cNvSpPr>
              <a:spLocks noChangeArrowheads="1"/>
            </p:cNvSpPr>
            <p:nvPr/>
          </p:nvSpPr>
          <p:spPr bwMode="auto">
            <a:xfrm>
              <a:off x="5701" y="1684"/>
              <a:ext cx="53" cy="260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4" name="Rectangle 48"/>
            <p:cNvSpPr>
              <a:spLocks noChangeArrowheads="1"/>
            </p:cNvSpPr>
            <p:nvPr/>
          </p:nvSpPr>
          <p:spPr bwMode="auto">
            <a:xfrm>
              <a:off x="5090" y="1944"/>
              <a:ext cx="664" cy="63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5" name="Line 49"/>
            <p:cNvSpPr>
              <a:spLocks noChangeShapeType="1"/>
            </p:cNvSpPr>
            <p:nvPr/>
          </p:nvSpPr>
          <p:spPr bwMode="auto">
            <a:xfrm>
              <a:off x="2987" y="1678"/>
              <a:ext cx="6" cy="1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386" name="Line 50"/>
            <p:cNvSpPr>
              <a:spLocks noChangeShapeType="1"/>
            </p:cNvSpPr>
            <p:nvPr/>
          </p:nvSpPr>
          <p:spPr bwMode="auto">
            <a:xfrm>
              <a:off x="2987" y="1678"/>
              <a:ext cx="1" cy="6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387" name="Line 51"/>
            <p:cNvSpPr>
              <a:spLocks noChangeShapeType="1"/>
            </p:cNvSpPr>
            <p:nvPr/>
          </p:nvSpPr>
          <p:spPr bwMode="auto">
            <a:xfrm>
              <a:off x="2987" y="1678"/>
              <a:ext cx="6" cy="1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388" name="Line 52"/>
            <p:cNvSpPr>
              <a:spLocks noChangeShapeType="1"/>
            </p:cNvSpPr>
            <p:nvPr/>
          </p:nvSpPr>
          <p:spPr bwMode="auto">
            <a:xfrm>
              <a:off x="2987" y="1678"/>
              <a:ext cx="1" cy="6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389" name="Line 53"/>
            <p:cNvSpPr>
              <a:spLocks noChangeShapeType="1"/>
            </p:cNvSpPr>
            <p:nvPr/>
          </p:nvSpPr>
          <p:spPr bwMode="auto">
            <a:xfrm>
              <a:off x="2993" y="1678"/>
              <a:ext cx="6" cy="1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390" name="Line 54"/>
            <p:cNvSpPr>
              <a:spLocks noChangeShapeType="1"/>
            </p:cNvSpPr>
            <p:nvPr/>
          </p:nvSpPr>
          <p:spPr bwMode="auto">
            <a:xfrm>
              <a:off x="2993" y="1678"/>
              <a:ext cx="1" cy="6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391" name="Line 55"/>
            <p:cNvSpPr>
              <a:spLocks noChangeShapeType="1"/>
            </p:cNvSpPr>
            <p:nvPr/>
          </p:nvSpPr>
          <p:spPr bwMode="auto">
            <a:xfrm>
              <a:off x="2999" y="1678"/>
              <a:ext cx="916" cy="1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392" name="Line 56"/>
            <p:cNvSpPr>
              <a:spLocks noChangeShapeType="1"/>
            </p:cNvSpPr>
            <p:nvPr/>
          </p:nvSpPr>
          <p:spPr bwMode="auto">
            <a:xfrm>
              <a:off x="3915" y="1678"/>
              <a:ext cx="7" cy="1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393" name="Line 57"/>
            <p:cNvSpPr>
              <a:spLocks noChangeShapeType="1"/>
            </p:cNvSpPr>
            <p:nvPr/>
          </p:nvSpPr>
          <p:spPr bwMode="auto">
            <a:xfrm>
              <a:off x="3915" y="1678"/>
              <a:ext cx="1" cy="6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394" name="Line 58"/>
            <p:cNvSpPr>
              <a:spLocks noChangeShapeType="1"/>
            </p:cNvSpPr>
            <p:nvPr/>
          </p:nvSpPr>
          <p:spPr bwMode="auto">
            <a:xfrm>
              <a:off x="3922" y="1678"/>
              <a:ext cx="1168" cy="1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395" name="Line 59"/>
            <p:cNvSpPr>
              <a:spLocks noChangeShapeType="1"/>
            </p:cNvSpPr>
            <p:nvPr/>
          </p:nvSpPr>
          <p:spPr bwMode="auto">
            <a:xfrm>
              <a:off x="5090" y="1678"/>
              <a:ext cx="6" cy="1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396" name="Line 60"/>
            <p:cNvSpPr>
              <a:spLocks noChangeShapeType="1"/>
            </p:cNvSpPr>
            <p:nvPr/>
          </p:nvSpPr>
          <p:spPr bwMode="auto">
            <a:xfrm>
              <a:off x="5090" y="1678"/>
              <a:ext cx="1" cy="6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397" name="Line 61"/>
            <p:cNvSpPr>
              <a:spLocks noChangeShapeType="1"/>
            </p:cNvSpPr>
            <p:nvPr/>
          </p:nvSpPr>
          <p:spPr bwMode="auto">
            <a:xfrm>
              <a:off x="5096" y="1678"/>
              <a:ext cx="658" cy="1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398" name="Line 62"/>
            <p:cNvSpPr>
              <a:spLocks noChangeShapeType="1"/>
            </p:cNvSpPr>
            <p:nvPr/>
          </p:nvSpPr>
          <p:spPr bwMode="auto">
            <a:xfrm>
              <a:off x="2987" y="1684"/>
              <a:ext cx="1" cy="323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399" name="Rectangle 63"/>
            <p:cNvSpPr>
              <a:spLocks noChangeArrowheads="1"/>
            </p:cNvSpPr>
            <p:nvPr/>
          </p:nvSpPr>
          <p:spPr bwMode="auto">
            <a:xfrm>
              <a:off x="1740" y="2013"/>
              <a:ext cx="1198" cy="259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0" name="Rectangle 64"/>
            <p:cNvSpPr>
              <a:spLocks noChangeArrowheads="1"/>
            </p:cNvSpPr>
            <p:nvPr/>
          </p:nvSpPr>
          <p:spPr bwMode="auto">
            <a:xfrm>
              <a:off x="1725" y="2082"/>
              <a:ext cx="1043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700" b="1" u="none">
                  <a:solidFill>
                    <a:srgbClr val="800000"/>
                  </a:solidFill>
                  <a:latin typeface="Times New Roman" pitchFamily="18" charset="0"/>
                </a:rPr>
                <a:t> NO CANCER Y=0</a:t>
              </a:r>
              <a:endParaRPr lang="es-ES" sz="2800" b="1" u="none">
                <a:latin typeface="Times New Roman" pitchFamily="18" charset="0"/>
              </a:endParaRPr>
            </a:p>
          </p:txBody>
        </p:sp>
        <p:sp>
          <p:nvSpPr>
            <p:cNvPr id="14401" name="Rectangle 65"/>
            <p:cNvSpPr>
              <a:spLocks noChangeArrowheads="1"/>
            </p:cNvSpPr>
            <p:nvPr/>
          </p:nvSpPr>
          <p:spPr bwMode="auto">
            <a:xfrm>
              <a:off x="2929" y="2082"/>
              <a:ext cx="31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700" b="1" u="none">
                  <a:solidFill>
                    <a:srgbClr val="800000"/>
                  </a:solidFill>
                  <a:latin typeface="Times New Roman" pitchFamily="18" charset="0"/>
                </a:rPr>
                <a:t> </a:t>
              </a:r>
              <a:endParaRPr lang="es-ES" sz="2800" b="1" u="none">
                <a:latin typeface="Times New Roman" pitchFamily="18" charset="0"/>
              </a:endParaRPr>
            </a:p>
          </p:txBody>
        </p:sp>
        <p:sp>
          <p:nvSpPr>
            <p:cNvPr id="14402" name="Rectangle 66"/>
            <p:cNvSpPr>
              <a:spLocks noChangeArrowheads="1"/>
            </p:cNvSpPr>
            <p:nvPr/>
          </p:nvSpPr>
          <p:spPr bwMode="auto">
            <a:xfrm>
              <a:off x="2938" y="2013"/>
              <a:ext cx="52" cy="259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3" name="Rectangle 67"/>
            <p:cNvSpPr>
              <a:spLocks noChangeArrowheads="1"/>
            </p:cNvSpPr>
            <p:nvPr/>
          </p:nvSpPr>
          <p:spPr bwMode="auto">
            <a:xfrm>
              <a:off x="1740" y="2272"/>
              <a:ext cx="1250" cy="75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4" name="Rectangle 68"/>
            <p:cNvSpPr>
              <a:spLocks noChangeArrowheads="1"/>
            </p:cNvSpPr>
            <p:nvPr/>
          </p:nvSpPr>
          <p:spPr bwMode="auto">
            <a:xfrm>
              <a:off x="3042" y="2013"/>
              <a:ext cx="821" cy="259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5" name="Rectangle 69"/>
            <p:cNvSpPr>
              <a:spLocks noChangeArrowheads="1"/>
            </p:cNvSpPr>
            <p:nvPr/>
          </p:nvSpPr>
          <p:spPr bwMode="auto">
            <a:xfrm>
              <a:off x="3384" y="2082"/>
              <a:ext cx="155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100" b="1" u="none">
                  <a:solidFill>
                    <a:srgbClr val="010000"/>
                  </a:solidFill>
                  <a:latin typeface="Times New Roman" pitchFamily="18" charset="0"/>
                </a:rPr>
                <a:t>60</a:t>
              </a:r>
              <a:endParaRPr lang="es-ES" sz="3600" b="1" u="none">
                <a:latin typeface="Times New Roman" pitchFamily="18" charset="0"/>
              </a:endParaRPr>
            </a:p>
          </p:txBody>
        </p:sp>
        <p:sp>
          <p:nvSpPr>
            <p:cNvPr id="14406" name="Rectangle 70"/>
            <p:cNvSpPr>
              <a:spLocks noChangeArrowheads="1"/>
            </p:cNvSpPr>
            <p:nvPr/>
          </p:nvSpPr>
          <p:spPr bwMode="auto">
            <a:xfrm>
              <a:off x="3520" y="2082"/>
              <a:ext cx="3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100" b="1" u="none">
                  <a:solidFill>
                    <a:srgbClr val="010000"/>
                  </a:solidFill>
                  <a:latin typeface="Times New Roman" pitchFamily="18" charset="0"/>
                </a:rPr>
                <a:t> </a:t>
              </a:r>
              <a:endParaRPr lang="es-ES" sz="3600" b="1" u="none">
                <a:latin typeface="Times New Roman" pitchFamily="18" charset="0"/>
              </a:endParaRPr>
            </a:p>
          </p:txBody>
        </p:sp>
        <p:sp>
          <p:nvSpPr>
            <p:cNvPr id="14407" name="Rectangle 71"/>
            <p:cNvSpPr>
              <a:spLocks noChangeArrowheads="1"/>
            </p:cNvSpPr>
            <p:nvPr/>
          </p:nvSpPr>
          <p:spPr bwMode="auto">
            <a:xfrm>
              <a:off x="2990" y="2013"/>
              <a:ext cx="52" cy="259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8" name="Rectangle 72"/>
            <p:cNvSpPr>
              <a:spLocks noChangeArrowheads="1"/>
            </p:cNvSpPr>
            <p:nvPr/>
          </p:nvSpPr>
          <p:spPr bwMode="auto">
            <a:xfrm>
              <a:off x="3863" y="2013"/>
              <a:ext cx="52" cy="259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9" name="Rectangle 73"/>
            <p:cNvSpPr>
              <a:spLocks noChangeArrowheads="1"/>
            </p:cNvSpPr>
            <p:nvPr/>
          </p:nvSpPr>
          <p:spPr bwMode="auto">
            <a:xfrm>
              <a:off x="2990" y="2272"/>
              <a:ext cx="925" cy="75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0" name="Rectangle 74"/>
            <p:cNvSpPr>
              <a:spLocks noChangeArrowheads="1"/>
            </p:cNvSpPr>
            <p:nvPr/>
          </p:nvSpPr>
          <p:spPr bwMode="auto">
            <a:xfrm>
              <a:off x="3968" y="2013"/>
              <a:ext cx="1070" cy="259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1" name="Rectangle 75"/>
            <p:cNvSpPr>
              <a:spLocks noChangeArrowheads="1"/>
            </p:cNvSpPr>
            <p:nvPr/>
          </p:nvSpPr>
          <p:spPr bwMode="auto">
            <a:xfrm>
              <a:off x="4401" y="2082"/>
              <a:ext cx="232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100" b="1" u="none">
                  <a:solidFill>
                    <a:srgbClr val="010000"/>
                  </a:solidFill>
                  <a:latin typeface="Times New Roman" pitchFamily="18" charset="0"/>
                </a:rPr>
                <a:t>163</a:t>
              </a:r>
              <a:endParaRPr lang="es-ES" sz="3600" b="1" u="none">
                <a:latin typeface="Times New Roman" pitchFamily="18" charset="0"/>
              </a:endParaRPr>
            </a:p>
          </p:txBody>
        </p:sp>
        <p:sp>
          <p:nvSpPr>
            <p:cNvPr id="14412" name="Rectangle 76"/>
            <p:cNvSpPr>
              <a:spLocks noChangeArrowheads="1"/>
            </p:cNvSpPr>
            <p:nvPr/>
          </p:nvSpPr>
          <p:spPr bwMode="auto">
            <a:xfrm>
              <a:off x="4605" y="2082"/>
              <a:ext cx="3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100" b="1" u="none">
                  <a:solidFill>
                    <a:srgbClr val="010000"/>
                  </a:solidFill>
                  <a:latin typeface="Times New Roman" pitchFamily="18" charset="0"/>
                </a:rPr>
                <a:t> </a:t>
              </a:r>
              <a:endParaRPr lang="es-ES" sz="3600" b="1" u="none">
                <a:latin typeface="Times New Roman" pitchFamily="18" charset="0"/>
              </a:endParaRPr>
            </a:p>
          </p:txBody>
        </p:sp>
        <p:sp>
          <p:nvSpPr>
            <p:cNvPr id="14413" name="Rectangle 77"/>
            <p:cNvSpPr>
              <a:spLocks noChangeArrowheads="1"/>
            </p:cNvSpPr>
            <p:nvPr/>
          </p:nvSpPr>
          <p:spPr bwMode="auto">
            <a:xfrm>
              <a:off x="3915" y="2013"/>
              <a:ext cx="53" cy="259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4" name="Rectangle 78"/>
            <p:cNvSpPr>
              <a:spLocks noChangeArrowheads="1"/>
            </p:cNvSpPr>
            <p:nvPr/>
          </p:nvSpPr>
          <p:spPr bwMode="auto">
            <a:xfrm>
              <a:off x="5038" y="2013"/>
              <a:ext cx="52" cy="259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5" name="Rectangle 79"/>
            <p:cNvSpPr>
              <a:spLocks noChangeArrowheads="1"/>
            </p:cNvSpPr>
            <p:nvPr/>
          </p:nvSpPr>
          <p:spPr bwMode="auto">
            <a:xfrm>
              <a:off x="3915" y="2272"/>
              <a:ext cx="1175" cy="75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6" name="Rectangle 80"/>
            <p:cNvSpPr>
              <a:spLocks noChangeArrowheads="1"/>
            </p:cNvSpPr>
            <p:nvPr/>
          </p:nvSpPr>
          <p:spPr bwMode="auto">
            <a:xfrm>
              <a:off x="5142" y="2013"/>
              <a:ext cx="559" cy="259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7" name="Rectangle 81"/>
            <p:cNvSpPr>
              <a:spLocks noChangeArrowheads="1"/>
            </p:cNvSpPr>
            <p:nvPr/>
          </p:nvSpPr>
          <p:spPr bwMode="auto">
            <a:xfrm>
              <a:off x="5319" y="2082"/>
              <a:ext cx="23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100" b="1" u="none">
                  <a:solidFill>
                    <a:srgbClr val="010000"/>
                  </a:solidFill>
                  <a:latin typeface="Times New Roman" pitchFamily="18" charset="0"/>
                </a:rPr>
                <a:t>223</a:t>
              </a:r>
              <a:endParaRPr lang="es-ES" sz="3600" b="1" u="none">
                <a:latin typeface="Times New Roman" pitchFamily="18" charset="0"/>
              </a:endParaRPr>
            </a:p>
          </p:txBody>
        </p:sp>
        <p:sp>
          <p:nvSpPr>
            <p:cNvPr id="14418" name="Rectangle 82"/>
            <p:cNvSpPr>
              <a:spLocks noChangeArrowheads="1"/>
            </p:cNvSpPr>
            <p:nvPr/>
          </p:nvSpPr>
          <p:spPr bwMode="auto">
            <a:xfrm>
              <a:off x="5523" y="2082"/>
              <a:ext cx="3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100" b="1" u="none">
                  <a:solidFill>
                    <a:srgbClr val="010000"/>
                  </a:solidFill>
                  <a:latin typeface="Times New Roman" pitchFamily="18" charset="0"/>
                </a:rPr>
                <a:t> </a:t>
              </a:r>
              <a:endParaRPr lang="es-ES" sz="3600" b="1" u="none">
                <a:latin typeface="Times New Roman" pitchFamily="18" charset="0"/>
              </a:endParaRPr>
            </a:p>
          </p:txBody>
        </p:sp>
        <p:sp>
          <p:nvSpPr>
            <p:cNvPr id="14419" name="Rectangle 83"/>
            <p:cNvSpPr>
              <a:spLocks noChangeArrowheads="1"/>
            </p:cNvSpPr>
            <p:nvPr/>
          </p:nvSpPr>
          <p:spPr bwMode="auto">
            <a:xfrm>
              <a:off x="5090" y="2013"/>
              <a:ext cx="52" cy="259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0" name="Rectangle 84"/>
            <p:cNvSpPr>
              <a:spLocks noChangeArrowheads="1"/>
            </p:cNvSpPr>
            <p:nvPr/>
          </p:nvSpPr>
          <p:spPr bwMode="auto">
            <a:xfrm>
              <a:off x="5701" y="2013"/>
              <a:ext cx="53" cy="259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1" name="Rectangle 85"/>
            <p:cNvSpPr>
              <a:spLocks noChangeArrowheads="1"/>
            </p:cNvSpPr>
            <p:nvPr/>
          </p:nvSpPr>
          <p:spPr bwMode="auto">
            <a:xfrm>
              <a:off x="5090" y="2272"/>
              <a:ext cx="664" cy="75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2" name="Line 86"/>
            <p:cNvSpPr>
              <a:spLocks noChangeShapeType="1"/>
            </p:cNvSpPr>
            <p:nvPr/>
          </p:nvSpPr>
          <p:spPr bwMode="auto">
            <a:xfrm>
              <a:off x="2987" y="2007"/>
              <a:ext cx="6" cy="1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23" name="Line 87"/>
            <p:cNvSpPr>
              <a:spLocks noChangeShapeType="1"/>
            </p:cNvSpPr>
            <p:nvPr/>
          </p:nvSpPr>
          <p:spPr bwMode="auto">
            <a:xfrm>
              <a:off x="2987" y="2007"/>
              <a:ext cx="1" cy="6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24" name="Line 88"/>
            <p:cNvSpPr>
              <a:spLocks noChangeShapeType="1"/>
            </p:cNvSpPr>
            <p:nvPr/>
          </p:nvSpPr>
          <p:spPr bwMode="auto">
            <a:xfrm>
              <a:off x="2987" y="2007"/>
              <a:ext cx="6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25" name="Line 89"/>
            <p:cNvSpPr>
              <a:spLocks noChangeShapeType="1"/>
            </p:cNvSpPr>
            <p:nvPr/>
          </p:nvSpPr>
          <p:spPr bwMode="auto">
            <a:xfrm>
              <a:off x="2987" y="2007"/>
              <a:ext cx="1" cy="6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26" name="Line 90"/>
            <p:cNvSpPr>
              <a:spLocks noChangeShapeType="1"/>
            </p:cNvSpPr>
            <p:nvPr/>
          </p:nvSpPr>
          <p:spPr bwMode="auto">
            <a:xfrm>
              <a:off x="2993" y="2007"/>
              <a:ext cx="6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27" name="Line 91"/>
            <p:cNvSpPr>
              <a:spLocks noChangeShapeType="1"/>
            </p:cNvSpPr>
            <p:nvPr/>
          </p:nvSpPr>
          <p:spPr bwMode="auto">
            <a:xfrm>
              <a:off x="2993" y="2007"/>
              <a:ext cx="1" cy="6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28" name="Line 92"/>
            <p:cNvSpPr>
              <a:spLocks noChangeShapeType="1"/>
            </p:cNvSpPr>
            <p:nvPr/>
          </p:nvSpPr>
          <p:spPr bwMode="auto">
            <a:xfrm>
              <a:off x="2999" y="2007"/>
              <a:ext cx="916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29" name="Line 93"/>
            <p:cNvSpPr>
              <a:spLocks noChangeShapeType="1"/>
            </p:cNvSpPr>
            <p:nvPr/>
          </p:nvSpPr>
          <p:spPr bwMode="auto">
            <a:xfrm>
              <a:off x="3915" y="2007"/>
              <a:ext cx="7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30" name="Line 94"/>
            <p:cNvSpPr>
              <a:spLocks noChangeShapeType="1"/>
            </p:cNvSpPr>
            <p:nvPr/>
          </p:nvSpPr>
          <p:spPr bwMode="auto">
            <a:xfrm>
              <a:off x="3915" y="2007"/>
              <a:ext cx="1" cy="6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31" name="Line 95"/>
            <p:cNvSpPr>
              <a:spLocks noChangeShapeType="1"/>
            </p:cNvSpPr>
            <p:nvPr/>
          </p:nvSpPr>
          <p:spPr bwMode="auto">
            <a:xfrm>
              <a:off x="3922" y="2007"/>
              <a:ext cx="1168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32" name="Line 96"/>
            <p:cNvSpPr>
              <a:spLocks noChangeShapeType="1"/>
            </p:cNvSpPr>
            <p:nvPr/>
          </p:nvSpPr>
          <p:spPr bwMode="auto">
            <a:xfrm>
              <a:off x="5090" y="2007"/>
              <a:ext cx="6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33" name="Line 97"/>
            <p:cNvSpPr>
              <a:spLocks noChangeShapeType="1"/>
            </p:cNvSpPr>
            <p:nvPr/>
          </p:nvSpPr>
          <p:spPr bwMode="auto">
            <a:xfrm>
              <a:off x="5090" y="2007"/>
              <a:ext cx="1" cy="6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34" name="Line 98"/>
            <p:cNvSpPr>
              <a:spLocks noChangeShapeType="1"/>
            </p:cNvSpPr>
            <p:nvPr/>
          </p:nvSpPr>
          <p:spPr bwMode="auto">
            <a:xfrm>
              <a:off x="5096" y="2007"/>
              <a:ext cx="658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35" name="Rectangle 99"/>
            <p:cNvSpPr>
              <a:spLocks noChangeArrowheads="1"/>
            </p:cNvSpPr>
            <p:nvPr/>
          </p:nvSpPr>
          <p:spPr bwMode="auto">
            <a:xfrm>
              <a:off x="1740" y="2354"/>
              <a:ext cx="1198" cy="259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6" name="Rectangle 100"/>
            <p:cNvSpPr>
              <a:spLocks noChangeArrowheads="1"/>
            </p:cNvSpPr>
            <p:nvPr/>
          </p:nvSpPr>
          <p:spPr bwMode="auto">
            <a:xfrm>
              <a:off x="1746" y="2422"/>
              <a:ext cx="441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700" b="1" u="none">
                  <a:solidFill>
                    <a:srgbClr val="800000"/>
                  </a:solidFill>
                  <a:latin typeface="Times New Roman" pitchFamily="18" charset="0"/>
                </a:rPr>
                <a:t>TOTAL</a:t>
              </a:r>
              <a:endParaRPr lang="es-ES" sz="2800" b="1" u="none">
                <a:latin typeface="Times New Roman" pitchFamily="18" charset="0"/>
              </a:endParaRPr>
            </a:p>
          </p:txBody>
        </p:sp>
        <p:sp>
          <p:nvSpPr>
            <p:cNvPr id="14437" name="Rectangle 101"/>
            <p:cNvSpPr>
              <a:spLocks noChangeArrowheads="1"/>
            </p:cNvSpPr>
            <p:nvPr/>
          </p:nvSpPr>
          <p:spPr bwMode="auto">
            <a:xfrm>
              <a:off x="2228" y="2422"/>
              <a:ext cx="31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700" b="1" u="none">
                  <a:solidFill>
                    <a:srgbClr val="800000"/>
                  </a:solidFill>
                  <a:latin typeface="Times New Roman" pitchFamily="18" charset="0"/>
                </a:rPr>
                <a:t> </a:t>
              </a:r>
              <a:endParaRPr lang="es-ES" sz="2800" b="1" u="none">
                <a:latin typeface="Times New Roman" pitchFamily="18" charset="0"/>
              </a:endParaRPr>
            </a:p>
          </p:txBody>
        </p:sp>
        <p:sp>
          <p:nvSpPr>
            <p:cNvPr id="14438" name="Rectangle 102"/>
            <p:cNvSpPr>
              <a:spLocks noChangeArrowheads="1"/>
            </p:cNvSpPr>
            <p:nvPr/>
          </p:nvSpPr>
          <p:spPr bwMode="auto">
            <a:xfrm>
              <a:off x="2938" y="2354"/>
              <a:ext cx="49" cy="259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9" name="Rectangle 103"/>
            <p:cNvSpPr>
              <a:spLocks noChangeArrowheads="1"/>
            </p:cNvSpPr>
            <p:nvPr/>
          </p:nvSpPr>
          <p:spPr bwMode="auto">
            <a:xfrm>
              <a:off x="1740" y="2613"/>
              <a:ext cx="1247" cy="75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0" name="Rectangle 104"/>
            <p:cNvSpPr>
              <a:spLocks noChangeArrowheads="1"/>
            </p:cNvSpPr>
            <p:nvPr/>
          </p:nvSpPr>
          <p:spPr bwMode="auto">
            <a:xfrm>
              <a:off x="3042" y="2354"/>
              <a:ext cx="821" cy="259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1" name="Rectangle 105"/>
            <p:cNvSpPr>
              <a:spLocks noChangeArrowheads="1"/>
            </p:cNvSpPr>
            <p:nvPr/>
          </p:nvSpPr>
          <p:spPr bwMode="auto">
            <a:xfrm>
              <a:off x="3351" y="2422"/>
              <a:ext cx="23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100" b="1" u="none">
                  <a:solidFill>
                    <a:srgbClr val="010000"/>
                  </a:solidFill>
                  <a:latin typeface="Times New Roman" pitchFamily="18" charset="0"/>
                </a:rPr>
                <a:t>250</a:t>
              </a:r>
              <a:endParaRPr lang="es-ES" sz="3600" b="1" u="none">
                <a:latin typeface="Times New Roman" pitchFamily="18" charset="0"/>
              </a:endParaRPr>
            </a:p>
          </p:txBody>
        </p:sp>
        <p:sp>
          <p:nvSpPr>
            <p:cNvPr id="14442" name="Rectangle 106"/>
            <p:cNvSpPr>
              <a:spLocks noChangeArrowheads="1"/>
            </p:cNvSpPr>
            <p:nvPr/>
          </p:nvSpPr>
          <p:spPr bwMode="auto">
            <a:xfrm>
              <a:off x="3555" y="2422"/>
              <a:ext cx="3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100" b="1" u="none">
                  <a:solidFill>
                    <a:srgbClr val="010000"/>
                  </a:solidFill>
                  <a:latin typeface="Times New Roman" pitchFamily="18" charset="0"/>
                </a:rPr>
                <a:t> </a:t>
              </a:r>
              <a:endParaRPr lang="es-ES" sz="3600" b="1" u="none">
                <a:latin typeface="Times New Roman" pitchFamily="18" charset="0"/>
              </a:endParaRPr>
            </a:p>
          </p:txBody>
        </p:sp>
        <p:sp>
          <p:nvSpPr>
            <p:cNvPr id="14443" name="Rectangle 107"/>
            <p:cNvSpPr>
              <a:spLocks noChangeArrowheads="1"/>
            </p:cNvSpPr>
            <p:nvPr/>
          </p:nvSpPr>
          <p:spPr bwMode="auto">
            <a:xfrm>
              <a:off x="2993" y="2354"/>
              <a:ext cx="49" cy="259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4" name="Rectangle 108"/>
            <p:cNvSpPr>
              <a:spLocks noChangeArrowheads="1"/>
            </p:cNvSpPr>
            <p:nvPr/>
          </p:nvSpPr>
          <p:spPr bwMode="auto">
            <a:xfrm>
              <a:off x="3863" y="2354"/>
              <a:ext cx="52" cy="259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5" name="Rectangle 109"/>
            <p:cNvSpPr>
              <a:spLocks noChangeArrowheads="1"/>
            </p:cNvSpPr>
            <p:nvPr/>
          </p:nvSpPr>
          <p:spPr bwMode="auto">
            <a:xfrm>
              <a:off x="2993" y="2613"/>
              <a:ext cx="922" cy="75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6" name="Rectangle 110"/>
            <p:cNvSpPr>
              <a:spLocks noChangeArrowheads="1"/>
            </p:cNvSpPr>
            <p:nvPr/>
          </p:nvSpPr>
          <p:spPr bwMode="auto">
            <a:xfrm>
              <a:off x="3968" y="2354"/>
              <a:ext cx="1070" cy="259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7" name="Rectangle 111"/>
            <p:cNvSpPr>
              <a:spLocks noChangeArrowheads="1"/>
            </p:cNvSpPr>
            <p:nvPr/>
          </p:nvSpPr>
          <p:spPr bwMode="auto">
            <a:xfrm>
              <a:off x="4401" y="2422"/>
              <a:ext cx="232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100" b="1" u="none">
                  <a:solidFill>
                    <a:srgbClr val="010000"/>
                  </a:solidFill>
                  <a:latin typeface="Times New Roman" pitchFamily="18" charset="0"/>
                </a:rPr>
                <a:t>250</a:t>
              </a:r>
              <a:endParaRPr lang="es-ES" sz="3600" b="1" u="none">
                <a:latin typeface="Times New Roman" pitchFamily="18" charset="0"/>
              </a:endParaRPr>
            </a:p>
          </p:txBody>
        </p:sp>
        <p:sp>
          <p:nvSpPr>
            <p:cNvPr id="14448" name="Rectangle 112"/>
            <p:cNvSpPr>
              <a:spLocks noChangeArrowheads="1"/>
            </p:cNvSpPr>
            <p:nvPr/>
          </p:nvSpPr>
          <p:spPr bwMode="auto">
            <a:xfrm>
              <a:off x="4605" y="2422"/>
              <a:ext cx="3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100" b="1" u="none">
                  <a:solidFill>
                    <a:srgbClr val="010000"/>
                  </a:solidFill>
                  <a:latin typeface="Times New Roman" pitchFamily="18" charset="0"/>
                </a:rPr>
                <a:t> </a:t>
              </a:r>
              <a:endParaRPr lang="es-ES" sz="3600" b="1" u="none">
                <a:latin typeface="Times New Roman" pitchFamily="18" charset="0"/>
              </a:endParaRPr>
            </a:p>
          </p:txBody>
        </p:sp>
        <p:sp>
          <p:nvSpPr>
            <p:cNvPr id="14449" name="Rectangle 113"/>
            <p:cNvSpPr>
              <a:spLocks noChangeArrowheads="1"/>
            </p:cNvSpPr>
            <p:nvPr/>
          </p:nvSpPr>
          <p:spPr bwMode="auto">
            <a:xfrm>
              <a:off x="3915" y="2354"/>
              <a:ext cx="53" cy="259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0" name="Rectangle 114"/>
            <p:cNvSpPr>
              <a:spLocks noChangeArrowheads="1"/>
            </p:cNvSpPr>
            <p:nvPr/>
          </p:nvSpPr>
          <p:spPr bwMode="auto">
            <a:xfrm>
              <a:off x="5038" y="2354"/>
              <a:ext cx="52" cy="259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1" name="Rectangle 115"/>
            <p:cNvSpPr>
              <a:spLocks noChangeArrowheads="1"/>
            </p:cNvSpPr>
            <p:nvPr/>
          </p:nvSpPr>
          <p:spPr bwMode="auto">
            <a:xfrm>
              <a:off x="3915" y="2613"/>
              <a:ext cx="1175" cy="75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2" name="Rectangle 116"/>
            <p:cNvSpPr>
              <a:spLocks noChangeArrowheads="1"/>
            </p:cNvSpPr>
            <p:nvPr/>
          </p:nvSpPr>
          <p:spPr bwMode="auto">
            <a:xfrm>
              <a:off x="5142" y="2354"/>
              <a:ext cx="559" cy="259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3" name="Rectangle 117"/>
            <p:cNvSpPr>
              <a:spLocks noChangeArrowheads="1"/>
            </p:cNvSpPr>
            <p:nvPr/>
          </p:nvSpPr>
          <p:spPr bwMode="auto">
            <a:xfrm>
              <a:off x="5319" y="2422"/>
              <a:ext cx="23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100" b="1" u="none">
                  <a:solidFill>
                    <a:srgbClr val="010000"/>
                  </a:solidFill>
                  <a:latin typeface="Times New Roman" pitchFamily="18" charset="0"/>
                </a:rPr>
                <a:t>500</a:t>
              </a:r>
              <a:endParaRPr lang="es-ES" sz="3600" b="1" u="none">
                <a:latin typeface="Times New Roman" pitchFamily="18" charset="0"/>
              </a:endParaRPr>
            </a:p>
          </p:txBody>
        </p:sp>
        <p:sp>
          <p:nvSpPr>
            <p:cNvPr id="14454" name="Rectangle 118"/>
            <p:cNvSpPr>
              <a:spLocks noChangeArrowheads="1"/>
            </p:cNvSpPr>
            <p:nvPr/>
          </p:nvSpPr>
          <p:spPr bwMode="auto">
            <a:xfrm>
              <a:off x="5523" y="2422"/>
              <a:ext cx="3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100" b="1" u="none">
                  <a:solidFill>
                    <a:srgbClr val="010000"/>
                  </a:solidFill>
                  <a:latin typeface="Times New Roman" pitchFamily="18" charset="0"/>
                </a:rPr>
                <a:t> </a:t>
              </a:r>
              <a:endParaRPr lang="es-ES" sz="3600" b="1" u="none">
                <a:latin typeface="Times New Roman" pitchFamily="18" charset="0"/>
              </a:endParaRPr>
            </a:p>
          </p:txBody>
        </p:sp>
        <p:sp>
          <p:nvSpPr>
            <p:cNvPr id="14455" name="Rectangle 119"/>
            <p:cNvSpPr>
              <a:spLocks noChangeArrowheads="1"/>
            </p:cNvSpPr>
            <p:nvPr/>
          </p:nvSpPr>
          <p:spPr bwMode="auto">
            <a:xfrm>
              <a:off x="5090" y="2354"/>
              <a:ext cx="52" cy="259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6" name="Rectangle 120"/>
            <p:cNvSpPr>
              <a:spLocks noChangeArrowheads="1"/>
            </p:cNvSpPr>
            <p:nvPr/>
          </p:nvSpPr>
          <p:spPr bwMode="auto">
            <a:xfrm>
              <a:off x="5701" y="2354"/>
              <a:ext cx="53" cy="259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7" name="Rectangle 121"/>
            <p:cNvSpPr>
              <a:spLocks noChangeArrowheads="1"/>
            </p:cNvSpPr>
            <p:nvPr/>
          </p:nvSpPr>
          <p:spPr bwMode="auto">
            <a:xfrm>
              <a:off x="5090" y="2613"/>
              <a:ext cx="664" cy="75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8" name="Line 122"/>
            <p:cNvSpPr>
              <a:spLocks noChangeShapeType="1"/>
            </p:cNvSpPr>
            <p:nvPr/>
          </p:nvSpPr>
          <p:spPr bwMode="auto">
            <a:xfrm>
              <a:off x="2987" y="2347"/>
              <a:ext cx="6" cy="1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59" name="Line 123"/>
            <p:cNvSpPr>
              <a:spLocks noChangeShapeType="1"/>
            </p:cNvSpPr>
            <p:nvPr/>
          </p:nvSpPr>
          <p:spPr bwMode="auto">
            <a:xfrm>
              <a:off x="2987" y="2347"/>
              <a:ext cx="1" cy="7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60" name="Line 124"/>
            <p:cNvSpPr>
              <a:spLocks noChangeShapeType="1"/>
            </p:cNvSpPr>
            <p:nvPr/>
          </p:nvSpPr>
          <p:spPr bwMode="auto">
            <a:xfrm>
              <a:off x="2987" y="2347"/>
              <a:ext cx="6" cy="1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61" name="Line 125"/>
            <p:cNvSpPr>
              <a:spLocks noChangeShapeType="1"/>
            </p:cNvSpPr>
            <p:nvPr/>
          </p:nvSpPr>
          <p:spPr bwMode="auto">
            <a:xfrm>
              <a:off x="2987" y="2347"/>
              <a:ext cx="1" cy="7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62" name="Line 126"/>
            <p:cNvSpPr>
              <a:spLocks noChangeShapeType="1"/>
            </p:cNvSpPr>
            <p:nvPr/>
          </p:nvSpPr>
          <p:spPr bwMode="auto">
            <a:xfrm>
              <a:off x="2993" y="2347"/>
              <a:ext cx="6" cy="1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63" name="Line 127"/>
            <p:cNvSpPr>
              <a:spLocks noChangeShapeType="1"/>
            </p:cNvSpPr>
            <p:nvPr/>
          </p:nvSpPr>
          <p:spPr bwMode="auto">
            <a:xfrm>
              <a:off x="2993" y="2347"/>
              <a:ext cx="1" cy="7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64" name="Line 128"/>
            <p:cNvSpPr>
              <a:spLocks noChangeShapeType="1"/>
            </p:cNvSpPr>
            <p:nvPr/>
          </p:nvSpPr>
          <p:spPr bwMode="auto">
            <a:xfrm>
              <a:off x="2999" y="2347"/>
              <a:ext cx="916" cy="1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65" name="Line 129"/>
            <p:cNvSpPr>
              <a:spLocks noChangeShapeType="1"/>
            </p:cNvSpPr>
            <p:nvPr/>
          </p:nvSpPr>
          <p:spPr bwMode="auto">
            <a:xfrm>
              <a:off x="3915" y="2347"/>
              <a:ext cx="7" cy="1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66" name="Line 130"/>
            <p:cNvSpPr>
              <a:spLocks noChangeShapeType="1"/>
            </p:cNvSpPr>
            <p:nvPr/>
          </p:nvSpPr>
          <p:spPr bwMode="auto">
            <a:xfrm>
              <a:off x="3915" y="2347"/>
              <a:ext cx="1" cy="7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67" name="Line 131"/>
            <p:cNvSpPr>
              <a:spLocks noChangeShapeType="1"/>
            </p:cNvSpPr>
            <p:nvPr/>
          </p:nvSpPr>
          <p:spPr bwMode="auto">
            <a:xfrm>
              <a:off x="3922" y="2347"/>
              <a:ext cx="1168" cy="1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68" name="Line 132"/>
            <p:cNvSpPr>
              <a:spLocks noChangeShapeType="1"/>
            </p:cNvSpPr>
            <p:nvPr/>
          </p:nvSpPr>
          <p:spPr bwMode="auto">
            <a:xfrm>
              <a:off x="5090" y="2347"/>
              <a:ext cx="6" cy="1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69" name="Line 133"/>
            <p:cNvSpPr>
              <a:spLocks noChangeShapeType="1"/>
            </p:cNvSpPr>
            <p:nvPr/>
          </p:nvSpPr>
          <p:spPr bwMode="auto">
            <a:xfrm>
              <a:off x="5090" y="2347"/>
              <a:ext cx="1" cy="7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70" name="Line 134"/>
            <p:cNvSpPr>
              <a:spLocks noChangeShapeType="1"/>
            </p:cNvSpPr>
            <p:nvPr/>
          </p:nvSpPr>
          <p:spPr bwMode="auto">
            <a:xfrm>
              <a:off x="5096" y="2347"/>
              <a:ext cx="658" cy="1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71" name="Line 135"/>
            <p:cNvSpPr>
              <a:spLocks noChangeShapeType="1"/>
            </p:cNvSpPr>
            <p:nvPr/>
          </p:nvSpPr>
          <p:spPr bwMode="auto">
            <a:xfrm>
              <a:off x="2987" y="2354"/>
              <a:ext cx="1" cy="334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72" name="Line 136"/>
            <p:cNvSpPr>
              <a:spLocks noChangeShapeType="1"/>
            </p:cNvSpPr>
            <p:nvPr/>
          </p:nvSpPr>
          <p:spPr bwMode="auto">
            <a:xfrm>
              <a:off x="2987" y="2688"/>
              <a:ext cx="6" cy="1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73" name="Line 137"/>
            <p:cNvSpPr>
              <a:spLocks noChangeShapeType="1"/>
            </p:cNvSpPr>
            <p:nvPr/>
          </p:nvSpPr>
          <p:spPr bwMode="auto">
            <a:xfrm>
              <a:off x="2987" y="2688"/>
              <a:ext cx="1" cy="6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74" name="Line 138"/>
            <p:cNvSpPr>
              <a:spLocks noChangeShapeType="1"/>
            </p:cNvSpPr>
            <p:nvPr/>
          </p:nvSpPr>
          <p:spPr bwMode="auto">
            <a:xfrm>
              <a:off x="2987" y="2688"/>
              <a:ext cx="6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75" name="Line 139"/>
            <p:cNvSpPr>
              <a:spLocks noChangeShapeType="1"/>
            </p:cNvSpPr>
            <p:nvPr/>
          </p:nvSpPr>
          <p:spPr bwMode="auto">
            <a:xfrm>
              <a:off x="2987" y="2688"/>
              <a:ext cx="1" cy="6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76" name="Rectangle 140"/>
            <p:cNvSpPr>
              <a:spLocks noChangeArrowheads="1"/>
            </p:cNvSpPr>
            <p:nvPr/>
          </p:nvSpPr>
          <p:spPr bwMode="auto">
            <a:xfrm>
              <a:off x="2993" y="2688"/>
              <a:ext cx="922" cy="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7" name="Line 141"/>
            <p:cNvSpPr>
              <a:spLocks noChangeShapeType="1"/>
            </p:cNvSpPr>
            <p:nvPr/>
          </p:nvSpPr>
          <p:spPr bwMode="auto">
            <a:xfrm>
              <a:off x="2993" y="2688"/>
              <a:ext cx="922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78" name="Rectangle 142"/>
            <p:cNvSpPr>
              <a:spLocks noChangeArrowheads="1"/>
            </p:cNvSpPr>
            <p:nvPr/>
          </p:nvSpPr>
          <p:spPr bwMode="auto">
            <a:xfrm>
              <a:off x="3915" y="2688"/>
              <a:ext cx="7" cy="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9" name="Line 143"/>
            <p:cNvSpPr>
              <a:spLocks noChangeShapeType="1"/>
            </p:cNvSpPr>
            <p:nvPr/>
          </p:nvSpPr>
          <p:spPr bwMode="auto">
            <a:xfrm>
              <a:off x="3915" y="2688"/>
              <a:ext cx="7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80" name="Line 144"/>
            <p:cNvSpPr>
              <a:spLocks noChangeShapeType="1"/>
            </p:cNvSpPr>
            <p:nvPr/>
          </p:nvSpPr>
          <p:spPr bwMode="auto">
            <a:xfrm>
              <a:off x="3915" y="2688"/>
              <a:ext cx="1" cy="6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81" name="Rectangle 145"/>
            <p:cNvSpPr>
              <a:spLocks noChangeArrowheads="1"/>
            </p:cNvSpPr>
            <p:nvPr/>
          </p:nvSpPr>
          <p:spPr bwMode="auto">
            <a:xfrm>
              <a:off x="3922" y="2688"/>
              <a:ext cx="1168" cy="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82" name="Line 146"/>
            <p:cNvSpPr>
              <a:spLocks noChangeShapeType="1"/>
            </p:cNvSpPr>
            <p:nvPr/>
          </p:nvSpPr>
          <p:spPr bwMode="auto">
            <a:xfrm>
              <a:off x="3922" y="2688"/>
              <a:ext cx="1168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83" name="Line 147"/>
            <p:cNvSpPr>
              <a:spLocks noChangeShapeType="1"/>
            </p:cNvSpPr>
            <p:nvPr/>
          </p:nvSpPr>
          <p:spPr bwMode="auto">
            <a:xfrm>
              <a:off x="5090" y="2688"/>
              <a:ext cx="6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84" name="Line 148"/>
            <p:cNvSpPr>
              <a:spLocks noChangeShapeType="1"/>
            </p:cNvSpPr>
            <p:nvPr/>
          </p:nvSpPr>
          <p:spPr bwMode="auto">
            <a:xfrm>
              <a:off x="5090" y="2688"/>
              <a:ext cx="1" cy="6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85" name="Rectangle 149"/>
            <p:cNvSpPr>
              <a:spLocks noChangeArrowheads="1"/>
            </p:cNvSpPr>
            <p:nvPr/>
          </p:nvSpPr>
          <p:spPr bwMode="auto">
            <a:xfrm>
              <a:off x="5096" y="2688"/>
              <a:ext cx="658" cy="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86" name="Line 150"/>
            <p:cNvSpPr>
              <a:spLocks noChangeShapeType="1"/>
            </p:cNvSpPr>
            <p:nvPr/>
          </p:nvSpPr>
          <p:spPr bwMode="auto">
            <a:xfrm>
              <a:off x="5096" y="2688"/>
              <a:ext cx="658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</p:grp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128464" y="621507"/>
            <a:ext cx="3528392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ca-ES" sz="2800" b="1" u="none" dirty="0" err="1">
                <a:solidFill>
                  <a:schemeClr val="accent1">
                    <a:lumMod val="75000"/>
                  </a:schemeClr>
                </a:solidFill>
              </a:rPr>
              <a:t>Example</a:t>
            </a:r>
            <a:endParaRPr lang="ca-ES" sz="2800" b="1" u="non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1" name="150 Rectángulo"/>
          <p:cNvSpPr/>
          <p:nvPr/>
        </p:nvSpPr>
        <p:spPr>
          <a:xfrm>
            <a:off x="1483876" y="2040567"/>
            <a:ext cx="3211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s-ES" dirty="0"/>
              <a:t>Load data: “dadescancer.csv”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95300" y="1124744"/>
          <a:ext cx="89154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7433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360827" y="6453188"/>
            <a:ext cx="507338" cy="341312"/>
          </a:xfrm>
          <a:prstGeom prst="rect">
            <a:avLst/>
          </a:prstGeom>
          <a:noFill/>
        </p:spPr>
        <p:txBody>
          <a:bodyPr/>
          <a:lstStyle/>
          <a:p>
            <a:fld id="{79B74D70-CB83-4E59-930B-75B963042BF7}" type="slidenum">
              <a:rPr lang="ca-ES" smtClean="0"/>
              <a:pPr/>
              <a:t>8</a:t>
            </a:fld>
            <a:endParaRPr lang="ca-E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 b="1" i="1" dirty="0">
                <a:latin typeface="Symbol" panose="05050102010706020507" pitchFamily="18" charset="2"/>
              </a:rPr>
              <a:t></a:t>
            </a:r>
            <a:r>
              <a:rPr lang="en-US" altLang="es-ES" b="1" baseline="30000" dirty="0">
                <a:latin typeface="Arial" panose="020B0604020202020204" pitchFamily="34" charset="0"/>
              </a:rPr>
              <a:t>2</a:t>
            </a:r>
            <a:r>
              <a:rPr lang="en-US" altLang="es-ES" dirty="0"/>
              <a:t> Test</a:t>
            </a:r>
            <a:endParaRPr lang="ca-ES" dirty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484784"/>
            <a:ext cx="8915400" cy="4641379"/>
          </a:xfrm>
        </p:spPr>
        <p:txBody>
          <a:bodyPr/>
          <a:lstStyle/>
          <a:p>
            <a:pPr marL="609600" indent="-609600">
              <a:buClr>
                <a:srgbClr val="8E0D30"/>
              </a:buClr>
            </a:pPr>
            <a:r>
              <a:rPr lang="en-US" altLang="es-ES" sz="2400" dirty="0"/>
              <a:t>Shows if a relationship exists between two qualitative variables</a:t>
            </a:r>
          </a:p>
          <a:p>
            <a:pPr marL="1206500" lvl="1" indent="-303213">
              <a:buClr>
                <a:srgbClr val="8E0D30"/>
              </a:buClr>
            </a:pPr>
            <a:r>
              <a:rPr lang="en-US" altLang="es-ES" sz="2400" dirty="0"/>
              <a:t>Does </a:t>
            </a:r>
            <a:r>
              <a:rPr lang="en-US" altLang="es-ES" sz="2400" b="1" dirty="0">
                <a:solidFill>
                  <a:schemeClr val="tx2"/>
                </a:solidFill>
              </a:rPr>
              <a:t>not</a:t>
            </a:r>
            <a:r>
              <a:rPr lang="en-US" altLang="es-ES" sz="2400" dirty="0"/>
              <a:t> show causality</a:t>
            </a:r>
          </a:p>
          <a:p>
            <a:pPr marL="0" indent="0" algn="ctr">
              <a:spcBef>
                <a:spcPct val="0"/>
              </a:spcBef>
              <a:buNone/>
            </a:pPr>
            <a:endParaRPr lang="ca-ES" sz="1800" dirty="0">
              <a:solidFill>
                <a:srgbClr val="000000"/>
              </a:solidFill>
            </a:endParaRPr>
          </a:p>
          <a:p>
            <a:pPr marL="0" indent="0" algn="ctr">
              <a:spcBef>
                <a:spcPct val="0"/>
              </a:spcBef>
              <a:buNone/>
            </a:pPr>
            <a:endParaRPr lang="ca-ES" sz="1800" dirty="0">
              <a:solidFill>
                <a:srgbClr val="000000"/>
              </a:solidFill>
            </a:endParaRPr>
          </a:p>
          <a:p>
            <a:pPr marL="0" indent="0">
              <a:buClr>
                <a:srgbClr val="8E0D30"/>
              </a:buClr>
              <a:buFontTx/>
              <a:buNone/>
              <a:tabLst>
                <a:tab pos="458788" algn="l"/>
              </a:tabLst>
            </a:pPr>
            <a:r>
              <a:rPr lang="en-US" altLang="es-ES" sz="1800" i="1" dirty="0"/>
              <a:t>H</a:t>
            </a:r>
            <a:r>
              <a:rPr lang="en-US" altLang="es-ES" sz="1800" baseline="-25000" dirty="0"/>
              <a:t>0</a:t>
            </a:r>
            <a:r>
              <a:rPr lang="en-US" altLang="es-ES" sz="1800" dirty="0"/>
              <a:t>:  The two classifications are independent.</a:t>
            </a:r>
          </a:p>
          <a:p>
            <a:pPr marL="0" indent="0">
              <a:buClr>
                <a:srgbClr val="8E0D30"/>
              </a:buClr>
              <a:buFontTx/>
              <a:buNone/>
              <a:tabLst>
                <a:tab pos="458788" algn="l"/>
              </a:tabLst>
            </a:pPr>
            <a:r>
              <a:rPr lang="en-US" altLang="es-ES" sz="1800" i="1" dirty="0"/>
              <a:t>H</a:t>
            </a:r>
            <a:r>
              <a:rPr lang="en-US" altLang="es-ES" sz="1800" baseline="-25000" dirty="0"/>
              <a:t>a</a:t>
            </a:r>
            <a:r>
              <a:rPr lang="en-US" altLang="es-ES" sz="1800" dirty="0"/>
              <a:t>:  The two classifications are dependent.</a:t>
            </a:r>
          </a:p>
          <a:p>
            <a:pPr marL="0" indent="0">
              <a:buClr>
                <a:srgbClr val="8E0D30"/>
              </a:buClr>
              <a:buFontTx/>
              <a:buNone/>
              <a:tabLst>
                <a:tab pos="458788" algn="l"/>
              </a:tabLst>
            </a:pPr>
            <a:endParaRPr lang="en-US" altLang="es-ES" sz="1800" dirty="0"/>
          </a:p>
          <a:p>
            <a:pPr algn="ctr">
              <a:spcBef>
                <a:spcPct val="0"/>
              </a:spcBef>
              <a:buFont typeface="Wingdings" pitchFamily="2" charset="2"/>
              <a:buNone/>
            </a:pPr>
            <a:endParaRPr lang="es-ES" sz="1800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es-ES" sz="2400" dirty="0"/>
              <a:t>The sample size </a:t>
            </a:r>
            <a:r>
              <a:rPr lang="en-US" altLang="es-ES" sz="2400" i="1" dirty="0"/>
              <a:t>n </a:t>
            </a:r>
            <a:r>
              <a:rPr lang="en-US" altLang="es-ES" sz="2400" dirty="0"/>
              <a:t>is large. This is satisfied if for every cell, the expected count</a:t>
            </a:r>
            <a:r>
              <a:rPr lang="en-US" altLang="es-ES" sz="2400" i="1" dirty="0"/>
              <a:t> </a:t>
            </a:r>
            <a:r>
              <a:rPr lang="en-US" altLang="es-ES" sz="2400" dirty="0"/>
              <a:t>will be equal to 5 or more</a:t>
            </a:r>
            <a:endParaRPr lang="ca-ES" sz="2400" b="1" i="1" dirty="0"/>
          </a:p>
        </p:txBody>
      </p:sp>
    </p:spTree>
    <p:extLst>
      <p:ext uri="{BB962C8B-B14F-4D97-AF65-F5344CB8AC3E}">
        <p14:creationId xmlns:p14="http://schemas.microsoft.com/office/powerpoint/2010/main" val="3757509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 bwMode="auto">
          <a:xfrm>
            <a:off x="1113576" y="914400"/>
            <a:ext cx="1258432" cy="2263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" name="7 Rectángulo"/>
          <p:cNvSpPr/>
          <p:nvPr/>
        </p:nvSpPr>
        <p:spPr bwMode="auto">
          <a:xfrm>
            <a:off x="1149791" y="869133"/>
            <a:ext cx="1276538" cy="58695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4" name="13 Rectángulo"/>
          <p:cNvSpPr/>
          <p:nvPr/>
        </p:nvSpPr>
        <p:spPr bwMode="auto">
          <a:xfrm>
            <a:off x="2072680" y="5589240"/>
            <a:ext cx="1584357" cy="216000"/>
          </a:xfrm>
          <a:prstGeom prst="rect">
            <a:avLst/>
          </a:prstGeom>
          <a:solidFill>
            <a:srgbClr val="FEB8EF">
              <a:alpha val="47059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2EF7FA-E60E-4D0D-97DE-9F2214355E0E}"/>
              </a:ext>
            </a:extLst>
          </p:cNvPr>
          <p:cNvSpPr txBox="1"/>
          <p:nvPr/>
        </p:nvSpPr>
        <p:spPr>
          <a:xfrm>
            <a:off x="662568" y="578927"/>
            <a:ext cx="885698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CODE:</a:t>
            </a:r>
          </a:p>
          <a:p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gmodels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CrossTable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can$cancer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can$fumar,prop.c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= F,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prop.chisq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= F)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chisq.test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can$cancer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can$fumar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RESULT: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82D841-A40D-4E26-BC38-27D11A67E34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98748" y="2435585"/>
            <a:ext cx="4290432" cy="38560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46F75D-1CF7-44C6-BF46-5E74F6A8D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4928" y="2780928"/>
            <a:ext cx="5403048" cy="73158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HIR">
  <a:themeElements>
    <a:clrScheme name="VHIR">
      <a:dk1>
        <a:srgbClr val="262626"/>
      </a:dk1>
      <a:lt1>
        <a:srgbClr val="FFFFFF"/>
      </a:lt1>
      <a:dk2>
        <a:srgbClr val="666666"/>
      </a:dk2>
      <a:lt2>
        <a:srgbClr val="D2D2D2"/>
      </a:lt2>
      <a:accent1>
        <a:srgbClr val="993489"/>
      </a:accent1>
      <a:accent2>
        <a:srgbClr val="67235C"/>
      </a:accent2>
      <a:accent3>
        <a:srgbClr val="17BBFD"/>
      </a:accent3>
      <a:accent4>
        <a:srgbClr val="005BD3"/>
      </a:accent4>
      <a:accent5>
        <a:srgbClr val="00349E"/>
      </a:accent5>
      <a:accent6>
        <a:srgbClr val="A2E3FE"/>
      </a:accent6>
      <a:hlink>
        <a:srgbClr val="E40059"/>
      </a:hlink>
      <a:folHlink>
        <a:srgbClr val="FF5597"/>
      </a:folHlink>
    </a:clrScheme>
    <a:fontScheme name="VHI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3377</TotalTime>
  <Words>3243</Words>
  <Application>Microsoft Office PowerPoint</Application>
  <PresentationFormat>A4 (210 x 297 mm)</PresentationFormat>
  <Paragraphs>747</Paragraphs>
  <Slides>50</Slides>
  <Notes>30</Notes>
  <HiddenSlides>0</HiddenSlides>
  <MMClips>0</MMClips>
  <ScaleCrop>false</ScaleCrop>
  <HeadingPairs>
    <vt:vector size="8" baseType="variant">
      <vt:variant>
        <vt:lpstr>Fuentes usadas</vt:lpstr>
      </vt:variant>
      <vt:variant>
        <vt:i4>11</vt:i4>
      </vt:variant>
      <vt:variant>
        <vt:lpstr>Tema</vt:lpstr>
      </vt:variant>
      <vt:variant>
        <vt:i4>2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50</vt:i4>
      </vt:variant>
    </vt:vector>
  </HeadingPairs>
  <TitlesOfParts>
    <vt:vector size="64" baseType="lpstr">
      <vt:lpstr>ＭＳ Ｐゴシック</vt:lpstr>
      <vt:lpstr>Arial</vt:lpstr>
      <vt:lpstr>Calibri</vt:lpstr>
      <vt:lpstr>CG Times</vt:lpstr>
      <vt:lpstr>Comic Sans MS</vt:lpstr>
      <vt:lpstr>Courier New</vt:lpstr>
      <vt:lpstr>Lucida Sans Unicode</vt:lpstr>
      <vt:lpstr>Symbol</vt:lpstr>
      <vt:lpstr>Times New Roman</vt:lpstr>
      <vt:lpstr>Verdana</vt:lpstr>
      <vt:lpstr>Wingdings</vt:lpstr>
      <vt:lpstr>Diseño personalizado</vt:lpstr>
      <vt:lpstr>VHIR</vt:lpstr>
      <vt:lpstr>Ecuación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2 Test</vt:lpstr>
      <vt:lpstr>Presentación de PowerPoint</vt:lpstr>
      <vt:lpstr>Fisher Test</vt:lpstr>
      <vt:lpstr>Fisher test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Exercise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Change baseline for dummies </vt:lpstr>
      <vt:lpstr>Univariate Fitted Model</vt:lpstr>
      <vt:lpstr>Univariate Fitted Model</vt:lpstr>
      <vt:lpstr>Odds Ratio as exp (Coefficients)</vt:lpstr>
      <vt:lpstr>Presentación de PowerPoint</vt:lpstr>
      <vt:lpstr>Presentación de PowerPoint</vt:lpstr>
      <vt:lpstr>Evaluation of  adjusted model </vt:lpstr>
      <vt:lpstr>Presentación de PowerPoint</vt:lpstr>
      <vt:lpstr>Presentación de PowerPoint</vt:lpstr>
      <vt:lpstr>Presentación de PowerPoint</vt:lpstr>
      <vt:lpstr>Prediction</vt:lpstr>
      <vt:lpstr>Exercise</vt:lpstr>
      <vt:lpstr>Presentación de PowerPoint</vt:lpstr>
      <vt:lpstr>Presentación de PowerPoint</vt:lpstr>
      <vt:lpstr>Example</vt:lpstr>
    </vt:vector>
  </TitlesOfParts>
  <Company>VHIR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77631054M</dc:creator>
  <cp:lastModifiedBy>Santiago Perez Hoyos</cp:lastModifiedBy>
  <cp:revision>214</cp:revision>
  <dcterms:created xsi:type="dcterms:W3CDTF">2015-06-08T10:38:51Z</dcterms:created>
  <dcterms:modified xsi:type="dcterms:W3CDTF">2023-02-17T06:49:00Z</dcterms:modified>
</cp:coreProperties>
</file>