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9a231b3_0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9a231b3_0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a231b3_0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9a231b3_0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9a231b3_0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9a231b3_0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9a231b3_0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9a231b3_0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a231b3_0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a231b3_0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9a231b3_0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9a231b3_0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9a231b3_0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9a231b3_0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9a231b3_0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9a231b3_0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9a231b3_0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9a231b3_0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9a231b3_0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9a231b3_0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9d589b0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9d589b0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9a231b3_0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9a231b3_0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9a231b3_0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9a231b3_0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9a231b3_0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9a231b3_0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2798c64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2798c64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9a231b3_0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9a231b3_0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9a231b3_02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9a231b3_0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9a231b3_0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9a231b3_0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9a231b3_0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9a231b3_0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9a231b3_03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9a231b3_0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9a231b3_03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9a231b3_0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d589b0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9d589b0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9a231b3_03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9a231b3_0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9a231b3_0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9a231b3_0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9a231b3_03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9a231b3_0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9a231b3_03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9a231b3_0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9a231b3_03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9a231b3_0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9a231b3_03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9a231b3_0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9a231b3_04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9a231b3_0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9a231b3_04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9a231b3_0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9a231b3_04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9a231b3_0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9a231b3_04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9a231b3_0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d589b0_0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9d589b0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9a231b3_04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9a231b3_0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9a231b3_04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9a231b3_0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9d589b0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9d589b0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9d589b0_0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9d589b0_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9d589b0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9d589b0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9d589b0_0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9d589b0_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a48f58e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a48f58e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a48f58e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a48f58e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a48f58e_0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a48f58e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9d589b0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9d589b0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9a231b3_0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9a231b3_0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9d589b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9d589b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a231b3_0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9a231b3_0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9a231b3_0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9a231b3_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9a231b3_0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9a231b3_0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9a231b3_0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9a231b3_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"/>
          <p:cNvGrpSpPr/>
          <p:nvPr/>
        </p:nvGrpSpPr>
        <p:grpSpPr>
          <a:xfrm>
            <a:off x="-11" y="1334227"/>
            <a:ext cx="7314320" cy="4116300"/>
            <a:chOff x="-11" y="1378677"/>
            <a:chExt cx="7314320" cy="4116300"/>
          </a:xfrm>
        </p:grpSpPr>
        <p:sp>
          <p:nvSpPr>
            <p:cNvPr id="62" name="Google Shape;62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2"/>
          <p:cNvSpPr txBox="1"/>
          <p:nvPr>
            <p:ph type="ctrTitle"/>
          </p:nvPr>
        </p:nvSpPr>
        <p:spPr>
          <a:xfrm>
            <a:off x="685800" y="2266576"/>
            <a:ext cx="64008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"/>
          <p:cNvSpPr txBox="1"/>
          <p:nvPr>
            <p:ph idx="1" type="subTitle"/>
          </p:nvPr>
        </p:nvSpPr>
        <p:spPr>
          <a:xfrm>
            <a:off x="685800" y="3600451"/>
            <a:ext cx="64008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"/>
          <p:cNvGrpSpPr/>
          <p:nvPr/>
        </p:nvGrpSpPr>
        <p:grpSpPr>
          <a:xfrm>
            <a:off x="-13" y="-12188"/>
            <a:ext cx="8005728" cy="1612601"/>
            <a:chOff x="-13" y="-12188"/>
            <a:chExt cx="8005728" cy="1161900"/>
          </a:xfrm>
        </p:grpSpPr>
        <p:sp>
          <p:nvSpPr>
            <p:cNvPr id="68" name="Google Shape;68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idx="1" type="body"/>
          </p:nvPr>
        </p:nvSpPr>
        <p:spPr>
          <a:xfrm>
            <a:off x="456245" y="1704685"/>
            <a:ext cx="40386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" name="Google Shape;74;p4"/>
          <p:cNvSpPr txBox="1"/>
          <p:nvPr>
            <p:ph idx="2" type="body"/>
          </p:nvPr>
        </p:nvSpPr>
        <p:spPr>
          <a:xfrm>
            <a:off x="4648200" y="1704685"/>
            <a:ext cx="40386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>
            <a:off x="-13" y="-12188"/>
            <a:ext cx="8005728" cy="1612601"/>
            <a:chOff x="-13" y="-12188"/>
            <a:chExt cx="8005728" cy="1161900"/>
          </a:xfrm>
        </p:grpSpPr>
        <p:sp>
          <p:nvSpPr>
            <p:cNvPr id="76" name="Google Shape;76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5"/>
          <p:cNvGrpSpPr/>
          <p:nvPr/>
        </p:nvGrpSpPr>
        <p:grpSpPr>
          <a:xfrm>
            <a:off x="-13" y="-12188"/>
            <a:ext cx="8005728" cy="1612601"/>
            <a:chOff x="-13" y="-12188"/>
            <a:chExt cx="8005728" cy="1161900"/>
          </a:xfrm>
        </p:grpSpPr>
        <p:sp>
          <p:nvSpPr>
            <p:cNvPr id="81" name="Google Shape;81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/>
          <p:nvPr/>
        </p:nvSpPr>
        <p:spPr>
          <a:xfrm flipH="1">
            <a:off x="8964666" y="6165015"/>
            <a:ext cx="187800" cy="6951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 flipH="1">
            <a:off x="3866778" y="6165015"/>
            <a:ext cx="5097900" cy="695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3866813" y="6165015"/>
            <a:ext cx="50979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3868" y="-94"/>
            <a:ext cx="3409813" cy="2810236"/>
            <a:chOff x="0" y="1494"/>
            <a:chExt cx="3409813" cy="2810236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" name="Google Shape;32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4" name="Google Shape;34;p1"/>
          <p:cNvGrpSpPr/>
          <p:nvPr/>
        </p:nvGrpSpPr>
        <p:grpSpPr>
          <a:xfrm rot="10800000">
            <a:off x="5734187" y="4047858"/>
            <a:ext cx="3409813" cy="2810236"/>
            <a:chOff x="0" y="1494"/>
            <a:chExt cx="3409813" cy="2810236"/>
          </a:xfrm>
        </p:grpSpPr>
        <p:cxnSp>
          <p:nvCxnSpPr>
            <p:cNvPr id="35" name="Google Shape;35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git-scm.com/book/en/Git-Branching-Basic-Branching-and-Merging" TargetMode="External"/><Relationship Id="rId4" Type="http://schemas.openxmlformats.org/officeDocument/2006/relationships/hyperlink" Target="http://git-scm.com/book/en/Git-Branching-Branch-Management" TargetMode="External"/><Relationship Id="rId5" Type="http://schemas.openxmlformats.org/officeDocument/2006/relationships/hyperlink" Target="http://git-scm.com/book/en/Git-Basics-Recording-Changes-to-the-Repositor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git-scm.com/boo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type="ctrTitle"/>
          </p:nvPr>
        </p:nvSpPr>
        <p:spPr>
          <a:xfrm>
            <a:off x="685800" y="2266576"/>
            <a:ext cx="6400800" cy="13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First Steps</a:t>
            </a:r>
            <a:endParaRPr/>
          </a:p>
        </p:txBody>
      </p:sp>
      <p:sp>
        <p:nvSpPr>
          <p:cNvPr id="94" name="Google Shape;94;p8"/>
          <p:cNvSpPr txBox="1"/>
          <p:nvPr>
            <p:ph idx="1" type="subTitle"/>
          </p:nvPr>
        </p:nvSpPr>
        <p:spPr>
          <a:xfrm>
            <a:off x="685800" y="3600451"/>
            <a:ext cx="64008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xCITE Lab</a:t>
            </a:r>
            <a:endParaRPr/>
          </a:p>
        </p:txBody>
      </p:sp>
      <p:pic>
        <p:nvPicPr>
          <p:cNvPr id="95" name="Google Shape;9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650" y="2266576"/>
            <a:ext cx="2591435" cy="205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create README.txt 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485100" y="3053050"/>
            <a:ext cx="8173800" cy="204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Inside your folder project, create the file README.txt using emacs or your favorite editor.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emacs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457200" y="2181550"/>
            <a:ext cx="81738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cd  EWES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485100" y="3900650"/>
            <a:ext cx="81738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emacs  README.txt</a:t>
            </a:r>
            <a:endParaRPr sz="2400"/>
          </a:p>
        </p:txBody>
      </p:sp>
      <p:sp>
        <p:nvSpPr>
          <p:cNvPr id="161" name="Google Shape;161;p18"/>
          <p:cNvSpPr/>
          <p:nvPr/>
        </p:nvSpPr>
        <p:spPr>
          <a:xfrm>
            <a:off x="4959900" y="4685500"/>
            <a:ext cx="3610800" cy="1728600"/>
          </a:xfrm>
          <a:prstGeom prst="wedgeRoundRectCallout">
            <a:avLst>
              <a:gd fmla="val -83694" name="adj1"/>
              <a:gd fmla="val -52405" name="adj2"/>
              <a:gd fmla="val 0" name="adj3"/>
            </a:avLst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Once the file opens,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something about your project. for instance, “This is my first git repository”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Then, save and close the file (hint: ctr+x, ctr+s to save; ctr+x, ctr+c to exit)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what happen!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457200" y="1876750"/>
            <a:ext cx="81738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git status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“Untracked files”</a:t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457200" y="2638750"/>
            <a:ext cx="8173800" cy="23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message we received means that we have files that are still not added to the version control system.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other words, the files </a:t>
            </a:r>
            <a:r>
              <a:rPr b="1" lang="en" sz="2400"/>
              <a:t>new to the local repository</a:t>
            </a:r>
            <a:r>
              <a:rPr lang="en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add the files!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457200" y="2105350"/>
            <a:ext cx="81738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git   add   README.txt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the repository status again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457200" y="1876750"/>
            <a:ext cx="81738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git   status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“Changes to be committed”</a:t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457200" y="2638750"/>
            <a:ext cx="8173800" cy="340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message we received means that we have files that are </a:t>
            </a:r>
            <a:r>
              <a:rPr b="1" lang="en" sz="2400"/>
              <a:t>ready to be included permanently</a:t>
            </a:r>
            <a:r>
              <a:rPr lang="en" sz="2400"/>
              <a:t> in the local repository.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 lists the files that are staged and will be committed when we do git commit.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commit the files!</a:t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457200" y="1952950"/>
            <a:ext cx="81738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git commit -m "This is my first commit"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 in git commit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457200" y="2257750"/>
            <a:ext cx="8250000" cy="38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directive </a:t>
            </a:r>
            <a:r>
              <a:rPr b="1" lang="en" sz="2400"/>
              <a:t>-m</a:t>
            </a:r>
            <a:r>
              <a:rPr lang="en" sz="2400"/>
              <a:t> allows you to </a:t>
            </a:r>
            <a:r>
              <a:rPr b="1" lang="en" sz="2400"/>
              <a:t>add a message </a:t>
            </a:r>
            <a:r>
              <a:rPr lang="en" sz="2400"/>
              <a:t>to describe your commit.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message is important when you look at the history, especially when more than one person is working on the same repository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the repository status again</a:t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457200" y="1876750"/>
            <a:ext cx="81738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git  status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Three States</a:t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264625" y="2000800"/>
            <a:ext cx="8652300" cy="45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has three main states that your files can reside in:</a:t>
            </a:r>
            <a:br>
              <a:rPr lang="en" sz="2400"/>
            </a:b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Committed</a:t>
            </a:r>
            <a:r>
              <a:rPr lang="en" sz="2400"/>
              <a:t>: Means that the data is safely stored in your local repository. (You get here sing “git commit”)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Modified</a:t>
            </a:r>
            <a:r>
              <a:rPr lang="en" sz="2400"/>
              <a:t>: Means that you have changed the file but have not committed it to your local repository yet. (You get here by using an ide like pycharm or emacs)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Staged</a:t>
            </a:r>
            <a:r>
              <a:rPr lang="en" sz="2400"/>
              <a:t>: Means that you have marked a modified file in its current version to go into your next commit snapshot. (You get here by using “git add”)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the history of commands</a:t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457200" y="2029150"/>
            <a:ext cx="81738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git   log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Try!</a:t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457200" y="2105350"/>
            <a:ext cx="81738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git   log   --stat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2409175" y="4124975"/>
            <a:ext cx="2845200" cy="1515000"/>
          </a:xfrm>
          <a:prstGeom prst="wedgeRoundRectCallout">
            <a:avLst>
              <a:gd fmla="val 7781" name="adj1"/>
              <a:gd fmla="val -118827" name="adj2"/>
              <a:gd fmla="val 0" name="adj3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This will give you more information regarding the files that have been changed in each commit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485100" y="1986125"/>
            <a:ext cx="8173800" cy="203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 ahead and do more changes to the README.txt.</a:t>
            </a:r>
            <a:br>
              <a:rPr lang="en" sz="2400"/>
            </a:br>
            <a:r>
              <a:rPr lang="en" sz="2400"/>
              <a:t>Add the file and commit…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 3 more “add”s and 3 “commit”s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457200" y="134800"/>
            <a:ext cx="74787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Branches on github.com !</a:t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0068"/>
            <a:ext cx="9144000" cy="4677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 in Git</a:t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485100" y="1962550"/>
            <a:ext cx="8173800" cy="46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branch in Git is simply a lightweight movable pointer to one of your commits.</a:t>
            </a:r>
            <a:br>
              <a:rPr lang="en" sz="2400"/>
            </a:b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default branch name in Git is </a:t>
            </a:r>
            <a:r>
              <a:rPr b="1" lang="en" sz="2400"/>
              <a:t>master</a:t>
            </a:r>
            <a:r>
              <a:rPr lang="en" sz="2400"/>
              <a:t>. 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you initially create a repository, you’re given a master branch that points to the last commit you made.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 time you commit in a branch, the pointer moves forward automatically.</a:t>
            </a:r>
            <a:endParaRPr b="1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 see which branch you are currently using:</a:t>
            </a:r>
            <a:endParaRPr sz="3600"/>
          </a:p>
        </p:txBody>
      </p:sp>
      <p:sp>
        <p:nvSpPr>
          <p:cNvPr id="246" name="Google Shape;246;p32"/>
          <p:cNvSpPr/>
          <p:nvPr/>
        </p:nvSpPr>
        <p:spPr>
          <a:xfrm>
            <a:off x="485100" y="2290925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git branch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 create a new branch:</a:t>
            </a:r>
            <a:endParaRPr sz="3600"/>
          </a:p>
        </p:txBody>
      </p:sp>
      <p:sp>
        <p:nvSpPr>
          <p:cNvPr id="252" name="Google Shape;252;p33"/>
          <p:cNvSpPr/>
          <p:nvPr/>
        </p:nvSpPr>
        <p:spPr>
          <a:xfrm>
            <a:off x="485100" y="2290925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git branch 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[newBranchName]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537250" y="4580000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git branch feature1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3064350" y="3267750"/>
            <a:ext cx="3015300" cy="1499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example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check the branches again:</a:t>
            </a:r>
            <a:endParaRPr sz="3600"/>
          </a:p>
        </p:txBody>
      </p:sp>
      <p:sp>
        <p:nvSpPr>
          <p:cNvPr id="260" name="Google Shape;260;p34"/>
          <p:cNvSpPr/>
          <p:nvPr/>
        </p:nvSpPr>
        <p:spPr>
          <a:xfrm>
            <a:off x="485100" y="1986125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git branch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3671700" y="3510825"/>
            <a:ext cx="3665700" cy="1351800"/>
          </a:xfrm>
          <a:prstGeom prst="wedgeRoundRectCallout">
            <a:avLst>
              <a:gd fmla="val -53849" name="adj1"/>
              <a:gd fmla="val -114466" name="adj2"/>
              <a:gd fmla="val 0" name="adj3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Notice the new branch feature1; however the * is still on master. This means master is still the current branch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 switch to another branch:</a:t>
            </a:r>
            <a:endParaRPr sz="3600"/>
          </a:p>
        </p:txBody>
      </p:sp>
      <p:sp>
        <p:nvSpPr>
          <p:cNvPr id="267" name="Google Shape;267;p35"/>
          <p:cNvSpPr/>
          <p:nvPr/>
        </p:nvSpPr>
        <p:spPr>
          <a:xfrm>
            <a:off x="485100" y="1909925"/>
            <a:ext cx="8173800" cy="92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git checkout 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[branchName]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509100" y="3319625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git checkout feature1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5"/>
          <p:cNvSpPr/>
          <p:nvPr/>
        </p:nvSpPr>
        <p:spPr>
          <a:xfrm>
            <a:off x="3366250" y="2683900"/>
            <a:ext cx="2616000" cy="101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example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check the branches again:</a:t>
            </a:r>
            <a:endParaRPr sz="3600"/>
          </a:p>
        </p:txBody>
      </p:sp>
      <p:sp>
        <p:nvSpPr>
          <p:cNvPr id="275" name="Google Shape;275;p36"/>
          <p:cNvSpPr/>
          <p:nvPr/>
        </p:nvSpPr>
        <p:spPr>
          <a:xfrm>
            <a:off x="485100" y="1986125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git branch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3671700" y="3638250"/>
            <a:ext cx="4242600" cy="1351800"/>
          </a:xfrm>
          <a:prstGeom prst="wedgeRoundRectCallout">
            <a:avLst>
              <a:gd fmla="val -50522" name="adj1"/>
              <a:gd fmla="val -128346" name="adj2"/>
              <a:gd fmla="val 0" name="adj3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 now feature1 is the new branch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485100" y="2305700"/>
            <a:ext cx="8173800" cy="38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</a:t>
            </a:r>
            <a:r>
              <a:rPr b="1" lang="en" sz="2400"/>
              <a:t>modify </a:t>
            </a:r>
            <a:r>
              <a:rPr lang="en" sz="2400"/>
              <a:t>files in your working directory.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</a:t>
            </a:r>
            <a:r>
              <a:rPr b="1" lang="en" sz="2400"/>
              <a:t>stage</a:t>
            </a:r>
            <a:r>
              <a:rPr lang="en" sz="2400"/>
              <a:t> the files, adding snapshots of them to your staging area.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do a </a:t>
            </a:r>
            <a:r>
              <a:rPr b="1" lang="en" sz="2400"/>
              <a:t>commit</a:t>
            </a:r>
            <a:r>
              <a:rPr lang="en" sz="2400"/>
              <a:t>, which takes the files as they are in the staging area and stores that snapshot permanently to your local Git directory.</a:t>
            </a:r>
            <a:endParaRPr sz="2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see the differences between the two branches</a:t>
            </a:r>
            <a:endParaRPr sz="3600"/>
          </a:p>
        </p:txBody>
      </p:sp>
      <p:sp>
        <p:nvSpPr>
          <p:cNvPr id="282" name="Google Shape;282;p37"/>
          <p:cNvSpPr/>
          <p:nvPr/>
        </p:nvSpPr>
        <p:spPr>
          <a:xfrm>
            <a:off x="485100" y="1909925"/>
            <a:ext cx="8173800" cy="438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the following slides: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We’ll add and commit a file while in the branch feature1.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We’ll do “ls” to see the new file.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Then, we’ll switch back to the branch master.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 “ls” again and notice how the file disappears.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 back to the branch feature1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 “ls” and notice the file that we added.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Make sure you’re in the branch “feature1”</a:t>
            </a:r>
            <a:endParaRPr sz="3600"/>
          </a:p>
        </p:txBody>
      </p:sp>
      <p:sp>
        <p:nvSpPr>
          <p:cNvPr id="288" name="Google Shape;288;p38"/>
          <p:cNvSpPr/>
          <p:nvPr/>
        </p:nvSpPr>
        <p:spPr>
          <a:xfrm>
            <a:off x="485100" y="1986125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git branch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Create a new file</a:t>
            </a:r>
            <a:endParaRPr sz="3600"/>
          </a:p>
        </p:txBody>
      </p:sp>
      <p:sp>
        <p:nvSpPr>
          <p:cNvPr id="294" name="Google Shape;294;p39"/>
          <p:cNvSpPr/>
          <p:nvPr/>
        </p:nvSpPr>
        <p:spPr>
          <a:xfrm>
            <a:off x="485100" y="1986125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emacs example1.txt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3510275" y="3857650"/>
            <a:ext cx="2786100" cy="916200"/>
          </a:xfrm>
          <a:prstGeom prst="wedgeRoundRectCallout">
            <a:avLst>
              <a:gd fmla="val -59146" name="adj1"/>
              <a:gd fmla="val -160784" name="adj2"/>
              <a:gd fmla="val 0" name="adj3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Add some text to this file!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Add the file and check the git status</a:t>
            </a:r>
            <a:endParaRPr sz="3600"/>
          </a:p>
        </p:txBody>
      </p:sp>
      <p:sp>
        <p:nvSpPr>
          <p:cNvPr id="301" name="Google Shape;301;p40"/>
          <p:cNvSpPr/>
          <p:nvPr/>
        </p:nvSpPr>
        <p:spPr>
          <a:xfrm>
            <a:off x="485100" y="1985763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git add example1.txt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40"/>
          <p:cNvSpPr/>
          <p:nvPr/>
        </p:nvSpPr>
        <p:spPr>
          <a:xfrm>
            <a:off x="485100" y="3719638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commit the file and and check the git status</a:t>
            </a:r>
            <a:endParaRPr sz="3600"/>
          </a:p>
        </p:txBody>
      </p:sp>
      <p:sp>
        <p:nvSpPr>
          <p:cNvPr id="308" name="Google Shape;308;p41"/>
          <p:cNvSpPr/>
          <p:nvPr/>
        </p:nvSpPr>
        <p:spPr>
          <a:xfrm>
            <a:off x="161450" y="1986125"/>
            <a:ext cx="88305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git commit -m “Adding a file to learn about branches”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561300" y="3720000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Check the content of your project directory</a:t>
            </a:r>
            <a:endParaRPr sz="3600"/>
          </a:p>
        </p:txBody>
      </p:sp>
      <p:sp>
        <p:nvSpPr>
          <p:cNvPr id="315" name="Google Shape;315;p42"/>
          <p:cNvSpPr/>
          <p:nvPr/>
        </p:nvSpPr>
        <p:spPr>
          <a:xfrm>
            <a:off x="485100" y="1986125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ls    -l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2187475" y="3842850"/>
            <a:ext cx="5084400" cy="153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Do you see the file example1?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457200" y="134800"/>
            <a:ext cx="74796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Switch to the branch “master” again</a:t>
            </a:r>
            <a:endParaRPr sz="3600"/>
          </a:p>
        </p:txBody>
      </p:sp>
      <p:sp>
        <p:nvSpPr>
          <p:cNvPr id="322" name="Google Shape;322;p43"/>
          <p:cNvSpPr/>
          <p:nvPr/>
        </p:nvSpPr>
        <p:spPr>
          <a:xfrm>
            <a:off x="485100" y="3074400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Make sure you’re at the branch </a:t>
            </a:r>
            <a:br>
              <a:rPr lang="en" sz="3600"/>
            </a:br>
            <a:r>
              <a:rPr lang="en" sz="3600"/>
              <a:t>“master”</a:t>
            </a:r>
            <a:endParaRPr sz="3600"/>
          </a:p>
        </p:txBody>
      </p:sp>
      <p:sp>
        <p:nvSpPr>
          <p:cNvPr id="328" name="Google Shape;328;p44"/>
          <p:cNvSpPr/>
          <p:nvPr/>
        </p:nvSpPr>
        <p:spPr>
          <a:xfrm>
            <a:off x="485100" y="3074400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Check the content of your project directory again</a:t>
            </a:r>
            <a:endParaRPr sz="3600"/>
          </a:p>
        </p:txBody>
      </p:sp>
      <p:sp>
        <p:nvSpPr>
          <p:cNvPr id="334" name="Google Shape;334;p45"/>
          <p:cNvSpPr/>
          <p:nvPr/>
        </p:nvSpPr>
        <p:spPr>
          <a:xfrm>
            <a:off x="485100" y="1986125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ls  -l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45"/>
          <p:cNvSpPr/>
          <p:nvPr/>
        </p:nvSpPr>
        <p:spPr>
          <a:xfrm>
            <a:off x="2187475" y="3842850"/>
            <a:ext cx="5084400" cy="153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Do you notice how the file example1 disappeared?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title"/>
          </p:nvPr>
        </p:nvSpPr>
        <p:spPr>
          <a:xfrm>
            <a:off x="246125" y="134800"/>
            <a:ext cx="77097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Switch to the branch “feature1” again</a:t>
            </a:r>
            <a:endParaRPr sz="3600"/>
          </a:p>
        </p:txBody>
      </p:sp>
      <p:sp>
        <p:nvSpPr>
          <p:cNvPr id="341" name="Google Shape;341;p46"/>
          <p:cNvSpPr/>
          <p:nvPr/>
        </p:nvSpPr>
        <p:spPr>
          <a:xfrm>
            <a:off x="485100" y="3074400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git checkout feature1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113" name="Google Shape;11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600" y="1823750"/>
            <a:ext cx="5736800" cy="469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Check the content of your project directory one last time</a:t>
            </a:r>
            <a:endParaRPr sz="3600"/>
          </a:p>
        </p:txBody>
      </p:sp>
      <p:sp>
        <p:nvSpPr>
          <p:cNvPr id="347" name="Google Shape;347;p47"/>
          <p:cNvSpPr/>
          <p:nvPr/>
        </p:nvSpPr>
        <p:spPr>
          <a:xfrm>
            <a:off x="485100" y="1986125"/>
            <a:ext cx="8173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ls  -l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47"/>
          <p:cNvSpPr/>
          <p:nvPr/>
        </p:nvSpPr>
        <p:spPr>
          <a:xfrm>
            <a:off x="2187475" y="3842850"/>
            <a:ext cx="5084400" cy="153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Do you notice the file example1?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 branches</a:t>
            </a:r>
            <a:endParaRPr sz="3600"/>
          </a:p>
        </p:txBody>
      </p:sp>
      <p:sp>
        <p:nvSpPr>
          <p:cNvPr id="354" name="Google Shape;354;p48"/>
          <p:cNvSpPr/>
          <p:nvPr/>
        </p:nvSpPr>
        <p:spPr>
          <a:xfrm>
            <a:off x="457200" y="2030750"/>
            <a:ext cx="8263200" cy="423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As a web developer, </a:t>
            </a:r>
            <a:br>
              <a:rPr lang="en" sz="36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why do you think we need to use branches? </a:t>
            </a:r>
            <a:br>
              <a:rPr lang="en" sz="3600">
                <a:solidFill>
                  <a:srgbClr val="FFFFFF"/>
                </a:solidFill>
              </a:rPr>
            </a:br>
            <a:br>
              <a:rPr lang="en" sz="36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How do you envision using them?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 Merge</a:t>
            </a:r>
            <a:endParaRPr sz="3600"/>
          </a:p>
        </p:txBody>
      </p:sp>
      <p:sp>
        <p:nvSpPr>
          <p:cNvPr id="360" name="Google Shape;360;p49"/>
          <p:cNvSpPr/>
          <p:nvPr/>
        </p:nvSpPr>
        <p:spPr>
          <a:xfrm>
            <a:off x="839100" y="2364825"/>
            <a:ext cx="7686900" cy="381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 the next step, </a:t>
            </a:r>
            <a:br>
              <a:rPr lang="en" sz="36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you will merge back </a:t>
            </a:r>
            <a:br>
              <a:rPr lang="en" sz="36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the “feature1” branch into </a:t>
            </a:r>
            <a:br>
              <a:rPr lang="en" sz="36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the “master” branch!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 Merge</a:t>
            </a:r>
            <a:endParaRPr sz="3600"/>
          </a:p>
        </p:txBody>
      </p:sp>
      <p:sp>
        <p:nvSpPr>
          <p:cNvPr id="366" name="Google Shape;366;p50"/>
          <p:cNvSpPr/>
          <p:nvPr/>
        </p:nvSpPr>
        <p:spPr>
          <a:xfrm>
            <a:off x="485100" y="1986125"/>
            <a:ext cx="8173800" cy="411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order to do that: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out the “master” branch </a:t>
            </a:r>
            <a:br>
              <a:rPr lang="en" sz="2400"/>
            </a:br>
            <a:r>
              <a:rPr lang="en" sz="2400"/>
              <a:t>(the one you want to merge into)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git merge 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[theBranchYouWantToMerge]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/>
          <p:nvPr/>
        </p:nvSpPr>
        <p:spPr>
          <a:xfrm>
            <a:off x="386225" y="4532925"/>
            <a:ext cx="8173800" cy="186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git merge feature1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5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 Merge</a:t>
            </a:r>
            <a:endParaRPr sz="3600"/>
          </a:p>
        </p:txBody>
      </p:sp>
      <p:sp>
        <p:nvSpPr>
          <p:cNvPr id="373" name="Google Shape;373;p51"/>
          <p:cNvSpPr/>
          <p:nvPr/>
        </p:nvSpPr>
        <p:spPr>
          <a:xfrm>
            <a:off x="236500" y="1986125"/>
            <a:ext cx="8708700" cy="154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git checkout 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[theBranchYouWantToMergeWith]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git merge 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[theBranchYouWantToMerge]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51"/>
          <p:cNvSpPr/>
          <p:nvPr/>
        </p:nvSpPr>
        <p:spPr>
          <a:xfrm>
            <a:off x="3393300" y="3458950"/>
            <a:ext cx="2535000" cy="1279200"/>
          </a:xfrm>
          <a:prstGeom prst="downArrow">
            <a:avLst>
              <a:gd fmla="val 50000" name="adj1"/>
              <a:gd fmla="val 46414" name="adj2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example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 Merge</a:t>
            </a:r>
            <a:endParaRPr sz="3600"/>
          </a:p>
        </p:txBody>
      </p:sp>
      <p:sp>
        <p:nvSpPr>
          <p:cNvPr id="380" name="Google Shape;380;p52"/>
          <p:cNvSpPr/>
          <p:nvPr/>
        </p:nvSpPr>
        <p:spPr>
          <a:xfrm>
            <a:off x="457200" y="2364825"/>
            <a:ext cx="8270400" cy="3599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After you do the merge,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branch “master” will contain 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all the changes from the branch “feature1”.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Do “ls” and see!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Git: Delete a Branch</a:t>
            </a:r>
            <a:endParaRPr sz="3600"/>
          </a:p>
        </p:txBody>
      </p:sp>
      <p:sp>
        <p:nvSpPr>
          <p:cNvPr id="386" name="Google Shape;386;p53"/>
          <p:cNvSpPr/>
          <p:nvPr/>
        </p:nvSpPr>
        <p:spPr>
          <a:xfrm>
            <a:off x="485100" y="1986125"/>
            <a:ext cx="8173800" cy="411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After you merge your changes, you don’t need the branch feature1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 let’s go ahead and delete it!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/>
          <p:nvPr/>
        </p:nvSpPr>
        <p:spPr>
          <a:xfrm>
            <a:off x="386225" y="4532925"/>
            <a:ext cx="8173800" cy="186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git branch -d feature1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5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Deleting a Branch</a:t>
            </a:r>
            <a:endParaRPr sz="3600"/>
          </a:p>
        </p:txBody>
      </p:sp>
      <p:sp>
        <p:nvSpPr>
          <p:cNvPr id="393" name="Google Shape;393;p54"/>
          <p:cNvSpPr/>
          <p:nvPr/>
        </p:nvSpPr>
        <p:spPr>
          <a:xfrm>
            <a:off x="236500" y="1986125"/>
            <a:ext cx="8708700" cy="154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git branch -d 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[theBranchYouWantToDelete]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54"/>
          <p:cNvSpPr/>
          <p:nvPr/>
        </p:nvSpPr>
        <p:spPr>
          <a:xfrm>
            <a:off x="3393300" y="3458950"/>
            <a:ext cx="2535000" cy="1279200"/>
          </a:xfrm>
          <a:prstGeom prst="downArrow">
            <a:avLst>
              <a:gd fmla="val 50000" name="adj1"/>
              <a:gd fmla="val 46414" name="adj2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example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Smile :)</a:t>
            </a:r>
            <a:endParaRPr sz="3600"/>
          </a:p>
        </p:txBody>
      </p:sp>
      <p:sp>
        <p:nvSpPr>
          <p:cNvPr id="400" name="Google Shape;400;p55"/>
          <p:cNvSpPr/>
          <p:nvPr/>
        </p:nvSpPr>
        <p:spPr>
          <a:xfrm>
            <a:off x="379375" y="2364825"/>
            <a:ext cx="8329500" cy="334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You have just finished Level one! </a:t>
            </a:r>
            <a:br>
              <a:rPr lang="en" sz="2400">
                <a:solidFill>
                  <a:srgbClr val="FFFFFF"/>
                </a:solidFill>
              </a:rPr>
            </a:b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You are ready now to work in the collaborative mode :)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406" name="Google Shape;406;p56"/>
          <p:cNvSpPr/>
          <p:nvPr/>
        </p:nvSpPr>
        <p:spPr>
          <a:xfrm>
            <a:off x="296550" y="1877075"/>
            <a:ext cx="8336100" cy="4616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 u="sng">
                <a:solidFill>
                  <a:srgbClr val="0000FF"/>
                </a:solidFill>
                <a:hlinkClick r:id="rId3"/>
              </a:rPr>
              <a:t>http://git-scm.com/book/en/Git-Branching-Basic-Branching-and-Merging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FF"/>
                </a:solidFill>
                <a:hlinkClick r:id="rId4"/>
              </a:rPr>
              <a:t>http://git-scm.com/book/en/Git-Branching-Branch-Management</a:t>
            </a:r>
            <a:r>
              <a:rPr lang="en" sz="2400">
                <a:solidFill>
                  <a:srgbClr val="0000FF"/>
                </a:solidFill>
              </a:rPr>
              <a:t> 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FF"/>
                </a:solidFill>
                <a:hlinkClick r:id="rId5"/>
              </a:rPr>
              <a:t>http://git-scm.com/book/en/Git-Basics-Recording-Changes-to-the-Repository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457200" y="134800"/>
            <a:ext cx="75150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Before we start:</a:t>
            </a:r>
            <a:br>
              <a:rPr lang="en" sz="3600"/>
            </a:br>
            <a:r>
              <a:rPr lang="en" sz="3600"/>
              <a:t>Identifying yourself to git</a:t>
            </a:r>
            <a:endParaRPr sz="3600"/>
          </a:p>
        </p:txBody>
      </p:sp>
      <p:sp>
        <p:nvSpPr>
          <p:cNvPr id="119" name="Google Shape;119;p12"/>
          <p:cNvSpPr/>
          <p:nvPr/>
        </p:nvSpPr>
        <p:spPr>
          <a:xfrm>
            <a:off x="531350" y="2379600"/>
            <a:ext cx="8004600" cy="367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order to attach an author name to each activity, Git requires that you add your identity using configuration commands.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means, every time you commit, the author attached to this commit will be you !      :)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References</a:t>
            </a:r>
            <a:endParaRPr sz="3600"/>
          </a:p>
        </p:txBody>
      </p:sp>
      <p:sp>
        <p:nvSpPr>
          <p:cNvPr id="412" name="Google Shape;412;p57"/>
          <p:cNvSpPr/>
          <p:nvPr/>
        </p:nvSpPr>
        <p:spPr>
          <a:xfrm>
            <a:off x="769800" y="2984125"/>
            <a:ext cx="7604400" cy="182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http://git-scm.com/book</a:t>
            </a:r>
            <a:r>
              <a:rPr lang="en" sz="2400"/>
              <a:t>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add your name and email</a:t>
            </a:r>
            <a:endParaRPr sz="3600"/>
          </a:p>
        </p:txBody>
      </p:sp>
      <p:sp>
        <p:nvSpPr>
          <p:cNvPr id="125" name="Google Shape;125;p13"/>
          <p:cNvSpPr/>
          <p:nvPr/>
        </p:nvSpPr>
        <p:spPr>
          <a:xfrm>
            <a:off x="256500" y="2290925"/>
            <a:ext cx="86589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git config --global user.name "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[yourName]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git config --global user.email "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[yourEmail]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6" name="Google Shape;126;p13"/>
          <p:cNvSpPr/>
          <p:nvPr/>
        </p:nvSpPr>
        <p:spPr>
          <a:xfrm>
            <a:off x="256500" y="4675125"/>
            <a:ext cx="88140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git config --global user.name "arnoldas500"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git config --global user.email "akurbanovas@albany.edu"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2835300" y="3355100"/>
            <a:ext cx="3473400" cy="141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example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Git repository</a:t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485100" y="2290925"/>
            <a:ext cx="81738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git init 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[repositoryName]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594825" y="4675125"/>
            <a:ext cx="81738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git init EWES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2835300" y="3355100"/>
            <a:ext cx="3473400" cy="141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example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367825" y="1882825"/>
            <a:ext cx="8492700" cy="289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 a new repository.</a:t>
            </a:r>
            <a:br>
              <a:rPr lang="en" sz="2400"/>
            </a:br>
            <a:r>
              <a:rPr lang="en" sz="2400"/>
              <a:t>It is up to you what you want to call your repository;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 like to follow the </a:t>
            </a:r>
            <a:r>
              <a:rPr b="1" lang="en" sz="2400"/>
              <a:t>camel case</a:t>
            </a:r>
            <a:r>
              <a:rPr lang="en" sz="2400"/>
              <a:t> (</a:t>
            </a:r>
            <a:r>
              <a:rPr b="1" lang="en" sz="2400"/>
              <a:t>medial capital) </a:t>
            </a:r>
            <a:r>
              <a:rPr lang="en" sz="2400"/>
              <a:t>naming convention.</a:t>
            </a:r>
            <a:br>
              <a:rPr lang="en" sz="2400"/>
            </a:br>
            <a:br>
              <a:rPr lang="en" sz="2400"/>
            </a:br>
            <a:r>
              <a:rPr lang="en" sz="2400"/>
              <a:t>For instance, </a:t>
            </a:r>
            <a:r>
              <a:rPr b="1" lang="en" sz="2400"/>
              <a:t>myProject.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command:   “ls  -l” 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457200" y="2867350"/>
            <a:ext cx="81738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Do you notice the new folder that was created?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