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 Guangyan" initials="AG" lastIdx="1" clrIdx="0">
    <p:extLst>
      <p:ext uri="{19B8F6BF-5375-455C-9EA6-DF929625EA0E}">
        <p15:presenceInfo xmlns:p15="http://schemas.microsoft.com/office/powerpoint/2012/main" userId="43224bdcf5d9c8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A030A-4FF1-4FFD-A8F2-23137B4CECF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97509D-C3B1-4149-8BBC-A99C42FC37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217F87F-4474-4FCD-AB80-054837AE067C}"/>
              </a:ext>
            </a:extLst>
          </p:cNvPr>
          <p:cNvSpPr>
            <a:spLocks noGrp="1"/>
          </p:cNvSpPr>
          <p:nvPr>
            <p:ph type="dt" sz="half" idx="10"/>
          </p:nvPr>
        </p:nvSpPr>
        <p:spPr/>
        <p:txBody>
          <a:bodyPr/>
          <a:lstStyle/>
          <a:p>
            <a:fld id="{60E7CBFD-4C89-4D84-9379-83A4DD977FAD}" type="datetimeFigureOut">
              <a:rPr lang="zh-CN" altLang="en-US" smtClean="0"/>
              <a:t>2020/12/10</a:t>
            </a:fld>
            <a:endParaRPr lang="zh-CN" altLang="en-US"/>
          </a:p>
        </p:txBody>
      </p:sp>
      <p:sp>
        <p:nvSpPr>
          <p:cNvPr id="5" name="页脚占位符 4">
            <a:extLst>
              <a:ext uri="{FF2B5EF4-FFF2-40B4-BE49-F238E27FC236}">
                <a16:creationId xmlns:a16="http://schemas.microsoft.com/office/drawing/2014/main" id="{EF427935-A612-430B-BE87-A35D8F09D6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7D34B6-85A6-41E6-9B98-C31C3CB8D49C}"/>
              </a:ext>
            </a:extLst>
          </p:cNvPr>
          <p:cNvSpPr>
            <a:spLocks noGrp="1"/>
          </p:cNvSpPr>
          <p:nvPr>
            <p:ph type="sldNum" sz="quarter" idx="12"/>
          </p:nvPr>
        </p:nvSpPr>
        <p:spPr/>
        <p:txBody>
          <a:body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2890704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5B6D7-3E56-40BE-8BDE-1BFA7A7E8CB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F11FA07-887D-40E2-9E81-F2E3D3A2AA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564536-814F-45F9-847A-A67F7978E927}"/>
              </a:ext>
            </a:extLst>
          </p:cNvPr>
          <p:cNvSpPr>
            <a:spLocks noGrp="1"/>
          </p:cNvSpPr>
          <p:nvPr>
            <p:ph type="dt" sz="half" idx="10"/>
          </p:nvPr>
        </p:nvSpPr>
        <p:spPr/>
        <p:txBody>
          <a:bodyPr/>
          <a:lstStyle/>
          <a:p>
            <a:fld id="{60E7CBFD-4C89-4D84-9379-83A4DD977FAD}" type="datetimeFigureOut">
              <a:rPr lang="zh-CN" altLang="en-US" smtClean="0"/>
              <a:t>2020/12/10</a:t>
            </a:fld>
            <a:endParaRPr lang="zh-CN" altLang="en-US"/>
          </a:p>
        </p:txBody>
      </p:sp>
      <p:sp>
        <p:nvSpPr>
          <p:cNvPr id="5" name="页脚占位符 4">
            <a:extLst>
              <a:ext uri="{FF2B5EF4-FFF2-40B4-BE49-F238E27FC236}">
                <a16:creationId xmlns:a16="http://schemas.microsoft.com/office/drawing/2014/main" id="{87859647-58B8-4259-9501-D5839BAA8A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AD1AD3-2256-475E-BE5A-B80413CC8E4F}"/>
              </a:ext>
            </a:extLst>
          </p:cNvPr>
          <p:cNvSpPr>
            <a:spLocks noGrp="1"/>
          </p:cNvSpPr>
          <p:nvPr>
            <p:ph type="sldNum" sz="quarter" idx="12"/>
          </p:nvPr>
        </p:nvSpPr>
        <p:spPr/>
        <p:txBody>
          <a:body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61157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828334A-7D6D-4378-811C-ECE66FDEAFA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0495636-5137-45BF-B565-EB10E80F9C2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35B138-8C30-4EE6-B9AD-45AECABCC07A}"/>
              </a:ext>
            </a:extLst>
          </p:cNvPr>
          <p:cNvSpPr>
            <a:spLocks noGrp="1"/>
          </p:cNvSpPr>
          <p:nvPr>
            <p:ph type="dt" sz="half" idx="10"/>
          </p:nvPr>
        </p:nvSpPr>
        <p:spPr/>
        <p:txBody>
          <a:bodyPr/>
          <a:lstStyle/>
          <a:p>
            <a:fld id="{60E7CBFD-4C89-4D84-9379-83A4DD977FAD}" type="datetimeFigureOut">
              <a:rPr lang="zh-CN" altLang="en-US" smtClean="0"/>
              <a:t>2020/12/10</a:t>
            </a:fld>
            <a:endParaRPr lang="zh-CN" altLang="en-US"/>
          </a:p>
        </p:txBody>
      </p:sp>
      <p:sp>
        <p:nvSpPr>
          <p:cNvPr id="5" name="页脚占位符 4">
            <a:extLst>
              <a:ext uri="{FF2B5EF4-FFF2-40B4-BE49-F238E27FC236}">
                <a16:creationId xmlns:a16="http://schemas.microsoft.com/office/drawing/2014/main" id="{23A622C1-2B85-4223-98FA-F50304CE79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6D3874-597C-419B-8EEA-C79D7F1DF19F}"/>
              </a:ext>
            </a:extLst>
          </p:cNvPr>
          <p:cNvSpPr>
            <a:spLocks noGrp="1"/>
          </p:cNvSpPr>
          <p:nvPr>
            <p:ph type="sldNum" sz="quarter" idx="12"/>
          </p:nvPr>
        </p:nvSpPr>
        <p:spPr/>
        <p:txBody>
          <a:body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49781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3BB2A7-A02E-4503-BBCB-A28B031798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551E31-030F-404F-81A8-FAA8103C9EA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6BFB4B-469C-4931-A7FA-F04BD03EF66E}"/>
              </a:ext>
            </a:extLst>
          </p:cNvPr>
          <p:cNvSpPr>
            <a:spLocks noGrp="1"/>
          </p:cNvSpPr>
          <p:nvPr>
            <p:ph type="dt" sz="half" idx="10"/>
          </p:nvPr>
        </p:nvSpPr>
        <p:spPr/>
        <p:txBody>
          <a:bodyPr/>
          <a:lstStyle/>
          <a:p>
            <a:fld id="{60E7CBFD-4C89-4D84-9379-83A4DD977FAD}" type="datetimeFigureOut">
              <a:rPr lang="zh-CN" altLang="en-US" smtClean="0"/>
              <a:t>2020/12/10</a:t>
            </a:fld>
            <a:endParaRPr lang="zh-CN" altLang="en-US"/>
          </a:p>
        </p:txBody>
      </p:sp>
      <p:sp>
        <p:nvSpPr>
          <p:cNvPr id="5" name="页脚占位符 4">
            <a:extLst>
              <a:ext uri="{FF2B5EF4-FFF2-40B4-BE49-F238E27FC236}">
                <a16:creationId xmlns:a16="http://schemas.microsoft.com/office/drawing/2014/main" id="{1F62CFE4-A9DC-4CCA-BBA6-6854D94CBA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A8BF58-38EF-42A9-989C-1DFE6EB4395B}"/>
              </a:ext>
            </a:extLst>
          </p:cNvPr>
          <p:cNvSpPr>
            <a:spLocks noGrp="1"/>
          </p:cNvSpPr>
          <p:nvPr>
            <p:ph type="sldNum" sz="quarter" idx="12"/>
          </p:nvPr>
        </p:nvSpPr>
        <p:spPr/>
        <p:txBody>
          <a:body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370490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4F93FE-9655-4BD8-ACAF-24723AE4184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6E15403-B0A7-4959-AE8C-B00E938EDF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BFF715B-7E4E-4C19-A18C-81DEDF09ECBE}"/>
              </a:ext>
            </a:extLst>
          </p:cNvPr>
          <p:cNvSpPr>
            <a:spLocks noGrp="1"/>
          </p:cNvSpPr>
          <p:nvPr>
            <p:ph type="dt" sz="half" idx="10"/>
          </p:nvPr>
        </p:nvSpPr>
        <p:spPr/>
        <p:txBody>
          <a:bodyPr/>
          <a:lstStyle/>
          <a:p>
            <a:fld id="{60E7CBFD-4C89-4D84-9379-83A4DD977FAD}" type="datetimeFigureOut">
              <a:rPr lang="zh-CN" altLang="en-US" smtClean="0"/>
              <a:t>2020/12/10</a:t>
            </a:fld>
            <a:endParaRPr lang="zh-CN" altLang="en-US"/>
          </a:p>
        </p:txBody>
      </p:sp>
      <p:sp>
        <p:nvSpPr>
          <p:cNvPr id="5" name="页脚占位符 4">
            <a:extLst>
              <a:ext uri="{FF2B5EF4-FFF2-40B4-BE49-F238E27FC236}">
                <a16:creationId xmlns:a16="http://schemas.microsoft.com/office/drawing/2014/main" id="{27AAB225-DE54-432A-AA79-6C582B0294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A065C6-AA1F-4218-B668-4F6D2E1255C1}"/>
              </a:ext>
            </a:extLst>
          </p:cNvPr>
          <p:cNvSpPr>
            <a:spLocks noGrp="1"/>
          </p:cNvSpPr>
          <p:nvPr>
            <p:ph type="sldNum" sz="quarter" idx="12"/>
          </p:nvPr>
        </p:nvSpPr>
        <p:spPr/>
        <p:txBody>
          <a:body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315439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F2375-5E12-4707-AC28-A10EFDE4EE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9B4E532-8ACA-41E7-91FD-31052A2D2A6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9BD3CD5-5FD4-4350-BA2E-73A6114E2B9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A0780A8-F6CA-424C-B884-2B0C21C1395B}"/>
              </a:ext>
            </a:extLst>
          </p:cNvPr>
          <p:cNvSpPr>
            <a:spLocks noGrp="1"/>
          </p:cNvSpPr>
          <p:nvPr>
            <p:ph type="dt" sz="half" idx="10"/>
          </p:nvPr>
        </p:nvSpPr>
        <p:spPr/>
        <p:txBody>
          <a:bodyPr/>
          <a:lstStyle/>
          <a:p>
            <a:fld id="{60E7CBFD-4C89-4D84-9379-83A4DD977FAD}" type="datetimeFigureOut">
              <a:rPr lang="zh-CN" altLang="en-US" smtClean="0"/>
              <a:t>2020/12/10</a:t>
            </a:fld>
            <a:endParaRPr lang="zh-CN" altLang="en-US"/>
          </a:p>
        </p:txBody>
      </p:sp>
      <p:sp>
        <p:nvSpPr>
          <p:cNvPr id="6" name="页脚占位符 5">
            <a:extLst>
              <a:ext uri="{FF2B5EF4-FFF2-40B4-BE49-F238E27FC236}">
                <a16:creationId xmlns:a16="http://schemas.microsoft.com/office/drawing/2014/main" id="{934586EA-60EF-4F38-B11E-50DDF46306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B7F33F-7235-4BF5-8094-6EFE0519F480}"/>
              </a:ext>
            </a:extLst>
          </p:cNvPr>
          <p:cNvSpPr>
            <a:spLocks noGrp="1"/>
          </p:cNvSpPr>
          <p:nvPr>
            <p:ph type="sldNum" sz="quarter" idx="12"/>
          </p:nvPr>
        </p:nvSpPr>
        <p:spPr/>
        <p:txBody>
          <a:body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208381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48DC1-BB79-4AEB-95AE-2E8C1EDF2E0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C25A6A8-251C-4D53-8AF9-449601ED10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A373A1F-6390-498E-BC65-6D9108FF740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3CE9589-325B-42B4-835E-C12220F479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4DB95B-7375-4017-9C6F-F875FC278C9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82C3CCA-9DDF-46C1-B95D-408767A9C572}"/>
              </a:ext>
            </a:extLst>
          </p:cNvPr>
          <p:cNvSpPr>
            <a:spLocks noGrp="1"/>
          </p:cNvSpPr>
          <p:nvPr>
            <p:ph type="dt" sz="half" idx="10"/>
          </p:nvPr>
        </p:nvSpPr>
        <p:spPr/>
        <p:txBody>
          <a:bodyPr/>
          <a:lstStyle/>
          <a:p>
            <a:fld id="{60E7CBFD-4C89-4D84-9379-83A4DD977FAD}" type="datetimeFigureOut">
              <a:rPr lang="zh-CN" altLang="en-US" smtClean="0"/>
              <a:t>2020/12/10</a:t>
            </a:fld>
            <a:endParaRPr lang="zh-CN" altLang="en-US"/>
          </a:p>
        </p:txBody>
      </p:sp>
      <p:sp>
        <p:nvSpPr>
          <p:cNvPr id="8" name="页脚占位符 7">
            <a:extLst>
              <a:ext uri="{FF2B5EF4-FFF2-40B4-BE49-F238E27FC236}">
                <a16:creationId xmlns:a16="http://schemas.microsoft.com/office/drawing/2014/main" id="{127DBECE-B07E-45AF-B49A-C30BCFAAE6B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EE5B6BD-50E3-46F1-94F1-C6DA6F1FD16D}"/>
              </a:ext>
            </a:extLst>
          </p:cNvPr>
          <p:cNvSpPr>
            <a:spLocks noGrp="1"/>
          </p:cNvSpPr>
          <p:nvPr>
            <p:ph type="sldNum" sz="quarter" idx="12"/>
          </p:nvPr>
        </p:nvSpPr>
        <p:spPr/>
        <p:txBody>
          <a:body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2645522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D967B-2EBF-4A96-856B-D779DEE4882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9BE14FF-4425-48CB-99AA-2B689AE42F52}"/>
              </a:ext>
            </a:extLst>
          </p:cNvPr>
          <p:cNvSpPr>
            <a:spLocks noGrp="1"/>
          </p:cNvSpPr>
          <p:nvPr>
            <p:ph type="dt" sz="half" idx="10"/>
          </p:nvPr>
        </p:nvSpPr>
        <p:spPr/>
        <p:txBody>
          <a:bodyPr/>
          <a:lstStyle/>
          <a:p>
            <a:fld id="{60E7CBFD-4C89-4D84-9379-83A4DD977FAD}" type="datetimeFigureOut">
              <a:rPr lang="zh-CN" altLang="en-US" smtClean="0"/>
              <a:t>2020/12/10</a:t>
            </a:fld>
            <a:endParaRPr lang="zh-CN" altLang="en-US"/>
          </a:p>
        </p:txBody>
      </p:sp>
      <p:sp>
        <p:nvSpPr>
          <p:cNvPr id="4" name="页脚占位符 3">
            <a:extLst>
              <a:ext uri="{FF2B5EF4-FFF2-40B4-BE49-F238E27FC236}">
                <a16:creationId xmlns:a16="http://schemas.microsoft.com/office/drawing/2014/main" id="{F36F0E30-135D-4EA6-A5CC-70B18E0CF0F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AD586C1-2FD2-4C3F-A221-1FCC1C5B0DFB}"/>
              </a:ext>
            </a:extLst>
          </p:cNvPr>
          <p:cNvSpPr>
            <a:spLocks noGrp="1"/>
          </p:cNvSpPr>
          <p:nvPr>
            <p:ph type="sldNum" sz="quarter" idx="12"/>
          </p:nvPr>
        </p:nvSpPr>
        <p:spPr/>
        <p:txBody>
          <a:body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164982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007359-1D07-41BB-B0FB-E8CCD6175494}"/>
              </a:ext>
            </a:extLst>
          </p:cNvPr>
          <p:cNvSpPr>
            <a:spLocks noGrp="1"/>
          </p:cNvSpPr>
          <p:nvPr>
            <p:ph type="dt" sz="half" idx="10"/>
          </p:nvPr>
        </p:nvSpPr>
        <p:spPr/>
        <p:txBody>
          <a:bodyPr/>
          <a:lstStyle/>
          <a:p>
            <a:fld id="{60E7CBFD-4C89-4D84-9379-83A4DD977FAD}" type="datetimeFigureOut">
              <a:rPr lang="zh-CN" altLang="en-US" smtClean="0"/>
              <a:t>2020/12/10</a:t>
            </a:fld>
            <a:endParaRPr lang="zh-CN" altLang="en-US"/>
          </a:p>
        </p:txBody>
      </p:sp>
      <p:sp>
        <p:nvSpPr>
          <p:cNvPr id="3" name="页脚占位符 2">
            <a:extLst>
              <a:ext uri="{FF2B5EF4-FFF2-40B4-BE49-F238E27FC236}">
                <a16:creationId xmlns:a16="http://schemas.microsoft.com/office/drawing/2014/main" id="{CD6965CC-34DA-4FD6-9B1F-074319631F8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EA91FEE-71A8-42BF-B032-2B60A62D4B76}"/>
              </a:ext>
            </a:extLst>
          </p:cNvPr>
          <p:cNvSpPr>
            <a:spLocks noGrp="1"/>
          </p:cNvSpPr>
          <p:nvPr>
            <p:ph type="sldNum" sz="quarter" idx="12"/>
          </p:nvPr>
        </p:nvSpPr>
        <p:spPr/>
        <p:txBody>
          <a:body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240451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7317F4-3BB2-4CAB-9049-375161EA1D4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C77B10E-541B-444D-A086-09C75E9BD0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98A7409-FFCE-4E62-A49C-EA44AEC9B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0DE7B7-FD94-4FB3-A45F-9C37FB85A327}"/>
              </a:ext>
            </a:extLst>
          </p:cNvPr>
          <p:cNvSpPr>
            <a:spLocks noGrp="1"/>
          </p:cNvSpPr>
          <p:nvPr>
            <p:ph type="dt" sz="half" idx="10"/>
          </p:nvPr>
        </p:nvSpPr>
        <p:spPr/>
        <p:txBody>
          <a:bodyPr/>
          <a:lstStyle/>
          <a:p>
            <a:fld id="{60E7CBFD-4C89-4D84-9379-83A4DD977FAD}" type="datetimeFigureOut">
              <a:rPr lang="zh-CN" altLang="en-US" smtClean="0"/>
              <a:t>2020/12/10</a:t>
            </a:fld>
            <a:endParaRPr lang="zh-CN" altLang="en-US"/>
          </a:p>
        </p:txBody>
      </p:sp>
      <p:sp>
        <p:nvSpPr>
          <p:cNvPr id="6" name="页脚占位符 5">
            <a:extLst>
              <a:ext uri="{FF2B5EF4-FFF2-40B4-BE49-F238E27FC236}">
                <a16:creationId xmlns:a16="http://schemas.microsoft.com/office/drawing/2014/main" id="{2747E9D9-06E6-4438-8240-5A167A15D7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B948EE-CF07-4C15-A0B7-AE656ECBA477}"/>
              </a:ext>
            </a:extLst>
          </p:cNvPr>
          <p:cNvSpPr>
            <a:spLocks noGrp="1"/>
          </p:cNvSpPr>
          <p:nvPr>
            <p:ph type="sldNum" sz="quarter" idx="12"/>
          </p:nvPr>
        </p:nvSpPr>
        <p:spPr/>
        <p:txBody>
          <a:body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252600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50A2A-B129-454F-919B-B630DC9B5E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583152-2F89-4AF9-9A2B-9E7F27B0B5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402DBA6-3BFD-4074-B55F-257C592FE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AC4717-8C1B-4400-89E1-D34DAE6D030F}"/>
              </a:ext>
            </a:extLst>
          </p:cNvPr>
          <p:cNvSpPr>
            <a:spLocks noGrp="1"/>
          </p:cNvSpPr>
          <p:nvPr>
            <p:ph type="dt" sz="half" idx="10"/>
          </p:nvPr>
        </p:nvSpPr>
        <p:spPr/>
        <p:txBody>
          <a:bodyPr/>
          <a:lstStyle/>
          <a:p>
            <a:fld id="{60E7CBFD-4C89-4D84-9379-83A4DD977FAD}" type="datetimeFigureOut">
              <a:rPr lang="zh-CN" altLang="en-US" smtClean="0"/>
              <a:t>2020/12/10</a:t>
            </a:fld>
            <a:endParaRPr lang="zh-CN" altLang="en-US"/>
          </a:p>
        </p:txBody>
      </p:sp>
      <p:sp>
        <p:nvSpPr>
          <p:cNvPr id="6" name="页脚占位符 5">
            <a:extLst>
              <a:ext uri="{FF2B5EF4-FFF2-40B4-BE49-F238E27FC236}">
                <a16:creationId xmlns:a16="http://schemas.microsoft.com/office/drawing/2014/main" id="{662070C3-A878-4FB8-91BC-EE7D748CDA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9B48B0-2C74-4FAB-9A6D-0F24908585FA}"/>
              </a:ext>
            </a:extLst>
          </p:cNvPr>
          <p:cNvSpPr>
            <a:spLocks noGrp="1"/>
          </p:cNvSpPr>
          <p:nvPr>
            <p:ph type="sldNum" sz="quarter" idx="12"/>
          </p:nvPr>
        </p:nvSpPr>
        <p:spPr/>
        <p:txBody>
          <a:body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1577729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EDE7EE-B69F-4CCA-922D-99D0D0C1AC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B39F20-995A-40F3-9C63-D39F7FFF37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1480EE-A299-437F-8D8F-A0BEC2DBFD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E7CBFD-4C89-4D84-9379-83A4DD977FAD}" type="datetimeFigureOut">
              <a:rPr lang="zh-CN" altLang="en-US" smtClean="0"/>
              <a:t>2020/12/10</a:t>
            </a:fld>
            <a:endParaRPr lang="zh-CN" altLang="en-US"/>
          </a:p>
        </p:txBody>
      </p:sp>
      <p:sp>
        <p:nvSpPr>
          <p:cNvPr id="5" name="页脚占位符 4">
            <a:extLst>
              <a:ext uri="{FF2B5EF4-FFF2-40B4-BE49-F238E27FC236}">
                <a16:creationId xmlns:a16="http://schemas.microsoft.com/office/drawing/2014/main" id="{A726BD8D-A994-495E-B012-D78E1A1C3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A6FDF39-C94C-49DE-95E2-7912CA2A20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4817D-055B-4D6B-B175-F04B3464C969}" type="slidenum">
              <a:rPr lang="zh-CN" altLang="en-US" smtClean="0"/>
              <a:t>‹#›</a:t>
            </a:fld>
            <a:endParaRPr lang="zh-CN" altLang="en-US"/>
          </a:p>
        </p:txBody>
      </p:sp>
    </p:spTree>
    <p:extLst>
      <p:ext uri="{BB962C8B-B14F-4D97-AF65-F5344CB8AC3E}">
        <p14:creationId xmlns:p14="http://schemas.microsoft.com/office/powerpoint/2010/main" val="4239348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EC732C-97CE-4AAA-9B41-C05DEA17DA39}"/>
              </a:ext>
            </a:extLst>
          </p:cNvPr>
          <p:cNvPicPr>
            <a:picLocks noChangeAspect="1"/>
          </p:cNvPicPr>
          <p:nvPr/>
        </p:nvPicPr>
        <p:blipFill rotWithShape="1">
          <a:blip r:embed="rId2"/>
          <a:srcRect l="229" r="10883"/>
          <a:stretch/>
        </p:blipFill>
        <p:spPr>
          <a:xfrm>
            <a:off x="-78808" y="-89055"/>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标题 1">
            <a:extLst>
              <a:ext uri="{FF2B5EF4-FFF2-40B4-BE49-F238E27FC236}">
                <a16:creationId xmlns:a16="http://schemas.microsoft.com/office/drawing/2014/main" id="{9AB8C784-8791-4737-B0AF-DA126174015B}"/>
              </a:ext>
            </a:extLst>
          </p:cNvPr>
          <p:cNvSpPr>
            <a:spLocks noGrp="1"/>
          </p:cNvSpPr>
          <p:nvPr>
            <p:ph type="ctrTitle"/>
          </p:nvPr>
        </p:nvSpPr>
        <p:spPr>
          <a:xfrm>
            <a:off x="8022021" y="3231931"/>
            <a:ext cx="3852041" cy="1834056"/>
          </a:xfrm>
        </p:spPr>
        <p:txBody>
          <a:bodyPr>
            <a:normAutofit fontScale="90000"/>
          </a:bodyPr>
          <a:lstStyle/>
          <a:p>
            <a:r>
              <a:rPr lang="en-US" altLang="zh-CN" sz="4000" dirty="0"/>
              <a:t>Speech Synthesis And Perception With Envelope Cue </a:t>
            </a:r>
            <a:endParaRPr lang="zh-CN" altLang="en-US" sz="4000" dirty="0"/>
          </a:p>
        </p:txBody>
      </p:sp>
      <p:sp>
        <p:nvSpPr>
          <p:cNvPr id="3" name="副标题 2">
            <a:extLst>
              <a:ext uri="{FF2B5EF4-FFF2-40B4-BE49-F238E27FC236}">
                <a16:creationId xmlns:a16="http://schemas.microsoft.com/office/drawing/2014/main" id="{5F19BEB4-977E-477E-8C71-5297817A0A10}"/>
              </a:ext>
            </a:extLst>
          </p:cNvPr>
          <p:cNvSpPr>
            <a:spLocks noGrp="1"/>
          </p:cNvSpPr>
          <p:nvPr>
            <p:ph type="subTitle" idx="1"/>
          </p:nvPr>
        </p:nvSpPr>
        <p:spPr>
          <a:xfrm>
            <a:off x="7782910" y="5242675"/>
            <a:ext cx="4330262" cy="683284"/>
          </a:xfrm>
        </p:spPr>
        <p:txBody>
          <a:bodyPr>
            <a:normAutofit/>
          </a:bodyPr>
          <a:lstStyle/>
          <a:p>
            <a:r>
              <a:rPr lang="en-US" altLang="zh-CN" sz="2000" dirty="0"/>
              <a:t>//name</a:t>
            </a:r>
            <a:endParaRPr lang="zh-CN" altLang="en-US" sz="2000" dirty="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773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E3D53-CAC9-439E-9460-D3151673DD4C}"/>
              </a:ext>
            </a:extLst>
          </p:cNvPr>
          <p:cNvSpPr>
            <a:spLocks noGrp="1"/>
          </p:cNvSpPr>
          <p:nvPr>
            <p:ph type="title"/>
          </p:nvPr>
        </p:nvSpPr>
        <p:spPr/>
        <p:txBody>
          <a:bodyPr/>
          <a:lstStyle/>
          <a:p>
            <a:pPr marL="571500" indent="-57150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Introduce</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E5BA6C9-82DE-4D39-97CF-BA6D3FD22206}"/>
              </a:ext>
            </a:extLst>
          </p:cNvPr>
          <p:cNvSpPr>
            <a:spLocks noGrp="1"/>
          </p:cNvSpPr>
          <p:nvPr>
            <p:ph idx="1"/>
          </p:nvPr>
        </p:nvSpPr>
        <p:spPr/>
        <p:txBody>
          <a:bodyPr>
            <a:normAutofit/>
          </a:bodyPr>
          <a:lstStyle/>
          <a:p>
            <a:pPr marL="0" indent="0">
              <a:buNone/>
            </a:pPr>
            <a:r>
              <a:rPr lang="en-US" altLang="zh-CN" sz="2400" dirty="0">
                <a:latin typeface="Bahnschrift" panose="020B0502040204020203" pitchFamily="34" charset="0"/>
                <a:cs typeface="Times New Roman" panose="02020603050405020304" pitchFamily="18" charset="0"/>
              </a:rPr>
              <a:t>In this project, we successfully implemented a vocoder to simulate the behavior of hearing aids and estimated the intelligibility with various parameters and input materials. Furthermore, we explored whether noise reduction can improve hearing aid users’ perceptual experience. And we managed to achieve an GUI by </a:t>
            </a:r>
            <a:r>
              <a:rPr lang="en-US" altLang="zh-CN" sz="2400" dirty="0" err="1">
                <a:latin typeface="Bahnschrift" panose="020B0502040204020203" pitchFamily="34" charset="0"/>
                <a:cs typeface="Times New Roman" panose="02020603050405020304" pitchFamily="18" charset="0"/>
              </a:rPr>
              <a:t>mlapp</a:t>
            </a:r>
            <a:r>
              <a:rPr lang="en-US" altLang="zh-CN" sz="2400" dirty="0">
                <a:latin typeface="Bahnschrift" panose="020B0502040204020203" pitchFamily="34" charset="0"/>
                <a:cs typeface="Times New Roman" panose="02020603050405020304" pitchFamily="18" charset="0"/>
              </a:rPr>
              <a:t>. </a:t>
            </a:r>
          </a:p>
        </p:txBody>
      </p:sp>
      <p:pic>
        <p:nvPicPr>
          <p:cNvPr id="5" name="图片 4">
            <a:extLst>
              <a:ext uri="{FF2B5EF4-FFF2-40B4-BE49-F238E27FC236}">
                <a16:creationId xmlns:a16="http://schemas.microsoft.com/office/drawing/2014/main" id="{81A8B95E-DB8A-49CD-9AE1-19BD8FC8A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039" y="3729344"/>
            <a:ext cx="3066667" cy="2447619"/>
          </a:xfrm>
          <a:prstGeom prst="rect">
            <a:avLst/>
          </a:prstGeom>
        </p:spPr>
      </p:pic>
      <p:sp>
        <p:nvSpPr>
          <p:cNvPr id="6" name="文本框 5">
            <a:extLst>
              <a:ext uri="{FF2B5EF4-FFF2-40B4-BE49-F238E27FC236}">
                <a16:creationId xmlns:a16="http://schemas.microsoft.com/office/drawing/2014/main" id="{C8140775-C669-4911-9AF0-50DD42121E5E}"/>
              </a:ext>
            </a:extLst>
          </p:cNvPr>
          <p:cNvSpPr txBox="1"/>
          <p:nvPr/>
        </p:nvSpPr>
        <p:spPr>
          <a:xfrm>
            <a:off x="4678878" y="4953153"/>
            <a:ext cx="1632857" cy="261610"/>
          </a:xfrm>
          <a:prstGeom prst="rect">
            <a:avLst/>
          </a:prstGeom>
          <a:noFill/>
        </p:spPr>
        <p:txBody>
          <a:bodyPr wrap="square" rtlCol="0">
            <a:spAutoFit/>
          </a:bodyPr>
          <a:lstStyle/>
          <a:p>
            <a:r>
              <a:rPr lang="en-US" altLang="zh-CN" sz="1100">
                <a:solidFill>
                  <a:schemeClr val="bg1">
                    <a:lumMod val="50000"/>
                  </a:schemeClr>
                </a:solidFill>
              </a:rPr>
              <a:t>Screen Shot of the app</a:t>
            </a:r>
            <a:endParaRPr lang="zh-CN" altLang="en-US" sz="1100" dirty="0">
              <a:solidFill>
                <a:schemeClr val="bg1">
                  <a:lumMod val="50000"/>
                </a:schemeClr>
              </a:solidFill>
            </a:endParaRPr>
          </a:p>
        </p:txBody>
      </p:sp>
    </p:spTree>
    <p:extLst>
      <p:ext uri="{BB962C8B-B14F-4D97-AF65-F5344CB8AC3E}">
        <p14:creationId xmlns:p14="http://schemas.microsoft.com/office/powerpoint/2010/main" val="3194636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ABEBA-2230-4667-9C5C-D2BB56269A62}"/>
              </a:ext>
            </a:extLst>
          </p:cNvPr>
          <p:cNvSpPr>
            <a:spLocks noGrp="1"/>
          </p:cNvSpPr>
          <p:nvPr>
            <p:ph type="title"/>
          </p:nvPr>
        </p:nvSpPr>
        <p:spPr/>
        <p:txBody>
          <a:bodyPr/>
          <a:lstStyle/>
          <a:p>
            <a:r>
              <a:rPr lang="en-US" altLang="zh-CN" dirty="0"/>
              <a:t>Background Knowledge</a:t>
            </a:r>
            <a:endParaRPr lang="zh-CN" altLang="en-US" dirty="0"/>
          </a:p>
        </p:txBody>
      </p:sp>
      <p:sp>
        <p:nvSpPr>
          <p:cNvPr id="3" name="内容占位符 2">
            <a:extLst>
              <a:ext uri="{FF2B5EF4-FFF2-40B4-BE49-F238E27FC236}">
                <a16:creationId xmlns:a16="http://schemas.microsoft.com/office/drawing/2014/main" id="{ADCB4736-E3E8-4D0A-B643-26BE4B18C18E}"/>
              </a:ext>
            </a:extLst>
          </p:cNvPr>
          <p:cNvSpPr>
            <a:spLocks noGrp="1"/>
          </p:cNvSpPr>
          <p:nvPr>
            <p:ph idx="1"/>
          </p:nvPr>
        </p:nvSpPr>
        <p:spPr/>
        <p:txBody>
          <a:bodyPr/>
          <a:lstStyle/>
          <a:p>
            <a:r>
              <a:rPr lang="en-US" altLang="zh-CN" dirty="0"/>
              <a:t>//</a:t>
            </a:r>
            <a:r>
              <a:rPr lang="en-US" altLang="zh-CN" dirty="0">
                <a:solidFill>
                  <a:srgbClr val="00B0F0"/>
                </a:solidFill>
              </a:rPr>
              <a:t>TODO</a:t>
            </a:r>
            <a:r>
              <a:rPr lang="en-US" altLang="zh-CN" dirty="0"/>
              <a:t> add something or delete this page</a:t>
            </a:r>
            <a:endParaRPr lang="zh-CN" altLang="en-US" dirty="0"/>
          </a:p>
        </p:txBody>
      </p:sp>
    </p:spTree>
    <p:extLst>
      <p:ext uri="{BB962C8B-B14F-4D97-AF65-F5344CB8AC3E}">
        <p14:creationId xmlns:p14="http://schemas.microsoft.com/office/powerpoint/2010/main" val="99212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16EBC-89CB-4636-B7A5-142783008B3D}"/>
              </a:ext>
            </a:extLst>
          </p:cNvPr>
          <p:cNvSpPr>
            <a:spLocks noGrp="1"/>
          </p:cNvSpPr>
          <p:nvPr>
            <p:ph type="title"/>
          </p:nvPr>
        </p:nvSpPr>
        <p:spPr/>
        <p:txBody>
          <a:bodyPr/>
          <a:lstStyle/>
          <a:p>
            <a:r>
              <a:rPr lang="en-US" altLang="zh-CN" dirty="0"/>
              <a:t>Learnings</a:t>
            </a:r>
            <a:endParaRPr lang="zh-CN" altLang="en-US" dirty="0"/>
          </a:p>
        </p:txBody>
      </p:sp>
      <p:sp>
        <p:nvSpPr>
          <p:cNvPr id="3" name="内容占位符 2">
            <a:extLst>
              <a:ext uri="{FF2B5EF4-FFF2-40B4-BE49-F238E27FC236}">
                <a16:creationId xmlns:a16="http://schemas.microsoft.com/office/drawing/2014/main" id="{5A867B1B-43A6-4AF8-AC67-EC28614833ED}"/>
              </a:ext>
            </a:extLst>
          </p:cNvPr>
          <p:cNvSpPr>
            <a:spLocks noGrp="1"/>
          </p:cNvSpPr>
          <p:nvPr>
            <p:ph idx="1"/>
          </p:nvPr>
        </p:nvSpPr>
        <p:spPr/>
        <p:txBody>
          <a:bodyPr/>
          <a:lstStyle/>
          <a:p>
            <a:r>
              <a:rPr lang="en-US" altLang="zh-CN" sz="2800" dirty="0">
                <a:latin typeface="Bahnschrift" panose="020B0502040204020203" pitchFamily="34" charset="0"/>
                <a:cs typeface="Times New Roman" panose="02020603050405020304" pitchFamily="18" charset="0"/>
              </a:rPr>
              <a:t>Our study showed that the number of frequency channels dominates the performance of the vocoder, and CIs are sensitive to the tonal features of inputs. Additionally, the noise reduction approach improves the intelligibility of the performance in a noisy environment.</a:t>
            </a:r>
            <a:endParaRPr lang="zh-CN" altLang="en-US" dirty="0"/>
          </a:p>
        </p:txBody>
      </p:sp>
    </p:spTree>
    <p:extLst>
      <p:ext uri="{BB962C8B-B14F-4D97-AF65-F5344CB8AC3E}">
        <p14:creationId xmlns:p14="http://schemas.microsoft.com/office/powerpoint/2010/main" val="366986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743ED-6AEA-472F-98B9-474534CA7130}"/>
              </a:ext>
            </a:extLst>
          </p:cNvPr>
          <p:cNvSpPr>
            <a:spLocks noGrp="1"/>
          </p:cNvSpPr>
          <p:nvPr>
            <p:ph type="title"/>
          </p:nvPr>
        </p:nvSpPr>
        <p:spPr/>
        <p:txBody>
          <a:bodyPr/>
          <a:lstStyle/>
          <a:p>
            <a:r>
              <a:rPr lang="en-US" altLang="zh-CN" dirty="0"/>
              <a:t>Critical Thinking</a:t>
            </a:r>
            <a:endParaRPr lang="zh-CN" altLang="en-US" dirty="0"/>
          </a:p>
        </p:txBody>
      </p:sp>
      <p:sp>
        <p:nvSpPr>
          <p:cNvPr id="3" name="内容占位符 2">
            <a:extLst>
              <a:ext uri="{FF2B5EF4-FFF2-40B4-BE49-F238E27FC236}">
                <a16:creationId xmlns:a16="http://schemas.microsoft.com/office/drawing/2014/main" id="{9DA0D737-56B2-4EDC-92B1-BEDB77F75CC2}"/>
              </a:ext>
            </a:extLst>
          </p:cNvPr>
          <p:cNvSpPr>
            <a:spLocks noGrp="1"/>
          </p:cNvSpPr>
          <p:nvPr>
            <p:ph idx="1"/>
          </p:nvPr>
        </p:nvSpPr>
        <p:spPr/>
        <p:txBody>
          <a:bodyPr/>
          <a:lstStyle/>
          <a:p>
            <a:r>
              <a:rPr lang="en-US" altLang="zh-CN" dirty="0"/>
              <a:t>First we try to manually split up each sections for different Ns, but we found that to hard when N is relatively large. So we change the way of simulations and use a vectorized one, which really increase our productivity, and further more, gives us an interface which can be linked to the GUI. </a:t>
            </a:r>
            <a:endParaRPr lang="zh-CN" altLang="en-US" dirty="0"/>
          </a:p>
        </p:txBody>
      </p:sp>
    </p:spTree>
    <p:extLst>
      <p:ext uri="{BB962C8B-B14F-4D97-AF65-F5344CB8AC3E}">
        <p14:creationId xmlns:p14="http://schemas.microsoft.com/office/powerpoint/2010/main" val="663784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58FCE-9F4D-4A34-8CEE-C3244AE1A7AC}"/>
              </a:ext>
            </a:extLst>
          </p:cNvPr>
          <p:cNvSpPr>
            <a:spLocks noGrp="1"/>
          </p:cNvSpPr>
          <p:nvPr>
            <p:ph type="title"/>
          </p:nvPr>
        </p:nvSpPr>
        <p:spPr/>
        <p:txBody>
          <a:bodyPr/>
          <a:lstStyle/>
          <a:p>
            <a:r>
              <a:rPr lang="en-US" altLang="zh-CN" dirty="0"/>
              <a:t>Results</a:t>
            </a:r>
            <a:endParaRPr lang="zh-CN" altLang="en-US" dirty="0"/>
          </a:p>
        </p:txBody>
      </p:sp>
      <p:sp>
        <p:nvSpPr>
          <p:cNvPr id="3" name="内容占位符 2">
            <a:extLst>
              <a:ext uri="{FF2B5EF4-FFF2-40B4-BE49-F238E27FC236}">
                <a16:creationId xmlns:a16="http://schemas.microsoft.com/office/drawing/2014/main" id="{1BDBC166-CB35-4435-8307-4E1F03CBD9C0}"/>
              </a:ext>
            </a:extLst>
          </p:cNvPr>
          <p:cNvSpPr>
            <a:spLocks noGrp="1"/>
          </p:cNvSpPr>
          <p:nvPr>
            <p:ph idx="1"/>
          </p:nvPr>
        </p:nvSpPr>
        <p:spPr/>
        <p:txBody>
          <a:bodyPr/>
          <a:lstStyle/>
          <a:p>
            <a:r>
              <a:rPr lang="en-US" altLang="zh-CN" dirty="0"/>
              <a:t>//</a:t>
            </a:r>
            <a:r>
              <a:rPr lang="en-US" altLang="zh-CN" dirty="0">
                <a:solidFill>
                  <a:srgbClr val="00B0F0"/>
                </a:solidFill>
              </a:rPr>
              <a:t>TODO</a:t>
            </a:r>
            <a:r>
              <a:rPr lang="en-US" altLang="zh-CN" dirty="0"/>
              <a:t> add Outside links or something else</a:t>
            </a:r>
            <a:endParaRPr lang="zh-CN" altLang="en-US" dirty="0"/>
          </a:p>
        </p:txBody>
      </p:sp>
    </p:spTree>
    <p:extLst>
      <p:ext uri="{BB962C8B-B14F-4D97-AF65-F5344CB8AC3E}">
        <p14:creationId xmlns:p14="http://schemas.microsoft.com/office/powerpoint/2010/main" val="1839322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BA4006-B4E6-4D90-B7EE-4A182BC2FBF5}"/>
              </a:ext>
            </a:extLst>
          </p:cNvPr>
          <p:cNvSpPr>
            <a:spLocks noGrp="1"/>
          </p:cNvSpPr>
          <p:nvPr>
            <p:ph type="title"/>
          </p:nvPr>
        </p:nvSpPr>
        <p:spPr/>
        <p:txBody>
          <a:bodyPr/>
          <a:lstStyle/>
          <a:p>
            <a:r>
              <a:rPr lang="en-US" altLang="zh-CN" dirty="0"/>
              <a:t>Team effort</a:t>
            </a:r>
            <a:endParaRPr lang="zh-CN" altLang="en-US" dirty="0"/>
          </a:p>
        </p:txBody>
      </p:sp>
      <p:sp>
        <p:nvSpPr>
          <p:cNvPr id="3" name="内容占位符 2">
            <a:extLst>
              <a:ext uri="{FF2B5EF4-FFF2-40B4-BE49-F238E27FC236}">
                <a16:creationId xmlns:a16="http://schemas.microsoft.com/office/drawing/2014/main" id="{626FC59D-ADD6-4353-BC24-C2E61C0A4F6F}"/>
              </a:ext>
            </a:extLst>
          </p:cNvPr>
          <p:cNvSpPr>
            <a:spLocks noGrp="1"/>
          </p:cNvSpPr>
          <p:nvPr>
            <p:ph idx="1"/>
          </p:nvPr>
        </p:nvSpPr>
        <p:spPr/>
        <p:txBody>
          <a:bodyPr/>
          <a:lstStyle/>
          <a:p>
            <a:r>
              <a:rPr lang="en-US" altLang="zh-CN" dirty="0"/>
              <a:t>//</a:t>
            </a:r>
            <a:r>
              <a:rPr lang="en-US" altLang="zh-CN" dirty="0">
                <a:solidFill>
                  <a:srgbClr val="00B0F0"/>
                </a:solidFill>
              </a:rPr>
              <a:t>TODO</a:t>
            </a:r>
            <a:r>
              <a:rPr lang="en-US" altLang="zh-CN" dirty="0"/>
              <a:t> finish this</a:t>
            </a:r>
            <a:endParaRPr lang="zh-CN" altLang="en-US" dirty="0"/>
          </a:p>
        </p:txBody>
      </p:sp>
    </p:spTree>
    <p:extLst>
      <p:ext uri="{BB962C8B-B14F-4D97-AF65-F5344CB8AC3E}">
        <p14:creationId xmlns:p14="http://schemas.microsoft.com/office/powerpoint/2010/main" val="34042810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200</Words>
  <Application>Microsoft Office PowerPoint</Application>
  <PresentationFormat>宽屏</PresentationFormat>
  <Paragraphs>15</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等线 Light</vt:lpstr>
      <vt:lpstr>Arial</vt:lpstr>
      <vt:lpstr>Bahnschrift</vt:lpstr>
      <vt:lpstr>Times New Roman</vt:lpstr>
      <vt:lpstr>Office 主题​​</vt:lpstr>
      <vt:lpstr>Speech Synthesis And Perception With Envelope Cue </vt:lpstr>
      <vt:lpstr>Introduce</vt:lpstr>
      <vt:lpstr>Background Knowledge</vt:lpstr>
      <vt:lpstr>Learnings</vt:lpstr>
      <vt:lpstr>Critical Thinking</vt:lpstr>
      <vt:lpstr>Results</vt:lpstr>
      <vt:lpstr>Team effort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Synthesis And Perception With Envelope Cue</dc:title>
  <dc:creator>An Guangyan</dc:creator>
  <cp:lastModifiedBy>An Guangyan</cp:lastModifiedBy>
  <cp:revision>6</cp:revision>
  <dcterms:created xsi:type="dcterms:W3CDTF">2020-12-10T11:58:12Z</dcterms:created>
  <dcterms:modified xsi:type="dcterms:W3CDTF">2020-12-10T13:29:45Z</dcterms:modified>
</cp:coreProperties>
</file>