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5" r:id="rId7"/>
    <p:sldId id="266" r:id="rId8"/>
    <p:sldId id="267" r:id="rId9"/>
    <p:sldId id="268" r:id="rId10"/>
    <p:sldId id="263" r:id="rId11"/>
    <p:sldId id="269" r:id="rId12"/>
    <p:sldId id="260" r:id="rId13"/>
    <p:sldId id="271" r:id="rId14"/>
    <p:sldId id="270"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 Guangyan" initials="AG" lastIdx="1" clrIdx="0">
    <p:extLst>
      <p:ext uri="{19B8F6BF-5375-455C-9EA6-DF929625EA0E}">
        <p15:presenceInfo xmlns:p15="http://schemas.microsoft.com/office/powerpoint/2012/main" userId="43224bdcf5d9c8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A030A-4FF1-4FFD-A8F2-23137B4CEC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97509D-C3B1-4149-8BBC-A99C42FC3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17F87F-4474-4FCD-AB80-054837AE067C}"/>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5" name="页脚占位符 4">
            <a:extLst>
              <a:ext uri="{FF2B5EF4-FFF2-40B4-BE49-F238E27FC236}">
                <a16:creationId xmlns:a16="http://schemas.microsoft.com/office/drawing/2014/main" id="{EF427935-A612-430B-BE87-A35D8F09D6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D34B6-85A6-41E6-9B98-C31C3CB8D49C}"/>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89070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5B6D7-3E56-40BE-8BDE-1BFA7A7E8C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11FA07-887D-40E2-9E81-F2E3D3A2AA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64536-814F-45F9-847A-A67F7978E927}"/>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5" name="页脚占位符 4">
            <a:extLst>
              <a:ext uri="{FF2B5EF4-FFF2-40B4-BE49-F238E27FC236}">
                <a16:creationId xmlns:a16="http://schemas.microsoft.com/office/drawing/2014/main" id="{87859647-58B8-4259-9501-D5839BAA8A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D1AD3-2256-475E-BE5A-B80413CC8E4F}"/>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61157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28334A-7D6D-4378-811C-ECE66FDEAFA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495636-5137-45BF-B565-EB10E80F9C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5B138-8C30-4EE6-B9AD-45AECABCC07A}"/>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5" name="页脚占位符 4">
            <a:extLst>
              <a:ext uri="{FF2B5EF4-FFF2-40B4-BE49-F238E27FC236}">
                <a16:creationId xmlns:a16="http://schemas.microsoft.com/office/drawing/2014/main" id="{23A622C1-2B85-4223-98FA-F50304CE79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D3874-597C-419B-8EEA-C79D7F1DF19F}"/>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49781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BB2A7-A02E-4503-BBCB-A28B031798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551E31-030F-404F-81A8-FAA8103C9EA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6BFB4B-469C-4931-A7FA-F04BD03EF66E}"/>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5" name="页脚占位符 4">
            <a:extLst>
              <a:ext uri="{FF2B5EF4-FFF2-40B4-BE49-F238E27FC236}">
                <a16:creationId xmlns:a16="http://schemas.microsoft.com/office/drawing/2014/main" id="{1F62CFE4-A9DC-4CCA-BBA6-6854D94CBA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A8BF58-38EF-42A9-989C-1DFE6EB4395B}"/>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37049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F93FE-9655-4BD8-ACAF-24723AE418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E15403-B0A7-4959-AE8C-B00E938ED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FF715B-7E4E-4C19-A18C-81DEDF09ECBE}"/>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5" name="页脚占位符 4">
            <a:extLst>
              <a:ext uri="{FF2B5EF4-FFF2-40B4-BE49-F238E27FC236}">
                <a16:creationId xmlns:a16="http://schemas.microsoft.com/office/drawing/2014/main" id="{27AAB225-DE54-432A-AA79-6C582B0294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A065C6-AA1F-4218-B668-4F6D2E1255C1}"/>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315439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F2375-5E12-4707-AC28-A10EFDE4E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B4E532-8ACA-41E7-91FD-31052A2D2A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BD3CD5-5FD4-4350-BA2E-73A6114E2B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0780A8-F6CA-424C-B884-2B0C21C1395B}"/>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6" name="页脚占位符 5">
            <a:extLst>
              <a:ext uri="{FF2B5EF4-FFF2-40B4-BE49-F238E27FC236}">
                <a16:creationId xmlns:a16="http://schemas.microsoft.com/office/drawing/2014/main" id="{934586EA-60EF-4F38-B11E-50DDF46306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7F33F-7235-4BF5-8094-6EFE0519F480}"/>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0838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48DC1-BB79-4AEB-95AE-2E8C1EDF2E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25A6A8-251C-4D53-8AF9-449601ED1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373A1F-6390-498E-BC65-6D9108FF74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CE9589-325B-42B4-835E-C12220F47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4DB95B-7375-4017-9C6F-F875FC278C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C3CCA-9DDF-46C1-B95D-408767A9C572}"/>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8" name="页脚占位符 7">
            <a:extLst>
              <a:ext uri="{FF2B5EF4-FFF2-40B4-BE49-F238E27FC236}">
                <a16:creationId xmlns:a16="http://schemas.microsoft.com/office/drawing/2014/main" id="{127DBECE-B07E-45AF-B49A-C30BCFAAE6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E5B6BD-50E3-46F1-94F1-C6DA6F1FD16D}"/>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64552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D967B-2EBF-4A96-856B-D779DEE488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9BE14FF-4425-48CB-99AA-2B689AE42F52}"/>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4" name="页脚占位符 3">
            <a:extLst>
              <a:ext uri="{FF2B5EF4-FFF2-40B4-BE49-F238E27FC236}">
                <a16:creationId xmlns:a16="http://schemas.microsoft.com/office/drawing/2014/main" id="{F36F0E30-135D-4EA6-A5CC-70B18E0CF0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D586C1-2FD2-4C3F-A221-1FCC1C5B0DFB}"/>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164982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007359-1D07-41BB-B0FB-E8CCD6175494}"/>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3" name="页脚占位符 2">
            <a:extLst>
              <a:ext uri="{FF2B5EF4-FFF2-40B4-BE49-F238E27FC236}">
                <a16:creationId xmlns:a16="http://schemas.microsoft.com/office/drawing/2014/main" id="{CD6965CC-34DA-4FD6-9B1F-074319631F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A91FEE-71A8-42BF-B032-2B60A62D4B76}"/>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40451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317F4-3BB2-4CAB-9049-375161EA1D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77B10E-541B-444D-A086-09C75E9BD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8A7409-FFCE-4E62-A49C-EA44AEC9B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0DE7B7-FD94-4FB3-A45F-9C37FB85A327}"/>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6" name="页脚占位符 5">
            <a:extLst>
              <a:ext uri="{FF2B5EF4-FFF2-40B4-BE49-F238E27FC236}">
                <a16:creationId xmlns:a16="http://schemas.microsoft.com/office/drawing/2014/main" id="{2747E9D9-06E6-4438-8240-5A167A15D7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948EE-CF07-4C15-A0B7-AE656ECBA477}"/>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52600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50A2A-B129-454F-919B-B630DC9B5E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583152-2F89-4AF9-9A2B-9E7F27B0B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02DBA6-3BFD-4074-B55F-257C592FE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AC4717-8C1B-4400-89E1-D34DAE6D030F}"/>
              </a:ext>
            </a:extLst>
          </p:cNvPr>
          <p:cNvSpPr>
            <a:spLocks noGrp="1"/>
          </p:cNvSpPr>
          <p:nvPr>
            <p:ph type="dt" sz="half" idx="10"/>
          </p:nvPr>
        </p:nvSpPr>
        <p:spPr/>
        <p:txBody>
          <a:bodyPr/>
          <a:lstStyle/>
          <a:p>
            <a:fld id="{60E7CBFD-4C89-4D84-9379-83A4DD977FAD}" type="datetimeFigureOut">
              <a:rPr lang="zh-CN" altLang="en-US" smtClean="0"/>
              <a:t>2020/12/11</a:t>
            </a:fld>
            <a:endParaRPr lang="zh-CN" altLang="en-US"/>
          </a:p>
        </p:txBody>
      </p:sp>
      <p:sp>
        <p:nvSpPr>
          <p:cNvPr id="6" name="页脚占位符 5">
            <a:extLst>
              <a:ext uri="{FF2B5EF4-FFF2-40B4-BE49-F238E27FC236}">
                <a16:creationId xmlns:a16="http://schemas.microsoft.com/office/drawing/2014/main" id="{662070C3-A878-4FB8-91BC-EE7D748CDA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9B48B0-2C74-4FAB-9A6D-0F24908585FA}"/>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157772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EDE7EE-B69F-4CCA-922D-99D0D0C1A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B39F20-995A-40F3-9C63-D39F7FFF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480EE-A299-437F-8D8F-A0BEC2DBF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7CBFD-4C89-4D84-9379-83A4DD977FAD}" type="datetimeFigureOut">
              <a:rPr lang="zh-CN" altLang="en-US" smtClean="0"/>
              <a:t>2020/12/11</a:t>
            </a:fld>
            <a:endParaRPr lang="zh-CN" altLang="en-US"/>
          </a:p>
        </p:txBody>
      </p:sp>
      <p:sp>
        <p:nvSpPr>
          <p:cNvPr id="5" name="页脚占位符 4">
            <a:extLst>
              <a:ext uri="{FF2B5EF4-FFF2-40B4-BE49-F238E27FC236}">
                <a16:creationId xmlns:a16="http://schemas.microsoft.com/office/drawing/2014/main" id="{A726BD8D-A994-495E-B012-D78E1A1C3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6FDF39-C94C-49DE-95E2-7912CA2A20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4239348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6" Type="http://schemas.openxmlformats.org/officeDocument/2006/relationships/image" Target="../media/image5.png"/><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slideLayout" Target="../slideLayouts/slideLayout2.xml"/><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audio" Target="../media/media7.wav"/></Relationships>
</file>

<file path=ppt/slides/_rels/slide7.xml.rels><?xml version="1.0" encoding="UTF-8" standalone="yes"?>
<Relationships xmlns="http://schemas.openxmlformats.org/package/2006/relationships"><Relationship Id="rId8" Type="http://schemas.openxmlformats.org/officeDocument/2006/relationships/audio" Target="../media/media10.wav"/><Relationship Id="rId3" Type="http://schemas.microsoft.com/office/2007/relationships/media" Target="../media/media4.wav"/><Relationship Id="rId7" Type="http://schemas.microsoft.com/office/2007/relationships/media" Target="../media/media10.wav"/><Relationship Id="rId2" Type="http://schemas.openxmlformats.org/officeDocument/2006/relationships/audio" Target="../media/media8.wav"/><Relationship Id="rId1" Type="http://schemas.microsoft.com/office/2007/relationships/media" Target="../media/media8.wav"/><Relationship Id="rId6" Type="http://schemas.openxmlformats.org/officeDocument/2006/relationships/audio" Target="../media/media9.wav"/><Relationship Id="rId5" Type="http://schemas.microsoft.com/office/2007/relationships/media" Target="../media/media9.wav"/><Relationship Id="rId10" Type="http://schemas.openxmlformats.org/officeDocument/2006/relationships/image" Target="../media/image5.png"/><Relationship Id="rId4" Type="http://schemas.openxmlformats.org/officeDocument/2006/relationships/audio" Target="../media/media4.wav"/><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audio" Target="../media/media14.wav"/><Relationship Id="rId3" Type="http://schemas.microsoft.com/office/2007/relationships/media" Target="../media/media12.wav"/><Relationship Id="rId7" Type="http://schemas.microsoft.com/office/2007/relationships/media" Target="../media/media14.wav"/><Relationship Id="rId12" Type="http://schemas.openxmlformats.org/officeDocument/2006/relationships/image" Target="../media/image5.png"/><Relationship Id="rId2" Type="http://schemas.openxmlformats.org/officeDocument/2006/relationships/audio" Target="../media/media11.wav"/><Relationship Id="rId1" Type="http://schemas.microsoft.com/office/2007/relationships/media" Target="../media/media11.wav"/><Relationship Id="rId6" Type="http://schemas.openxmlformats.org/officeDocument/2006/relationships/audio" Target="../media/media13.wav"/><Relationship Id="rId11" Type="http://schemas.openxmlformats.org/officeDocument/2006/relationships/slideLayout" Target="../slideLayouts/slideLayout2.xml"/><Relationship Id="rId5" Type="http://schemas.microsoft.com/office/2007/relationships/media" Target="../media/media13.wav"/><Relationship Id="rId10" Type="http://schemas.openxmlformats.org/officeDocument/2006/relationships/audio" Target="../media/media15.wav"/><Relationship Id="rId4" Type="http://schemas.openxmlformats.org/officeDocument/2006/relationships/audio" Target="../media/media12.wav"/><Relationship Id="rId9" Type="http://schemas.microsoft.com/office/2007/relationships/media" Target="../media/media15.wav"/></Relationships>
</file>

<file path=ppt/slides/_rels/slide9.xml.rels><?xml version="1.0" encoding="UTF-8" standalone="yes"?>
<Relationships xmlns="http://schemas.openxmlformats.org/package/2006/relationships"><Relationship Id="rId8" Type="http://schemas.openxmlformats.org/officeDocument/2006/relationships/audio" Target="../media/media19.wav"/><Relationship Id="rId3" Type="http://schemas.microsoft.com/office/2007/relationships/media" Target="../media/media17.wav"/><Relationship Id="rId7" Type="http://schemas.microsoft.com/office/2007/relationships/media" Target="../media/media19.wav"/><Relationship Id="rId2" Type="http://schemas.openxmlformats.org/officeDocument/2006/relationships/audio" Target="../media/media16.wav"/><Relationship Id="rId1" Type="http://schemas.microsoft.com/office/2007/relationships/media" Target="../media/media16.wav"/><Relationship Id="rId6" Type="http://schemas.openxmlformats.org/officeDocument/2006/relationships/audio" Target="../media/media18.wav"/><Relationship Id="rId5" Type="http://schemas.microsoft.com/office/2007/relationships/media" Target="../media/media18.wav"/><Relationship Id="rId10" Type="http://schemas.openxmlformats.org/officeDocument/2006/relationships/image" Target="../media/image5.png"/><Relationship Id="rId4" Type="http://schemas.openxmlformats.org/officeDocument/2006/relationships/audio" Target="../media/media17.wav"/><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EC732C-97CE-4AAA-9B41-C05DEA17DA39}"/>
              </a:ext>
            </a:extLst>
          </p:cNvPr>
          <p:cNvPicPr>
            <a:picLocks noChangeAspect="1"/>
          </p:cNvPicPr>
          <p:nvPr/>
        </p:nvPicPr>
        <p:blipFill rotWithShape="1">
          <a:blip r:embed="rId2"/>
          <a:srcRect l="229" r="10883"/>
          <a:stretch/>
        </p:blipFill>
        <p:spPr>
          <a:xfrm>
            <a:off x="-78808" y="-89055"/>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标题 1">
            <a:extLst>
              <a:ext uri="{FF2B5EF4-FFF2-40B4-BE49-F238E27FC236}">
                <a16:creationId xmlns:a16="http://schemas.microsoft.com/office/drawing/2014/main" id="{9AB8C784-8791-4737-B0AF-DA126174015B}"/>
              </a:ext>
            </a:extLst>
          </p:cNvPr>
          <p:cNvSpPr>
            <a:spLocks noGrp="1"/>
          </p:cNvSpPr>
          <p:nvPr>
            <p:ph type="ctrTitle"/>
          </p:nvPr>
        </p:nvSpPr>
        <p:spPr>
          <a:xfrm>
            <a:off x="8022021" y="3231931"/>
            <a:ext cx="3852041" cy="1834056"/>
          </a:xfrm>
        </p:spPr>
        <p:txBody>
          <a:bodyPr>
            <a:normAutofit fontScale="90000"/>
          </a:bodyPr>
          <a:lstStyle/>
          <a:p>
            <a:r>
              <a:rPr lang="en-US" altLang="zh-CN" sz="4000" dirty="0"/>
              <a:t>Speech Synthesis And Perception With Envelope Cue </a:t>
            </a:r>
            <a:endParaRPr lang="zh-CN" altLang="en-US" sz="4000" dirty="0"/>
          </a:p>
        </p:txBody>
      </p:sp>
      <p:sp>
        <p:nvSpPr>
          <p:cNvPr id="3" name="副标题 2">
            <a:extLst>
              <a:ext uri="{FF2B5EF4-FFF2-40B4-BE49-F238E27FC236}">
                <a16:creationId xmlns:a16="http://schemas.microsoft.com/office/drawing/2014/main" id="{5F19BEB4-977E-477E-8C71-5297817A0A10}"/>
              </a:ext>
            </a:extLst>
          </p:cNvPr>
          <p:cNvSpPr>
            <a:spLocks noGrp="1"/>
          </p:cNvSpPr>
          <p:nvPr>
            <p:ph type="subTitle" idx="1"/>
          </p:nvPr>
        </p:nvSpPr>
        <p:spPr>
          <a:xfrm>
            <a:off x="7782910" y="5242675"/>
            <a:ext cx="4330262" cy="683284"/>
          </a:xfrm>
        </p:spPr>
        <p:txBody>
          <a:bodyPr>
            <a:normAutofit/>
          </a:bodyPr>
          <a:lstStyle/>
          <a:p>
            <a:r>
              <a:rPr lang="zh-CN" altLang="en-US" sz="2000" dirty="0"/>
              <a:t>谭文杰 安广言</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773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51F74-6305-45EC-8150-8B49E905D1D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B346AF5-4BC3-43D0-98D3-F2E6CAA18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060" y="365125"/>
            <a:ext cx="8477880" cy="6355988"/>
          </a:xfrm>
        </p:spPr>
      </p:pic>
    </p:spTree>
    <p:extLst>
      <p:ext uri="{BB962C8B-B14F-4D97-AF65-F5344CB8AC3E}">
        <p14:creationId xmlns:p14="http://schemas.microsoft.com/office/powerpoint/2010/main" val="52018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C711B-7A2E-45F0-B138-CEF99228B2EE}"/>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7F8F32B-3C68-464D-A3E6-F819C5BB6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377" y="365125"/>
            <a:ext cx="8055634" cy="6039424"/>
          </a:xfrm>
        </p:spPr>
      </p:pic>
    </p:spTree>
    <p:extLst>
      <p:ext uri="{BB962C8B-B14F-4D97-AF65-F5344CB8AC3E}">
        <p14:creationId xmlns:p14="http://schemas.microsoft.com/office/powerpoint/2010/main" val="177111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3ED-6AEA-472F-98B9-474534CA7130}"/>
              </a:ext>
            </a:extLst>
          </p:cNvPr>
          <p:cNvSpPr>
            <a:spLocks noGrp="1"/>
          </p:cNvSpPr>
          <p:nvPr>
            <p:ph type="title"/>
          </p:nvPr>
        </p:nvSpPr>
        <p:spPr/>
        <p:txBody>
          <a:bodyPr/>
          <a:lstStyle/>
          <a:p>
            <a:r>
              <a:rPr lang="en-US" altLang="zh-CN" dirty="0"/>
              <a:t>Critical Thinking</a:t>
            </a:r>
            <a:endParaRPr lang="zh-CN" altLang="en-US" dirty="0"/>
          </a:p>
        </p:txBody>
      </p:sp>
      <p:sp>
        <p:nvSpPr>
          <p:cNvPr id="3" name="内容占位符 2">
            <a:extLst>
              <a:ext uri="{FF2B5EF4-FFF2-40B4-BE49-F238E27FC236}">
                <a16:creationId xmlns:a16="http://schemas.microsoft.com/office/drawing/2014/main" id="{9DA0D737-56B2-4EDC-92B1-BEDB77F75CC2}"/>
              </a:ext>
            </a:extLst>
          </p:cNvPr>
          <p:cNvSpPr>
            <a:spLocks noGrp="1"/>
          </p:cNvSpPr>
          <p:nvPr>
            <p:ph idx="1"/>
          </p:nvPr>
        </p:nvSpPr>
        <p:spPr/>
        <p:txBody>
          <a:bodyPr/>
          <a:lstStyle/>
          <a:p>
            <a:r>
              <a:rPr lang="en-US" altLang="zh-CN" dirty="0"/>
              <a:t>First we try to manually split up each sections for different Ns, but we found that too hard when N is relatively large. So we change the way of simulations and use a vectorized one, which really increase our productivity, and further more, gives us an interface which can be linked to the GUI. </a:t>
            </a:r>
          </a:p>
          <a:p>
            <a:pPr marL="0" indent="0">
              <a:buNone/>
            </a:pPr>
            <a:endParaRPr lang="en-US" altLang="zh-CN" dirty="0"/>
          </a:p>
          <a:p>
            <a:r>
              <a:rPr lang="en-US" altLang="zh-CN" dirty="0"/>
              <a:t>Second we compare Butterworth, Chebyshev and Bessel filters.</a:t>
            </a:r>
          </a:p>
          <a:p>
            <a:endParaRPr lang="zh-CN" altLang="en-US" dirty="0"/>
          </a:p>
        </p:txBody>
      </p:sp>
    </p:spTree>
    <p:extLst>
      <p:ext uri="{BB962C8B-B14F-4D97-AF65-F5344CB8AC3E}">
        <p14:creationId xmlns:p14="http://schemas.microsoft.com/office/powerpoint/2010/main" val="66378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57E66-44D0-4E58-8FB1-8FE77B819C06}"/>
              </a:ext>
            </a:extLst>
          </p:cNvPr>
          <p:cNvSpPr>
            <a:spLocks noGrp="1"/>
          </p:cNvSpPr>
          <p:nvPr>
            <p:ph type="title"/>
          </p:nvPr>
        </p:nvSpPr>
        <p:spPr/>
        <p:txBody>
          <a:bodyPr/>
          <a:lstStyle/>
          <a:p>
            <a:endParaRPr lang="zh-CN" altLang="en-US"/>
          </a:p>
        </p:txBody>
      </p:sp>
      <p:pic>
        <p:nvPicPr>
          <p:cNvPr id="13" name="内容占位符 12">
            <a:extLst>
              <a:ext uri="{FF2B5EF4-FFF2-40B4-BE49-F238E27FC236}">
                <a16:creationId xmlns:a16="http://schemas.microsoft.com/office/drawing/2014/main" id="{7D7ABBE9-BE61-4CCB-BCB9-F9FAC194D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27" y="1799997"/>
            <a:ext cx="10257848" cy="800589"/>
          </a:xfrm>
        </p:spPr>
      </p:pic>
      <p:pic>
        <p:nvPicPr>
          <p:cNvPr id="15" name="图片 14">
            <a:extLst>
              <a:ext uri="{FF2B5EF4-FFF2-40B4-BE49-F238E27FC236}">
                <a16:creationId xmlns:a16="http://schemas.microsoft.com/office/drawing/2014/main" id="{DFC4F496-867B-4744-B0CC-D17764CFD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42" y="825241"/>
            <a:ext cx="11893157" cy="825732"/>
          </a:xfrm>
          <a:prstGeom prst="rect">
            <a:avLst/>
          </a:prstGeom>
        </p:spPr>
      </p:pic>
      <p:pic>
        <p:nvPicPr>
          <p:cNvPr id="17" name="图片 16">
            <a:extLst>
              <a:ext uri="{FF2B5EF4-FFF2-40B4-BE49-F238E27FC236}">
                <a16:creationId xmlns:a16="http://schemas.microsoft.com/office/drawing/2014/main" id="{6AE61BE0-749B-49B6-AB4C-836C632D1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843" y="4389039"/>
            <a:ext cx="11893157" cy="920324"/>
          </a:xfrm>
          <a:prstGeom prst="rect">
            <a:avLst/>
          </a:prstGeom>
        </p:spPr>
      </p:pic>
      <p:pic>
        <p:nvPicPr>
          <p:cNvPr id="19" name="图片 18">
            <a:extLst>
              <a:ext uri="{FF2B5EF4-FFF2-40B4-BE49-F238E27FC236}">
                <a16:creationId xmlns:a16="http://schemas.microsoft.com/office/drawing/2014/main" id="{3EC8CAD5-88D0-4100-9E36-A3FBD347D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842" y="3429000"/>
            <a:ext cx="11893157" cy="920324"/>
          </a:xfrm>
          <a:prstGeom prst="rect">
            <a:avLst/>
          </a:prstGeom>
        </p:spPr>
      </p:pic>
    </p:spTree>
    <p:extLst>
      <p:ext uri="{BB962C8B-B14F-4D97-AF65-F5344CB8AC3E}">
        <p14:creationId xmlns:p14="http://schemas.microsoft.com/office/powerpoint/2010/main" val="34607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0E53D-664A-4B4C-8A94-4CFE4DB1A476}"/>
              </a:ext>
            </a:extLst>
          </p:cNvPr>
          <p:cNvSpPr>
            <a:spLocks noGrp="1"/>
          </p:cNvSpPr>
          <p:nvPr>
            <p:ph type="title"/>
          </p:nvPr>
        </p:nvSpPr>
        <p:spPr/>
        <p:txBody>
          <a:bodyPr/>
          <a:lstStyle/>
          <a:p>
            <a:r>
              <a:rPr lang="zh-CN" altLang="en-US" dirty="0"/>
              <a:t>三种滤波器的比较</a:t>
            </a:r>
          </a:p>
        </p:txBody>
      </p:sp>
      <p:sp>
        <p:nvSpPr>
          <p:cNvPr id="3" name="内容占位符 2">
            <a:extLst>
              <a:ext uri="{FF2B5EF4-FFF2-40B4-BE49-F238E27FC236}">
                <a16:creationId xmlns:a16="http://schemas.microsoft.com/office/drawing/2014/main" id="{9E220E4B-FAA4-4DF4-B0EF-03C45AB39E36}"/>
              </a:ext>
            </a:extLst>
          </p:cNvPr>
          <p:cNvSpPr>
            <a:spLocks noGrp="1"/>
          </p:cNvSpPr>
          <p:nvPr>
            <p:ph idx="1"/>
          </p:nvPr>
        </p:nvSpPr>
        <p:spPr/>
        <p:txBody>
          <a:bodyPr/>
          <a:lstStyle/>
          <a:p>
            <a:r>
              <a:rPr lang="zh-CN" altLang="en-US" b="0" i="0" dirty="0">
                <a:solidFill>
                  <a:srgbClr val="4D4D4D"/>
                </a:solidFill>
                <a:effectLst/>
                <a:latin typeface="-apple-system"/>
              </a:rPr>
              <a:t>巴特沃斯滤波器是一种在通带和阻带都平坦的滤波器，通带率响应曲线最平坦，没有起伏，阻带频带则逐渐下降为零，下降慢，在过渡带上很容易造成失真。</a:t>
            </a:r>
            <a:endParaRPr lang="en-US" altLang="zh-CN" b="0" i="0" dirty="0">
              <a:solidFill>
                <a:srgbClr val="4D4D4D"/>
              </a:solidFill>
              <a:effectLst/>
              <a:latin typeface="-apple-system"/>
            </a:endParaRPr>
          </a:p>
          <a:p>
            <a:r>
              <a:rPr lang="zh-CN" altLang="en-US" b="0" i="0" dirty="0">
                <a:solidFill>
                  <a:srgbClr val="4D4D4D"/>
                </a:solidFill>
                <a:effectLst/>
                <a:latin typeface="-apple-system"/>
              </a:rPr>
              <a:t>切比雪夫滤波器是在通带或阻带上频率响应幅度等波纹波动（通带平坦、阻带等波纹或是阻带平坦、通带等波纹）的滤波器，振幅特性在通带内是等波纹。</a:t>
            </a:r>
            <a:endParaRPr lang="en-US" altLang="zh-CN" b="0" i="0" dirty="0">
              <a:solidFill>
                <a:srgbClr val="4D4D4D"/>
              </a:solidFill>
              <a:effectLst/>
              <a:latin typeface="-apple-system"/>
            </a:endParaRPr>
          </a:p>
          <a:p>
            <a:r>
              <a:rPr lang="zh-CN" altLang="en-US" b="0" i="0" dirty="0">
                <a:solidFill>
                  <a:srgbClr val="4D4D4D"/>
                </a:solidFill>
                <a:effectLst/>
                <a:latin typeface="-apple-system"/>
              </a:rPr>
              <a:t>贝赛尔</a:t>
            </a:r>
            <a:r>
              <a:rPr lang="en-US" altLang="zh-CN" b="0" i="0" dirty="0">
                <a:solidFill>
                  <a:srgbClr val="4D4D4D"/>
                </a:solidFill>
                <a:effectLst/>
                <a:latin typeface="-apple-system"/>
              </a:rPr>
              <a:t>(l)</a:t>
            </a:r>
            <a:r>
              <a:rPr lang="zh-CN" altLang="en-US" b="0" i="0" dirty="0">
                <a:solidFill>
                  <a:srgbClr val="4D4D4D"/>
                </a:solidFill>
                <a:effectLst/>
                <a:latin typeface="-apple-system"/>
              </a:rPr>
              <a:t>滤波器是具有最大平坦的群延迟（线性相位响应）的线性过滤器，即最平坦的幅度和相位响应，常用在音频天桥系统中。具有最平坦的幅度和相位响应。带通（通常为用户关注区域）的相位响应近乎呈线性。</a:t>
            </a:r>
            <a:endParaRPr lang="zh-CN" altLang="en-US" dirty="0"/>
          </a:p>
        </p:txBody>
      </p:sp>
    </p:spTree>
    <p:extLst>
      <p:ext uri="{BB962C8B-B14F-4D97-AF65-F5344CB8AC3E}">
        <p14:creationId xmlns:p14="http://schemas.microsoft.com/office/powerpoint/2010/main" val="226616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A4006-B4E6-4D90-B7EE-4A182BC2FBF5}"/>
              </a:ext>
            </a:extLst>
          </p:cNvPr>
          <p:cNvSpPr>
            <a:spLocks noGrp="1"/>
          </p:cNvSpPr>
          <p:nvPr>
            <p:ph type="title"/>
          </p:nvPr>
        </p:nvSpPr>
        <p:spPr/>
        <p:txBody>
          <a:bodyPr/>
          <a:lstStyle/>
          <a:p>
            <a:r>
              <a:rPr lang="en-US" altLang="zh-CN" dirty="0"/>
              <a:t>Team effort</a:t>
            </a:r>
            <a:endParaRPr lang="zh-CN" altLang="en-US" dirty="0"/>
          </a:p>
        </p:txBody>
      </p:sp>
      <p:sp>
        <p:nvSpPr>
          <p:cNvPr id="3" name="内容占位符 2">
            <a:extLst>
              <a:ext uri="{FF2B5EF4-FFF2-40B4-BE49-F238E27FC236}">
                <a16:creationId xmlns:a16="http://schemas.microsoft.com/office/drawing/2014/main" id="{626FC59D-ADD6-4353-BC24-C2E61C0A4F6F}"/>
              </a:ext>
            </a:extLst>
          </p:cNvPr>
          <p:cNvSpPr>
            <a:spLocks noGrp="1"/>
          </p:cNvSpPr>
          <p:nvPr>
            <p:ph idx="1"/>
          </p:nvPr>
        </p:nvSpPr>
        <p:spPr/>
        <p:txBody>
          <a:bodyPr/>
          <a:lstStyle/>
          <a:p>
            <a:r>
              <a:rPr lang="en-US" altLang="zh-CN" dirty="0"/>
              <a:t>Both of us  do the whole project. And we check the others’ codes</a:t>
            </a:r>
          </a:p>
          <a:p>
            <a:endParaRPr lang="en-US" altLang="zh-CN" dirty="0"/>
          </a:p>
          <a:p>
            <a:r>
              <a:rPr lang="en-US" altLang="zh-CN" dirty="0"/>
              <a:t>One of us makes the GUI </a:t>
            </a:r>
          </a:p>
          <a:p>
            <a:endParaRPr lang="en-US" altLang="zh-CN" dirty="0"/>
          </a:p>
          <a:p>
            <a:r>
              <a:rPr lang="en-US" altLang="zh-CN" dirty="0"/>
              <a:t>The other compares these three types of filters.</a:t>
            </a:r>
            <a:endParaRPr lang="zh-CN" altLang="en-US" dirty="0"/>
          </a:p>
        </p:txBody>
      </p:sp>
    </p:spTree>
    <p:extLst>
      <p:ext uri="{BB962C8B-B14F-4D97-AF65-F5344CB8AC3E}">
        <p14:creationId xmlns:p14="http://schemas.microsoft.com/office/powerpoint/2010/main" val="340428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E3D53-CAC9-439E-9460-D3151673DD4C}"/>
              </a:ext>
            </a:extLst>
          </p:cNvPr>
          <p:cNvSpPr>
            <a:spLocks noGrp="1"/>
          </p:cNvSpPr>
          <p:nvPr>
            <p:ph type="title"/>
          </p:nvPr>
        </p:nvSpPr>
        <p:spPr/>
        <p:txBody>
          <a:bodyPr/>
          <a:lstStyle/>
          <a:p>
            <a:pPr marL="571500" indent="-5715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Introduce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E5BA6C9-82DE-4D39-97CF-BA6D3FD22206}"/>
              </a:ext>
            </a:extLst>
          </p:cNvPr>
          <p:cNvSpPr>
            <a:spLocks noGrp="1"/>
          </p:cNvSpPr>
          <p:nvPr>
            <p:ph idx="1"/>
          </p:nvPr>
        </p:nvSpPr>
        <p:spPr/>
        <p:txBody>
          <a:bodyPr>
            <a:normAutofit/>
          </a:bodyPr>
          <a:lstStyle/>
          <a:p>
            <a:pPr marL="0" indent="0">
              <a:buNone/>
            </a:pPr>
            <a:r>
              <a:rPr lang="en-US" altLang="zh-CN" sz="2400" dirty="0">
                <a:latin typeface="Bahnschrift" panose="020B0502040204020203" pitchFamily="34" charset="0"/>
                <a:cs typeface="Times New Roman" panose="02020603050405020304" pitchFamily="18" charset="0"/>
              </a:rPr>
              <a:t>In this project, we successfully implemented a vocoder to simulate the behavior of hearing aids and estimated the intelligibility with various parameters and input materials. Furthermore, we explored whether noise reduction can improve hearing aid users’ perceptual experience. And we managed to achieve an GUI by </a:t>
            </a:r>
            <a:r>
              <a:rPr lang="en-US" altLang="zh-CN" sz="2400" dirty="0" err="1">
                <a:latin typeface="Bahnschrift" panose="020B0502040204020203" pitchFamily="34" charset="0"/>
                <a:cs typeface="Times New Roman" panose="02020603050405020304" pitchFamily="18" charset="0"/>
              </a:rPr>
              <a:t>mlapp</a:t>
            </a:r>
            <a:r>
              <a:rPr lang="en-US" altLang="zh-CN" sz="2400" dirty="0">
                <a:latin typeface="Bahnschrift" panose="020B0502040204020203" pitchFamily="34" charset="0"/>
                <a:cs typeface="Times New Roman" panose="02020603050405020304" pitchFamily="18" charset="0"/>
              </a:rPr>
              <a:t>. </a:t>
            </a:r>
          </a:p>
        </p:txBody>
      </p:sp>
      <p:sp>
        <p:nvSpPr>
          <p:cNvPr id="6" name="文本框 5">
            <a:extLst>
              <a:ext uri="{FF2B5EF4-FFF2-40B4-BE49-F238E27FC236}">
                <a16:creationId xmlns:a16="http://schemas.microsoft.com/office/drawing/2014/main" id="{C8140775-C669-4911-9AF0-50DD42121E5E}"/>
              </a:ext>
            </a:extLst>
          </p:cNvPr>
          <p:cNvSpPr txBox="1"/>
          <p:nvPr/>
        </p:nvSpPr>
        <p:spPr>
          <a:xfrm>
            <a:off x="4678878" y="4953153"/>
            <a:ext cx="1632857" cy="261610"/>
          </a:xfrm>
          <a:prstGeom prst="rect">
            <a:avLst/>
          </a:prstGeom>
          <a:noFill/>
        </p:spPr>
        <p:txBody>
          <a:bodyPr wrap="square" rtlCol="0">
            <a:spAutoFit/>
          </a:bodyPr>
          <a:lstStyle/>
          <a:p>
            <a:r>
              <a:rPr lang="en-US" altLang="zh-CN" sz="1100">
                <a:solidFill>
                  <a:schemeClr val="bg1">
                    <a:lumMod val="50000"/>
                  </a:schemeClr>
                </a:solidFill>
              </a:rPr>
              <a:t>Screen Shot of the app</a:t>
            </a:r>
            <a:endParaRPr lang="zh-CN" altLang="en-US" sz="1100" dirty="0">
              <a:solidFill>
                <a:schemeClr val="bg1">
                  <a:lumMod val="50000"/>
                </a:schemeClr>
              </a:solidFill>
            </a:endParaRPr>
          </a:p>
        </p:txBody>
      </p:sp>
      <p:pic>
        <p:nvPicPr>
          <p:cNvPr id="7" name="图片 6">
            <a:extLst>
              <a:ext uri="{FF2B5EF4-FFF2-40B4-BE49-F238E27FC236}">
                <a16:creationId xmlns:a16="http://schemas.microsoft.com/office/drawing/2014/main" id="{97C03362-BB82-40EB-8B7A-0E629E80D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10" y="3588611"/>
            <a:ext cx="3738367" cy="2990693"/>
          </a:xfrm>
          <a:prstGeom prst="rect">
            <a:avLst/>
          </a:prstGeom>
        </p:spPr>
      </p:pic>
    </p:spTree>
    <p:extLst>
      <p:ext uri="{BB962C8B-B14F-4D97-AF65-F5344CB8AC3E}">
        <p14:creationId xmlns:p14="http://schemas.microsoft.com/office/powerpoint/2010/main" val="319463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ABEBA-2230-4667-9C5C-D2BB56269A62}"/>
              </a:ext>
            </a:extLst>
          </p:cNvPr>
          <p:cNvSpPr>
            <a:spLocks noGrp="1"/>
          </p:cNvSpPr>
          <p:nvPr>
            <p:ph type="title"/>
          </p:nvPr>
        </p:nvSpPr>
        <p:spPr/>
        <p:txBody>
          <a:bodyPr/>
          <a:lstStyle/>
          <a:p>
            <a:r>
              <a:rPr lang="en-US" altLang="zh-CN" dirty="0"/>
              <a:t>Background Knowledge</a:t>
            </a:r>
            <a:endParaRPr lang="zh-CN" altLang="en-US" dirty="0"/>
          </a:p>
        </p:txBody>
      </p:sp>
      <p:pic>
        <p:nvPicPr>
          <p:cNvPr id="7" name="内容占位符 6">
            <a:extLst>
              <a:ext uri="{FF2B5EF4-FFF2-40B4-BE49-F238E27FC236}">
                <a16:creationId xmlns:a16="http://schemas.microsoft.com/office/drawing/2014/main" id="{D0CDDD3B-1207-43A0-A58D-CECD5E0E1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6102"/>
            <a:ext cx="5296639" cy="3905795"/>
          </a:xfr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1E73FC-26B2-44CD-9AD9-30B238C88E82}"/>
                  </a:ext>
                </a:extLst>
              </p:cNvPr>
              <p:cNvSpPr txBox="1"/>
              <p:nvPr/>
            </p:nvSpPr>
            <p:spPr>
              <a:xfrm>
                <a:off x="5486400" y="1690688"/>
                <a:ext cx="5867400"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=165.4×(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0.06</m:t>
                          </m:r>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−1)</m:t>
                      </m:r>
                    </m:oMath>
                  </m:oMathPara>
                </a14:m>
                <a:endParaRPr lang="zh-CN" altLang="en-US" dirty="0"/>
              </a:p>
            </p:txBody>
          </p:sp>
        </mc:Choice>
        <mc:Fallback xmlns="">
          <p:sp>
            <p:nvSpPr>
              <p:cNvPr id="12" name="文本框 11">
                <a:extLst>
                  <a:ext uri="{FF2B5EF4-FFF2-40B4-BE49-F238E27FC236}">
                    <a16:creationId xmlns:a16="http://schemas.microsoft.com/office/drawing/2014/main" id="{F01E73FC-26B2-44CD-9AD9-30B238C88E82}"/>
                  </a:ext>
                </a:extLst>
              </p:cNvPr>
              <p:cNvSpPr txBox="1">
                <a:spLocks noRot="1" noChangeAspect="1" noMove="1" noResize="1" noEditPoints="1" noAdjustHandles="1" noChangeArrowheads="1" noChangeShapeType="1" noTextEdit="1"/>
              </p:cNvSpPr>
              <p:nvPr/>
            </p:nvSpPr>
            <p:spPr>
              <a:xfrm>
                <a:off x="5486400" y="1690688"/>
                <a:ext cx="5867400" cy="374270"/>
              </a:xfrm>
              <a:prstGeom prst="rect">
                <a:avLst/>
              </a:prstGeom>
              <a:blipFill>
                <a:blip r:embed="rId3"/>
                <a:stretch>
                  <a:fillRect b="-12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12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6EBC-89CB-4636-B7A5-142783008B3D}"/>
              </a:ext>
            </a:extLst>
          </p:cNvPr>
          <p:cNvSpPr>
            <a:spLocks noGrp="1"/>
          </p:cNvSpPr>
          <p:nvPr>
            <p:ph type="title"/>
          </p:nvPr>
        </p:nvSpPr>
        <p:spPr/>
        <p:txBody>
          <a:bodyPr/>
          <a:lstStyle/>
          <a:p>
            <a:r>
              <a:rPr lang="en-US" altLang="zh-CN" dirty="0"/>
              <a:t>Learnings</a:t>
            </a:r>
            <a:endParaRPr lang="zh-CN" altLang="en-US" dirty="0"/>
          </a:p>
        </p:txBody>
      </p:sp>
      <p:sp>
        <p:nvSpPr>
          <p:cNvPr id="3" name="内容占位符 2">
            <a:extLst>
              <a:ext uri="{FF2B5EF4-FFF2-40B4-BE49-F238E27FC236}">
                <a16:creationId xmlns:a16="http://schemas.microsoft.com/office/drawing/2014/main" id="{5A867B1B-43A6-4AF8-AC67-EC28614833ED}"/>
              </a:ext>
            </a:extLst>
          </p:cNvPr>
          <p:cNvSpPr>
            <a:spLocks noGrp="1"/>
          </p:cNvSpPr>
          <p:nvPr>
            <p:ph idx="1"/>
          </p:nvPr>
        </p:nvSpPr>
        <p:spPr/>
        <p:txBody>
          <a:bodyPr/>
          <a:lstStyle/>
          <a:p>
            <a:r>
              <a:rPr lang="en-US" altLang="zh-CN" sz="2800" dirty="0">
                <a:latin typeface="Bahnschrift" panose="020B0502040204020203" pitchFamily="34" charset="0"/>
                <a:cs typeface="Times New Roman" panose="02020603050405020304" pitchFamily="18" charset="0"/>
              </a:rPr>
              <a:t>Our study showed that the number of frequency channels dominates the performance of the vocoder, and CIs are sensitive to the tonal features of inputs. Additionally, the noise reduction approach improves the intelligibility of the performance in a noisy environment.</a:t>
            </a:r>
            <a:endParaRPr lang="zh-CN" altLang="en-US" dirty="0"/>
          </a:p>
        </p:txBody>
      </p:sp>
    </p:spTree>
    <p:extLst>
      <p:ext uri="{BB962C8B-B14F-4D97-AF65-F5344CB8AC3E}">
        <p14:creationId xmlns:p14="http://schemas.microsoft.com/office/powerpoint/2010/main" val="366986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58FCE-9F4D-4A34-8CEE-C3244AE1A7AC}"/>
              </a:ext>
            </a:extLst>
          </p:cNvPr>
          <p:cNvSpPr>
            <a:spLocks noGrp="1"/>
          </p:cNvSpPr>
          <p:nvPr>
            <p:ph type="title"/>
          </p:nvPr>
        </p:nvSpPr>
        <p:spPr/>
        <p:txBody>
          <a:bodyPr/>
          <a:lstStyle/>
          <a:p>
            <a:r>
              <a:rPr lang="en-US" altLang="zh-CN" dirty="0"/>
              <a:t>Results</a:t>
            </a:r>
            <a:endParaRPr lang="zh-CN" altLang="en-US" dirty="0"/>
          </a:p>
        </p:txBody>
      </p:sp>
      <p:sp>
        <p:nvSpPr>
          <p:cNvPr id="3" name="内容占位符 2">
            <a:extLst>
              <a:ext uri="{FF2B5EF4-FFF2-40B4-BE49-F238E27FC236}">
                <a16:creationId xmlns:a16="http://schemas.microsoft.com/office/drawing/2014/main" id="{1BDBC166-CB35-4435-8307-4E1F03CBD9C0}"/>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3932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9FE328-A3BE-4D67-B491-F8DBD0037EBC}"/>
              </a:ext>
            </a:extLst>
          </p:cNvPr>
          <p:cNvSpPr>
            <a:spLocks noGrp="1"/>
          </p:cNvSpPr>
          <p:nvPr>
            <p:ph idx="1"/>
          </p:nvPr>
        </p:nvSpPr>
        <p:spPr/>
        <p:txBody>
          <a:bodyPr/>
          <a:lstStyle/>
          <a:p>
            <a:r>
              <a:rPr lang="en-US" altLang="zh-CN" dirty="0"/>
              <a:t>Task1</a:t>
            </a:r>
          </a:p>
          <a:p>
            <a:r>
              <a:rPr lang="en-US" altLang="zh-CN" dirty="0"/>
              <a:t>N=1 </a:t>
            </a:r>
          </a:p>
          <a:p>
            <a:r>
              <a:rPr lang="en-US" altLang="zh-CN" dirty="0"/>
              <a:t>N=2</a:t>
            </a:r>
          </a:p>
          <a:p>
            <a:r>
              <a:rPr lang="en-US" altLang="zh-CN" dirty="0"/>
              <a:t>N=4</a:t>
            </a:r>
          </a:p>
          <a:p>
            <a:r>
              <a:rPr lang="en-US" altLang="zh-CN" dirty="0"/>
              <a:t>N=6</a:t>
            </a:r>
          </a:p>
          <a:p>
            <a:r>
              <a:rPr lang="en-US" altLang="zh-CN" dirty="0"/>
              <a:t>N=8</a:t>
            </a:r>
          </a:p>
          <a:p>
            <a:r>
              <a:rPr lang="en-US" altLang="zh-CN" dirty="0"/>
              <a:t>N=16</a:t>
            </a:r>
          </a:p>
          <a:p>
            <a:endParaRPr lang="zh-CN" altLang="en-US" dirty="0"/>
          </a:p>
        </p:txBody>
      </p:sp>
      <p:pic>
        <p:nvPicPr>
          <p:cNvPr id="4" name="C_01_01">
            <a:hlinkClick r:id="" action="ppaction://media"/>
            <a:extLst>
              <a:ext uri="{FF2B5EF4-FFF2-40B4-BE49-F238E27FC236}">
                <a16:creationId xmlns:a16="http://schemas.microsoft.com/office/drawing/2014/main" id="{242592E7-DA39-4EED-B737-1D3DC8C33385}"/>
              </a:ext>
            </a:extLst>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2225880" y="376237"/>
            <a:ext cx="609600" cy="609600"/>
          </a:xfrm>
          <a:prstGeom prst="rect">
            <a:avLst/>
          </a:prstGeom>
        </p:spPr>
      </p:pic>
      <p:sp>
        <p:nvSpPr>
          <p:cNvPr id="5" name="文本框 4">
            <a:extLst>
              <a:ext uri="{FF2B5EF4-FFF2-40B4-BE49-F238E27FC236}">
                <a16:creationId xmlns:a16="http://schemas.microsoft.com/office/drawing/2014/main" id="{B95EA607-9B14-4488-BBF7-7E4DD98B7165}"/>
              </a:ext>
            </a:extLst>
          </p:cNvPr>
          <p:cNvSpPr txBox="1"/>
          <p:nvPr/>
        </p:nvSpPr>
        <p:spPr>
          <a:xfrm>
            <a:off x="1040236" y="538440"/>
            <a:ext cx="1795244" cy="369332"/>
          </a:xfrm>
          <a:prstGeom prst="rect">
            <a:avLst/>
          </a:prstGeom>
          <a:noFill/>
        </p:spPr>
        <p:txBody>
          <a:bodyPr wrap="square" rtlCol="0">
            <a:spAutoFit/>
          </a:bodyPr>
          <a:lstStyle/>
          <a:p>
            <a:r>
              <a:rPr lang="zh-CN" altLang="en-US" dirty="0"/>
              <a:t>处理前</a:t>
            </a:r>
          </a:p>
        </p:txBody>
      </p:sp>
      <p:pic>
        <p:nvPicPr>
          <p:cNvPr id="6" name="task_1_1">
            <a:hlinkClick r:id="" action="ppaction://media"/>
            <a:extLst>
              <a:ext uri="{FF2B5EF4-FFF2-40B4-BE49-F238E27FC236}">
                <a16:creationId xmlns:a16="http://schemas.microsoft.com/office/drawing/2014/main" id="{0DA74FC1-D7FB-42D2-BE90-3BAF3EB53E37}"/>
              </a:ext>
            </a:extLst>
          </p:cNvPr>
          <p:cNvPicPr>
            <a:picLocks noChangeAspect="1"/>
          </p:cNvPicPr>
          <p:nvPr>
            <a:audioFile r:link="rId4"/>
            <p:extLst>
              <p:ext uri="{DAA4B4D4-6D71-4841-9C94-3DE7FCFB9230}">
                <p14:media xmlns:p14="http://schemas.microsoft.com/office/powerpoint/2010/main" r:embed="rId3"/>
              </p:ext>
            </p:extLst>
          </p:nvPr>
        </p:nvPicPr>
        <p:blipFill>
          <a:blip r:embed="rId16"/>
          <a:stretch>
            <a:fillRect/>
          </a:stretch>
        </p:blipFill>
        <p:spPr>
          <a:xfrm>
            <a:off x="2530680" y="2204483"/>
            <a:ext cx="609600" cy="609600"/>
          </a:xfrm>
          <a:prstGeom prst="rect">
            <a:avLst/>
          </a:prstGeom>
        </p:spPr>
      </p:pic>
      <p:pic>
        <p:nvPicPr>
          <p:cNvPr id="7" name="task_1_2">
            <a:hlinkClick r:id="" action="ppaction://media"/>
            <a:extLst>
              <a:ext uri="{FF2B5EF4-FFF2-40B4-BE49-F238E27FC236}">
                <a16:creationId xmlns:a16="http://schemas.microsoft.com/office/drawing/2014/main" id="{46D874F2-0238-440B-B562-7D9277D0C887}"/>
              </a:ext>
            </a:extLst>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2530680" y="2737606"/>
            <a:ext cx="609600" cy="609600"/>
          </a:xfrm>
          <a:prstGeom prst="rect">
            <a:avLst/>
          </a:prstGeom>
        </p:spPr>
      </p:pic>
      <p:pic>
        <p:nvPicPr>
          <p:cNvPr id="8" name="task_1_4">
            <a:hlinkClick r:id="" action="ppaction://media"/>
            <a:extLst>
              <a:ext uri="{FF2B5EF4-FFF2-40B4-BE49-F238E27FC236}">
                <a16:creationId xmlns:a16="http://schemas.microsoft.com/office/drawing/2014/main" id="{4CCA5FA2-C44B-4DAA-9F4A-140C66D6653C}"/>
              </a:ext>
            </a:extLst>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2530680" y="3270729"/>
            <a:ext cx="609600" cy="609600"/>
          </a:xfrm>
          <a:prstGeom prst="rect">
            <a:avLst/>
          </a:prstGeom>
        </p:spPr>
      </p:pic>
      <p:pic>
        <p:nvPicPr>
          <p:cNvPr id="9" name="task_1_6">
            <a:hlinkClick r:id="" action="ppaction://media"/>
            <a:extLst>
              <a:ext uri="{FF2B5EF4-FFF2-40B4-BE49-F238E27FC236}">
                <a16:creationId xmlns:a16="http://schemas.microsoft.com/office/drawing/2014/main" id="{2AF863A0-3A6A-4FDB-9424-AFF043D34834}"/>
              </a:ext>
            </a:extLst>
          </p:cNvPr>
          <p:cNvPicPr>
            <a:picLocks noChangeAspect="1"/>
          </p:cNvPicPr>
          <p:nvPr>
            <a:audioFile r:link="rId10"/>
            <p:extLst>
              <p:ext uri="{DAA4B4D4-6D71-4841-9C94-3DE7FCFB9230}">
                <p14:media xmlns:p14="http://schemas.microsoft.com/office/powerpoint/2010/main" r:embed="rId9"/>
              </p:ext>
            </p:extLst>
          </p:nvPr>
        </p:nvPicPr>
        <p:blipFill>
          <a:blip r:embed="rId16"/>
          <a:stretch>
            <a:fillRect/>
          </a:stretch>
        </p:blipFill>
        <p:spPr>
          <a:xfrm>
            <a:off x="2530680" y="3731936"/>
            <a:ext cx="609600" cy="609600"/>
          </a:xfrm>
          <a:prstGeom prst="rect">
            <a:avLst/>
          </a:prstGeom>
        </p:spPr>
      </p:pic>
      <p:pic>
        <p:nvPicPr>
          <p:cNvPr id="10" name="task_1_8">
            <a:hlinkClick r:id="" action="ppaction://media"/>
            <a:extLst>
              <a:ext uri="{FF2B5EF4-FFF2-40B4-BE49-F238E27FC236}">
                <a16:creationId xmlns:a16="http://schemas.microsoft.com/office/drawing/2014/main" id="{CC65431D-4F9D-46FF-8DF0-3C3C43AF6B0D}"/>
              </a:ext>
            </a:extLst>
          </p:cNvPr>
          <p:cNvPicPr>
            <a:picLocks noChangeAspect="1"/>
          </p:cNvPicPr>
          <p:nvPr>
            <a:audioFile r:link="rId12"/>
            <p:extLst>
              <p:ext uri="{DAA4B4D4-6D71-4841-9C94-3DE7FCFB9230}">
                <p14:media xmlns:p14="http://schemas.microsoft.com/office/powerpoint/2010/main" r:embed="rId11"/>
              </p:ext>
            </p:extLst>
          </p:nvPr>
        </p:nvPicPr>
        <p:blipFill>
          <a:blip r:embed="rId16"/>
          <a:stretch>
            <a:fillRect/>
          </a:stretch>
        </p:blipFill>
        <p:spPr>
          <a:xfrm>
            <a:off x="2559460" y="4252763"/>
            <a:ext cx="609600" cy="609600"/>
          </a:xfrm>
          <a:prstGeom prst="rect">
            <a:avLst/>
          </a:prstGeom>
        </p:spPr>
      </p:pic>
      <p:pic>
        <p:nvPicPr>
          <p:cNvPr id="11" name="task_1_16">
            <a:hlinkClick r:id="" action="ppaction://media"/>
            <a:extLst>
              <a:ext uri="{FF2B5EF4-FFF2-40B4-BE49-F238E27FC236}">
                <a16:creationId xmlns:a16="http://schemas.microsoft.com/office/drawing/2014/main" id="{F0D10F59-7B91-43AF-B22C-3376EA276C04}"/>
              </a:ext>
            </a:extLst>
          </p:cNvPr>
          <p:cNvPicPr>
            <a:picLocks noChangeAspect="1"/>
          </p:cNvPicPr>
          <p:nvPr>
            <a:audioFile r:link="rId14"/>
            <p:extLst>
              <p:ext uri="{DAA4B4D4-6D71-4841-9C94-3DE7FCFB9230}">
                <p14:media xmlns:p14="http://schemas.microsoft.com/office/powerpoint/2010/main" r:embed="rId13"/>
              </p:ext>
            </p:extLst>
          </p:nvPr>
        </p:nvPicPr>
        <p:blipFill>
          <a:blip r:embed="rId16"/>
          <a:stretch>
            <a:fillRect/>
          </a:stretch>
        </p:blipFill>
        <p:spPr>
          <a:xfrm>
            <a:off x="2559460" y="4836814"/>
            <a:ext cx="609600" cy="609600"/>
          </a:xfrm>
          <a:prstGeom prst="rect">
            <a:avLst/>
          </a:prstGeom>
        </p:spPr>
      </p:pic>
    </p:spTree>
    <p:extLst>
      <p:ext uri="{BB962C8B-B14F-4D97-AF65-F5344CB8AC3E}">
        <p14:creationId xmlns:p14="http://schemas.microsoft.com/office/powerpoint/2010/main" val="233688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63"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263"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263" fill="hold"/>
                                        <p:tgtEl>
                                          <p:spTgt spid="7"/>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263" fill="hold"/>
                                        <p:tgtEl>
                                          <p:spTgt spid="8"/>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3263" fill="hold"/>
                                        <p:tgtEl>
                                          <p:spTgt spid="9"/>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3263" fill="hold"/>
                                        <p:tgtEl>
                                          <p:spTgt spid="10"/>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3263"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4"/>
                </p:tgtEl>
              </p:cMediaNode>
            </p:audio>
            <p:audio>
              <p:cMediaNode vol="80000">
                <p:cTn id="32" fill="hold" display="0">
                  <p:stCondLst>
                    <p:cond delay="indefinite"/>
                  </p:stCondLst>
                  <p:endCondLst>
                    <p:cond evt="onStopAudio" delay="0">
                      <p:tgtEl>
                        <p:sldTgt/>
                      </p:tgtEl>
                    </p:cond>
                  </p:endCondLst>
                </p:cTn>
                <p:tgtEl>
                  <p:spTgt spid="6"/>
                </p:tgtEl>
              </p:cMediaNode>
            </p:audio>
            <p:audio>
              <p:cMediaNode vol="80000">
                <p:cTn id="33" fill="hold" display="0">
                  <p:stCondLst>
                    <p:cond delay="indefinite"/>
                  </p:stCondLst>
                  <p:endCondLst>
                    <p:cond evt="onStopAudio" delay="0">
                      <p:tgtEl>
                        <p:sldTgt/>
                      </p:tgtEl>
                    </p:cond>
                  </p:endCondLst>
                </p:cTn>
                <p:tgtEl>
                  <p:spTgt spid="7"/>
                </p:tgtEl>
              </p:cMediaNode>
            </p:audio>
            <p:audio>
              <p:cMediaNode vol="80000">
                <p:cTn id="34" fill="hold" display="0">
                  <p:stCondLst>
                    <p:cond delay="indefinite"/>
                  </p:stCondLst>
                  <p:endCondLst>
                    <p:cond evt="onStopAudio" delay="0">
                      <p:tgtEl>
                        <p:sldTgt/>
                      </p:tgtEl>
                    </p:cond>
                  </p:endCondLst>
                </p:cTn>
                <p:tgtEl>
                  <p:spTgt spid="8"/>
                </p:tgtEl>
              </p:cMediaNode>
            </p:audio>
            <p:audio>
              <p:cMediaNode vol="80000">
                <p:cTn id="35" fill="hold" display="0">
                  <p:stCondLst>
                    <p:cond delay="indefinite"/>
                  </p:stCondLst>
                  <p:endCondLst>
                    <p:cond evt="onStopAudio" delay="0">
                      <p:tgtEl>
                        <p:sldTgt/>
                      </p:tgtEl>
                    </p:cond>
                  </p:endCondLst>
                </p:cTn>
                <p:tgtEl>
                  <p:spTgt spid="9"/>
                </p:tgtEl>
              </p:cMediaNode>
            </p:audio>
            <p:audio>
              <p:cMediaNode vol="80000">
                <p:cTn id="36" fill="hold" display="0">
                  <p:stCondLst>
                    <p:cond delay="indefinite"/>
                  </p:stCondLst>
                  <p:endCondLst>
                    <p:cond evt="onStopAudio" delay="0">
                      <p:tgtEl>
                        <p:sldTgt/>
                      </p:tgtEl>
                    </p:cond>
                  </p:endCondLst>
                </p:cTn>
                <p:tgtEl>
                  <p:spTgt spid="10"/>
                </p:tgtEl>
              </p:cMediaNode>
            </p:audio>
            <p:audio>
              <p:cMediaNode vol="80000">
                <p:cTn id="37" fill="hold" display="0">
                  <p:stCondLst>
                    <p:cond delay="indefinite"/>
                  </p:stCondLst>
                  <p:endCondLst>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B1F5E-DFF0-4B52-B6A1-4D80EC60573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5DF7F0-46C9-4306-8D87-133D0FD2E531}"/>
              </a:ext>
            </a:extLst>
          </p:cNvPr>
          <p:cNvSpPr>
            <a:spLocks noGrp="1"/>
          </p:cNvSpPr>
          <p:nvPr>
            <p:ph idx="1"/>
          </p:nvPr>
        </p:nvSpPr>
        <p:spPr/>
        <p:txBody>
          <a:bodyPr/>
          <a:lstStyle/>
          <a:p>
            <a:r>
              <a:rPr lang="en-US" altLang="zh-CN" dirty="0"/>
              <a:t>Task2</a:t>
            </a:r>
          </a:p>
          <a:p>
            <a:r>
              <a:rPr lang="en-US" altLang="zh-CN" dirty="0"/>
              <a:t>f=20Hz</a:t>
            </a:r>
          </a:p>
          <a:p>
            <a:r>
              <a:rPr lang="en-US" altLang="zh-CN" dirty="0"/>
              <a:t>f=50Hz</a:t>
            </a:r>
          </a:p>
          <a:p>
            <a:r>
              <a:rPr lang="en-US" altLang="zh-CN" dirty="0"/>
              <a:t>f=100Hz</a:t>
            </a:r>
          </a:p>
          <a:p>
            <a:r>
              <a:rPr lang="en-US" altLang="zh-CN" dirty="0"/>
              <a:t>f=400Hz</a:t>
            </a:r>
          </a:p>
        </p:txBody>
      </p:sp>
      <p:pic>
        <p:nvPicPr>
          <p:cNvPr id="4" name="task_2_20">
            <a:hlinkClick r:id="" action="ppaction://media"/>
            <a:extLst>
              <a:ext uri="{FF2B5EF4-FFF2-40B4-BE49-F238E27FC236}">
                <a16:creationId xmlns:a16="http://schemas.microsoft.com/office/drawing/2014/main" id="{A836476E-1393-4099-A42D-79F0A8C74F79}"/>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2569828" y="2285301"/>
            <a:ext cx="609600" cy="609600"/>
          </a:xfrm>
          <a:prstGeom prst="rect">
            <a:avLst/>
          </a:prstGeom>
        </p:spPr>
      </p:pic>
      <p:pic>
        <p:nvPicPr>
          <p:cNvPr id="5" name="task_2_50">
            <a:hlinkClick r:id="" action="ppaction://media"/>
            <a:extLst>
              <a:ext uri="{FF2B5EF4-FFF2-40B4-BE49-F238E27FC236}">
                <a16:creationId xmlns:a16="http://schemas.microsoft.com/office/drawing/2014/main" id="{90B1E593-90AC-47B0-9535-E515D9FFB3AC}"/>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2569828" y="2751269"/>
            <a:ext cx="609600" cy="609600"/>
          </a:xfrm>
          <a:prstGeom prst="rect">
            <a:avLst/>
          </a:prstGeom>
        </p:spPr>
      </p:pic>
      <p:pic>
        <p:nvPicPr>
          <p:cNvPr id="6" name="task_2_100">
            <a:hlinkClick r:id="" action="ppaction://media"/>
            <a:extLst>
              <a:ext uri="{FF2B5EF4-FFF2-40B4-BE49-F238E27FC236}">
                <a16:creationId xmlns:a16="http://schemas.microsoft.com/office/drawing/2014/main" id="{99188A6E-488B-4874-82A9-AD0B3DA9B4E6}"/>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2569828" y="3350384"/>
            <a:ext cx="609600" cy="609600"/>
          </a:xfrm>
          <a:prstGeom prst="rect">
            <a:avLst/>
          </a:prstGeom>
        </p:spPr>
      </p:pic>
      <p:pic>
        <p:nvPicPr>
          <p:cNvPr id="7" name="task_2_400">
            <a:hlinkClick r:id="" action="ppaction://media"/>
            <a:extLst>
              <a:ext uri="{FF2B5EF4-FFF2-40B4-BE49-F238E27FC236}">
                <a16:creationId xmlns:a16="http://schemas.microsoft.com/office/drawing/2014/main" id="{15BBF4BA-5857-4C95-8A25-D11D90E70CBF}"/>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2569828" y="3859758"/>
            <a:ext cx="609600" cy="609600"/>
          </a:xfrm>
          <a:prstGeom prst="rect">
            <a:avLst/>
          </a:prstGeom>
        </p:spPr>
      </p:pic>
    </p:spTree>
    <p:extLst>
      <p:ext uri="{BB962C8B-B14F-4D97-AF65-F5344CB8AC3E}">
        <p14:creationId xmlns:p14="http://schemas.microsoft.com/office/powerpoint/2010/main" val="62242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63"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263"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263"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26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4"/>
                </p:tgtEl>
              </p:cMediaNode>
            </p:audio>
            <p:audio>
              <p:cMediaNode vol="80000">
                <p:cTn id="20" fill="hold" display="0">
                  <p:stCondLst>
                    <p:cond delay="indefinite"/>
                  </p:stCondLst>
                  <p:endCondLst>
                    <p:cond evt="onStopAudio" delay="0">
                      <p:tgtEl>
                        <p:sldTgt/>
                      </p:tgtEl>
                    </p:cond>
                  </p:endCondLst>
                </p:cTn>
                <p:tgtEl>
                  <p:spTgt spid="5"/>
                </p:tgtEl>
              </p:cMediaNode>
            </p:audio>
            <p:audio>
              <p:cMediaNode vol="80000">
                <p:cTn id="21" fill="hold" display="0">
                  <p:stCondLst>
                    <p:cond delay="indefinite"/>
                  </p:stCondLst>
                  <p:endCondLst>
                    <p:cond evt="onStopAudio" delay="0">
                      <p:tgtEl>
                        <p:sldTgt/>
                      </p:tgtEl>
                    </p:cond>
                  </p:endCondLst>
                </p:cTn>
                <p:tgtEl>
                  <p:spTgt spid="6"/>
                </p:tgtEl>
              </p:cMediaNode>
            </p:audio>
            <p:audio>
              <p:cMediaNode vol="80000">
                <p:cTn id="22"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3D853-B9A2-43F8-9898-EE9FD26918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78179F-7F07-4528-A86E-791BBE49C300}"/>
              </a:ext>
            </a:extLst>
          </p:cNvPr>
          <p:cNvSpPr>
            <a:spLocks noGrp="1"/>
          </p:cNvSpPr>
          <p:nvPr>
            <p:ph idx="1"/>
          </p:nvPr>
        </p:nvSpPr>
        <p:spPr/>
        <p:txBody>
          <a:bodyPr/>
          <a:lstStyle/>
          <a:p>
            <a:r>
              <a:rPr lang="en-US" altLang="zh-CN" dirty="0"/>
              <a:t>Task3(with noise ,SNR=-5)</a:t>
            </a:r>
          </a:p>
          <a:p>
            <a:r>
              <a:rPr lang="en-US" altLang="zh-CN" dirty="0"/>
              <a:t>N=2</a:t>
            </a:r>
          </a:p>
          <a:p>
            <a:r>
              <a:rPr lang="en-US" altLang="zh-CN" dirty="0"/>
              <a:t>N=4</a:t>
            </a:r>
          </a:p>
          <a:p>
            <a:r>
              <a:rPr lang="en-US" altLang="zh-CN" dirty="0"/>
              <a:t>N=6</a:t>
            </a:r>
          </a:p>
          <a:p>
            <a:r>
              <a:rPr lang="en-US" altLang="zh-CN" dirty="0"/>
              <a:t>N=8</a:t>
            </a:r>
          </a:p>
          <a:p>
            <a:r>
              <a:rPr lang="en-US" altLang="zh-CN" dirty="0"/>
              <a:t>N=16</a:t>
            </a:r>
          </a:p>
          <a:p>
            <a:endParaRPr lang="zh-CN" altLang="en-US" dirty="0"/>
          </a:p>
        </p:txBody>
      </p:sp>
      <p:pic>
        <p:nvPicPr>
          <p:cNvPr id="5" name="task_3_2">
            <a:hlinkClick r:id="" action="ppaction://media"/>
            <a:extLst>
              <a:ext uri="{FF2B5EF4-FFF2-40B4-BE49-F238E27FC236}">
                <a16:creationId xmlns:a16="http://schemas.microsoft.com/office/drawing/2014/main" id="{B6447333-8120-4388-8A6D-7CBD20988C2A}"/>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2058099" y="2251745"/>
            <a:ext cx="609600" cy="609600"/>
          </a:xfrm>
          <a:prstGeom prst="rect">
            <a:avLst/>
          </a:prstGeom>
        </p:spPr>
      </p:pic>
      <p:pic>
        <p:nvPicPr>
          <p:cNvPr id="6" name="task_3_4">
            <a:hlinkClick r:id="" action="ppaction://media"/>
            <a:extLst>
              <a:ext uri="{FF2B5EF4-FFF2-40B4-BE49-F238E27FC236}">
                <a16:creationId xmlns:a16="http://schemas.microsoft.com/office/drawing/2014/main" id="{699FC406-76CE-4F66-9A87-76C11A6DCF3D}"/>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2058099" y="2783222"/>
            <a:ext cx="609600" cy="609600"/>
          </a:xfrm>
          <a:prstGeom prst="rect">
            <a:avLst/>
          </a:prstGeom>
        </p:spPr>
      </p:pic>
      <p:pic>
        <p:nvPicPr>
          <p:cNvPr id="7" name="task_3_6">
            <a:hlinkClick r:id="" action="ppaction://media"/>
            <a:extLst>
              <a:ext uri="{FF2B5EF4-FFF2-40B4-BE49-F238E27FC236}">
                <a16:creationId xmlns:a16="http://schemas.microsoft.com/office/drawing/2014/main" id="{13DAB369-C4BF-47F7-829D-2B220C8A743A}"/>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2058099" y="3301082"/>
            <a:ext cx="609600" cy="609600"/>
          </a:xfrm>
          <a:prstGeom prst="rect">
            <a:avLst/>
          </a:prstGeom>
        </p:spPr>
      </p:pic>
      <p:pic>
        <p:nvPicPr>
          <p:cNvPr id="8" name="task_3_8">
            <a:hlinkClick r:id="" action="ppaction://media"/>
            <a:extLst>
              <a:ext uri="{FF2B5EF4-FFF2-40B4-BE49-F238E27FC236}">
                <a16:creationId xmlns:a16="http://schemas.microsoft.com/office/drawing/2014/main" id="{6CD3DEFC-31AC-48E9-BD3B-596AB2CCD077}"/>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2058099" y="3775745"/>
            <a:ext cx="609600" cy="609600"/>
          </a:xfrm>
          <a:prstGeom prst="rect">
            <a:avLst/>
          </a:prstGeom>
        </p:spPr>
      </p:pic>
      <p:pic>
        <p:nvPicPr>
          <p:cNvPr id="9" name="task_3_16">
            <a:hlinkClick r:id="" action="ppaction://media"/>
            <a:extLst>
              <a:ext uri="{FF2B5EF4-FFF2-40B4-BE49-F238E27FC236}">
                <a16:creationId xmlns:a16="http://schemas.microsoft.com/office/drawing/2014/main" id="{E26AFCBF-5154-46B1-AAD0-D5D0F3C71FC9}"/>
              </a:ext>
            </a:extLst>
          </p:cNvPr>
          <p:cNvPicPr>
            <a:picLocks noChangeAspect="1"/>
          </p:cNvPicPr>
          <p:nvPr>
            <a:audioFile r:link="rId10"/>
            <p:extLst>
              <p:ext uri="{DAA4B4D4-6D71-4841-9C94-3DE7FCFB9230}">
                <p14:media xmlns:p14="http://schemas.microsoft.com/office/powerpoint/2010/main" r:embed="rId9"/>
              </p:ext>
            </p:extLst>
          </p:nvPr>
        </p:nvPicPr>
        <p:blipFill>
          <a:blip r:embed="rId12"/>
          <a:stretch>
            <a:fillRect/>
          </a:stretch>
        </p:blipFill>
        <p:spPr>
          <a:xfrm>
            <a:off x="2088859" y="4350419"/>
            <a:ext cx="609600" cy="609600"/>
          </a:xfrm>
          <a:prstGeom prst="rect">
            <a:avLst/>
          </a:prstGeom>
        </p:spPr>
      </p:pic>
    </p:spTree>
    <p:extLst>
      <p:ext uri="{BB962C8B-B14F-4D97-AF65-F5344CB8AC3E}">
        <p14:creationId xmlns:p14="http://schemas.microsoft.com/office/powerpoint/2010/main" val="30870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63"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263"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263" fill="hold"/>
                                        <p:tgtEl>
                                          <p:spTgt spid="7"/>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263" fill="hold"/>
                                        <p:tgtEl>
                                          <p:spTgt spid="8"/>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326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5"/>
                </p:tgtEl>
              </p:cMediaNode>
            </p:audio>
            <p:audio>
              <p:cMediaNode vol="80000">
                <p:cTn id="24" fill="hold" display="0">
                  <p:stCondLst>
                    <p:cond delay="indefinite"/>
                  </p:stCondLst>
                  <p:endCondLst>
                    <p:cond evt="onStopAudio" delay="0">
                      <p:tgtEl>
                        <p:sldTgt/>
                      </p:tgtEl>
                    </p:cond>
                  </p:endCondLst>
                </p:cTn>
                <p:tgtEl>
                  <p:spTgt spid="6"/>
                </p:tgtEl>
              </p:cMediaNode>
            </p:audio>
            <p:audio>
              <p:cMediaNode vol="80000">
                <p:cTn id="25" fill="hold" display="0">
                  <p:stCondLst>
                    <p:cond delay="indefinite"/>
                  </p:stCondLst>
                  <p:endCondLst>
                    <p:cond evt="onStopAudio" delay="0">
                      <p:tgtEl>
                        <p:sldTgt/>
                      </p:tgtEl>
                    </p:cond>
                  </p:endCondLst>
                </p:cTn>
                <p:tgtEl>
                  <p:spTgt spid="7"/>
                </p:tgtEl>
              </p:cMediaNode>
            </p:audio>
            <p:audio>
              <p:cMediaNode vol="80000">
                <p:cTn id="26" fill="hold" display="0">
                  <p:stCondLst>
                    <p:cond delay="indefinite"/>
                  </p:stCondLst>
                  <p:endCondLst>
                    <p:cond evt="onStopAudio" delay="0">
                      <p:tgtEl>
                        <p:sldTgt/>
                      </p:tgtEl>
                    </p:cond>
                  </p:endCondLst>
                </p:cTn>
                <p:tgtEl>
                  <p:spTgt spid="8"/>
                </p:tgtEl>
              </p:cMediaNode>
            </p:audio>
            <p:audio>
              <p:cMediaNode vol="80000">
                <p:cTn id="27" fill="hold" display="0">
                  <p:stCondLst>
                    <p:cond delay="indefinite"/>
                  </p:stCondLst>
                  <p:endCondLst>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5BA49-7CB0-4212-9FA9-471642BF5D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C2C1755-0C9A-4D9C-B1FD-E66378D7C7D4}"/>
              </a:ext>
            </a:extLst>
          </p:cNvPr>
          <p:cNvSpPr>
            <a:spLocks noGrp="1"/>
          </p:cNvSpPr>
          <p:nvPr>
            <p:ph idx="1"/>
          </p:nvPr>
        </p:nvSpPr>
        <p:spPr/>
        <p:txBody>
          <a:bodyPr/>
          <a:lstStyle/>
          <a:p>
            <a:r>
              <a:rPr lang="en-US" altLang="zh-CN" dirty="0"/>
              <a:t>Task4</a:t>
            </a:r>
          </a:p>
          <a:p>
            <a:r>
              <a:rPr lang="en-US" altLang="zh-CN" dirty="0"/>
              <a:t>f=20Hz</a:t>
            </a:r>
          </a:p>
          <a:p>
            <a:r>
              <a:rPr lang="en-US" altLang="zh-CN" dirty="0"/>
              <a:t>f=50Hz</a:t>
            </a:r>
          </a:p>
          <a:p>
            <a:r>
              <a:rPr lang="en-US" altLang="zh-CN" dirty="0"/>
              <a:t>f=100Hz</a:t>
            </a:r>
          </a:p>
          <a:p>
            <a:r>
              <a:rPr lang="en-US" altLang="zh-CN" dirty="0"/>
              <a:t>f=400Hz</a:t>
            </a:r>
          </a:p>
          <a:p>
            <a:endParaRPr lang="zh-CN" altLang="en-US" dirty="0"/>
          </a:p>
        </p:txBody>
      </p:sp>
      <p:pic>
        <p:nvPicPr>
          <p:cNvPr id="4" name="task_4_20">
            <a:hlinkClick r:id="" action="ppaction://media"/>
            <a:extLst>
              <a:ext uri="{FF2B5EF4-FFF2-40B4-BE49-F238E27FC236}">
                <a16:creationId xmlns:a16="http://schemas.microsoft.com/office/drawing/2014/main" id="{41A9640A-0816-4986-A7BC-FC587CA53D5E}"/>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2695662" y="2268523"/>
            <a:ext cx="609600" cy="609600"/>
          </a:xfrm>
          <a:prstGeom prst="rect">
            <a:avLst/>
          </a:prstGeom>
        </p:spPr>
      </p:pic>
      <p:pic>
        <p:nvPicPr>
          <p:cNvPr id="5" name="task_4_50">
            <a:hlinkClick r:id="" action="ppaction://media"/>
            <a:extLst>
              <a:ext uri="{FF2B5EF4-FFF2-40B4-BE49-F238E27FC236}">
                <a16:creationId xmlns:a16="http://schemas.microsoft.com/office/drawing/2014/main" id="{36C959E4-9FEA-4819-B011-B0AD98670133}"/>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2695662" y="2819400"/>
            <a:ext cx="609600" cy="609600"/>
          </a:xfrm>
          <a:prstGeom prst="rect">
            <a:avLst/>
          </a:prstGeom>
        </p:spPr>
      </p:pic>
      <p:pic>
        <p:nvPicPr>
          <p:cNvPr id="6" name="task_4_100">
            <a:hlinkClick r:id="" action="ppaction://media"/>
            <a:extLst>
              <a:ext uri="{FF2B5EF4-FFF2-40B4-BE49-F238E27FC236}">
                <a16:creationId xmlns:a16="http://schemas.microsoft.com/office/drawing/2014/main" id="{D8060A7E-8469-4168-917A-6408176B7BC4}"/>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2695662" y="3337704"/>
            <a:ext cx="609600" cy="609600"/>
          </a:xfrm>
          <a:prstGeom prst="rect">
            <a:avLst/>
          </a:prstGeom>
        </p:spPr>
      </p:pic>
      <p:pic>
        <p:nvPicPr>
          <p:cNvPr id="7" name="task_4_400">
            <a:hlinkClick r:id="" action="ppaction://media"/>
            <a:extLst>
              <a:ext uri="{FF2B5EF4-FFF2-40B4-BE49-F238E27FC236}">
                <a16:creationId xmlns:a16="http://schemas.microsoft.com/office/drawing/2014/main" id="{3D11DDC1-2282-48F8-B293-F6ECE56D7A12}"/>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2695662" y="3845522"/>
            <a:ext cx="609600" cy="609600"/>
          </a:xfrm>
          <a:prstGeom prst="rect">
            <a:avLst/>
          </a:prstGeom>
        </p:spPr>
      </p:pic>
    </p:spTree>
    <p:extLst>
      <p:ext uri="{BB962C8B-B14F-4D97-AF65-F5344CB8AC3E}">
        <p14:creationId xmlns:p14="http://schemas.microsoft.com/office/powerpoint/2010/main" val="290108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63"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263"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263"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26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4"/>
                </p:tgtEl>
              </p:cMediaNode>
            </p:audio>
            <p:audio>
              <p:cMediaNode vol="80000">
                <p:cTn id="20" fill="hold" display="0">
                  <p:stCondLst>
                    <p:cond delay="indefinite"/>
                  </p:stCondLst>
                  <p:endCondLst>
                    <p:cond evt="onStopAudio" delay="0">
                      <p:tgtEl>
                        <p:sldTgt/>
                      </p:tgtEl>
                    </p:cond>
                  </p:endCondLst>
                </p:cTn>
                <p:tgtEl>
                  <p:spTgt spid="5"/>
                </p:tgtEl>
              </p:cMediaNode>
            </p:audio>
            <p:audio>
              <p:cMediaNode vol="80000">
                <p:cTn id="21" fill="hold" display="0">
                  <p:stCondLst>
                    <p:cond delay="indefinite"/>
                  </p:stCondLst>
                  <p:endCondLst>
                    <p:cond evt="onStopAudio" delay="0">
                      <p:tgtEl>
                        <p:sldTgt/>
                      </p:tgtEl>
                    </p:cond>
                  </p:endCondLst>
                </p:cTn>
                <p:tgtEl>
                  <p:spTgt spid="6"/>
                </p:tgtEl>
              </p:cMediaNode>
            </p:audio>
            <p:audio>
              <p:cMediaNode vol="80000">
                <p:cTn id="22"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445</Words>
  <Application>Microsoft Office PowerPoint</Application>
  <PresentationFormat>宽屏</PresentationFormat>
  <Paragraphs>48</Paragraphs>
  <Slides>15</Slides>
  <Notes>0</Notes>
  <HiddenSlides>0</HiddenSlides>
  <MMClips>20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等线</vt:lpstr>
      <vt:lpstr>等线 Light</vt:lpstr>
      <vt:lpstr>Arial</vt:lpstr>
      <vt:lpstr>Bahnschrift</vt:lpstr>
      <vt:lpstr>Cambria Math</vt:lpstr>
      <vt:lpstr>Times New Roman</vt:lpstr>
      <vt:lpstr>Office 主题​​</vt:lpstr>
      <vt:lpstr>Speech Synthesis And Perception With Envelope Cue </vt:lpstr>
      <vt:lpstr>Introduce</vt:lpstr>
      <vt:lpstr>Background Knowledge</vt:lpstr>
      <vt:lpstr>Learnings</vt:lpstr>
      <vt:lpstr>Results</vt:lpstr>
      <vt:lpstr>PowerPoint 演示文稿</vt:lpstr>
      <vt:lpstr>PowerPoint 演示文稿</vt:lpstr>
      <vt:lpstr>PowerPoint 演示文稿</vt:lpstr>
      <vt:lpstr>PowerPoint 演示文稿</vt:lpstr>
      <vt:lpstr>PowerPoint 演示文稿</vt:lpstr>
      <vt:lpstr>PowerPoint 演示文稿</vt:lpstr>
      <vt:lpstr>Critical Thinking</vt:lpstr>
      <vt:lpstr>PowerPoint 演示文稿</vt:lpstr>
      <vt:lpstr>三种滤波器的比较</vt:lpstr>
      <vt:lpstr>Team effort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Synthesis And Perception With Envelope Cue</dc:title>
  <dc:creator>An Guangyan</dc:creator>
  <cp:lastModifiedBy>An Guangyan</cp:lastModifiedBy>
  <cp:revision>19</cp:revision>
  <dcterms:created xsi:type="dcterms:W3CDTF">2020-12-10T11:58:12Z</dcterms:created>
  <dcterms:modified xsi:type="dcterms:W3CDTF">2020-12-11T01:32:55Z</dcterms:modified>
</cp:coreProperties>
</file>