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87" r:id="rId3"/>
    <p:sldId id="488" r:id="rId4"/>
    <p:sldId id="517" r:id="rId5"/>
    <p:sldId id="520" r:id="rId6"/>
    <p:sldId id="519" r:id="rId7"/>
    <p:sldId id="518" r:id="rId8"/>
    <p:sldId id="506" r:id="rId9"/>
    <p:sldId id="507" r:id="rId10"/>
    <p:sldId id="489" r:id="rId11"/>
    <p:sldId id="508" r:id="rId12"/>
    <p:sldId id="490" r:id="rId13"/>
    <p:sldId id="521" r:id="rId14"/>
    <p:sldId id="510" r:id="rId15"/>
    <p:sldId id="491" r:id="rId16"/>
    <p:sldId id="511" r:id="rId17"/>
    <p:sldId id="514" r:id="rId18"/>
    <p:sldId id="512" r:id="rId19"/>
    <p:sldId id="513" r:id="rId20"/>
    <p:sldId id="515" r:id="rId21"/>
    <p:sldId id="516" r:id="rId22"/>
    <p:sldId id="492" r:id="rId23"/>
    <p:sldId id="493" r:id="rId24"/>
    <p:sldId id="504" r:id="rId25"/>
    <p:sldId id="494" r:id="rId26"/>
    <p:sldId id="495" r:id="rId27"/>
    <p:sldId id="522" r:id="rId28"/>
    <p:sldId id="496" r:id="rId29"/>
    <p:sldId id="5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FF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4" autoAdjust="0"/>
    <p:restoredTop sz="94576" autoAdjust="0"/>
  </p:normalViewPr>
  <p:slideViewPr>
    <p:cSldViewPr>
      <p:cViewPr varScale="1">
        <p:scale>
          <a:sx n="34" d="100"/>
          <a:sy n="34" d="100"/>
        </p:scale>
        <p:origin x="-1430"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8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520B9-1A9E-46E6-97B6-539DA2ADAC36}" type="datetimeFigureOut">
              <a:rPr lang="en-US" smtClean="0"/>
              <a:pPr/>
              <a:t>12/14/2013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313432-FF5A-458D-8FAF-39FD5A1C37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313432-FF5A-458D-8FAF-39FD5A1C379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Black"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Blac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D06CD29-821D-421F-9D13-D3D759E57F4D}" type="datetime1">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273478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8AC88E-5EA8-4F00-AA06-3CAAEDF5E13F}" type="datetime1">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98533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AE6FD-C5B0-48BD-9DFF-CF99461D0C3C}" type="datetime1">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57052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lvl1pPr>
              <a:defRPr sz="2800">
                <a:latin typeface="Arial Black"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sz="2400">
                <a:latin typeface="Arial Black" pitchFamily="34" charset="0"/>
              </a:defRPr>
            </a:lvl1pPr>
            <a:lvl2pPr>
              <a:defRPr sz="2000">
                <a:latin typeface="Arial Black" pitchFamily="34" charset="0"/>
              </a:defRPr>
            </a:lvl2pPr>
            <a:lvl3pPr>
              <a:defRPr sz="1800">
                <a:latin typeface="Arial Black"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p:txBody>
          <a:bodyPr/>
          <a:lstStyle/>
          <a:p>
            <a:fld id="{9B233CDB-EF74-4297-A38E-93BC1E30E0C8}" type="datetime1">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354316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A09E8C-45F7-4D84-9E00-4A8C732D69E7}" type="datetime1">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112294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CFA68-D1FA-4CCE-BDD6-40AA492AA93A}" type="datetime1">
              <a:rPr lang="en-US" smtClean="0"/>
              <a:pPr/>
              <a:t>12/14/2013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74550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3CC8E8-D256-4128-A514-607B48AFD7AE}" type="datetime1">
              <a:rPr lang="en-US" smtClean="0"/>
              <a:pPr/>
              <a:t>12/14/2013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195396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7CE237-BF91-4F9A-B86D-6C07B315D6C9}" type="datetime1">
              <a:rPr lang="en-US" smtClean="0"/>
              <a:pPr/>
              <a:t>12/14/2013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218382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6499E-A979-4EFF-B082-611522EFCD69}" type="datetime1">
              <a:rPr lang="en-US" smtClean="0"/>
              <a:pPr/>
              <a:t>12/14/2013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383806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55533-C9A6-477B-82C7-89A029AE83E2}" type="datetime1">
              <a:rPr lang="en-US" smtClean="0"/>
              <a:pPr/>
              <a:t>12/14/2013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72769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2A246C-81EE-49B9-962E-8C7283342113}" type="datetime1">
              <a:rPr lang="en-US" smtClean="0"/>
              <a:pPr/>
              <a:t>12/14/2013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324045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31308-CC3E-4BD5-B922-827FC5D72429}" type="datetime1">
              <a:rPr lang="en-US" smtClean="0"/>
              <a:pPr/>
              <a:t>12/14/2013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84B07-E1DF-494F-8188-564F20F01F9F}" type="slidenum">
              <a:rPr lang="en-US" smtClean="0"/>
              <a:pPr/>
              <a:t>‹#›</a:t>
            </a:fld>
            <a:endParaRPr lang="en-US"/>
          </a:p>
        </p:txBody>
      </p:sp>
    </p:spTree>
    <p:extLst>
      <p:ext uri="{BB962C8B-B14F-4D97-AF65-F5344CB8AC3E}">
        <p14:creationId xmlns="" xmlns:p14="http://schemas.microsoft.com/office/powerpoint/2010/main" val="1108700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Lecture 10</a:t>
            </a:r>
          </a:p>
          <a:p>
            <a:r>
              <a:rPr lang="en-US" dirty="0" smtClean="0"/>
              <a:t>Prof. Dr. M. </a:t>
            </a:r>
            <a:r>
              <a:rPr lang="en-US" dirty="0" err="1" smtClean="0"/>
              <a:t>Junaid</a:t>
            </a:r>
            <a:r>
              <a:rPr lang="en-US" dirty="0" smtClean="0"/>
              <a:t> </a:t>
            </a:r>
            <a:r>
              <a:rPr lang="en-US" dirty="0" err="1" smtClean="0"/>
              <a:t>Mughal</a:t>
            </a:r>
            <a:endParaRPr lang="en-US" dirty="0" smtClean="0"/>
          </a:p>
          <a:p>
            <a:endParaRPr lang="en-US" dirty="0" smtClean="0"/>
          </a:p>
        </p:txBody>
      </p:sp>
      <p:sp>
        <p:nvSpPr>
          <p:cNvPr id="4" name="Title 1"/>
          <p:cNvSpPr txBox="1">
            <a:spLocks/>
          </p:cNvSpPr>
          <p:nvPr/>
        </p:nvSpPr>
        <p:spPr>
          <a:xfrm>
            <a:off x="838200" y="2282825"/>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Arial Black" pitchFamily="34" charset="0"/>
                <a:ea typeface="+mj-ea"/>
                <a:cs typeface="+mj-cs"/>
              </a:rPr>
              <a:t>Mathematical Statistics</a:t>
            </a:r>
            <a:endParaRPr kumimoji="0" lang="en-US" sz="4400" b="1" i="0" u="none" strike="noStrike" kern="1200" cap="none" spc="0" normalizeH="0" baseline="0" noProof="0" dirty="0">
              <a:ln>
                <a:noFill/>
              </a:ln>
              <a:solidFill>
                <a:schemeClr val="tx1"/>
              </a:solidFill>
              <a:effectLst/>
              <a:uLnTx/>
              <a:uFillTx/>
              <a:latin typeface="Arial Black" pitchFamily="34" charset="0"/>
              <a:ea typeface="+mj-ea"/>
              <a:cs typeface="+mj-cs"/>
            </a:endParaRPr>
          </a:p>
        </p:txBody>
      </p:sp>
      <p:sp>
        <p:nvSpPr>
          <p:cNvPr id="5" name="Slide Number Placeholder 4"/>
          <p:cNvSpPr>
            <a:spLocks noGrp="1"/>
          </p:cNvSpPr>
          <p:nvPr>
            <p:ph type="sldNum" sz="quarter" idx="12"/>
          </p:nvPr>
        </p:nvSpPr>
        <p:spPr/>
        <p:txBody>
          <a:bodyPr/>
          <a:lstStyle/>
          <a:p>
            <a:fld id="{95EE32EC-6543-440D-9569-94D3585F3DE3}" type="slidenum">
              <a:rPr lang="en-US" smtClean="0"/>
              <a:pPr/>
              <a:t>1</a:t>
            </a:fld>
            <a:endParaRPr lang="en-US" dirty="0"/>
          </a:p>
        </p:txBody>
      </p:sp>
    </p:spTree>
    <p:extLst>
      <p:ext uri="{BB962C8B-B14F-4D97-AF65-F5344CB8AC3E}">
        <p14:creationId xmlns="" xmlns:p14="http://schemas.microsoft.com/office/powerpoint/2010/main" val="35081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a:xfrm>
            <a:off x="457200" y="1143001"/>
            <a:ext cx="8229600" cy="4267200"/>
          </a:xfrm>
        </p:spPr>
        <p:txBody>
          <a:bodyPr/>
          <a:lstStyle/>
          <a:p>
            <a:r>
              <a:rPr lang="en-US" dirty="0" smtClean="0"/>
              <a:t>Let A and B be two events such that </a:t>
            </a:r>
          </a:p>
          <a:p>
            <a:pPr>
              <a:buNone/>
            </a:pPr>
            <a:r>
              <a:rPr lang="en-US" dirty="0" smtClean="0"/>
              <a:t>				P(B) &gt; 0. </a:t>
            </a:r>
          </a:p>
          <a:p>
            <a:pPr>
              <a:buNone/>
            </a:pPr>
            <a:endParaRPr lang="en-US" dirty="0" smtClean="0"/>
          </a:p>
          <a:p>
            <a:r>
              <a:rPr lang="en-US" dirty="0" smtClean="0"/>
              <a:t>Denoted by P(A|B) </a:t>
            </a:r>
            <a:r>
              <a:rPr lang="en-US" dirty="0" smtClean="0">
                <a:solidFill>
                  <a:srgbClr val="FF0000"/>
                </a:solidFill>
              </a:rPr>
              <a:t>the probability of A given that B has occurred </a:t>
            </a:r>
            <a:r>
              <a:rPr lang="en-US" dirty="0" smtClean="0"/>
              <a:t>is given by</a:t>
            </a:r>
          </a:p>
          <a:p>
            <a:endParaRPr lang="en-US" dirty="0" smtClean="0"/>
          </a:p>
          <a:p>
            <a:pPr marL="0" indent="0" algn="ctr">
              <a:buNone/>
            </a:pPr>
            <a:r>
              <a:rPr lang="en-US" dirty="0" smtClean="0"/>
              <a:t>P(A|B) = P(B</a:t>
            </a:r>
            <a:r>
              <a:rPr lang="en-US" dirty="0" smtClean="0">
                <a:sym typeface="Symbol"/>
              </a:rPr>
              <a:t>A)/P(B)</a:t>
            </a:r>
          </a:p>
          <a:p>
            <a:pPr marL="0" indent="0" algn="ctr">
              <a:buNone/>
            </a:pPr>
            <a:endParaRPr lang="en-US" dirty="0" smtClean="0">
              <a:sym typeface="Symbol"/>
            </a:endParaRPr>
          </a:p>
          <a:p>
            <a:pPr marL="0" indent="0" algn="ctr">
              <a:buNone/>
            </a:pPr>
            <a:r>
              <a:rPr lang="en-US" dirty="0" smtClean="0">
                <a:solidFill>
                  <a:srgbClr val="0070C0"/>
                </a:solidFill>
                <a:sym typeface="Symbol"/>
              </a:rPr>
              <a:t>P(A|B) is called the conditional probability of A given B has occurred</a:t>
            </a:r>
          </a:p>
          <a:p>
            <a:pPr marL="0" indent="0">
              <a:buNone/>
            </a:pPr>
            <a:endParaRPr lang="en-US" dirty="0" smtClean="0"/>
          </a:p>
        </p:txBody>
      </p:sp>
      <p:graphicFrame>
        <p:nvGraphicFramePr>
          <p:cNvPr id="8" name="Object 7"/>
          <p:cNvGraphicFramePr>
            <a:graphicFrameLocks noChangeAspect="1"/>
          </p:cNvGraphicFramePr>
          <p:nvPr/>
        </p:nvGraphicFramePr>
        <p:xfrm>
          <a:off x="4514850" y="3321050"/>
          <a:ext cx="114300" cy="215900"/>
        </p:xfrm>
        <a:graphic>
          <a:graphicData uri="http://schemas.openxmlformats.org/presentationml/2006/ole">
            <p:oleObj spid="_x0000_s3076" name="Equation" r:id="rId3" imgW="114120" imgH="215640" progId="Equation.3">
              <p:embed/>
            </p:oleObj>
          </a:graphicData>
        </a:graphic>
      </p:graphicFrame>
      <p:sp>
        <p:nvSpPr>
          <p:cNvPr id="9" name="Slide Number Placeholder 8"/>
          <p:cNvSpPr>
            <a:spLocks noGrp="1"/>
          </p:cNvSpPr>
          <p:nvPr>
            <p:ph type="sldNum" sz="quarter" idx="12"/>
          </p:nvPr>
        </p:nvSpPr>
        <p:spPr/>
        <p:txBody>
          <a:bodyPr/>
          <a:lstStyle/>
          <a:p>
            <a:fld id="{5CF84B07-E1DF-494F-8188-564F20F01F9F}" type="slidenum">
              <a:rPr lang="en-US" smtClean="0"/>
              <a:pPr/>
              <a:t>10</a:t>
            </a:fld>
            <a:endParaRPr lang="en-US"/>
          </a:p>
        </p:txBody>
      </p:sp>
    </p:spTree>
    <p:extLst>
      <p:ext uri="{BB962C8B-B14F-4D97-AF65-F5344CB8AC3E}">
        <p14:creationId xmlns="" xmlns:p14="http://schemas.microsoft.com/office/powerpoint/2010/main" val="1258156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a:bodyPr>
          <a:lstStyle/>
          <a:p>
            <a:endParaRPr lang="en-GB" dirty="0" smtClean="0"/>
          </a:p>
          <a:p>
            <a:r>
              <a:rPr lang="en-GB" dirty="0" smtClean="0"/>
              <a:t>For any two events A and B: </a:t>
            </a:r>
          </a:p>
          <a:p>
            <a:pPr>
              <a:buNone/>
            </a:pPr>
            <a:r>
              <a:rPr lang="en-GB" dirty="0" smtClean="0"/>
              <a:t>			</a:t>
            </a:r>
          </a:p>
          <a:p>
            <a:pPr>
              <a:buNone/>
            </a:pPr>
            <a:r>
              <a:rPr lang="en-GB" dirty="0" smtClean="0"/>
              <a:t>	</a:t>
            </a:r>
            <a:r>
              <a:rPr lang="en-GB" dirty="0" smtClean="0">
                <a:solidFill>
                  <a:srgbClr val="FF0000"/>
                </a:solidFill>
              </a:rPr>
              <a:t>	P(A∩B) = P(A)P(B | A)</a:t>
            </a:r>
          </a:p>
          <a:p>
            <a:pPr>
              <a:buNone/>
            </a:pPr>
            <a:r>
              <a:rPr lang="en-GB" dirty="0" smtClean="0"/>
              <a:t>And</a:t>
            </a:r>
          </a:p>
          <a:p>
            <a:pPr>
              <a:buNone/>
            </a:pPr>
            <a:r>
              <a:rPr lang="en-GB" dirty="0" smtClean="0"/>
              <a:t>		</a:t>
            </a:r>
            <a:r>
              <a:rPr lang="en-GB" dirty="0" smtClean="0">
                <a:solidFill>
                  <a:srgbClr val="FF0000"/>
                </a:solidFill>
              </a:rPr>
              <a:t>P(B∩A) = P(B)P(A | B)</a:t>
            </a:r>
          </a:p>
          <a:p>
            <a:pPr>
              <a:buNone/>
            </a:pPr>
            <a:endParaRPr lang="en-GB" dirty="0" smtClean="0"/>
          </a:p>
          <a:p>
            <a:pPr>
              <a:buNone/>
            </a:pPr>
            <a:endParaRPr lang="en-US" dirty="0" smtClean="0"/>
          </a:p>
        </p:txBody>
      </p:sp>
      <p:sp>
        <p:nvSpPr>
          <p:cNvPr id="5" name="Slide Number Placeholder 4"/>
          <p:cNvSpPr>
            <a:spLocks noGrp="1"/>
          </p:cNvSpPr>
          <p:nvPr>
            <p:ph type="sldNum" sz="quarter" idx="12"/>
          </p:nvPr>
        </p:nvSpPr>
        <p:spPr/>
        <p:txBody>
          <a:bodyPr/>
          <a:lstStyle/>
          <a:p>
            <a:fld id="{5CF84B07-E1DF-494F-8188-564F20F01F9F}" type="slidenum">
              <a:rPr lang="en-US" smtClean="0"/>
              <a:pPr/>
              <a:t>11</a:t>
            </a:fld>
            <a:endParaRPr lang="en-US"/>
          </a:p>
        </p:txBody>
      </p:sp>
    </p:spTree>
    <p:extLst>
      <p:ext uri="{BB962C8B-B14F-4D97-AF65-F5344CB8AC3E}">
        <p14:creationId xmlns="" xmlns:p14="http://schemas.microsoft.com/office/powerpoint/2010/main" val="1258156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Find the probability that a single toss of die will result in less than 4 if</a:t>
            </a:r>
          </a:p>
          <a:p>
            <a:pPr lvl="1"/>
            <a:r>
              <a:rPr lang="en-US" dirty="0" smtClean="0"/>
              <a:t>no other information is given</a:t>
            </a:r>
          </a:p>
          <a:p>
            <a:pPr lvl="1"/>
            <a:r>
              <a:rPr lang="en-US" dirty="0" smtClean="0"/>
              <a:t>to be resulted in odd number</a:t>
            </a:r>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12</a:t>
            </a:fld>
            <a:endParaRPr lang="en-US"/>
          </a:p>
        </p:txBody>
      </p:sp>
    </p:spTree>
    <p:extLst>
      <p:ext uri="{BB962C8B-B14F-4D97-AF65-F5344CB8AC3E}">
        <p14:creationId xmlns="" xmlns:p14="http://schemas.microsoft.com/office/powerpoint/2010/main" val="1824244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3" name="Content Placeholder 2"/>
          <p:cNvSpPr>
            <a:spLocks noGrp="1"/>
          </p:cNvSpPr>
          <p:nvPr>
            <p:ph idx="1"/>
          </p:nvPr>
        </p:nvSpPr>
        <p:spPr/>
        <p:txBody>
          <a:bodyPr>
            <a:normAutofit/>
          </a:bodyPr>
          <a:lstStyle/>
          <a:p>
            <a:r>
              <a:rPr lang="en-US" dirty="0" smtClean="0"/>
              <a:t>For any events </a:t>
            </a:r>
            <a:r>
              <a:rPr lang="en-US" dirty="0"/>
              <a:t>A</a:t>
            </a:r>
            <a:r>
              <a:rPr lang="en-US" baseline="-25000" dirty="0"/>
              <a:t>1</a:t>
            </a:r>
            <a:r>
              <a:rPr lang="en-US" dirty="0"/>
              <a:t>, </a:t>
            </a:r>
            <a:r>
              <a:rPr lang="en-US" dirty="0" smtClean="0"/>
              <a:t>A</a:t>
            </a:r>
            <a:r>
              <a:rPr lang="en-US" baseline="-25000" dirty="0" smtClean="0"/>
              <a:t>2</a:t>
            </a:r>
            <a:r>
              <a:rPr lang="en-US" dirty="0" smtClean="0"/>
              <a:t>, …, </a:t>
            </a:r>
            <a:r>
              <a:rPr lang="en-US" dirty="0" err="1" smtClean="0"/>
              <a:t>A</a:t>
            </a:r>
            <a:r>
              <a:rPr lang="en-US" baseline="-25000" dirty="0" err="1" smtClean="0"/>
              <a:t>k</a:t>
            </a:r>
            <a:r>
              <a:rPr lang="en-US" dirty="0" smtClean="0"/>
              <a:t>, we have </a:t>
            </a:r>
          </a:p>
          <a:p>
            <a:pPr>
              <a:buNone/>
            </a:pPr>
            <a:r>
              <a:rPr lang="en-US" dirty="0" smtClean="0"/>
              <a:t>	</a:t>
            </a:r>
          </a:p>
          <a:p>
            <a:pPr>
              <a:buNone/>
            </a:pPr>
            <a:r>
              <a:rPr lang="en-US" dirty="0" smtClean="0"/>
              <a:t>	</a:t>
            </a:r>
            <a:r>
              <a:rPr lang="en-US" dirty="0" smtClean="0">
                <a:solidFill>
                  <a:srgbClr val="00B050"/>
                </a:solidFill>
              </a:rPr>
              <a:t>P(A</a:t>
            </a:r>
            <a:r>
              <a:rPr lang="en-US" baseline="-25000" dirty="0" smtClean="0">
                <a:solidFill>
                  <a:srgbClr val="00B050"/>
                </a:solidFill>
              </a:rPr>
              <a:t>1</a:t>
            </a:r>
            <a:r>
              <a:rPr lang="en-US" dirty="0" smtClean="0">
                <a:solidFill>
                  <a:srgbClr val="00B050"/>
                </a:solidFill>
                <a:sym typeface="Symbol"/>
              </a:rPr>
              <a:t>∩</a:t>
            </a:r>
            <a:r>
              <a:rPr lang="en-US" dirty="0" smtClean="0">
                <a:solidFill>
                  <a:srgbClr val="00B050"/>
                </a:solidFill>
              </a:rPr>
              <a:t>A</a:t>
            </a:r>
            <a:r>
              <a:rPr lang="en-US" baseline="-25000" dirty="0" smtClean="0">
                <a:solidFill>
                  <a:srgbClr val="00B050"/>
                </a:solidFill>
              </a:rPr>
              <a:t>2</a:t>
            </a:r>
            <a:r>
              <a:rPr lang="en-US" dirty="0" smtClean="0">
                <a:solidFill>
                  <a:srgbClr val="00B050"/>
                </a:solidFill>
                <a:sym typeface="Symbol"/>
              </a:rPr>
              <a:t>∩ … ∩</a:t>
            </a:r>
            <a:r>
              <a:rPr lang="en-US" dirty="0" err="1" smtClean="0">
                <a:solidFill>
                  <a:srgbClr val="00B050"/>
                </a:solidFill>
              </a:rPr>
              <a:t>A</a:t>
            </a:r>
            <a:r>
              <a:rPr lang="en-US" baseline="-25000" dirty="0" err="1" smtClean="0">
                <a:solidFill>
                  <a:srgbClr val="00B050"/>
                </a:solidFill>
              </a:rPr>
              <a:t>k</a:t>
            </a:r>
            <a:r>
              <a:rPr lang="en-US" dirty="0" smtClean="0">
                <a:solidFill>
                  <a:srgbClr val="00B050"/>
                </a:solidFill>
              </a:rPr>
              <a:t>)</a:t>
            </a:r>
          </a:p>
          <a:p>
            <a:pPr>
              <a:buNone/>
            </a:pPr>
            <a:r>
              <a:rPr lang="en-US" dirty="0" smtClean="0">
                <a:solidFill>
                  <a:srgbClr val="00B050"/>
                </a:solidFill>
              </a:rPr>
              <a:t>			= P(A</a:t>
            </a:r>
            <a:r>
              <a:rPr lang="en-US" baseline="-25000" dirty="0" smtClean="0">
                <a:solidFill>
                  <a:srgbClr val="00B050"/>
                </a:solidFill>
              </a:rPr>
              <a:t>1</a:t>
            </a:r>
            <a:r>
              <a:rPr lang="en-US" dirty="0" smtClean="0">
                <a:solidFill>
                  <a:srgbClr val="00B050"/>
                </a:solidFill>
              </a:rPr>
              <a:t>)P(A</a:t>
            </a:r>
            <a:r>
              <a:rPr lang="en-US" baseline="-25000" dirty="0" smtClean="0">
                <a:solidFill>
                  <a:srgbClr val="00B050"/>
                </a:solidFill>
              </a:rPr>
              <a:t>2</a:t>
            </a:r>
            <a:r>
              <a:rPr lang="en-US" dirty="0" smtClean="0">
                <a:solidFill>
                  <a:srgbClr val="00B050"/>
                </a:solidFill>
              </a:rPr>
              <a:t>|</a:t>
            </a:r>
            <a:r>
              <a:rPr lang="en-US" dirty="0">
                <a:solidFill>
                  <a:srgbClr val="00B050"/>
                </a:solidFill>
              </a:rPr>
              <a:t> </a:t>
            </a:r>
            <a:r>
              <a:rPr lang="en-US" dirty="0" smtClean="0">
                <a:solidFill>
                  <a:srgbClr val="00B050"/>
                </a:solidFill>
              </a:rPr>
              <a:t>A</a:t>
            </a:r>
            <a:r>
              <a:rPr lang="en-US" baseline="-25000" dirty="0" smtClean="0">
                <a:solidFill>
                  <a:srgbClr val="00B050"/>
                </a:solidFill>
              </a:rPr>
              <a:t>1</a:t>
            </a:r>
            <a:r>
              <a:rPr lang="en-US" dirty="0" smtClean="0">
                <a:solidFill>
                  <a:srgbClr val="00B050"/>
                </a:solidFill>
              </a:rPr>
              <a:t>)</a:t>
            </a:r>
            <a:r>
              <a:rPr lang="en-US" dirty="0" smtClean="0">
                <a:solidFill>
                  <a:srgbClr val="00B050"/>
                </a:solidFill>
                <a:sym typeface="Symbol"/>
              </a:rPr>
              <a:t>P(</a:t>
            </a:r>
            <a:r>
              <a:rPr lang="en-US" dirty="0" smtClean="0">
                <a:solidFill>
                  <a:srgbClr val="00B050"/>
                </a:solidFill>
              </a:rPr>
              <a:t>A</a:t>
            </a:r>
            <a:r>
              <a:rPr lang="en-US" baseline="-25000" dirty="0" smtClean="0">
                <a:solidFill>
                  <a:srgbClr val="00B050"/>
                </a:solidFill>
              </a:rPr>
              <a:t>3</a:t>
            </a:r>
            <a:r>
              <a:rPr lang="en-US" dirty="0" smtClean="0">
                <a:solidFill>
                  <a:srgbClr val="00B050"/>
                </a:solidFill>
              </a:rPr>
              <a:t>|A</a:t>
            </a:r>
            <a:r>
              <a:rPr lang="en-US" baseline="-25000" dirty="0" smtClean="0">
                <a:solidFill>
                  <a:srgbClr val="00B050"/>
                </a:solidFill>
              </a:rPr>
              <a:t>1</a:t>
            </a:r>
            <a:r>
              <a:rPr lang="en-US" dirty="0" smtClean="0">
                <a:solidFill>
                  <a:srgbClr val="00B050"/>
                </a:solidFill>
                <a:sym typeface="Symbol"/>
              </a:rPr>
              <a:t>∩</a:t>
            </a:r>
            <a:r>
              <a:rPr lang="en-US" dirty="0" smtClean="0">
                <a:solidFill>
                  <a:srgbClr val="00B050"/>
                </a:solidFill>
              </a:rPr>
              <a:t>A</a:t>
            </a:r>
            <a:r>
              <a:rPr lang="en-US" baseline="-25000" dirty="0" smtClean="0">
                <a:solidFill>
                  <a:srgbClr val="00B050"/>
                </a:solidFill>
              </a:rPr>
              <a:t>2</a:t>
            </a:r>
            <a:r>
              <a:rPr lang="en-US" dirty="0" smtClean="0">
                <a:solidFill>
                  <a:srgbClr val="00B050"/>
                </a:solidFill>
              </a:rPr>
              <a:t>)…</a:t>
            </a:r>
          </a:p>
          <a:p>
            <a:pPr>
              <a:buNone/>
            </a:pPr>
            <a:r>
              <a:rPr lang="en-US" dirty="0" smtClean="0">
                <a:solidFill>
                  <a:srgbClr val="00B050"/>
                </a:solidFill>
                <a:sym typeface="Symbol"/>
              </a:rPr>
              <a:t>					P(</a:t>
            </a:r>
            <a:r>
              <a:rPr lang="en-US" dirty="0" smtClean="0">
                <a:solidFill>
                  <a:srgbClr val="00B050"/>
                </a:solidFill>
              </a:rPr>
              <a:t>A</a:t>
            </a:r>
            <a:r>
              <a:rPr lang="en-US" baseline="-25000" dirty="0" smtClean="0">
                <a:solidFill>
                  <a:srgbClr val="00B050"/>
                </a:solidFill>
              </a:rPr>
              <a:t>k</a:t>
            </a:r>
            <a:r>
              <a:rPr lang="en-US" dirty="0" smtClean="0">
                <a:solidFill>
                  <a:srgbClr val="00B050"/>
                </a:solidFill>
              </a:rPr>
              <a:t>|A</a:t>
            </a:r>
            <a:r>
              <a:rPr lang="en-US" baseline="-25000" dirty="0" smtClean="0">
                <a:solidFill>
                  <a:srgbClr val="00B050"/>
                </a:solidFill>
              </a:rPr>
              <a:t>1</a:t>
            </a:r>
            <a:r>
              <a:rPr lang="en-US" dirty="0" smtClean="0">
                <a:solidFill>
                  <a:srgbClr val="00B050"/>
                </a:solidFill>
                <a:sym typeface="Symbol"/>
              </a:rPr>
              <a:t>∩</a:t>
            </a:r>
            <a:r>
              <a:rPr lang="en-US" dirty="0" smtClean="0">
                <a:solidFill>
                  <a:srgbClr val="00B050"/>
                </a:solidFill>
              </a:rPr>
              <a:t>A</a:t>
            </a:r>
            <a:r>
              <a:rPr lang="en-US" baseline="-25000" dirty="0" smtClean="0">
                <a:solidFill>
                  <a:srgbClr val="00B050"/>
                </a:solidFill>
              </a:rPr>
              <a:t>2</a:t>
            </a:r>
            <a:r>
              <a:rPr lang="en-US" dirty="0" smtClean="0">
                <a:solidFill>
                  <a:srgbClr val="00B050"/>
                </a:solidFill>
                <a:sym typeface="Symbol"/>
              </a:rPr>
              <a:t>∩</a:t>
            </a:r>
            <a:r>
              <a:rPr lang="en-US" dirty="0" smtClean="0">
                <a:solidFill>
                  <a:srgbClr val="00B050"/>
                </a:solidFill>
              </a:rPr>
              <a:t>A</a:t>
            </a:r>
            <a:r>
              <a:rPr lang="en-US" baseline="-25000" dirty="0" smtClean="0">
                <a:solidFill>
                  <a:srgbClr val="00B050"/>
                </a:solidFill>
              </a:rPr>
              <a:t>3</a:t>
            </a:r>
            <a:r>
              <a:rPr lang="en-US" dirty="0" smtClean="0">
                <a:solidFill>
                  <a:srgbClr val="00B050"/>
                </a:solidFill>
              </a:rPr>
              <a:t>…</a:t>
            </a:r>
            <a:r>
              <a:rPr lang="en-US" dirty="0" smtClean="0">
                <a:solidFill>
                  <a:srgbClr val="00B050"/>
                </a:solidFill>
                <a:sym typeface="Symbol"/>
              </a:rPr>
              <a:t>∩</a:t>
            </a:r>
            <a:r>
              <a:rPr lang="en-US" dirty="0" smtClean="0">
                <a:solidFill>
                  <a:srgbClr val="00B050"/>
                </a:solidFill>
              </a:rPr>
              <a:t>A</a:t>
            </a:r>
            <a:r>
              <a:rPr lang="en-US" baseline="-25000" dirty="0" smtClean="0">
                <a:solidFill>
                  <a:srgbClr val="00B050"/>
                </a:solidFill>
              </a:rPr>
              <a:t>k-1</a:t>
            </a:r>
            <a:r>
              <a:rPr lang="en-US" dirty="0" smtClean="0">
                <a:solidFill>
                  <a:srgbClr val="00B050"/>
                </a:solidFill>
              </a:rPr>
              <a:t> )</a:t>
            </a:r>
          </a:p>
          <a:p>
            <a:pPr>
              <a:buNone/>
            </a:pPr>
            <a:endParaRPr lang="en-US" dirty="0" smtClean="0"/>
          </a:p>
          <a:p>
            <a:r>
              <a:rPr lang="en-US" dirty="0" smtClean="0"/>
              <a:t>If the </a:t>
            </a:r>
            <a:r>
              <a:rPr lang="en-US" dirty="0"/>
              <a:t>events </a:t>
            </a:r>
            <a:r>
              <a:rPr lang="en-US" dirty="0" smtClean="0"/>
              <a:t>A</a:t>
            </a:r>
            <a:r>
              <a:rPr lang="en-US" baseline="-25000" dirty="0" smtClean="0"/>
              <a:t>1</a:t>
            </a:r>
            <a:r>
              <a:rPr lang="en-US" dirty="0" smtClean="0"/>
              <a:t>, A</a:t>
            </a:r>
            <a:r>
              <a:rPr lang="en-US" baseline="-25000" dirty="0" smtClean="0"/>
              <a:t>2</a:t>
            </a:r>
            <a:r>
              <a:rPr lang="en-US" dirty="0" smtClean="0"/>
              <a:t>, </a:t>
            </a:r>
            <a:r>
              <a:rPr lang="en-US" dirty="0"/>
              <a:t>. . . , </a:t>
            </a:r>
            <a:r>
              <a:rPr lang="en-US" dirty="0" smtClean="0"/>
              <a:t>A</a:t>
            </a:r>
            <a:r>
              <a:rPr lang="en-US" baseline="-25000" dirty="0" smtClean="0"/>
              <a:t>n</a:t>
            </a:r>
            <a:r>
              <a:rPr lang="en-US" dirty="0" smtClean="0"/>
              <a:t>, </a:t>
            </a:r>
            <a:r>
              <a:rPr lang="en-US" dirty="0"/>
              <a:t>are </a:t>
            </a:r>
            <a:r>
              <a:rPr lang="en-US" dirty="0" smtClean="0">
                <a:solidFill>
                  <a:srgbClr val="FF0000"/>
                </a:solidFill>
              </a:rPr>
              <a:t>independent</a:t>
            </a:r>
          </a:p>
          <a:p>
            <a:pPr>
              <a:buNone/>
            </a:pPr>
            <a:endParaRPr lang="en-US" dirty="0" smtClean="0"/>
          </a:p>
          <a:p>
            <a:pPr>
              <a:buNone/>
            </a:pPr>
            <a:r>
              <a:rPr lang="en-US" dirty="0" smtClean="0"/>
              <a:t>	</a:t>
            </a:r>
            <a:r>
              <a:rPr lang="en-US" dirty="0" smtClean="0">
                <a:solidFill>
                  <a:srgbClr val="00B050"/>
                </a:solidFill>
              </a:rPr>
              <a:t>P(A</a:t>
            </a:r>
            <a:r>
              <a:rPr lang="en-US" baseline="-25000" dirty="0" smtClean="0">
                <a:solidFill>
                  <a:srgbClr val="00B050"/>
                </a:solidFill>
              </a:rPr>
              <a:t>1</a:t>
            </a:r>
            <a:r>
              <a:rPr lang="en-US" dirty="0" smtClean="0">
                <a:solidFill>
                  <a:srgbClr val="00B050"/>
                </a:solidFill>
                <a:sym typeface="Symbol"/>
              </a:rPr>
              <a:t>∩</a:t>
            </a:r>
            <a:r>
              <a:rPr lang="en-US" dirty="0" smtClean="0">
                <a:solidFill>
                  <a:srgbClr val="00B050"/>
                </a:solidFill>
              </a:rPr>
              <a:t> A</a:t>
            </a:r>
            <a:r>
              <a:rPr lang="en-US" baseline="-25000" dirty="0" smtClean="0">
                <a:solidFill>
                  <a:srgbClr val="00B050"/>
                </a:solidFill>
              </a:rPr>
              <a:t>2</a:t>
            </a:r>
            <a:r>
              <a:rPr lang="en-US" dirty="0" smtClean="0">
                <a:solidFill>
                  <a:srgbClr val="00B050"/>
                </a:solidFill>
                <a:sym typeface="Symbol"/>
              </a:rPr>
              <a:t>∩ … ∩</a:t>
            </a:r>
            <a:r>
              <a:rPr lang="en-US" dirty="0" err="1" smtClean="0">
                <a:solidFill>
                  <a:srgbClr val="00B050"/>
                </a:solidFill>
              </a:rPr>
              <a:t>A</a:t>
            </a:r>
            <a:r>
              <a:rPr lang="en-US" baseline="-25000" dirty="0" err="1" smtClean="0">
                <a:solidFill>
                  <a:srgbClr val="00B050"/>
                </a:solidFill>
              </a:rPr>
              <a:t>k</a:t>
            </a:r>
            <a:r>
              <a:rPr lang="en-US" dirty="0" smtClean="0">
                <a:solidFill>
                  <a:srgbClr val="00B050"/>
                </a:solidFill>
              </a:rPr>
              <a:t>)= P(A</a:t>
            </a:r>
            <a:r>
              <a:rPr lang="en-US" baseline="-25000" dirty="0" smtClean="0">
                <a:solidFill>
                  <a:srgbClr val="00B050"/>
                </a:solidFill>
              </a:rPr>
              <a:t>1</a:t>
            </a:r>
            <a:r>
              <a:rPr lang="en-US" dirty="0" smtClean="0">
                <a:solidFill>
                  <a:srgbClr val="00B050"/>
                </a:solidFill>
              </a:rPr>
              <a:t>)P(A</a:t>
            </a:r>
            <a:r>
              <a:rPr lang="en-US" baseline="-25000" dirty="0" smtClean="0">
                <a:solidFill>
                  <a:srgbClr val="00B050"/>
                </a:solidFill>
              </a:rPr>
              <a:t>2</a:t>
            </a:r>
            <a:r>
              <a:rPr lang="en-US" dirty="0" smtClean="0">
                <a:solidFill>
                  <a:srgbClr val="00B050"/>
                </a:solidFill>
              </a:rPr>
              <a:t>)</a:t>
            </a:r>
            <a:r>
              <a:rPr lang="en-US" dirty="0" smtClean="0">
                <a:solidFill>
                  <a:srgbClr val="00B050"/>
                </a:solidFill>
                <a:sym typeface="Symbol"/>
              </a:rPr>
              <a:t>P(</a:t>
            </a:r>
            <a:r>
              <a:rPr lang="en-US" dirty="0" smtClean="0">
                <a:solidFill>
                  <a:srgbClr val="00B050"/>
                </a:solidFill>
              </a:rPr>
              <a:t>A</a:t>
            </a:r>
            <a:r>
              <a:rPr lang="en-US" baseline="-25000" dirty="0" smtClean="0">
                <a:solidFill>
                  <a:srgbClr val="00B050"/>
                </a:solidFill>
              </a:rPr>
              <a:t>3</a:t>
            </a:r>
            <a:r>
              <a:rPr lang="en-US" dirty="0" smtClean="0">
                <a:solidFill>
                  <a:srgbClr val="00B050"/>
                </a:solidFill>
              </a:rPr>
              <a:t>)…</a:t>
            </a:r>
            <a:r>
              <a:rPr lang="en-US" dirty="0" smtClean="0">
                <a:solidFill>
                  <a:srgbClr val="00B050"/>
                </a:solidFill>
                <a:sym typeface="Symbol"/>
              </a:rPr>
              <a:t>P(</a:t>
            </a:r>
            <a:r>
              <a:rPr lang="en-US" dirty="0" err="1" smtClean="0">
                <a:solidFill>
                  <a:srgbClr val="00B050"/>
                </a:solidFill>
              </a:rPr>
              <a:t>A</a:t>
            </a:r>
            <a:r>
              <a:rPr lang="en-US" baseline="-25000" dirty="0" err="1" smtClean="0">
                <a:solidFill>
                  <a:srgbClr val="00B050"/>
                </a:solidFill>
              </a:rPr>
              <a:t>k</a:t>
            </a:r>
            <a:r>
              <a:rPr lang="en-US" dirty="0" smtClean="0">
                <a:solidFill>
                  <a:srgbClr val="00B050"/>
                </a:solidFill>
              </a:rPr>
              <a:t>)</a:t>
            </a:r>
          </a:p>
          <a:p>
            <a:pPr marL="0" indent="0">
              <a:buNone/>
            </a:pPr>
            <a:endParaRPr lang="en-US" dirty="0" smtClean="0"/>
          </a:p>
          <a:p>
            <a:endParaRPr lang="en-US" dirty="0" smtClean="0"/>
          </a:p>
          <a:p>
            <a:pPr marL="0" indent="0">
              <a:buNone/>
            </a:pPr>
            <a:endParaRPr lang="en-US" dirty="0"/>
          </a:p>
        </p:txBody>
      </p:sp>
      <p:sp>
        <p:nvSpPr>
          <p:cNvPr id="7" name="Slide Number Placeholder 6"/>
          <p:cNvSpPr>
            <a:spLocks noGrp="1"/>
          </p:cNvSpPr>
          <p:nvPr>
            <p:ph type="sldNum" sz="quarter" idx="12"/>
          </p:nvPr>
        </p:nvSpPr>
        <p:spPr/>
        <p:txBody>
          <a:bodyPr/>
          <a:lstStyle/>
          <a:p>
            <a:fld id="{5CF84B07-E1DF-494F-8188-564F20F01F9F}" type="slidenum">
              <a:rPr lang="en-US" smtClean="0"/>
              <a:pPr/>
              <a:t>13</a:t>
            </a:fld>
            <a:endParaRPr lang="en-US"/>
          </a:p>
        </p:txBody>
      </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3" name="Content Placeholder 2"/>
          <p:cNvSpPr>
            <a:spLocks noGrp="1"/>
          </p:cNvSpPr>
          <p:nvPr>
            <p:ph idx="1"/>
          </p:nvPr>
        </p:nvSpPr>
        <p:spPr/>
        <p:txBody>
          <a:bodyPr>
            <a:normAutofit/>
          </a:bodyPr>
          <a:lstStyle/>
          <a:p>
            <a:r>
              <a:rPr lang="en-US" dirty="0" smtClean="0"/>
              <a:t>For any events </a:t>
            </a:r>
            <a:r>
              <a:rPr lang="en-US" dirty="0"/>
              <a:t>A</a:t>
            </a:r>
            <a:r>
              <a:rPr lang="en-US" baseline="-25000" dirty="0"/>
              <a:t>1</a:t>
            </a:r>
            <a:r>
              <a:rPr lang="en-US" dirty="0"/>
              <a:t>, </a:t>
            </a:r>
            <a:r>
              <a:rPr lang="en-US" dirty="0" smtClean="0"/>
              <a:t>A</a:t>
            </a:r>
            <a:r>
              <a:rPr lang="en-US" baseline="-25000" dirty="0" smtClean="0"/>
              <a:t>2</a:t>
            </a:r>
            <a:r>
              <a:rPr lang="en-US" dirty="0" smtClean="0"/>
              <a:t>, …, </a:t>
            </a:r>
            <a:r>
              <a:rPr lang="en-US" dirty="0" err="1" smtClean="0"/>
              <a:t>A</a:t>
            </a:r>
            <a:r>
              <a:rPr lang="en-US" baseline="-25000" dirty="0" err="1" smtClean="0"/>
              <a:t>k</a:t>
            </a:r>
            <a:r>
              <a:rPr lang="en-US" dirty="0" smtClean="0"/>
              <a:t>, we have </a:t>
            </a:r>
          </a:p>
          <a:p>
            <a:pPr>
              <a:buNone/>
            </a:pPr>
            <a:endParaRPr lang="en-US" sz="900" dirty="0" smtClean="0"/>
          </a:p>
          <a:p>
            <a:pPr>
              <a:buNone/>
            </a:pPr>
            <a:r>
              <a:rPr lang="en-US" sz="1800" dirty="0" smtClean="0"/>
              <a:t>P(A</a:t>
            </a:r>
            <a:r>
              <a:rPr lang="en-US" sz="1800" baseline="-25000" dirty="0" smtClean="0"/>
              <a:t>1</a:t>
            </a:r>
            <a:r>
              <a:rPr lang="en-US" sz="1800" dirty="0" smtClean="0">
                <a:sym typeface="Symbol"/>
              </a:rPr>
              <a:t>∩</a:t>
            </a:r>
            <a:r>
              <a:rPr lang="en-US" sz="1800" dirty="0" smtClean="0"/>
              <a:t>A</a:t>
            </a:r>
            <a:r>
              <a:rPr lang="en-US" sz="1800" baseline="-25000" dirty="0" smtClean="0"/>
              <a:t>2</a:t>
            </a:r>
            <a:r>
              <a:rPr lang="en-US" sz="1800" dirty="0" smtClean="0">
                <a:sym typeface="Symbol"/>
              </a:rPr>
              <a:t>∩ … ∩</a:t>
            </a:r>
            <a:r>
              <a:rPr lang="en-US" sz="1800" dirty="0" err="1" smtClean="0"/>
              <a:t>A</a:t>
            </a:r>
            <a:r>
              <a:rPr lang="en-US" sz="1800" baseline="-25000" dirty="0" err="1" smtClean="0"/>
              <a:t>k</a:t>
            </a:r>
            <a:r>
              <a:rPr lang="en-US" sz="1800" dirty="0" smtClean="0"/>
              <a:t>)= P(A</a:t>
            </a:r>
            <a:r>
              <a:rPr lang="en-US" sz="1800" baseline="-25000" dirty="0" smtClean="0"/>
              <a:t>1</a:t>
            </a:r>
            <a:r>
              <a:rPr lang="en-US" sz="1800" dirty="0" smtClean="0"/>
              <a:t>)P(A</a:t>
            </a:r>
            <a:r>
              <a:rPr lang="en-US" sz="1800" baseline="-25000" dirty="0" smtClean="0"/>
              <a:t>2</a:t>
            </a:r>
            <a:r>
              <a:rPr lang="en-US" sz="1800" dirty="0" smtClean="0"/>
              <a:t>|</a:t>
            </a:r>
            <a:r>
              <a:rPr lang="en-US" sz="1800" dirty="0"/>
              <a:t> </a:t>
            </a:r>
            <a:r>
              <a:rPr lang="en-US" sz="1800" dirty="0" smtClean="0"/>
              <a:t>A</a:t>
            </a:r>
            <a:r>
              <a:rPr lang="en-US" sz="1800" baseline="-25000" dirty="0" smtClean="0"/>
              <a:t>1</a:t>
            </a:r>
            <a:r>
              <a:rPr lang="en-US" sz="1800" dirty="0" smtClean="0"/>
              <a:t>)</a:t>
            </a:r>
            <a:r>
              <a:rPr lang="en-US" sz="1800" dirty="0" smtClean="0">
                <a:sym typeface="Symbol"/>
              </a:rPr>
              <a:t>P(</a:t>
            </a:r>
            <a:r>
              <a:rPr lang="en-US" sz="1800" dirty="0" smtClean="0"/>
              <a:t>A</a:t>
            </a:r>
            <a:r>
              <a:rPr lang="en-US" sz="1800" baseline="-25000" dirty="0" smtClean="0"/>
              <a:t>3</a:t>
            </a:r>
            <a:r>
              <a:rPr lang="en-US" sz="1800" dirty="0" smtClean="0"/>
              <a:t>|A</a:t>
            </a:r>
            <a:r>
              <a:rPr lang="en-US" sz="1800" baseline="-25000" dirty="0" smtClean="0"/>
              <a:t>1</a:t>
            </a:r>
            <a:r>
              <a:rPr lang="en-US" sz="1800" dirty="0" smtClean="0">
                <a:sym typeface="Symbol"/>
              </a:rPr>
              <a:t>∩</a:t>
            </a:r>
            <a:r>
              <a:rPr lang="en-US" sz="1800" dirty="0" smtClean="0"/>
              <a:t>A</a:t>
            </a:r>
            <a:r>
              <a:rPr lang="en-US" sz="1800" baseline="-25000" dirty="0" smtClean="0"/>
              <a:t>2</a:t>
            </a:r>
            <a:r>
              <a:rPr lang="en-US" sz="1800" dirty="0" smtClean="0"/>
              <a:t>)…</a:t>
            </a:r>
            <a:r>
              <a:rPr lang="en-US" sz="1800" dirty="0" smtClean="0">
                <a:sym typeface="Symbol"/>
              </a:rPr>
              <a:t>P(</a:t>
            </a:r>
            <a:r>
              <a:rPr lang="en-US" sz="1800" dirty="0" smtClean="0"/>
              <a:t>A</a:t>
            </a:r>
            <a:r>
              <a:rPr lang="en-US" sz="1800" baseline="-25000" dirty="0" smtClean="0"/>
              <a:t>k</a:t>
            </a:r>
            <a:r>
              <a:rPr lang="en-US" sz="1800" dirty="0" smtClean="0"/>
              <a:t>|A</a:t>
            </a:r>
            <a:r>
              <a:rPr lang="en-US" sz="1800" baseline="-25000" dirty="0" smtClean="0"/>
              <a:t>1</a:t>
            </a:r>
            <a:r>
              <a:rPr lang="en-US" sz="1800" dirty="0" smtClean="0">
                <a:sym typeface="Symbol"/>
              </a:rPr>
              <a:t>∩</a:t>
            </a:r>
            <a:r>
              <a:rPr lang="en-US" sz="1800" dirty="0" smtClean="0"/>
              <a:t>A</a:t>
            </a:r>
            <a:r>
              <a:rPr lang="en-US" sz="1800" baseline="-25000" dirty="0" smtClean="0"/>
              <a:t>2</a:t>
            </a:r>
            <a:r>
              <a:rPr lang="en-US" sz="1800" dirty="0" smtClean="0"/>
              <a:t>…</a:t>
            </a:r>
            <a:r>
              <a:rPr lang="en-US" sz="1800" dirty="0" smtClean="0">
                <a:sym typeface="Symbol"/>
              </a:rPr>
              <a:t>∩</a:t>
            </a:r>
            <a:r>
              <a:rPr lang="en-US" sz="1800" dirty="0" smtClean="0"/>
              <a:t>A</a:t>
            </a:r>
            <a:r>
              <a:rPr lang="en-US" sz="1800" baseline="-25000" dirty="0" smtClean="0"/>
              <a:t>k-1</a:t>
            </a:r>
            <a:r>
              <a:rPr lang="en-US" sz="1800" dirty="0" smtClean="0"/>
              <a:t> )</a:t>
            </a:r>
          </a:p>
          <a:p>
            <a:pPr marL="0" indent="0">
              <a:buNone/>
            </a:pPr>
            <a:r>
              <a:rPr lang="en-US" dirty="0" smtClean="0"/>
              <a:t>Proof:</a:t>
            </a:r>
          </a:p>
          <a:p>
            <a:endParaRPr lang="en-US" dirty="0" smtClean="0"/>
          </a:p>
          <a:p>
            <a:pPr marL="0" indent="0">
              <a:buNone/>
            </a:pPr>
            <a:endParaRPr lang="en-US" dirty="0"/>
          </a:p>
        </p:txBody>
      </p:sp>
      <p:sp>
        <p:nvSpPr>
          <p:cNvPr id="7" name="Slide Number Placeholder 6"/>
          <p:cNvSpPr>
            <a:spLocks noGrp="1"/>
          </p:cNvSpPr>
          <p:nvPr>
            <p:ph type="sldNum" sz="quarter" idx="12"/>
          </p:nvPr>
        </p:nvSpPr>
        <p:spPr/>
        <p:txBody>
          <a:bodyPr/>
          <a:lstStyle/>
          <a:p>
            <a:fld id="{5CF84B07-E1DF-494F-8188-564F20F01F9F}" type="slidenum">
              <a:rPr lang="en-US" smtClean="0"/>
              <a:pPr/>
              <a:t>14</a:t>
            </a:fld>
            <a:endParaRPr lang="en-US"/>
          </a:p>
        </p:txBody>
      </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3" name="Content Placeholder 2"/>
          <p:cNvSpPr>
            <a:spLocks noGrp="1"/>
          </p:cNvSpPr>
          <p:nvPr>
            <p:ph idx="1"/>
          </p:nvPr>
        </p:nvSpPr>
        <p:spPr/>
        <p:txBody>
          <a:bodyPr/>
          <a:lstStyle/>
          <a:p>
            <a:r>
              <a:rPr lang="en-US" dirty="0" smtClean="0"/>
              <a:t>The </a:t>
            </a:r>
            <a:r>
              <a:rPr lang="en-US" dirty="0"/>
              <a:t>events </a:t>
            </a:r>
            <a:r>
              <a:rPr lang="en-US" dirty="0" smtClean="0"/>
              <a:t>A</a:t>
            </a:r>
            <a:r>
              <a:rPr lang="en-US" baseline="-25000" dirty="0" smtClean="0"/>
              <a:t>1</a:t>
            </a:r>
            <a:r>
              <a:rPr lang="en-US" dirty="0" smtClean="0"/>
              <a:t>, A</a:t>
            </a:r>
            <a:r>
              <a:rPr lang="en-US" baseline="-25000" dirty="0" smtClean="0"/>
              <a:t>2</a:t>
            </a:r>
            <a:r>
              <a:rPr lang="en-US" dirty="0" smtClean="0"/>
              <a:t>, </a:t>
            </a:r>
            <a:r>
              <a:rPr lang="en-US" dirty="0"/>
              <a:t>. . . , </a:t>
            </a:r>
            <a:r>
              <a:rPr lang="en-US" dirty="0" smtClean="0"/>
              <a:t>A</a:t>
            </a:r>
            <a:r>
              <a:rPr lang="en-US" baseline="-25000" dirty="0" smtClean="0"/>
              <a:t>n</a:t>
            </a:r>
            <a:r>
              <a:rPr lang="en-US" dirty="0" smtClean="0"/>
              <a:t>, </a:t>
            </a:r>
            <a:r>
              <a:rPr lang="en-US" dirty="0"/>
              <a:t>are called mutually exclusive </a:t>
            </a:r>
            <a:r>
              <a:rPr lang="en-US" dirty="0" smtClean="0"/>
              <a:t> if</a:t>
            </a:r>
          </a:p>
          <a:p>
            <a:pPr marL="0" indent="0">
              <a:buNone/>
            </a:pPr>
            <a:endParaRPr lang="en-US" dirty="0" smtClean="0"/>
          </a:p>
          <a:p>
            <a:pPr marL="0" indent="0">
              <a:buNone/>
            </a:pPr>
            <a:endParaRPr lang="en-US" dirty="0"/>
          </a:p>
          <a:p>
            <a:r>
              <a:rPr lang="en-US" dirty="0" smtClean="0"/>
              <a:t>and </a:t>
            </a:r>
          </a:p>
          <a:p>
            <a:endParaRPr lang="en-US" dirty="0" smtClean="0"/>
          </a:p>
          <a:p>
            <a:endParaRPr lang="en-US" dirty="0" smtClean="0"/>
          </a:p>
          <a:p>
            <a:endParaRPr lang="en-US" dirty="0" smtClean="0"/>
          </a:p>
          <a:p>
            <a:r>
              <a:rPr lang="en-US" dirty="0" smtClean="0"/>
              <a:t>Then</a:t>
            </a:r>
            <a:endParaRPr lang="en-US" dirty="0"/>
          </a:p>
          <a:p>
            <a:endParaRPr lang="en-US" dirty="0" smtClean="0"/>
          </a:p>
          <a:p>
            <a:pPr marL="0" indent="0">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09800" y="3429000"/>
            <a:ext cx="4191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7000" y="1981200"/>
            <a:ext cx="321564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81200" y="4953000"/>
            <a:ext cx="5123028"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CF84B07-E1DF-494F-8188-564F20F01F9F}" type="slidenum">
              <a:rPr lang="en-US" smtClean="0"/>
              <a:pPr/>
              <a:t>15</a:t>
            </a:fld>
            <a:endParaRPr lang="en-US"/>
          </a:p>
        </p:txBody>
      </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7" name="Slide Number Placeholder 6"/>
          <p:cNvSpPr>
            <a:spLocks noGrp="1"/>
          </p:cNvSpPr>
          <p:nvPr>
            <p:ph type="sldNum" sz="quarter" idx="12"/>
          </p:nvPr>
        </p:nvSpPr>
        <p:spPr/>
        <p:txBody>
          <a:bodyPr/>
          <a:lstStyle/>
          <a:p>
            <a:fld id="{5CF84B07-E1DF-494F-8188-564F20F01F9F}" type="slidenum">
              <a:rPr lang="en-US" smtClean="0"/>
              <a:pPr/>
              <a:t>16</a:t>
            </a:fld>
            <a:endParaRPr lang="en-US"/>
          </a:p>
        </p:txBody>
      </p:sp>
      <p:sp>
        <p:nvSpPr>
          <p:cNvPr id="9" name="Rectangle 8"/>
          <p:cNvSpPr/>
          <p:nvPr/>
        </p:nvSpPr>
        <p:spPr>
          <a:xfrm>
            <a:off x="2743200" y="1295400"/>
            <a:ext cx="38100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23" name="TextBox 22"/>
          <p:cNvSpPr txBox="1"/>
          <p:nvPr/>
        </p:nvSpPr>
        <p:spPr>
          <a:xfrm>
            <a:off x="3276600" y="4343400"/>
            <a:ext cx="2590800" cy="369332"/>
          </a:xfrm>
          <a:prstGeom prst="rect">
            <a:avLst/>
          </a:prstGeom>
          <a:noFill/>
        </p:spPr>
        <p:txBody>
          <a:bodyPr wrap="square" rtlCol="0">
            <a:spAutoFit/>
          </a:bodyPr>
          <a:lstStyle/>
          <a:p>
            <a:r>
              <a:rPr lang="en-US" dirty="0" smtClean="0">
                <a:latin typeface="Arial Black" pitchFamily="34" charset="0"/>
              </a:rPr>
              <a:t>Sample Space</a:t>
            </a:r>
            <a:endParaRPr lang="en-US" dirty="0">
              <a:latin typeface="Arial Black" pitchFamily="34" charset="0"/>
            </a:endParaRPr>
          </a:p>
        </p:txBody>
      </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7" name="Slide Number Placeholder 6"/>
          <p:cNvSpPr>
            <a:spLocks noGrp="1"/>
          </p:cNvSpPr>
          <p:nvPr>
            <p:ph type="sldNum" sz="quarter" idx="12"/>
          </p:nvPr>
        </p:nvSpPr>
        <p:spPr/>
        <p:txBody>
          <a:bodyPr/>
          <a:lstStyle/>
          <a:p>
            <a:fld id="{5CF84B07-E1DF-494F-8188-564F20F01F9F}" type="slidenum">
              <a:rPr lang="en-US" smtClean="0"/>
              <a:pPr/>
              <a:t>17</a:t>
            </a:fld>
            <a:endParaRPr lang="en-US"/>
          </a:p>
        </p:txBody>
      </p:sp>
      <p:sp>
        <p:nvSpPr>
          <p:cNvPr id="9" name="Rectangle 8"/>
          <p:cNvSpPr/>
          <p:nvPr/>
        </p:nvSpPr>
        <p:spPr>
          <a:xfrm>
            <a:off x="2743200" y="1295400"/>
            <a:ext cx="38100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0" name="Freeform 9"/>
          <p:cNvSpPr/>
          <p:nvPr/>
        </p:nvSpPr>
        <p:spPr>
          <a:xfrm>
            <a:off x="2704011" y="1296651"/>
            <a:ext cx="927463" cy="1472675"/>
          </a:xfrm>
          <a:custGeom>
            <a:avLst/>
            <a:gdLst>
              <a:gd name="connsiteX0" fmla="*/ 927463 w 927463"/>
              <a:gd name="connsiteY0" fmla="*/ 9635 h 1472675"/>
              <a:gd name="connsiteX1" fmla="*/ 875212 w 927463"/>
              <a:gd name="connsiteY1" fmla="*/ 114138 h 1472675"/>
              <a:gd name="connsiteX2" fmla="*/ 849086 w 927463"/>
              <a:gd name="connsiteY2" fmla="*/ 153326 h 1472675"/>
              <a:gd name="connsiteX3" fmla="*/ 809898 w 927463"/>
              <a:gd name="connsiteY3" fmla="*/ 244766 h 1472675"/>
              <a:gd name="connsiteX4" fmla="*/ 796835 w 927463"/>
              <a:gd name="connsiteY4" fmla="*/ 283955 h 1472675"/>
              <a:gd name="connsiteX5" fmla="*/ 770709 w 927463"/>
              <a:gd name="connsiteY5" fmla="*/ 323143 h 1472675"/>
              <a:gd name="connsiteX6" fmla="*/ 757646 w 927463"/>
              <a:gd name="connsiteY6" fmla="*/ 362332 h 1472675"/>
              <a:gd name="connsiteX7" fmla="*/ 653143 w 927463"/>
              <a:gd name="connsiteY7" fmla="*/ 479898 h 1472675"/>
              <a:gd name="connsiteX8" fmla="*/ 574766 w 927463"/>
              <a:gd name="connsiteY8" fmla="*/ 545212 h 1472675"/>
              <a:gd name="connsiteX9" fmla="*/ 548640 w 927463"/>
              <a:gd name="connsiteY9" fmla="*/ 584400 h 1472675"/>
              <a:gd name="connsiteX10" fmla="*/ 470263 w 927463"/>
              <a:gd name="connsiteY10" fmla="*/ 662778 h 1472675"/>
              <a:gd name="connsiteX11" fmla="*/ 431075 w 927463"/>
              <a:gd name="connsiteY11" fmla="*/ 754218 h 1472675"/>
              <a:gd name="connsiteX12" fmla="*/ 404949 w 927463"/>
              <a:gd name="connsiteY12" fmla="*/ 806469 h 1472675"/>
              <a:gd name="connsiteX13" fmla="*/ 352698 w 927463"/>
              <a:gd name="connsiteY13" fmla="*/ 937098 h 1472675"/>
              <a:gd name="connsiteX14" fmla="*/ 339635 w 927463"/>
              <a:gd name="connsiteY14" fmla="*/ 1015475 h 1472675"/>
              <a:gd name="connsiteX15" fmla="*/ 313509 w 927463"/>
              <a:gd name="connsiteY15" fmla="*/ 1093852 h 1472675"/>
              <a:gd name="connsiteX16" fmla="*/ 300446 w 927463"/>
              <a:gd name="connsiteY16" fmla="*/ 1146103 h 1472675"/>
              <a:gd name="connsiteX17" fmla="*/ 274320 w 927463"/>
              <a:gd name="connsiteY17" fmla="*/ 1224480 h 1472675"/>
              <a:gd name="connsiteX18" fmla="*/ 261258 w 927463"/>
              <a:gd name="connsiteY18" fmla="*/ 1276732 h 1472675"/>
              <a:gd name="connsiteX19" fmla="*/ 222069 w 927463"/>
              <a:gd name="connsiteY19" fmla="*/ 1315920 h 1472675"/>
              <a:gd name="connsiteX20" fmla="*/ 195943 w 927463"/>
              <a:gd name="connsiteY20" fmla="*/ 1355109 h 1472675"/>
              <a:gd name="connsiteX21" fmla="*/ 78378 w 927463"/>
              <a:gd name="connsiteY21" fmla="*/ 1446549 h 1472675"/>
              <a:gd name="connsiteX22" fmla="*/ 0 w 927463"/>
              <a:gd name="connsiteY22" fmla="*/ 1472675 h 14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7463" h="1472675">
                <a:moveTo>
                  <a:pt x="927463" y="9635"/>
                </a:moveTo>
                <a:cubicBezTo>
                  <a:pt x="840428" y="125683"/>
                  <a:pt x="924129" y="0"/>
                  <a:pt x="875212" y="114138"/>
                </a:cubicBezTo>
                <a:cubicBezTo>
                  <a:pt x="869028" y="128568"/>
                  <a:pt x="856107" y="139284"/>
                  <a:pt x="849086" y="153326"/>
                </a:cubicBezTo>
                <a:cubicBezTo>
                  <a:pt x="834256" y="182986"/>
                  <a:pt x="822214" y="213977"/>
                  <a:pt x="809898" y="244766"/>
                </a:cubicBezTo>
                <a:cubicBezTo>
                  <a:pt x="804784" y="257551"/>
                  <a:pt x="802993" y="271639"/>
                  <a:pt x="796835" y="283955"/>
                </a:cubicBezTo>
                <a:cubicBezTo>
                  <a:pt x="789814" y="297997"/>
                  <a:pt x="779418" y="310080"/>
                  <a:pt x="770709" y="323143"/>
                </a:cubicBezTo>
                <a:cubicBezTo>
                  <a:pt x="766355" y="336206"/>
                  <a:pt x="763804" y="350016"/>
                  <a:pt x="757646" y="362332"/>
                </a:cubicBezTo>
                <a:cubicBezTo>
                  <a:pt x="734337" y="408949"/>
                  <a:pt x="687758" y="445283"/>
                  <a:pt x="653143" y="479898"/>
                </a:cubicBezTo>
                <a:cubicBezTo>
                  <a:pt x="602855" y="530187"/>
                  <a:pt x="629325" y="508840"/>
                  <a:pt x="574766" y="545212"/>
                </a:cubicBezTo>
                <a:cubicBezTo>
                  <a:pt x="566057" y="558275"/>
                  <a:pt x="559070" y="572666"/>
                  <a:pt x="548640" y="584400"/>
                </a:cubicBezTo>
                <a:cubicBezTo>
                  <a:pt x="524093" y="612015"/>
                  <a:pt x="470263" y="662778"/>
                  <a:pt x="470263" y="662778"/>
                </a:cubicBezTo>
                <a:cubicBezTo>
                  <a:pt x="383604" y="836099"/>
                  <a:pt x="488746" y="619653"/>
                  <a:pt x="431075" y="754218"/>
                </a:cubicBezTo>
                <a:cubicBezTo>
                  <a:pt x="423404" y="772116"/>
                  <a:pt x="412181" y="788389"/>
                  <a:pt x="404949" y="806469"/>
                </a:cubicBezTo>
                <a:cubicBezTo>
                  <a:pt x="340374" y="967905"/>
                  <a:pt x="413972" y="814545"/>
                  <a:pt x="352698" y="937098"/>
                </a:cubicBezTo>
                <a:cubicBezTo>
                  <a:pt x="348344" y="963224"/>
                  <a:pt x="346059" y="989780"/>
                  <a:pt x="339635" y="1015475"/>
                </a:cubicBezTo>
                <a:cubicBezTo>
                  <a:pt x="332956" y="1042192"/>
                  <a:pt x="320188" y="1067135"/>
                  <a:pt x="313509" y="1093852"/>
                </a:cubicBezTo>
                <a:cubicBezTo>
                  <a:pt x="309155" y="1111269"/>
                  <a:pt x="305605" y="1128907"/>
                  <a:pt x="300446" y="1146103"/>
                </a:cubicBezTo>
                <a:cubicBezTo>
                  <a:pt x="292533" y="1172480"/>
                  <a:pt x="280999" y="1197763"/>
                  <a:pt x="274320" y="1224480"/>
                </a:cubicBezTo>
                <a:cubicBezTo>
                  <a:pt x="269966" y="1241897"/>
                  <a:pt x="270165" y="1261144"/>
                  <a:pt x="261258" y="1276732"/>
                </a:cubicBezTo>
                <a:cubicBezTo>
                  <a:pt x="252093" y="1292772"/>
                  <a:pt x="233896" y="1301728"/>
                  <a:pt x="222069" y="1315920"/>
                </a:cubicBezTo>
                <a:cubicBezTo>
                  <a:pt x="212018" y="1327981"/>
                  <a:pt x="205994" y="1343048"/>
                  <a:pt x="195943" y="1355109"/>
                </a:cubicBezTo>
                <a:cubicBezTo>
                  <a:pt x="169932" y="1386322"/>
                  <a:pt x="111993" y="1435344"/>
                  <a:pt x="78378" y="1446549"/>
                </a:cubicBezTo>
                <a:lnTo>
                  <a:pt x="0" y="147267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1" name="Freeform 10"/>
          <p:cNvSpPr/>
          <p:nvPr/>
        </p:nvSpPr>
        <p:spPr>
          <a:xfrm>
            <a:off x="3265714" y="1776549"/>
            <a:ext cx="1123406" cy="183432"/>
          </a:xfrm>
          <a:custGeom>
            <a:avLst/>
            <a:gdLst>
              <a:gd name="connsiteX0" fmla="*/ 0 w 1123406"/>
              <a:gd name="connsiteY0" fmla="*/ 104502 h 183432"/>
              <a:gd name="connsiteX1" fmla="*/ 222069 w 1123406"/>
              <a:gd name="connsiteY1" fmla="*/ 143691 h 183432"/>
              <a:gd name="connsiteX2" fmla="*/ 404949 w 1123406"/>
              <a:gd name="connsiteY2" fmla="*/ 104502 h 183432"/>
              <a:gd name="connsiteX3" fmla="*/ 509452 w 1123406"/>
              <a:gd name="connsiteY3" fmla="*/ 78377 h 183432"/>
              <a:gd name="connsiteX4" fmla="*/ 587829 w 1123406"/>
              <a:gd name="connsiteY4" fmla="*/ 52251 h 183432"/>
              <a:gd name="connsiteX5" fmla="*/ 653143 w 1123406"/>
              <a:gd name="connsiteY5" fmla="*/ 39188 h 183432"/>
              <a:gd name="connsiteX6" fmla="*/ 744583 w 1123406"/>
              <a:gd name="connsiteY6" fmla="*/ 0 h 183432"/>
              <a:gd name="connsiteX7" fmla="*/ 953589 w 1123406"/>
              <a:gd name="connsiteY7" fmla="*/ 26125 h 183432"/>
              <a:gd name="connsiteX8" fmla="*/ 1084217 w 1123406"/>
              <a:gd name="connsiteY8" fmla="*/ 78377 h 183432"/>
              <a:gd name="connsiteX9" fmla="*/ 1123406 w 1123406"/>
              <a:gd name="connsiteY9" fmla="*/ 91440 h 1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406" h="183432">
                <a:moveTo>
                  <a:pt x="0" y="104502"/>
                </a:moveTo>
                <a:cubicBezTo>
                  <a:pt x="118394" y="183432"/>
                  <a:pt x="47107" y="159597"/>
                  <a:pt x="222069" y="143691"/>
                </a:cubicBezTo>
                <a:cubicBezTo>
                  <a:pt x="348486" y="93124"/>
                  <a:pt x="222892" y="136629"/>
                  <a:pt x="404949" y="104502"/>
                </a:cubicBezTo>
                <a:cubicBezTo>
                  <a:pt x="440309" y="98262"/>
                  <a:pt x="475388" y="89732"/>
                  <a:pt x="509452" y="78377"/>
                </a:cubicBezTo>
                <a:cubicBezTo>
                  <a:pt x="535578" y="69668"/>
                  <a:pt x="560825" y="57652"/>
                  <a:pt x="587829" y="52251"/>
                </a:cubicBezTo>
                <a:lnTo>
                  <a:pt x="653143" y="39188"/>
                </a:lnTo>
                <a:cubicBezTo>
                  <a:pt x="663347" y="34086"/>
                  <a:pt x="725360" y="0"/>
                  <a:pt x="744583" y="0"/>
                </a:cubicBezTo>
                <a:cubicBezTo>
                  <a:pt x="777518" y="0"/>
                  <a:pt x="913096" y="20340"/>
                  <a:pt x="953589" y="26125"/>
                </a:cubicBezTo>
                <a:cubicBezTo>
                  <a:pt x="1030471" y="64567"/>
                  <a:pt x="987367" y="46093"/>
                  <a:pt x="1084217" y="78377"/>
                </a:cubicBezTo>
                <a:lnTo>
                  <a:pt x="1123406" y="9144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2" name="Freeform 11"/>
          <p:cNvSpPr/>
          <p:nvPr/>
        </p:nvSpPr>
        <p:spPr>
          <a:xfrm>
            <a:off x="4349931" y="1306286"/>
            <a:ext cx="471319" cy="2599844"/>
          </a:xfrm>
          <a:custGeom>
            <a:avLst/>
            <a:gdLst>
              <a:gd name="connsiteX0" fmla="*/ 0 w 471319"/>
              <a:gd name="connsiteY0" fmla="*/ 0 h 2599844"/>
              <a:gd name="connsiteX1" fmla="*/ 26126 w 471319"/>
              <a:gd name="connsiteY1" fmla="*/ 91440 h 2599844"/>
              <a:gd name="connsiteX2" fmla="*/ 39189 w 471319"/>
              <a:gd name="connsiteY2" fmla="*/ 352697 h 2599844"/>
              <a:gd name="connsiteX3" fmla="*/ 52252 w 471319"/>
              <a:gd name="connsiteY3" fmla="*/ 444137 h 2599844"/>
              <a:gd name="connsiteX4" fmla="*/ 39189 w 471319"/>
              <a:gd name="connsiteY4" fmla="*/ 822960 h 2599844"/>
              <a:gd name="connsiteX5" fmla="*/ 26126 w 471319"/>
              <a:gd name="connsiteY5" fmla="*/ 875211 h 2599844"/>
              <a:gd name="connsiteX6" fmla="*/ 0 w 471319"/>
              <a:gd name="connsiteY6" fmla="*/ 953588 h 2599844"/>
              <a:gd name="connsiteX7" fmla="*/ 13063 w 471319"/>
              <a:gd name="connsiteY7" fmla="*/ 1188720 h 2599844"/>
              <a:gd name="connsiteX8" fmla="*/ 26126 w 471319"/>
              <a:gd name="connsiteY8" fmla="*/ 1227908 h 2599844"/>
              <a:gd name="connsiteX9" fmla="*/ 52252 w 471319"/>
              <a:gd name="connsiteY9" fmla="*/ 1332411 h 2599844"/>
              <a:gd name="connsiteX10" fmla="*/ 65315 w 471319"/>
              <a:gd name="connsiteY10" fmla="*/ 1371600 h 2599844"/>
              <a:gd name="connsiteX11" fmla="*/ 91440 w 471319"/>
              <a:gd name="connsiteY11" fmla="*/ 1489165 h 2599844"/>
              <a:gd name="connsiteX12" fmla="*/ 117566 w 471319"/>
              <a:gd name="connsiteY12" fmla="*/ 1541417 h 2599844"/>
              <a:gd name="connsiteX13" fmla="*/ 156755 w 471319"/>
              <a:gd name="connsiteY13" fmla="*/ 1567543 h 2599844"/>
              <a:gd name="connsiteX14" fmla="*/ 169818 w 471319"/>
              <a:gd name="connsiteY14" fmla="*/ 1606731 h 2599844"/>
              <a:gd name="connsiteX15" fmla="*/ 182880 w 471319"/>
              <a:gd name="connsiteY15" fmla="*/ 1658983 h 2599844"/>
              <a:gd name="connsiteX16" fmla="*/ 222069 w 471319"/>
              <a:gd name="connsiteY16" fmla="*/ 1711234 h 2599844"/>
              <a:gd name="connsiteX17" fmla="*/ 261258 w 471319"/>
              <a:gd name="connsiteY17" fmla="*/ 1828800 h 2599844"/>
              <a:gd name="connsiteX18" fmla="*/ 274320 w 471319"/>
              <a:gd name="connsiteY18" fmla="*/ 1881051 h 2599844"/>
              <a:gd name="connsiteX19" fmla="*/ 300446 w 471319"/>
              <a:gd name="connsiteY19" fmla="*/ 1998617 h 2599844"/>
              <a:gd name="connsiteX20" fmla="*/ 339635 w 471319"/>
              <a:gd name="connsiteY20" fmla="*/ 2090057 h 2599844"/>
              <a:gd name="connsiteX21" fmla="*/ 352698 w 471319"/>
              <a:gd name="connsiteY21" fmla="*/ 2129245 h 2599844"/>
              <a:gd name="connsiteX22" fmla="*/ 378823 w 471319"/>
              <a:gd name="connsiteY22" fmla="*/ 2194560 h 2599844"/>
              <a:gd name="connsiteX23" fmla="*/ 404949 w 471319"/>
              <a:gd name="connsiteY23" fmla="*/ 2272937 h 2599844"/>
              <a:gd name="connsiteX24" fmla="*/ 418012 w 471319"/>
              <a:gd name="connsiteY24" fmla="*/ 2312125 h 2599844"/>
              <a:gd name="connsiteX25" fmla="*/ 431075 w 471319"/>
              <a:gd name="connsiteY25" fmla="*/ 2351314 h 2599844"/>
              <a:gd name="connsiteX26" fmla="*/ 444138 w 471319"/>
              <a:gd name="connsiteY26" fmla="*/ 2390503 h 2599844"/>
              <a:gd name="connsiteX27" fmla="*/ 457200 w 471319"/>
              <a:gd name="connsiteY27" fmla="*/ 2508068 h 2599844"/>
              <a:gd name="connsiteX28" fmla="*/ 470263 w 471319"/>
              <a:gd name="connsiteY28" fmla="*/ 2573383 h 259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1319" h="2599844">
                <a:moveTo>
                  <a:pt x="0" y="0"/>
                </a:moveTo>
                <a:cubicBezTo>
                  <a:pt x="7558" y="22675"/>
                  <a:pt x="24303" y="69568"/>
                  <a:pt x="26126" y="91440"/>
                </a:cubicBezTo>
                <a:cubicBezTo>
                  <a:pt x="33367" y="178333"/>
                  <a:pt x="32748" y="265741"/>
                  <a:pt x="39189" y="352697"/>
                </a:cubicBezTo>
                <a:cubicBezTo>
                  <a:pt x="41463" y="383402"/>
                  <a:pt x="47898" y="413657"/>
                  <a:pt x="52252" y="444137"/>
                </a:cubicBezTo>
                <a:cubicBezTo>
                  <a:pt x="47898" y="570411"/>
                  <a:pt x="46833" y="696842"/>
                  <a:pt x="39189" y="822960"/>
                </a:cubicBezTo>
                <a:cubicBezTo>
                  <a:pt x="38103" y="840880"/>
                  <a:pt x="31285" y="858015"/>
                  <a:pt x="26126" y="875211"/>
                </a:cubicBezTo>
                <a:cubicBezTo>
                  <a:pt x="18213" y="901588"/>
                  <a:pt x="0" y="953588"/>
                  <a:pt x="0" y="953588"/>
                </a:cubicBezTo>
                <a:cubicBezTo>
                  <a:pt x="4354" y="1031965"/>
                  <a:pt x="5621" y="1110575"/>
                  <a:pt x="13063" y="1188720"/>
                </a:cubicBezTo>
                <a:cubicBezTo>
                  <a:pt x="14368" y="1202427"/>
                  <a:pt x="22503" y="1214624"/>
                  <a:pt x="26126" y="1227908"/>
                </a:cubicBezTo>
                <a:cubicBezTo>
                  <a:pt x="35574" y="1262549"/>
                  <a:pt x="40897" y="1298347"/>
                  <a:pt x="52252" y="1332411"/>
                </a:cubicBezTo>
                <a:cubicBezTo>
                  <a:pt x="56606" y="1345474"/>
                  <a:pt x="61975" y="1358242"/>
                  <a:pt x="65315" y="1371600"/>
                </a:cubicBezTo>
                <a:cubicBezTo>
                  <a:pt x="71520" y="1396418"/>
                  <a:pt x="81386" y="1462354"/>
                  <a:pt x="91440" y="1489165"/>
                </a:cubicBezTo>
                <a:cubicBezTo>
                  <a:pt x="98277" y="1507398"/>
                  <a:pt x="105100" y="1526457"/>
                  <a:pt x="117566" y="1541417"/>
                </a:cubicBezTo>
                <a:cubicBezTo>
                  <a:pt x="127617" y="1553478"/>
                  <a:pt x="143692" y="1558834"/>
                  <a:pt x="156755" y="1567543"/>
                </a:cubicBezTo>
                <a:cubicBezTo>
                  <a:pt x="161109" y="1580606"/>
                  <a:pt x="166035" y="1593491"/>
                  <a:pt x="169818" y="1606731"/>
                </a:cubicBezTo>
                <a:cubicBezTo>
                  <a:pt x="174750" y="1623994"/>
                  <a:pt x="174851" y="1642925"/>
                  <a:pt x="182880" y="1658983"/>
                </a:cubicBezTo>
                <a:cubicBezTo>
                  <a:pt x="192616" y="1678456"/>
                  <a:pt x="209006" y="1693817"/>
                  <a:pt x="222069" y="1711234"/>
                </a:cubicBezTo>
                <a:cubicBezTo>
                  <a:pt x="235132" y="1750423"/>
                  <a:pt x="251240" y="1788725"/>
                  <a:pt x="261258" y="1828800"/>
                </a:cubicBezTo>
                <a:cubicBezTo>
                  <a:pt x="265612" y="1846217"/>
                  <a:pt x="270426" y="1863526"/>
                  <a:pt x="274320" y="1881051"/>
                </a:cubicBezTo>
                <a:cubicBezTo>
                  <a:pt x="287786" y="1941648"/>
                  <a:pt x="284520" y="1942875"/>
                  <a:pt x="300446" y="1998617"/>
                </a:cubicBezTo>
                <a:cubicBezTo>
                  <a:pt x="317951" y="2059882"/>
                  <a:pt x="309779" y="2020393"/>
                  <a:pt x="339635" y="2090057"/>
                </a:cubicBezTo>
                <a:cubicBezTo>
                  <a:pt x="345059" y="2102713"/>
                  <a:pt x="347863" y="2116352"/>
                  <a:pt x="352698" y="2129245"/>
                </a:cubicBezTo>
                <a:cubicBezTo>
                  <a:pt x="360931" y="2151201"/>
                  <a:pt x="370810" y="2172523"/>
                  <a:pt x="378823" y="2194560"/>
                </a:cubicBezTo>
                <a:cubicBezTo>
                  <a:pt x="388234" y="2220441"/>
                  <a:pt x="396240" y="2246811"/>
                  <a:pt x="404949" y="2272937"/>
                </a:cubicBezTo>
                <a:lnTo>
                  <a:pt x="418012" y="2312125"/>
                </a:lnTo>
                <a:lnTo>
                  <a:pt x="431075" y="2351314"/>
                </a:lnTo>
                <a:lnTo>
                  <a:pt x="444138" y="2390503"/>
                </a:lnTo>
                <a:cubicBezTo>
                  <a:pt x="448492" y="2429691"/>
                  <a:pt x="451205" y="2469097"/>
                  <a:pt x="457200" y="2508068"/>
                </a:cubicBezTo>
                <a:cubicBezTo>
                  <a:pt x="471319" y="2599844"/>
                  <a:pt x="470263" y="2533805"/>
                  <a:pt x="470263" y="25733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3" name="Freeform 12"/>
          <p:cNvSpPr/>
          <p:nvPr/>
        </p:nvSpPr>
        <p:spPr>
          <a:xfrm>
            <a:off x="2743200" y="3140249"/>
            <a:ext cx="1946366" cy="282220"/>
          </a:xfrm>
          <a:custGeom>
            <a:avLst/>
            <a:gdLst>
              <a:gd name="connsiteX0" fmla="*/ 0 w 1946366"/>
              <a:gd name="connsiteY0" fmla="*/ 20962 h 282220"/>
              <a:gd name="connsiteX1" fmla="*/ 391886 w 1946366"/>
              <a:gd name="connsiteY1" fmla="*/ 34025 h 282220"/>
              <a:gd name="connsiteX2" fmla="*/ 457200 w 1946366"/>
              <a:gd name="connsiteY2" fmla="*/ 60151 h 282220"/>
              <a:gd name="connsiteX3" fmla="*/ 496389 w 1946366"/>
              <a:gd name="connsiteY3" fmla="*/ 73214 h 282220"/>
              <a:gd name="connsiteX4" fmla="*/ 535577 w 1946366"/>
              <a:gd name="connsiteY4" fmla="*/ 99340 h 282220"/>
              <a:gd name="connsiteX5" fmla="*/ 979714 w 1946366"/>
              <a:gd name="connsiteY5" fmla="*/ 60151 h 282220"/>
              <a:gd name="connsiteX6" fmla="*/ 1031966 w 1946366"/>
              <a:gd name="connsiteY6" fmla="*/ 7900 h 282220"/>
              <a:gd name="connsiteX7" fmla="*/ 1227909 w 1946366"/>
              <a:gd name="connsiteY7" fmla="*/ 34025 h 282220"/>
              <a:gd name="connsiteX8" fmla="*/ 1371600 w 1946366"/>
              <a:gd name="connsiteY8" fmla="*/ 86277 h 282220"/>
              <a:gd name="connsiteX9" fmla="*/ 1436914 w 1946366"/>
              <a:gd name="connsiteY9" fmla="*/ 99340 h 282220"/>
              <a:gd name="connsiteX10" fmla="*/ 1502229 w 1946366"/>
              <a:gd name="connsiteY10" fmla="*/ 125465 h 282220"/>
              <a:gd name="connsiteX11" fmla="*/ 1580606 w 1946366"/>
              <a:gd name="connsiteY11" fmla="*/ 177717 h 282220"/>
              <a:gd name="connsiteX12" fmla="*/ 1724297 w 1946366"/>
              <a:gd name="connsiteY12" fmla="*/ 216905 h 282220"/>
              <a:gd name="connsiteX13" fmla="*/ 1763486 w 1946366"/>
              <a:gd name="connsiteY13" fmla="*/ 229968 h 282220"/>
              <a:gd name="connsiteX14" fmla="*/ 1802674 w 1946366"/>
              <a:gd name="connsiteY14" fmla="*/ 243031 h 282220"/>
              <a:gd name="connsiteX15" fmla="*/ 1867989 w 1946366"/>
              <a:gd name="connsiteY15" fmla="*/ 256094 h 282220"/>
              <a:gd name="connsiteX16" fmla="*/ 1946366 w 1946366"/>
              <a:gd name="connsiteY16" fmla="*/ 282220 h 2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6366" h="282220">
                <a:moveTo>
                  <a:pt x="0" y="20962"/>
                </a:moveTo>
                <a:cubicBezTo>
                  <a:pt x="130629" y="25316"/>
                  <a:pt x="261662" y="22863"/>
                  <a:pt x="391886" y="34025"/>
                </a:cubicBezTo>
                <a:cubicBezTo>
                  <a:pt x="415249" y="36028"/>
                  <a:pt x="435245" y="51918"/>
                  <a:pt x="457200" y="60151"/>
                </a:cubicBezTo>
                <a:cubicBezTo>
                  <a:pt x="470093" y="64986"/>
                  <a:pt x="483326" y="68860"/>
                  <a:pt x="496389" y="73214"/>
                </a:cubicBezTo>
                <a:cubicBezTo>
                  <a:pt x="509452" y="81923"/>
                  <a:pt x="519885" y="98850"/>
                  <a:pt x="535577" y="99340"/>
                </a:cubicBezTo>
                <a:cubicBezTo>
                  <a:pt x="876521" y="109995"/>
                  <a:pt x="808467" y="128651"/>
                  <a:pt x="979714" y="60151"/>
                </a:cubicBezTo>
                <a:cubicBezTo>
                  <a:pt x="997131" y="42734"/>
                  <a:pt x="1007881" y="13061"/>
                  <a:pt x="1031966" y="7900"/>
                </a:cubicBezTo>
                <a:cubicBezTo>
                  <a:pt x="1068832" y="0"/>
                  <a:pt x="1178466" y="24136"/>
                  <a:pt x="1227909" y="34025"/>
                </a:cubicBezTo>
                <a:cubicBezTo>
                  <a:pt x="1277994" y="54059"/>
                  <a:pt x="1318893" y="71902"/>
                  <a:pt x="1371600" y="86277"/>
                </a:cubicBezTo>
                <a:cubicBezTo>
                  <a:pt x="1393020" y="92119"/>
                  <a:pt x="1415648" y="92960"/>
                  <a:pt x="1436914" y="99340"/>
                </a:cubicBezTo>
                <a:cubicBezTo>
                  <a:pt x="1459374" y="106078"/>
                  <a:pt x="1481643" y="114237"/>
                  <a:pt x="1502229" y="125465"/>
                </a:cubicBezTo>
                <a:cubicBezTo>
                  <a:pt x="1529794" y="140501"/>
                  <a:pt x="1549817" y="171559"/>
                  <a:pt x="1580606" y="177717"/>
                </a:cubicBezTo>
                <a:cubicBezTo>
                  <a:pt x="1672922" y="196181"/>
                  <a:pt x="1624859" y="183760"/>
                  <a:pt x="1724297" y="216905"/>
                </a:cubicBezTo>
                <a:lnTo>
                  <a:pt x="1763486" y="229968"/>
                </a:lnTo>
                <a:cubicBezTo>
                  <a:pt x="1776549" y="234322"/>
                  <a:pt x="1789172" y="240331"/>
                  <a:pt x="1802674" y="243031"/>
                </a:cubicBezTo>
                <a:cubicBezTo>
                  <a:pt x="1824446" y="247385"/>
                  <a:pt x="1846569" y="250252"/>
                  <a:pt x="1867989" y="256094"/>
                </a:cubicBezTo>
                <a:cubicBezTo>
                  <a:pt x="1894558" y="263340"/>
                  <a:pt x="1946366" y="282220"/>
                  <a:pt x="1946366" y="2822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4" name="Freeform 13"/>
          <p:cNvSpPr/>
          <p:nvPr/>
        </p:nvSpPr>
        <p:spPr>
          <a:xfrm>
            <a:off x="4389120" y="1306286"/>
            <a:ext cx="1476103" cy="1214845"/>
          </a:xfrm>
          <a:custGeom>
            <a:avLst/>
            <a:gdLst>
              <a:gd name="connsiteX0" fmla="*/ 0 w 1476103"/>
              <a:gd name="connsiteY0" fmla="*/ 1214845 h 1214845"/>
              <a:gd name="connsiteX1" fmla="*/ 248194 w 1476103"/>
              <a:gd name="connsiteY1" fmla="*/ 1175657 h 1214845"/>
              <a:gd name="connsiteX2" fmla="*/ 352697 w 1476103"/>
              <a:gd name="connsiteY2" fmla="*/ 1123405 h 1214845"/>
              <a:gd name="connsiteX3" fmla="*/ 404949 w 1476103"/>
              <a:gd name="connsiteY3" fmla="*/ 1097280 h 1214845"/>
              <a:gd name="connsiteX4" fmla="*/ 509451 w 1476103"/>
              <a:gd name="connsiteY4" fmla="*/ 1031965 h 1214845"/>
              <a:gd name="connsiteX5" fmla="*/ 627017 w 1476103"/>
              <a:gd name="connsiteY5" fmla="*/ 979714 h 1214845"/>
              <a:gd name="connsiteX6" fmla="*/ 809897 w 1476103"/>
              <a:gd name="connsiteY6" fmla="*/ 849085 h 1214845"/>
              <a:gd name="connsiteX7" fmla="*/ 927463 w 1476103"/>
              <a:gd name="connsiteY7" fmla="*/ 796834 h 1214845"/>
              <a:gd name="connsiteX8" fmla="*/ 966651 w 1476103"/>
              <a:gd name="connsiteY8" fmla="*/ 757645 h 1214845"/>
              <a:gd name="connsiteX9" fmla="*/ 1005840 w 1476103"/>
              <a:gd name="connsiteY9" fmla="*/ 731520 h 1214845"/>
              <a:gd name="connsiteX10" fmla="*/ 1084217 w 1476103"/>
              <a:gd name="connsiteY10" fmla="*/ 666205 h 1214845"/>
              <a:gd name="connsiteX11" fmla="*/ 1149531 w 1476103"/>
              <a:gd name="connsiteY11" fmla="*/ 587828 h 1214845"/>
              <a:gd name="connsiteX12" fmla="*/ 1175657 w 1476103"/>
              <a:gd name="connsiteY12" fmla="*/ 548640 h 1214845"/>
              <a:gd name="connsiteX13" fmla="*/ 1214846 w 1476103"/>
              <a:gd name="connsiteY13" fmla="*/ 496388 h 1214845"/>
              <a:gd name="connsiteX14" fmla="*/ 1240971 w 1476103"/>
              <a:gd name="connsiteY14" fmla="*/ 444137 h 1214845"/>
              <a:gd name="connsiteX15" fmla="*/ 1280160 w 1476103"/>
              <a:gd name="connsiteY15" fmla="*/ 391885 h 1214845"/>
              <a:gd name="connsiteX16" fmla="*/ 1332411 w 1476103"/>
              <a:gd name="connsiteY16" fmla="*/ 313508 h 1214845"/>
              <a:gd name="connsiteX17" fmla="*/ 1358537 w 1476103"/>
              <a:gd name="connsiteY17" fmla="*/ 274320 h 1214845"/>
              <a:gd name="connsiteX18" fmla="*/ 1384663 w 1476103"/>
              <a:gd name="connsiteY18" fmla="*/ 235131 h 1214845"/>
              <a:gd name="connsiteX19" fmla="*/ 1423851 w 1476103"/>
              <a:gd name="connsiteY19" fmla="*/ 117565 h 1214845"/>
              <a:gd name="connsiteX20" fmla="*/ 1436914 w 1476103"/>
              <a:gd name="connsiteY20" fmla="*/ 78377 h 1214845"/>
              <a:gd name="connsiteX21" fmla="*/ 1463040 w 1476103"/>
              <a:gd name="connsiteY21" fmla="*/ 39188 h 1214845"/>
              <a:gd name="connsiteX22" fmla="*/ 1476103 w 1476103"/>
              <a:gd name="connsiteY22" fmla="*/ 0 h 12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6103" h="1214845">
                <a:moveTo>
                  <a:pt x="0" y="1214845"/>
                </a:moveTo>
                <a:cubicBezTo>
                  <a:pt x="55719" y="1209780"/>
                  <a:pt x="189407" y="1205051"/>
                  <a:pt x="248194" y="1175657"/>
                </a:cubicBezTo>
                <a:lnTo>
                  <a:pt x="352697" y="1123405"/>
                </a:lnTo>
                <a:cubicBezTo>
                  <a:pt x="370114" y="1114696"/>
                  <a:pt x="388747" y="1108082"/>
                  <a:pt x="404949" y="1097280"/>
                </a:cubicBezTo>
                <a:cubicBezTo>
                  <a:pt x="436036" y="1076555"/>
                  <a:pt x="477941" y="1047720"/>
                  <a:pt x="509451" y="1031965"/>
                </a:cubicBezTo>
                <a:cubicBezTo>
                  <a:pt x="554720" y="1009331"/>
                  <a:pt x="585455" y="1007422"/>
                  <a:pt x="627017" y="979714"/>
                </a:cubicBezTo>
                <a:cubicBezTo>
                  <a:pt x="638208" y="972253"/>
                  <a:pt x="780692" y="860767"/>
                  <a:pt x="809897" y="849085"/>
                </a:cubicBezTo>
                <a:cubicBezTo>
                  <a:pt x="893291" y="815728"/>
                  <a:pt x="854238" y="833446"/>
                  <a:pt x="927463" y="796834"/>
                </a:cubicBezTo>
                <a:cubicBezTo>
                  <a:pt x="940526" y="783771"/>
                  <a:pt x="952459" y="769472"/>
                  <a:pt x="966651" y="757645"/>
                </a:cubicBezTo>
                <a:cubicBezTo>
                  <a:pt x="978712" y="747594"/>
                  <a:pt x="994739" y="742621"/>
                  <a:pt x="1005840" y="731520"/>
                </a:cubicBezTo>
                <a:cubicBezTo>
                  <a:pt x="1079698" y="657663"/>
                  <a:pt x="972118" y="722256"/>
                  <a:pt x="1084217" y="666205"/>
                </a:cubicBezTo>
                <a:cubicBezTo>
                  <a:pt x="1149083" y="568909"/>
                  <a:pt x="1065715" y="688407"/>
                  <a:pt x="1149531" y="587828"/>
                </a:cubicBezTo>
                <a:cubicBezTo>
                  <a:pt x="1159582" y="575767"/>
                  <a:pt x="1166532" y="561415"/>
                  <a:pt x="1175657" y="548640"/>
                </a:cubicBezTo>
                <a:cubicBezTo>
                  <a:pt x="1188312" y="530924"/>
                  <a:pt x="1203307" y="514850"/>
                  <a:pt x="1214846" y="496388"/>
                </a:cubicBezTo>
                <a:cubicBezTo>
                  <a:pt x="1225166" y="479875"/>
                  <a:pt x="1230651" y="460650"/>
                  <a:pt x="1240971" y="444137"/>
                </a:cubicBezTo>
                <a:cubicBezTo>
                  <a:pt x="1252510" y="425675"/>
                  <a:pt x="1267675" y="409721"/>
                  <a:pt x="1280160" y="391885"/>
                </a:cubicBezTo>
                <a:cubicBezTo>
                  <a:pt x="1298166" y="366162"/>
                  <a:pt x="1314994" y="339634"/>
                  <a:pt x="1332411" y="313508"/>
                </a:cubicBezTo>
                <a:lnTo>
                  <a:pt x="1358537" y="274320"/>
                </a:lnTo>
                <a:cubicBezTo>
                  <a:pt x="1367246" y="261257"/>
                  <a:pt x="1379698" y="250025"/>
                  <a:pt x="1384663" y="235131"/>
                </a:cubicBezTo>
                <a:lnTo>
                  <a:pt x="1423851" y="117565"/>
                </a:lnTo>
                <a:cubicBezTo>
                  <a:pt x="1428205" y="104502"/>
                  <a:pt x="1429276" y="89834"/>
                  <a:pt x="1436914" y="78377"/>
                </a:cubicBezTo>
                <a:cubicBezTo>
                  <a:pt x="1445623" y="65314"/>
                  <a:pt x="1456019" y="53230"/>
                  <a:pt x="1463040" y="39188"/>
                </a:cubicBezTo>
                <a:cubicBezTo>
                  <a:pt x="1469198" y="26872"/>
                  <a:pt x="1476103" y="0"/>
                  <a:pt x="147610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5" name="Freeform 14"/>
          <p:cNvSpPr/>
          <p:nvPr/>
        </p:nvSpPr>
        <p:spPr>
          <a:xfrm>
            <a:off x="5068389" y="2272937"/>
            <a:ext cx="1503162" cy="953589"/>
          </a:xfrm>
          <a:custGeom>
            <a:avLst/>
            <a:gdLst>
              <a:gd name="connsiteX0" fmla="*/ 0 w 1503162"/>
              <a:gd name="connsiteY0" fmla="*/ 0 h 953589"/>
              <a:gd name="connsiteX1" fmla="*/ 143691 w 1503162"/>
              <a:gd name="connsiteY1" fmla="*/ 222069 h 953589"/>
              <a:gd name="connsiteX2" fmla="*/ 522514 w 1503162"/>
              <a:gd name="connsiteY2" fmla="*/ 561703 h 953589"/>
              <a:gd name="connsiteX3" fmla="*/ 640080 w 1503162"/>
              <a:gd name="connsiteY3" fmla="*/ 627017 h 953589"/>
              <a:gd name="connsiteX4" fmla="*/ 692331 w 1503162"/>
              <a:gd name="connsiteY4" fmla="*/ 640080 h 953589"/>
              <a:gd name="connsiteX5" fmla="*/ 770708 w 1503162"/>
              <a:gd name="connsiteY5" fmla="*/ 666206 h 953589"/>
              <a:gd name="connsiteX6" fmla="*/ 822960 w 1503162"/>
              <a:gd name="connsiteY6" fmla="*/ 679269 h 953589"/>
              <a:gd name="connsiteX7" fmla="*/ 1058091 w 1503162"/>
              <a:gd name="connsiteY7" fmla="*/ 770709 h 953589"/>
              <a:gd name="connsiteX8" fmla="*/ 1162594 w 1503162"/>
              <a:gd name="connsiteY8" fmla="*/ 809897 h 953589"/>
              <a:gd name="connsiteX9" fmla="*/ 1280160 w 1503162"/>
              <a:gd name="connsiteY9" fmla="*/ 836023 h 953589"/>
              <a:gd name="connsiteX10" fmla="*/ 1332411 w 1503162"/>
              <a:gd name="connsiteY10" fmla="*/ 849086 h 953589"/>
              <a:gd name="connsiteX11" fmla="*/ 1423851 w 1503162"/>
              <a:gd name="connsiteY11" fmla="*/ 901337 h 953589"/>
              <a:gd name="connsiteX12" fmla="*/ 1502228 w 1503162"/>
              <a:gd name="connsiteY12" fmla="*/ 953589 h 95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3162" h="953589">
                <a:moveTo>
                  <a:pt x="0" y="0"/>
                </a:moveTo>
                <a:cubicBezTo>
                  <a:pt x="61153" y="142693"/>
                  <a:pt x="18473" y="65547"/>
                  <a:pt x="143691" y="222069"/>
                </a:cubicBezTo>
                <a:cubicBezTo>
                  <a:pt x="281504" y="394334"/>
                  <a:pt x="283216" y="418122"/>
                  <a:pt x="522514" y="561703"/>
                </a:cubicBezTo>
                <a:cubicBezTo>
                  <a:pt x="550237" y="578337"/>
                  <a:pt x="606757" y="614521"/>
                  <a:pt x="640080" y="627017"/>
                </a:cubicBezTo>
                <a:cubicBezTo>
                  <a:pt x="656890" y="633321"/>
                  <a:pt x="675135" y="634921"/>
                  <a:pt x="692331" y="640080"/>
                </a:cubicBezTo>
                <a:cubicBezTo>
                  <a:pt x="718708" y="647993"/>
                  <a:pt x="744331" y="658293"/>
                  <a:pt x="770708" y="666206"/>
                </a:cubicBezTo>
                <a:cubicBezTo>
                  <a:pt x="787904" y="671365"/>
                  <a:pt x="805824" y="673914"/>
                  <a:pt x="822960" y="679269"/>
                </a:cubicBezTo>
                <a:cubicBezTo>
                  <a:pt x="1057399" y="752531"/>
                  <a:pt x="903948" y="700644"/>
                  <a:pt x="1058091" y="770709"/>
                </a:cubicBezTo>
                <a:cubicBezTo>
                  <a:pt x="1067817" y="775130"/>
                  <a:pt x="1141311" y="805167"/>
                  <a:pt x="1162594" y="809897"/>
                </a:cubicBezTo>
                <a:cubicBezTo>
                  <a:pt x="1427792" y="868830"/>
                  <a:pt x="1125780" y="791914"/>
                  <a:pt x="1280160" y="836023"/>
                </a:cubicBezTo>
                <a:cubicBezTo>
                  <a:pt x="1297422" y="840955"/>
                  <a:pt x="1315601" y="842782"/>
                  <a:pt x="1332411" y="849086"/>
                </a:cubicBezTo>
                <a:cubicBezTo>
                  <a:pt x="1424007" y="883435"/>
                  <a:pt x="1348060" y="863442"/>
                  <a:pt x="1423851" y="901337"/>
                </a:cubicBezTo>
                <a:cubicBezTo>
                  <a:pt x="1503162" y="940992"/>
                  <a:pt x="1476620" y="902374"/>
                  <a:pt x="1502228" y="95358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7" name="Slide Number Placeholder 6"/>
          <p:cNvSpPr>
            <a:spLocks noGrp="1"/>
          </p:cNvSpPr>
          <p:nvPr>
            <p:ph type="sldNum" sz="quarter" idx="12"/>
          </p:nvPr>
        </p:nvSpPr>
        <p:spPr/>
        <p:txBody>
          <a:bodyPr/>
          <a:lstStyle/>
          <a:p>
            <a:fld id="{5CF84B07-E1DF-494F-8188-564F20F01F9F}" type="slidenum">
              <a:rPr lang="en-US" smtClean="0"/>
              <a:pPr/>
              <a:t>18</a:t>
            </a:fld>
            <a:endParaRPr lang="en-US"/>
          </a:p>
        </p:txBody>
      </p:sp>
      <p:grpSp>
        <p:nvGrpSpPr>
          <p:cNvPr id="25" name="Group 24"/>
          <p:cNvGrpSpPr/>
          <p:nvPr/>
        </p:nvGrpSpPr>
        <p:grpSpPr>
          <a:xfrm>
            <a:off x="2704011" y="1295400"/>
            <a:ext cx="3867540" cy="2610730"/>
            <a:chOff x="2704011" y="1295400"/>
            <a:chExt cx="3867540" cy="2610730"/>
          </a:xfrm>
        </p:grpSpPr>
        <p:sp>
          <p:nvSpPr>
            <p:cNvPr id="9" name="Rectangle 8"/>
            <p:cNvSpPr/>
            <p:nvPr/>
          </p:nvSpPr>
          <p:spPr>
            <a:xfrm>
              <a:off x="2743200" y="1295400"/>
              <a:ext cx="38100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0" name="Freeform 9"/>
            <p:cNvSpPr/>
            <p:nvPr/>
          </p:nvSpPr>
          <p:spPr>
            <a:xfrm>
              <a:off x="2704011" y="1296651"/>
              <a:ext cx="927463" cy="1472675"/>
            </a:xfrm>
            <a:custGeom>
              <a:avLst/>
              <a:gdLst>
                <a:gd name="connsiteX0" fmla="*/ 927463 w 927463"/>
                <a:gd name="connsiteY0" fmla="*/ 9635 h 1472675"/>
                <a:gd name="connsiteX1" fmla="*/ 875212 w 927463"/>
                <a:gd name="connsiteY1" fmla="*/ 114138 h 1472675"/>
                <a:gd name="connsiteX2" fmla="*/ 849086 w 927463"/>
                <a:gd name="connsiteY2" fmla="*/ 153326 h 1472675"/>
                <a:gd name="connsiteX3" fmla="*/ 809898 w 927463"/>
                <a:gd name="connsiteY3" fmla="*/ 244766 h 1472675"/>
                <a:gd name="connsiteX4" fmla="*/ 796835 w 927463"/>
                <a:gd name="connsiteY4" fmla="*/ 283955 h 1472675"/>
                <a:gd name="connsiteX5" fmla="*/ 770709 w 927463"/>
                <a:gd name="connsiteY5" fmla="*/ 323143 h 1472675"/>
                <a:gd name="connsiteX6" fmla="*/ 757646 w 927463"/>
                <a:gd name="connsiteY6" fmla="*/ 362332 h 1472675"/>
                <a:gd name="connsiteX7" fmla="*/ 653143 w 927463"/>
                <a:gd name="connsiteY7" fmla="*/ 479898 h 1472675"/>
                <a:gd name="connsiteX8" fmla="*/ 574766 w 927463"/>
                <a:gd name="connsiteY8" fmla="*/ 545212 h 1472675"/>
                <a:gd name="connsiteX9" fmla="*/ 548640 w 927463"/>
                <a:gd name="connsiteY9" fmla="*/ 584400 h 1472675"/>
                <a:gd name="connsiteX10" fmla="*/ 470263 w 927463"/>
                <a:gd name="connsiteY10" fmla="*/ 662778 h 1472675"/>
                <a:gd name="connsiteX11" fmla="*/ 431075 w 927463"/>
                <a:gd name="connsiteY11" fmla="*/ 754218 h 1472675"/>
                <a:gd name="connsiteX12" fmla="*/ 404949 w 927463"/>
                <a:gd name="connsiteY12" fmla="*/ 806469 h 1472675"/>
                <a:gd name="connsiteX13" fmla="*/ 352698 w 927463"/>
                <a:gd name="connsiteY13" fmla="*/ 937098 h 1472675"/>
                <a:gd name="connsiteX14" fmla="*/ 339635 w 927463"/>
                <a:gd name="connsiteY14" fmla="*/ 1015475 h 1472675"/>
                <a:gd name="connsiteX15" fmla="*/ 313509 w 927463"/>
                <a:gd name="connsiteY15" fmla="*/ 1093852 h 1472675"/>
                <a:gd name="connsiteX16" fmla="*/ 300446 w 927463"/>
                <a:gd name="connsiteY16" fmla="*/ 1146103 h 1472675"/>
                <a:gd name="connsiteX17" fmla="*/ 274320 w 927463"/>
                <a:gd name="connsiteY17" fmla="*/ 1224480 h 1472675"/>
                <a:gd name="connsiteX18" fmla="*/ 261258 w 927463"/>
                <a:gd name="connsiteY18" fmla="*/ 1276732 h 1472675"/>
                <a:gd name="connsiteX19" fmla="*/ 222069 w 927463"/>
                <a:gd name="connsiteY19" fmla="*/ 1315920 h 1472675"/>
                <a:gd name="connsiteX20" fmla="*/ 195943 w 927463"/>
                <a:gd name="connsiteY20" fmla="*/ 1355109 h 1472675"/>
                <a:gd name="connsiteX21" fmla="*/ 78378 w 927463"/>
                <a:gd name="connsiteY21" fmla="*/ 1446549 h 1472675"/>
                <a:gd name="connsiteX22" fmla="*/ 0 w 927463"/>
                <a:gd name="connsiteY22" fmla="*/ 1472675 h 14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7463" h="1472675">
                  <a:moveTo>
                    <a:pt x="927463" y="9635"/>
                  </a:moveTo>
                  <a:cubicBezTo>
                    <a:pt x="840428" y="125683"/>
                    <a:pt x="924129" y="0"/>
                    <a:pt x="875212" y="114138"/>
                  </a:cubicBezTo>
                  <a:cubicBezTo>
                    <a:pt x="869028" y="128568"/>
                    <a:pt x="856107" y="139284"/>
                    <a:pt x="849086" y="153326"/>
                  </a:cubicBezTo>
                  <a:cubicBezTo>
                    <a:pt x="834256" y="182986"/>
                    <a:pt x="822214" y="213977"/>
                    <a:pt x="809898" y="244766"/>
                  </a:cubicBezTo>
                  <a:cubicBezTo>
                    <a:pt x="804784" y="257551"/>
                    <a:pt x="802993" y="271639"/>
                    <a:pt x="796835" y="283955"/>
                  </a:cubicBezTo>
                  <a:cubicBezTo>
                    <a:pt x="789814" y="297997"/>
                    <a:pt x="779418" y="310080"/>
                    <a:pt x="770709" y="323143"/>
                  </a:cubicBezTo>
                  <a:cubicBezTo>
                    <a:pt x="766355" y="336206"/>
                    <a:pt x="763804" y="350016"/>
                    <a:pt x="757646" y="362332"/>
                  </a:cubicBezTo>
                  <a:cubicBezTo>
                    <a:pt x="734337" y="408949"/>
                    <a:pt x="687758" y="445283"/>
                    <a:pt x="653143" y="479898"/>
                  </a:cubicBezTo>
                  <a:cubicBezTo>
                    <a:pt x="602855" y="530187"/>
                    <a:pt x="629325" y="508840"/>
                    <a:pt x="574766" y="545212"/>
                  </a:cubicBezTo>
                  <a:cubicBezTo>
                    <a:pt x="566057" y="558275"/>
                    <a:pt x="559070" y="572666"/>
                    <a:pt x="548640" y="584400"/>
                  </a:cubicBezTo>
                  <a:cubicBezTo>
                    <a:pt x="524093" y="612015"/>
                    <a:pt x="470263" y="662778"/>
                    <a:pt x="470263" y="662778"/>
                  </a:cubicBezTo>
                  <a:cubicBezTo>
                    <a:pt x="383604" y="836099"/>
                    <a:pt x="488746" y="619653"/>
                    <a:pt x="431075" y="754218"/>
                  </a:cubicBezTo>
                  <a:cubicBezTo>
                    <a:pt x="423404" y="772116"/>
                    <a:pt x="412181" y="788389"/>
                    <a:pt x="404949" y="806469"/>
                  </a:cubicBezTo>
                  <a:cubicBezTo>
                    <a:pt x="340374" y="967905"/>
                    <a:pt x="413972" y="814545"/>
                    <a:pt x="352698" y="937098"/>
                  </a:cubicBezTo>
                  <a:cubicBezTo>
                    <a:pt x="348344" y="963224"/>
                    <a:pt x="346059" y="989780"/>
                    <a:pt x="339635" y="1015475"/>
                  </a:cubicBezTo>
                  <a:cubicBezTo>
                    <a:pt x="332956" y="1042192"/>
                    <a:pt x="320188" y="1067135"/>
                    <a:pt x="313509" y="1093852"/>
                  </a:cubicBezTo>
                  <a:cubicBezTo>
                    <a:pt x="309155" y="1111269"/>
                    <a:pt x="305605" y="1128907"/>
                    <a:pt x="300446" y="1146103"/>
                  </a:cubicBezTo>
                  <a:cubicBezTo>
                    <a:pt x="292533" y="1172480"/>
                    <a:pt x="280999" y="1197763"/>
                    <a:pt x="274320" y="1224480"/>
                  </a:cubicBezTo>
                  <a:cubicBezTo>
                    <a:pt x="269966" y="1241897"/>
                    <a:pt x="270165" y="1261144"/>
                    <a:pt x="261258" y="1276732"/>
                  </a:cubicBezTo>
                  <a:cubicBezTo>
                    <a:pt x="252093" y="1292772"/>
                    <a:pt x="233896" y="1301728"/>
                    <a:pt x="222069" y="1315920"/>
                  </a:cubicBezTo>
                  <a:cubicBezTo>
                    <a:pt x="212018" y="1327981"/>
                    <a:pt x="205994" y="1343048"/>
                    <a:pt x="195943" y="1355109"/>
                  </a:cubicBezTo>
                  <a:cubicBezTo>
                    <a:pt x="169932" y="1386322"/>
                    <a:pt x="111993" y="1435344"/>
                    <a:pt x="78378" y="1446549"/>
                  </a:cubicBezTo>
                  <a:lnTo>
                    <a:pt x="0" y="147267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1" name="Freeform 10"/>
            <p:cNvSpPr/>
            <p:nvPr/>
          </p:nvSpPr>
          <p:spPr>
            <a:xfrm>
              <a:off x="3265714" y="1776549"/>
              <a:ext cx="1123406" cy="183432"/>
            </a:xfrm>
            <a:custGeom>
              <a:avLst/>
              <a:gdLst>
                <a:gd name="connsiteX0" fmla="*/ 0 w 1123406"/>
                <a:gd name="connsiteY0" fmla="*/ 104502 h 183432"/>
                <a:gd name="connsiteX1" fmla="*/ 222069 w 1123406"/>
                <a:gd name="connsiteY1" fmla="*/ 143691 h 183432"/>
                <a:gd name="connsiteX2" fmla="*/ 404949 w 1123406"/>
                <a:gd name="connsiteY2" fmla="*/ 104502 h 183432"/>
                <a:gd name="connsiteX3" fmla="*/ 509452 w 1123406"/>
                <a:gd name="connsiteY3" fmla="*/ 78377 h 183432"/>
                <a:gd name="connsiteX4" fmla="*/ 587829 w 1123406"/>
                <a:gd name="connsiteY4" fmla="*/ 52251 h 183432"/>
                <a:gd name="connsiteX5" fmla="*/ 653143 w 1123406"/>
                <a:gd name="connsiteY5" fmla="*/ 39188 h 183432"/>
                <a:gd name="connsiteX6" fmla="*/ 744583 w 1123406"/>
                <a:gd name="connsiteY6" fmla="*/ 0 h 183432"/>
                <a:gd name="connsiteX7" fmla="*/ 953589 w 1123406"/>
                <a:gd name="connsiteY7" fmla="*/ 26125 h 183432"/>
                <a:gd name="connsiteX8" fmla="*/ 1084217 w 1123406"/>
                <a:gd name="connsiteY8" fmla="*/ 78377 h 183432"/>
                <a:gd name="connsiteX9" fmla="*/ 1123406 w 1123406"/>
                <a:gd name="connsiteY9" fmla="*/ 91440 h 1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406" h="183432">
                  <a:moveTo>
                    <a:pt x="0" y="104502"/>
                  </a:moveTo>
                  <a:cubicBezTo>
                    <a:pt x="118394" y="183432"/>
                    <a:pt x="47107" y="159597"/>
                    <a:pt x="222069" y="143691"/>
                  </a:cubicBezTo>
                  <a:cubicBezTo>
                    <a:pt x="348486" y="93124"/>
                    <a:pt x="222892" y="136629"/>
                    <a:pt x="404949" y="104502"/>
                  </a:cubicBezTo>
                  <a:cubicBezTo>
                    <a:pt x="440309" y="98262"/>
                    <a:pt x="475388" y="89732"/>
                    <a:pt x="509452" y="78377"/>
                  </a:cubicBezTo>
                  <a:cubicBezTo>
                    <a:pt x="535578" y="69668"/>
                    <a:pt x="560825" y="57652"/>
                    <a:pt x="587829" y="52251"/>
                  </a:cubicBezTo>
                  <a:lnTo>
                    <a:pt x="653143" y="39188"/>
                  </a:lnTo>
                  <a:cubicBezTo>
                    <a:pt x="663347" y="34086"/>
                    <a:pt x="725360" y="0"/>
                    <a:pt x="744583" y="0"/>
                  </a:cubicBezTo>
                  <a:cubicBezTo>
                    <a:pt x="777518" y="0"/>
                    <a:pt x="913096" y="20340"/>
                    <a:pt x="953589" y="26125"/>
                  </a:cubicBezTo>
                  <a:cubicBezTo>
                    <a:pt x="1030471" y="64567"/>
                    <a:pt x="987367" y="46093"/>
                    <a:pt x="1084217" y="78377"/>
                  </a:cubicBezTo>
                  <a:lnTo>
                    <a:pt x="1123406" y="9144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2" name="Freeform 11"/>
            <p:cNvSpPr/>
            <p:nvPr/>
          </p:nvSpPr>
          <p:spPr>
            <a:xfrm>
              <a:off x="4349931" y="1306286"/>
              <a:ext cx="471319" cy="2599844"/>
            </a:xfrm>
            <a:custGeom>
              <a:avLst/>
              <a:gdLst>
                <a:gd name="connsiteX0" fmla="*/ 0 w 471319"/>
                <a:gd name="connsiteY0" fmla="*/ 0 h 2599844"/>
                <a:gd name="connsiteX1" fmla="*/ 26126 w 471319"/>
                <a:gd name="connsiteY1" fmla="*/ 91440 h 2599844"/>
                <a:gd name="connsiteX2" fmla="*/ 39189 w 471319"/>
                <a:gd name="connsiteY2" fmla="*/ 352697 h 2599844"/>
                <a:gd name="connsiteX3" fmla="*/ 52252 w 471319"/>
                <a:gd name="connsiteY3" fmla="*/ 444137 h 2599844"/>
                <a:gd name="connsiteX4" fmla="*/ 39189 w 471319"/>
                <a:gd name="connsiteY4" fmla="*/ 822960 h 2599844"/>
                <a:gd name="connsiteX5" fmla="*/ 26126 w 471319"/>
                <a:gd name="connsiteY5" fmla="*/ 875211 h 2599844"/>
                <a:gd name="connsiteX6" fmla="*/ 0 w 471319"/>
                <a:gd name="connsiteY6" fmla="*/ 953588 h 2599844"/>
                <a:gd name="connsiteX7" fmla="*/ 13063 w 471319"/>
                <a:gd name="connsiteY7" fmla="*/ 1188720 h 2599844"/>
                <a:gd name="connsiteX8" fmla="*/ 26126 w 471319"/>
                <a:gd name="connsiteY8" fmla="*/ 1227908 h 2599844"/>
                <a:gd name="connsiteX9" fmla="*/ 52252 w 471319"/>
                <a:gd name="connsiteY9" fmla="*/ 1332411 h 2599844"/>
                <a:gd name="connsiteX10" fmla="*/ 65315 w 471319"/>
                <a:gd name="connsiteY10" fmla="*/ 1371600 h 2599844"/>
                <a:gd name="connsiteX11" fmla="*/ 91440 w 471319"/>
                <a:gd name="connsiteY11" fmla="*/ 1489165 h 2599844"/>
                <a:gd name="connsiteX12" fmla="*/ 117566 w 471319"/>
                <a:gd name="connsiteY12" fmla="*/ 1541417 h 2599844"/>
                <a:gd name="connsiteX13" fmla="*/ 156755 w 471319"/>
                <a:gd name="connsiteY13" fmla="*/ 1567543 h 2599844"/>
                <a:gd name="connsiteX14" fmla="*/ 169818 w 471319"/>
                <a:gd name="connsiteY14" fmla="*/ 1606731 h 2599844"/>
                <a:gd name="connsiteX15" fmla="*/ 182880 w 471319"/>
                <a:gd name="connsiteY15" fmla="*/ 1658983 h 2599844"/>
                <a:gd name="connsiteX16" fmla="*/ 222069 w 471319"/>
                <a:gd name="connsiteY16" fmla="*/ 1711234 h 2599844"/>
                <a:gd name="connsiteX17" fmla="*/ 261258 w 471319"/>
                <a:gd name="connsiteY17" fmla="*/ 1828800 h 2599844"/>
                <a:gd name="connsiteX18" fmla="*/ 274320 w 471319"/>
                <a:gd name="connsiteY18" fmla="*/ 1881051 h 2599844"/>
                <a:gd name="connsiteX19" fmla="*/ 300446 w 471319"/>
                <a:gd name="connsiteY19" fmla="*/ 1998617 h 2599844"/>
                <a:gd name="connsiteX20" fmla="*/ 339635 w 471319"/>
                <a:gd name="connsiteY20" fmla="*/ 2090057 h 2599844"/>
                <a:gd name="connsiteX21" fmla="*/ 352698 w 471319"/>
                <a:gd name="connsiteY21" fmla="*/ 2129245 h 2599844"/>
                <a:gd name="connsiteX22" fmla="*/ 378823 w 471319"/>
                <a:gd name="connsiteY22" fmla="*/ 2194560 h 2599844"/>
                <a:gd name="connsiteX23" fmla="*/ 404949 w 471319"/>
                <a:gd name="connsiteY23" fmla="*/ 2272937 h 2599844"/>
                <a:gd name="connsiteX24" fmla="*/ 418012 w 471319"/>
                <a:gd name="connsiteY24" fmla="*/ 2312125 h 2599844"/>
                <a:gd name="connsiteX25" fmla="*/ 431075 w 471319"/>
                <a:gd name="connsiteY25" fmla="*/ 2351314 h 2599844"/>
                <a:gd name="connsiteX26" fmla="*/ 444138 w 471319"/>
                <a:gd name="connsiteY26" fmla="*/ 2390503 h 2599844"/>
                <a:gd name="connsiteX27" fmla="*/ 457200 w 471319"/>
                <a:gd name="connsiteY27" fmla="*/ 2508068 h 2599844"/>
                <a:gd name="connsiteX28" fmla="*/ 470263 w 471319"/>
                <a:gd name="connsiteY28" fmla="*/ 2573383 h 259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1319" h="2599844">
                  <a:moveTo>
                    <a:pt x="0" y="0"/>
                  </a:moveTo>
                  <a:cubicBezTo>
                    <a:pt x="7558" y="22675"/>
                    <a:pt x="24303" y="69568"/>
                    <a:pt x="26126" y="91440"/>
                  </a:cubicBezTo>
                  <a:cubicBezTo>
                    <a:pt x="33367" y="178333"/>
                    <a:pt x="32748" y="265741"/>
                    <a:pt x="39189" y="352697"/>
                  </a:cubicBezTo>
                  <a:cubicBezTo>
                    <a:pt x="41463" y="383402"/>
                    <a:pt x="47898" y="413657"/>
                    <a:pt x="52252" y="444137"/>
                  </a:cubicBezTo>
                  <a:cubicBezTo>
                    <a:pt x="47898" y="570411"/>
                    <a:pt x="46833" y="696842"/>
                    <a:pt x="39189" y="822960"/>
                  </a:cubicBezTo>
                  <a:cubicBezTo>
                    <a:pt x="38103" y="840880"/>
                    <a:pt x="31285" y="858015"/>
                    <a:pt x="26126" y="875211"/>
                  </a:cubicBezTo>
                  <a:cubicBezTo>
                    <a:pt x="18213" y="901588"/>
                    <a:pt x="0" y="953588"/>
                    <a:pt x="0" y="953588"/>
                  </a:cubicBezTo>
                  <a:cubicBezTo>
                    <a:pt x="4354" y="1031965"/>
                    <a:pt x="5621" y="1110575"/>
                    <a:pt x="13063" y="1188720"/>
                  </a:cubicBezTo>
                  <a:cubicBezTo>
                    <a:pt x="14368" y="1202427"/>
                    <a:pt x="22503" y="1214624"/>
                    <a:pt x="26126" y="1227908"/>
                  </a:cubicBezTo>
                  <a:cubicBezTo>
                    <a:pt x="35574" y="1262549"/>
                    <a:pt x="40897" y="1298347"/>
                    <a:pt x="52252" y="1332411"/>
                  </a:cubicBezTo>
                  <a:cubicBezTo>
                    <a:pt x="56606" y="1345474"/>
                    <a:pt x="61975" y="1358242"/>
                    <a:pt x="65315" y="1371600"/>
                  </a:cubicBezTo>
                  <a:cubicBezTo>
                    <a:pt x="71520" y="1396418"/>
                    <a:pt x="81386" y="1462354"/>
                    <a:pt x="91440" y="1489165"/>
                  </a:cubicBezTo>
                  <a:cubicBezTo>
                    <a:pt x="98277" y="1507398"/>
                    <a:pt x="105100" y="1526457"/>
                    <a:pt x="117566" y="1541417"/>
                  </a:cubicBezTo>
                  <a:cubicBezTo>
                    <a:pt x="127617" y="1553478"/>
                    <a:pt x="143692" y="1558834"/>
                    <a:pt x="156755" y="1567543"/>
                  </a:cubicBezTo>
                  <a:cubicBezTo>
                    <a:pt x="161109" y="1580606"/>
                    <a:pt x="166035" y="1593491"/>
                    <a:pt x="169818" y="1606731"/>
                  </a:cubicBezTo>
                  <a:cubicBezTo>
                    <a:pt x="174750" y="1623994"/>
                    <a:pt x="174851" y="1642925"/>
                    <a:pt x="182880" y="1658983"/>
                  </a:cubicBezTo>
                  <a:cubicBezTo>
                    <a:pt x="192616" y="1678456"/>
                    <a:pt x="209006" y="1693817"/>
                    <a:pt x="222069" y="1711234"/>
                  </a:cubicBezTo>
                  <a:cubicBezTo>
                    <a:pt x="235132" y="1750423"/>
                    <a:pt x="251240" y="1788725"/>
                    <a:pt x="261258" y="1828800"/>
                  </a:cubicBezTo>
                  <a:cubicBezTo>
                    <a:pt x="265612" y="1846217"/>
                    <a:pt x="270426" y="1863526"/>
                    <a:pt x="274320" y="1881051"/>
                  </a:cubicBezTo>
                  <a:cubicBezTo>
                    <a:pt x="287786" y="1941648"/>
                    <a:pt x="284520" y="1942875"/>
                    <a:pt x="300446" y="1998617"/>
                  </a:cubicBezTo>
                  <a:cubicBezTo>
                    <a:pt x="317951" y="2059882"/>
                    <a:pt x="309779" y="2020393"/>
                    <a:pt x="339635" y="2090057"/>
                  </a:cubicBezTo>
                  <a:cubicBezTo>
                    <a:pt x="345059" y="2102713"/>
                    <a:pt x="347863" y="2116352"/>
                    <a:pt x="352698" y="2129245"/>
                  </a:cubicBezTo>
                  <a:cubicBezTo>
                    <a:pt x="360931" y="2151201"/>
                    <a:pt x="370810" y="2172523"/>
                    <a:pt x="378823" y="2194560"/>
                  </a:cubicBezTo>
                  <a:cubicBezTo>
                    <a:pt x="388234" y="2220441"/>
                    <a:pt x="396240" y="2246811"/>
                    <a:pt x="404949" y="2272937"/>
                  </a:cubicBezTo>
                  <a:lnTo>
                    <a:pt x="418012" y="2312125"/>
                  </a:lnTo>
                  <a:lnTo>
                    <a:pt x="431075" y="2351314"/>
                  </a:lnTo>
                  <a:lnTo>
                    <a:pt x="444138" y="2390503"/>
                  </a:lnTo>
                  <a:cubicBezTo>
                    <a:pt x="448492" y="2429691"/>
                    <a:pt x="451205" y="2469097"/>
                    <a:pt x="457200" y="2508068"/>
                  </a:cubicBezTo>
                  <a:cubicBezTo>
                    <a:pt x="471319" y="2599844"/>
                    <a:pt x="470263" y="2533805"/>
                    <a:pt x="470263" y="25733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3" name="Freeform 12"/>
            <p:cNvSpPr/>
            <p:nvPr/>
          </p:nvSpPr>
          <p:spPr>
            <a:xfrm>
              <a:off x="2743200" y="3140249"/>
              <a:ext cx="1946366" cy="282220"/>
            </a:xfrm>
            <a:custGeom>
              <a:avLst/>
              <a:gdLst>
                <a:gd name="connsiteX0" fmla="*/ 0 w 1946366"/>
                <a:gd name="connsiteY0" fmla="*/ 20962 h 282220"/>
                <a:gd name="connsiteX1" fmla="*/ 391886 w 1946366"/>
                <a:gd name="connsiteY1" fmla="*/ 34025 h 282220"/>
                <a:gd name="connsiteX2" fmla="*/ 457200 w 1946366"/>
                <a:gd name="connsiteY2" fmla="*/ 60151 h 282220"/>
                <a:gd name="connsiteX3" fmla="*/ 496389 w 1946366"/>
                <a:gd name="connsiteY3" fmla="*/ 73214 h 282220"/>
                <a:gd name="connsiteX4" fmla="*/ 535577 w 1946366"/>
                <a:gd name="connsiteY4" fmla="*/ 99340 h 282220"/>
                <a:gd name="connsiteX5" fmla="*/ 979714 w 1946366"/>
                <a:gd name="connsiteY5" fmla="*/ 60151 h 282220"/>
                <a:gd name="connsiteX6" fmla="*/ 1031966 w 1946366"/>
                <a:gd name="connsiteY6" fmla="*/ 7900 h 282220"/>
                <a:gd name="connsiteX7" fmla="*/ 1227909 w 1946366"/>
                <a:gd name="connsiteY7" fmla="*/ 34025 h 282220"/>
                <a:gd name="connsiteX8" fmla="*/ 1371600 w 1946366"/>
                <a:gd name="connsiteY8" fmla="*/ 86277 h 282220"/>
                <a:gd name="connsiteX9" fmla="*/ 1436914 w 1946366"/>
                <a:gd name="connsiteY9" fmla="*/ 99340 h 282220"/>
                <a:gd name="connsiteX10" fmla="*/ 1502229 w 1946366"/>
                <a:gd name="connsiteY10" fmla="*/ 125465 h 282220"/>
                <a:gd name="connsiteX11" fmla="*/ 1580606 w 1946366"/>
                <a:gd name="connsiteY11" fmla="*/ 177717 h 282220"/>
                <a:gd name="connsiteX12" fmla="*/ 1724297 w 1946366"/>
                <a:gd name="connsiteY12" fmla="*/ 216905 h 282220"/>
                <a:gd name="connsiteX13" fmla="*/ 1763486 w 1946366"/>
                <a:gd name="connsiteY13" fmla="*/ 229968 h 282220"/>
                <a:gd name="connsiteX14" fmla="*/ 1802674 w 1946366"/>
                <a:gd name="connsiteY14" fmla="*/ 243031 h 282220"/>
                <a:gd name="connsiteX15" fmla="*/ 1867989 w 1946366"/>
                <a:gd name="connsiteY15" fmla="*/ 256094 h 282220"/>
                <a:gd name="connsiteX16" fmla="*/ 1946366 w 1946366"/>
                <a:gd name="connsiteY16" fmla="*/ 282220 h 2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6366" h="282220">
                  <a:moveTo>
                    <a:pt x="0" y="20962"/>
                  </a:moveTo>
                  <a:cubicBezTo>
                    <a:pt x="130629" y="25316"/>
                    <a:pt x="261662" y="22863"/>
                    <a:pt x="391886" y="34025"/>
                  </a:cubicBezTo>
                  <a:cubicBezTo>
                    <a:pt x="415249" y="36028"/>
                    <a:pt x="435245" y="51918"/>
                    <a:pt x="457200" y="60151"/>
                  </a:cubicBezTo>
                  <a:cubicBezTo>
                    <a:pt x="470093" y="64986"/>
                    <a:pt x="483326" y="68860"/>
                    <a:pt x="496389" y="73214"/>
                  </a:cubicBezTo>
                  <a:cubicBezTo>
                    <a:pt x="509452" y="81923"/>
                    <a:pt x="519885" y="98850"/>
                    <a:pt x="535577" y="99340"/>
                  </a:cubicBezTo>
                  <a:cubicBezTo>
                    <a:pt x="876521" y="109995"/>
                    <a:pt x="808467" y="128651"/>
                    <a:pt x="979714" y="60151"/>
                  </a:cubicBezTo>
                  <a:cubicBezTo>
                    <a:pt x="997131" y="42734"/>
                    <a:pt x="1007881" y="13061"/>
                    <a:pt x="1031966" y="7900"/>
                  </a:cubicBezTo>
                  <a:cubicBezTo>
                    <a:pt x="1068832" y="0"/>
                    <a:pt x="1178466" y="24136"/>
                    <a:pt x="1227909" y="34025"/>
                  </a:cubicBezTo>
                  <a:cubicBezTo>
                    <a:pt x="1277994" y="54059"/>
                    <a:pt x="1318893" y="71902"/>
                    <a:pt x="1371600" y="86277"/>
                  </a:cubicBezTo>
                  <a:cubicBezTo>
                    <a:pt x="1393020" y="92119"/>
                    <a:pt x="1415648" y="92960"/>
                    <a:pt x="1436914" y="99340"/>
                  </a:cubicBezTo>
                  <a:cubicBezTo>
                    <a:pt x="1459374" y="106078"/>
                    <a:pt x="1481643" y="114237"/>
                    <a:pt x="1502229" y="125465"/>
                  </a:cubicBezTo>
                  <a:cubicBezTo>
                    <a:pt x="1529794" y="140501"/>
                    <a:pt x="1549817" y="171559"/>
                    <a:pt x="1580606" y="177717"/>
                  </a:cubicBezTo>
                  <a:cubicBezTo>
                    <a:pt x="1672922" y="196181"/>
                    <a:pt x="1624859" y="183760"/>
                    <a:pt x="1724297" y="216905"/>
                  </a:cubicBezTo>
                  <a:lnTo>
                    <a:pt x="1763486" y="229968"/>
                  </a:lnTo>
                  <a:cubicBezTo>
                    <a:pt x="1776549" y="234322"/>
                    <a:pt x="1789172" y="240331"/>
                    <a:pt x="1802674" y="243031"/>
                  </a:cubicBezTo>
                  <a:cubicBezTo>
                    <a:pt x="1824446" y="247385"/>
                    <a:pt x="1846569" y="250252"/>
                    <a:pt x="1867989" y="256094"/>
                  </a:cubicBezTo>
                  <a:cubicBezTo>
                    <a:pt x="1894558" y="263340"/>
                    <a:pt x="1946366" y="282220"/>
                    <a:pt x="1946366" y="2822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4" name="Freeform 13"/>
            <p:cNvSpPr/>
            <p:nvPr/>
          </p:nvSpPr>
          <p:spPr>
            <a:xfrm>
              <a:off x="4389120" y="1306286"/>
              <a:ext cx="1476103" cy="1214845"/>
            </a:xfrm>
            <a:custGeom>
              <a:avLst/>
              <a:gdLst>
                <a:gd name="connsiteX0" fmla="*/ 0 w 1476103"/>
                <a:gd name="connsiteY0" fmla="*/ 1214845 h 1214845"/>
                <a:gd name="connsiteX1" fmla="*/ 248194 w 1476103"/>
                <a:gd name="connsiteY1" fmla="*/ 1175657 h 1214845"/>
                <a:gd name="connsiteX2" fmla="*/ 352697 w 1476103"/>
                <a:gd name="connsiteY2" fmla="*/ 1123405 h 1214845"/>
                <a:gd name="connsiteX3" fmla="*/ 404949 w 1476103"/>
                <a:gd name="connsiteY3" fmla="*/ 1097280 h 1214845"/>
                <a:gd name="connsiteX4" fmla="*/ 509451 w 1476103"/>
                <a:gd name="connsiteY4" fmla="*/ 1031965 h 1214845"/>
                <a:gd name="connsiteX5" fmla="*/ 627017 w 1476103"/>
                <a:gd name="connsiteY5" fmla="*/ 979714 h 1214845"/>
                <a:gd name="connsiteX6" fmla="*/ 809897 w 1476103"/>
                <a:gd name="connsiteY6" fmla="*/ 849085 h 1214845"/>
                <a:gd name="connsiteX7" fmla="*/ 927463 w 1476103"/>
                <a:gd name="connsiteY7" fmla="*/ 796834 h 1214845"/>
                <a:gd name="connsiteX8" fmla="*/ 966651 w 1476103"/>
                <a:gd name="connsiteY8" fmla="*/ 757645 h 1214845"/>
                <a:gd name="connsiteX9" fmla="*/ 1005840 w 1476103"/>
                <a:gd name="connsiteY9" fmla="*/ 731520 h 1214845"/>
                <a:gd name="connsiteX10" fmla="*/ 1084217 w 1476103"/>
                <a:gd name="connsiteY10" fmla="*/ 666205 h 1214845"/>
                <a:gd name="connsiteX11" fmla="*/ 1149531 w 1476103"/>
                <a:gd name="connsiteY11" fmla="*/ 587828 h 1214845"/>
                <a:gd name="connsiteX12" fmla="*/ 1175657 w 1476103"/>
                <a:gd name="connsiteY12" fmla="*/ 548640 h 1214845"/>
                <a:gd name="connsiteX13" fmla="*/ 1214846 w 1476103"/>
                <a:gd name="connsiteY13" fmla="*/ 496388 h 1214845"/>
                <a:gd name="connsiteX14" fmla="*/ 1240971 w 1476103"/>
                <a:gd name="connsiteY14" fmla="*/ 444137 h 1214845"/>
                <a:gd name="connsiteX15" fmla="*/ 1280160 w 1476103"/>
                <a:gd name="connsiteY15" fmla="*/ 391885 h 1214845"/>
                <a:gd name="connsiteX16" fmla="*/ 1332411 w 1476103"/>
                <a:gd name="connsiteY16" fmla="*/ 313508 h 1214845"/>
                <a:gd name="connsiteX17" fmla="*/ 1358537 w 1476103"/>
                <a:gd name="connsiteY17" fmla="*/ 274320 h 1214845"/>
                <a:gd name="connsiteX18" fmla="*/ 1384663 w 1476103"/>
                <a:gd name="connsiteY18" fmla="*/ 235131 h 1214845"/>
                <a:gd name="connsiteX19" fmla="*/ 1423851 w 1476103"/>
                <a:gd name="connsiteY19" fmla="*/ 117565 h 1214845"/>
                <a:gd name="connsiteX20" fmla="*/ 1436914 w 1476103"/>
                <a:gd name="connsiteY20" fmla="*/ 78377 h 1214845"/>
                <a:gd name="connsiteX21" fmla="*/ 1463040 w 1476103"/>
                <a:gd name="connsiteY21" fmla="*/ 39188 h 1214845"/>
                <a:gd name="connsiteX22" fmla="*/ 1476103 w 1476103"/>
                <a:gd name="connsiteY22" fmla="*/ 0 h 12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6103" h="1214845">
                  <a:moveTo>
                    <a:pt x="0" y="1214845"/>
                  </a:moveTo>
                  <a:cubicBezTo>
                    <a:pt x="55719" y="1209780"/>
                    <a:pt x="189407" y="1205051"/>
                    <a:pt x="248194" y="1175657"/>
                  </a:cubicBezTo>
                  <a:lnTo>
                    <a:pt x="352697" y="1123405"/>
                  </a:lnTo>
                  <a:cubicBezTo>
                    <a:pt x="370114" y="1114696"/>
                    <a:pt x="388747" y="1108082"/>
                    <a:pt x="404949" y="1097280"/>
                  </a:cubicBezTo>
                  <a:cubicBezTo>
                    <a:pt x="436036" y="1076555"/>
                    <a:pt x="477941" y="1047720"/>
                    <a:pt x="509451" y="1031965"/>
                  </a:cubicBezTo>
                  <a:cubicBezTo>
                    <a:pt x="554720" y="1009331"/>
                    <a:pt x="585455" y="1007422"/>
                    <a:pt x="627017" y="979714"/>
                  </a:cubicBezTo>
                  <a:cubicBezTo>
                    <a:pt x="638208" y="972253"/>
                    <a:pt x="780692" y="860767"/>
                    <a:pt x="809897" y="849085"/>
                  </a:cubicBezTo>
                  <a:cubicBezTo>
                    <a:pt x="893291" y="815728"/>
                    <a:pt x="854238" y="833446"/>
                    <a:pt x="927463" y="796834"/>
                  </a:cubicBezTo>
                  <a:cubicBezTo>
                    <a:pt x="940526" y="783771"/>
                    <a:pt x="952459" y="769472"/>
                    <a:pt x="966651" y="757645"/>
                  </a:cubicBezTo>
                  <a:cubicBezTo>
                    <a:pt x="978712" y="747594"/>
                    <a:pt x="994739" y="742621"/>
                    <a:pt x="1005840" y="731520"/>
                  </a:cubicBezTo>
                  <a:cubicBezTo>
                    <a:pt x="1079698" y="657663"/>
                    <a:pt x="972118" y="722256"/>
                    <a:pt x="1084217" y="666205"/>
                  </a:cubicBezTo>
                  <a:cubicBezTo>
                    <a:pt x="1149083" y="568909"/>
                    <a:pt x="1065715" y="688407"/>
                    <a:pt x="1149531" y="587828"/>
                  </a:cubicBezTo>
                  <a:cubicBezTo>
                    <a:pt x="1159582" y="575767"/>
                    <a:pt x="1166532" y="561415"/>
                    <a:pt x="1175657" y="548640"/>
                  </a:cubicBezTo>
                  <a:cubicBezTo>
                    <a:pt x="1188312" y="530924"/>
                    <a:pt x="1203307" y="514850"/>
                    <a:pt x="1214846" y="496388"/>
                  </a:cubicBezTo>
                  <a:cubicBezTo>
                    <a:pt x="1225166" y="479875"/>
                    <a:pt x="1230651" y="460650"/>
                    <a:pt x="1240971" y="444137"/>
                  </a:cubicBezTo>
                  <a:cubicBezTo>
                    <a:pt x="1252510" y="425675"/>
                    <a:pt x="1267675" y="409721"/>
                    <a:pt x="1280160" y="391885"/>
                  </a:cubicBezTo>
                  <a:cubicBezTo>
                    <a:pt x="1298166" y="366162"/>
                    <a:pt x="1314994" y="339634"/>
                    <a:pt x="1332411" y="313508"/>
                  </a:cubicBezTo>
                  <a:lnTo>
                    <a:pt x="1358537" y="274320"/>
                  </a:lnTo>
                  <a:cubicBezTo>
                    <a:pt x="1367246" y="261257"/>
                    <a:pt x="1379698" y="250025"/>
                    <a:pt x="1384663" y="235131"/>
                  </a:cubicBezTo>
                  <a:lnTo>
                    <a:pt x="1423851" y="117565"/>
                  </a:lnTo>
                  <a:cubicBezTo>
                    <a:pt x="1428205" y="104502"/>
                    <a:pt x="1429276" y="89834"/>
                    <a:pt x="1436914" y="78377"/>
                  </a:cubicBezTo>
                  <a:cubicBezTo>
                    <a:pt x="1445623" y="65314"/>
                    <a:pt x="1456019" y="53230"/>
                    <a:pt x="1463040" y="39188"/>
                  </a:cubicBezTo>
                  <a:cubicBezTo>
                    <a:pt x="1469198" y="26872"/>
                    <a:pt x="1476103" y="0"/>
                    <a:pt x="147610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5" name="Freeform 14"/>
            <p:cNvSpPr/>
            <p:nvPr/>
          </p:nvSpPr>
          <p:spPr>
            <a:xfrm>
              <a:off x="5068389" y="2272937"/>
              <a:ext cx="1503162" cy="953589"/>
            </a:xfrm>
            <a:custGeom>
              <a:avLst/>
              <a:gdLst>
                <a:gd name="connsiteX0" fmla="*/ 0 w 1503162"/>
                <a:gd name="connsiteY0" fmla="*/ 0 h 953589"/>
                <a:gd name="connsiteX1" fmla="*/ 143691 w 1503162"/>
                <a:gd name="connsiteY1" fmla="*/ 222069 h 953589"/>
                <a:gd name="connsiteX2" fmla="*/ 522514 w 1503162"/>
                <a:gd name="connsiteY2" fmla="*/ 561703 h 953589"/>
                <a:gd name="connsiteX3" fmla="*/ 640080 w 1503162"/>
                <a:gd name="connsiteY3" fmla="*/ 627017 h 953589"/>
                <a:gd name="connsiteX4" fmla="*/ 692331 w 1503162"/>
                <a:gd name="connsiteY4" fmla="*/ 640080 h 953589"/>
                <a:gd name="connsiteX5" fmla="*/ 770708 w 1503162"/>
                <a:gd name="connsiteY5" fmla="*/ 666206 h 953589"/>
                <a:gd name="connsiteX6" fmla="*/ 822960 w 1503162"/>
                <a:gd name="connsiteY6" fmla="*/ 679269 h 953589"/>
                <a:gd name="connsiteX7" fmla="*/ 1058091 w 1503162"/>
                <a:gd name="connsiteY7" fmla="*/ 770709 h 953589"/>
                <a:gd name="connsiteX8" fmla="*/ 1162594 w 1503162"/>
                <a:gd name="connsiteY8" fmla="*/ 809897 h 953589"/>
                <a:gd name="connsiteX9" fmla="*/ 1280160 w 1503162"/>
                <a:gd name="connsiteY9" fmla="*/ 836023 h 953589"/>
                <a:gd name="connsiteX10" fmla="*/ 1332411 w 1503162"/>
                <a:gd name="connsiteY10" fmla="*/ 849086 h 953589"/>
                <a:gd name="connsiteX11" fmla="*/ 1423851 w 1503162"/>
                <a:gd name="connsiteY11" fmla="*/ 901337 h 953589"/>
                <a:gd name="connsiteX12" fmla="*/ 1502228 w 1503162"/>
                <a:gd name="connsiteY12" fmla="*/ 953589 h 95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3162" h="953589">
                  <a:moveTo>
                    <a:pt x="0" y="0"/>
                  </a:moveTo>
                  <a:cubicBezTo>
                    <a:pt x="61153" y="142693"/>
                    <a:pt x="18473" y="65547"/>
                    <a:pt x="143691" y="222069"/>
                  </a:cubicBezTo>
                  <a:cubicBezTo>
                    <a:pt x="281504" y="394334"/>
                    <a:pt x="283216" y="418122"/>
                    <a:pt x="522514" y="561703"/>
                  </a:cubicBezTo>
                  <a:cubicBezTo>
                    <a:pt x="550237" y="578337"/>
                    <a:pt x="606757" y="614521"/>
                    <a:pt x="640080" y="627017"/>
                  </a:cubicBezTo>
                  <a:cubicBezTo>
                    <a:pt x="656890" y="633321"/>
                    <a:pt x="675135" y="634921"/>
                    <a:pt x="692331" y="640080"/>
                  </a:cubicBezTo>
                  <a:cubicBezTo>
                    <a:pt x="718708" y="647993"/>
                    <a:pt x="744331" y="658293"/>
                    <a:pt x="770708" y="666206"/>
                  </a:cubicBezTo>
                  <a:cubicBezTo>
                    <a:pt x="787904" y="671365"/>
                    <a:pt x="805824" y="673914"/>
                    <a:pt x="822960" y="679269"/>
                  </a:cubicBezTo>
                  <a:cubicBezTo>
                    <a:pt x="1057399" y="752531"/>
                    <a:pt x="903948" y="700644"/>
                    <a:pt x="1058091" y="770709"/>
                  </a:cubicBezTo>
                  <a:cubicBezTo>
                    <a:pt x="1067817" y="775130"/>
                    <a:pt x="1141311" y="805167"/>
                    <a:pt x="1162594" y="809897"/>
                  </a:cubicBezTo>
                  <a:cubicBezTo>
                    <a:pt x="1427792" y="868830"/>
                    <a:pt x="1125780" y="791914"/>
                    <a:pt x="1280160" y="836023"/>
                  </a:cubicBezTo>
                  <a:cubicBezTo>
                    <a:pt x="1297422" y="840955"/>
                    <a:pt x="1315601" y="842782"/>
                    <a:pt x="1332411" y="849086"/>
                  </a:cubicBezTo>
                  <a:cubicBezTo>
                    <a:pt x="1424007" y="883435"/>
                    <a:pt x="1348060" y="863442"/>
                    <a:pt x="1423851" y="901337"/>
                  </a:cubicBezTo>
                  <a:cubicBezTo>
                    <a:pt x="1503162" y="940992"/>
                    <a:pt x="1476620" y="902374"/>
                    <a:pt x="1502228" y="95358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6" name="TextBox 15"/>
            <p:cNvSpPr txBox="1"/>
            <p:nvPr/>
          </p:nvSpPr>
          <p:spPr>
            <a:xfrm>
              <a:off x="2819400" y="14478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1</a:t>
              </a:r>
              <a:endParaRPr lang="en-US" baseline="-25000" dirty="0">
                <a:latin typeface="Arial Black" pitchFamily="34" charset="0"/>
              </a:endParaRPr>
            </a:p>
          </p:txBody>
        </p:sp>
        <p:sp>
          <p:nvSpPr>
            <p:cNvPr id="17" name="TextBox 16"/>
            <p:cNvSpPr txBox="1"/>
            <p:nvPr/>
          </p:nvSpPr>
          <p:spPr>
            <a:xfrm>
              <a:off x="3733800" y="13716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2</a:t>
              </a:r>
              <a:endParaRPr lang="en-US" baseline="-25000" dirty="0">
                <a:latin typeface="Arial Black" pitchFamily="34" charset="0"/>
              </a:endParaRPr>
            </a:p>
          </p:txBody>
        </p:sp>
        <p:sp>
          <p:nvSpPr>
            <p:cNvPr id="18" name="TextBox 17"/>
            <p:cNvSpPr txBox="1"/>
            <p:nvPr/>
          </p:nvSpPr>
          <p:spPr>
            <a:xfrm>
              <a:off x="3429000" y="22860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3</a:t>
              </a:r>
              <a:endParaRPr lang="en-US" baseline="-25000" dirty="0">
                <a:latin typeface="Arial Black" pitchFamily="34" charset="0"/>
              </a:endParaRPr>
            </a:p>
          </p:txBody>
        </p:sp>
        <p:sp>
          <p:nvSpPr>
            <p:cNvPr id="19" name="TextBox 18"/>
            <p:cNvSpPr txBox="1"/>
            <p:nvPr/>
          </p:nvSpPr>
          <p:spPr>
            <a:xfrm>
              <a:off x="3429000" y="33528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4</a:t>
              </a:r>
              <a:endParaRPr lang="en-US" baseline="-25000" dirty="0">
                <a:latin typeface="Arial Black" pitchFamily="34" charset="0"/>
              </a:endParaRPr>
            </a:p>
          </p:txBody>
        </p:sp>
        <p:sp>
          <p:nvSpPr>
            <p:cNvPr id="20" name="TextBox 19"/>
            <p:cNvSpPr txBox="1"/>
            <p:nvPr/>
          </p:nvSpPr>
          <p:spPr>
            <a:xfrm>
              <a:off x="4648200" y="16002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5</a:t>
              </a:r>
              <a:endParaRPr lang="en-US" baseline="-25000" dirty="0">
                <a:latin typeface="Arial Black" pitchFamily="34" charset="0"/>
              </a:endParaRPr>
            </a:p>
          </p:txBody>
        </p:sp>
        <p:sp>
          <p:nvSpPr>
            <p:cNvPr id="21" name="TextBox 20"/>
            <p:cNvSpPr txBox="1"/>
            <p:nvPr/>
          </p:nvSpPr>
          <p:spPr>
            <a:xfrm>
              <a:off x="5791200" y="21336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n</a:t>
              </a:r>
              <a:endParaRPr lang="en-US" baseline="-25000" dirty="0">
                <a:latin typeface="Arial Black" pitchFamily="34" charset="0"/>
              </a:endParaRPr>
            </a:p>
          </p:txBody>
        </p:sp>
        <p:sp>
          <p:nvSpPr>
            <p:cNvPr id="22" name="TextBox 21"/>
            <p:cNvSpPr txBox="1"/>
            <p:nvPr/>
          </p:nvSpPr>
          <p:spPr>
            <a:xfrm>
              <a:off x="4953000" y="2971800"/>
              <a:ext cx="415498" cy="369332"/>
            </a:xfrm>
            <a:prstGeom prst="rect">
              <a:avLst/>
            </a:prstGeom>
            <a:noFill/>
          </p:spPr>
          <p:txBody>
            <a:bodyPr wrap="none" rtlCol="0">
              <a:spAutoFit/>
            </a:bodyPr>
            <a:lstStyle/>
            <a:p>
              <a:r>
                <a:rPr lang="en-US" dirty="0" smtClean="0">
                  <a:latin typeface="Arial Black" pitchFamily="34" charset="0"/>
                </a:rPr>
                <a:t>…</a:t>
              </a:r>
              <a:endParaRPr lang="en-US" baseline="-25000" dirty="0">
                <a:latin typeface="Arial Black" pitchFamily="34" charset="0"/>
              </a:endParaRPr>
            </a:p>
          </p:txBody>
        </p:sp>
      </p:grpSp>
      <p:pic>
        <p:nvPicPr>
          <p:cNvPr id="2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4600" y="4876800"/>
            <a:ext cx="4191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0" y="4038600"/>
            <a:ext cx="321564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7" name="Slide Number Placeholder 6"/>
          <p:cNvSpPr>
            <a:spLocks noGrp="1"/>
          </p:cNvSpPr>
          <p:nvPr>
            <p:ph type="sldNum" sz="quarter" idx="12"/>
          </p:nvPr>
        </p:nvSpPr>
        <p:spPr/>
        <p:txBody>
          <a:bodyPr/>
          <a:lstStyle/>
          <a:p>
            <a:fld id="{5CF84B07-E1DF-494F-8188-564F20F01F9F}" type="slidenum">
              <a:rPr lang="en-US" smtClean="0"/>
              <a:pPr/>
              <a:t>19</a:t>
            </a:fld>
            <a:endParaRPr lang="en-US"/>
          </a:p>
        </p:txBody>
      </p:sp>
      <p:grpSp>
        <p:nvGrpSpPr>
          <p:cNvPr id="30" name="Group 29"/>
          <p:cNvGrpSpPr/>
          <p:nvPr/>
        </p:nvGrpSpPr>
        <p:grpSpPr>
          <a:xfrm>
            <a:off x="2704011" y="1295400"/>
            <a:ext cx="3867540" cy="2610730"/>
            <a:chOff x="2704011" y="1295400"/>
            <a:chExt cx="3867540" cy="2610730"/>
          </a:xfrm>
        </p:grpSpPr>
        <p:sp>
          <p:nvSpPr>
            <p:cNvPr id="9" name="Rectangle 8"/>
            <p:cNvSpPr/>
            <p:nvPr/>
          </p:nvSpPr>
          <p:spPr>
            <a:xfrm>
              <a:off x="2743200" y="1295400"/>
              <a:ext cx="38100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0" name="Freeform 9"/>
            <p:cNvSpPr/>
            <p:nvPr/>
          </p:nvSpPr>
          <p:spPr>
            <a:xfrm>
              <a:off x="2704011" y="1296651"/>
              <a:ext cx="927463" cy="1472675"/>
            </a:xfrm>
            <a:custGeom>
              <a:avLst/>
              <a:gdLst>
                <a:gd name="connsiteX0" fmla="*/ 927463 w 927463"/>
                <a:gd name="connsiteY0" fmla="*/ 9635 h 1472675"/>
                <a:gd name="connsiteX1" fmla="*/ 875212 w 927463"/>
                <a:gd name="connsiteY1" fmla="*/ 114138 h 1472675"/>
                <a:gd name="connsiteX2" fmla="*/ 849086 w 927463"/>
                <a:gd name="connsiteY2" fmla="*/ 153326 h 1472675"/>
                <a:gd name="connsiteX3" fmla="*/ 809898 w 927463"/>
                <a:gd name="connsiteY3" fmla="*/ 244766 h 1472675"/>
                <a:gd name="connsiteX4" fmla="*/ 796835 w 927463"/>
                <a:gd name="connsiteY4" fmla="*/ 283955 h 1472675"/>
                <a:gd name="connsiteX5" fmla="*/ 770709 w 927463"/>
                <a:gd name="connsiteY5" fmla="*/ 323143 h 1472675"/>
                <a:gd name="connsiteX6" fmla="*/ 757646 w 927463"/>
                <a:gd name="connsiteY6" fmla="*/ 362332 h 1472675"/>
                <a:gd name="connsiteX7" fmla="*/ 653143 w 927463"/>
                <a:gd name="connsiteY7" fmla="*/ 479898 h 1472675"/>
                <a:gd name="connsiteX8" fmla="*/ 574766 w 927463"/>
                <a:gd name="connsiteY8" fmla="*/ 545212 h 1472675"/>
                <a:gd name="connsiteX9" fmla="*/ 548640 w 927463"/>
                <a:gd name="connsiteY9" fmla="*/ 584400 h 1472675"/>
                <a:gd name="connsiteX10" fmla="*/ 470263 w 927463"/>
                <a:gd name="connsiteY10" fmla="*/ 662778 h 1472675"/>
                <a:gd name="connsiteX11" fmla="*/ 431075 w 927463"/>
                <a:gd name="connsiteY11" fmla="*/ 754218 h 1472675"/>
                <a:gd name="connsiteX12" fmla="*/ 404949 w 927463"/>
                <a:gd name="connsiteY12" fmla="*/ 806469 h 1472675"/>
                <a:gd name="connsiteX13" fmla="*/ 352698 w 927463"/>
                <a:gd name="connsiteY13" fmla="*/ 937098 h 1472675"/>
                <a:gd name="connsiteX14" fmla="*/ 339635 w 927463"/>
                <a:gd name="connsiteY14" fmla="*/ 1015475 h 1472675"/>
                <a:gd name="connsiteX15" fmla="*/ 313509 w 927463"/>
                <a:gd name="connsiteY15" fmla="*/ 1093852 h 1472675"/>
                <a:gd name="connsiteX16" fmla="*/ 300446 w 927463"/>
                <a:gd name="connsiteY16" fmla="*/ 1146103 h 1472675"/>
                <a:gd name="connsiteX17" fmla="*/ 274320 w 927463"/>
                <a:gd name="connsiteY17" fmla="*/ 1224480 h 1472675"/>
                <a:gd name="connsiteX18" fmla="*/ 261258 w 927463"/>
                <a:gd name="connsiteY18" fmla="*/ 1276732 h 1472675"/>
                <a:gd name="connsiteX19" fmla="*/ 222069 w 927463"/>
                <a:gd name="connsiteY19" fmla="*/ 1315920 h 1472675"/>
                <a:gd name="connsiteX20" fmla="*/ 195943 w 927463"/>
                <a:gd name="connsiteY20" fmla="*/ 1355109 h 1472675"/>
                <a:gd name="connsiteX21" fmla="*/ 78378 w 927463"/>
                <a:gd name="connsiteY21" fmla="*/ 1446549 h 1472675"/>
                <a:gd name="connsiteX22" fmla="*/ 0 w 927463"/>
                <a:gd name="connsiteY22" fmla="*/ 1472675 h 14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7463" h="1472675">
                  <a:moveTo>
                    <a:pt x="927463" y="9635"/>
                  </a:moveTo>
                  <a:cubicBezTo>
                    <a:pt x="840428" y="125683"/>
                    <a:pt x="924129" y="0"/>
                    <a:pt x="875212" y="114138"/>
                  </a:cubicBezTo>
                  <a:cubicBezTo>
                    <a:pt x="869028" y="128568"/>
                    <a:pt x="856107" y="139284"/>
                    <a:pt x="849086" y="153326"/>
                  </a:cubicBezTo>
                  <a:cubicBezTo>
                    <a:pt x="834256" y="182986"/>
                    <a:pt x="822214" y="213977"/>
                    <a:pt x="809898" y="244766"/>
                  </a:cubicBezTo>
                  <a:cubicBezTo>
                    <a:pt x="804784" y="257551"/>
                    <a:pt x="802993" y="271639"/>
                    <a:pt x="796835" y="283955"/>
                  </a:cubicBezTo>
                  <a:cubicBezTo>
                    <a:pt x="789814" y="297997"/>
                    <a:pt x="779418" y="310080"/>
                    <a:pt x="770709" y="323143"/>
                  </a:cubicBezTo>
                  <a:cubicBezTo>
                    <a:pt x="766355" y="336206"/>
                    <a:pt x="763804" y="350016"/>
                    <a:pt x="757646" y="362332"/>
                  </a:cubicBezTo>
                  <a:cubicBezTo>
                    <a:pt x="734337" y="408949"/>
                    <a:pt x="687758" y="445283"/>
                    <a:pt x="653143" y="479898"/>
                  </a:cubicBezTo>
                  <a:cubicBezTo>
                    <a:pt x="602855" y="530187"/>
                    <a:pt x="629325" y="508840"/>
                    <a:pt x="574766" y="545212"/>
                  </a:cubicBezTo>
                  <a:cubicBezTo>
                    <a:pt x="566057" y="558275"/>
                    <a:pt x="559070" y="572666"/>
                    <a:pt x="548640" y="584400"/>
                  </a:cubicBezTo>
                  <a:cubicBezTo>
                    <a:pt x="524093" y="612015"/>
                    <a:pt x="470263" y="662778"/>
                    <a:pt x="470263" y="662778"/>
                  </a:cubicBezTo>
                  <a:cubicBezTo>
                    <a:pt x="383604" y="836099"/>
                    <a:pt x="488746" y="619653"/>
                    <a:pt x="431075" y="754218"/>
                  </a:cubicBezTo>
                  <a:cubicBezTo>
                    <a:pt x="423404" y="772116"/>
                    <a:pt x="412181" y="788389"/>
                    <a:pt x="404949" y="806469"/>
                  </a:cubicBezTo>
                  <a:cubicBezTo>
                    <a:pt x="340374" y="967905"/>
                    <a:pt x="413972" y="814545"/>
                    <a:pt x="352698" y="937098"/>
                  </a:cubicBezTo>
                  <a:cubicBezTo>
                    <a:pt x="348344" y="963224"/>
                    <a:pt x="346059" y="989780"/>
                    <a:pt x="339635" y="1015475"/>
                  </a:cubicBezTo>
                  <a:cubicBezTo>
                    <a:pt x="332956" y="1042192"/>
                    <a:pt x="320188" y="1067135"/>
                    <a:pt x="313509" y="1093852"/>
                  </a:cubicBezTo>
                  <a:cubicBezTo>
                    <a:pt x="309155" y="1111269"/>
                    <a:pt x="305605" y="1128907"/>
                    <a:pt x="300446" y="1146103"/>
                  </a:cubicBezTo>
                  <a:cubicBezTo>
                    <a:pt x="292533" y="1172480"/>
                    <a:pt x="280999" y="1197763"/>
                    <a:pt x="274320" y="1224480"/>
                  </a:cubicBezTo>
                  <a:cubicBezTo>
                    <a:pt x="269966" y="1241897"/>
                    <a:pt x="270165" y="1261144"/>
                    <a:pt x="261258" y="1276732"/>
                  </a:cubicBezTo>
                  <a:cubicBezTo>
                    <a:pt x="252093" y="1292772"/>
                    <a:pt x="233896" y="1301728"/>
                    <a:pt x="222069" y="1315920"/>
                  </a:cubicBezTo>
                  <a:cubicBezTo>
                    <a:pt x="212018" y="1327981"/>
                    <a:pt x="205994" y="1343048"/>
                    <a:pt x="195943" y="1355109"/>
                  </a:cubicBezTo>
                  <a:cubicBezTo>
                    <a:pt x="169932" y="1386322"/>
                    <a:pt x="111993" y="1435344"/>
                    <a:pt x="78378" y="1446549"/>
                  </a:cubicBezTo>
                  <a:lnTo>
                    <a:pt x="0" y="147267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1" name="Freeform 10"/>
            <p:cNvSpPr/>
            <p:nvPr/>
          </p:nvSpPr>
          <p:spPr>
            <a:xfrm>
              <a:off x="3265714" y="1776549"/>
              <a:ext cx="1123406" cy="183432"/>
            </a:xfrm>
            <a:custGeom>
              <a:avLst/>
              <a:gdLst>
                <a:gd name="connsiteX0" fmla="*/ 0 w 1123406"/>
                <a:gd name="connsiteY0" fmla="*/ 104502 h 183432"/>
                <a:gd name="connsiteX1" fmla="*/ 222069 w 1123406"/>
                <a:gd name="connsiteY1" fmla="*/ 143691 h 183432"/>
                <a:gd name="connsiteX2" fmla="*/ 404949 w 1123406"/>
                <a:gd name="connsiteY2" fmla="*/ 104502 h 183432"/>
                <a:gd name="connsiteX3" fmla="*/ 509452 w 1123406"/>
                <a:gd name="connsiteY3" fmla="*/ 78377 h 183432"/>
                <a:gd name="connsiteX4" fmla="*/ 587829 w 1123406"/>
                <a:gd name="connsiteY4" fmla="*/ 52251 h 183432"/>
                <a:gd name="connsiteX5" fmla="*/ 653143 w 1123406"/>
                <a:gd name="connsiteY5" fmla="*/ 39188 h 183432"/>
                <a:gd name="connsiteX6" fmla="*/ 744583 w 1123406"/>
                <a:gd name="connsiteY6" fmla="*/ 0 h 183432"/>
                <a:gd name="connsiteX7" fmla="*/ 953589 w 1123406"/>
                <a:gd name="connsiteY7" fmla="*/ 26125 h 183432"/>
                <a:gd name="connsiteX8" fmla="*/ 1084217 w 1123406"/>
                <a:gd name="connsiteY8" fmla="*/ 78377 h 183432"/>
                <a:gd name="connsiteX9" fmla="*/ 1123406 w 1123406"/>
                <a:gd name="connsiteY9" fmla="*/ 91440 h 1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406" h="183432">
                  <a:moveTo>
                    <a:pt x="0" y="104502"/>
                  </a:moveTo>
                  <a:cubicBezTo>
                    <a:pt x="118394" y="183432"/>
                    <a:pt x="47107" y="159597"/>
                    <a:pt x="222069" y="143691"/>
                  </a:cubicBezTo>
                  <a:cubicBezTo>
                    <a:pt x="348486" y="93124"/>
                    <a:pt x="222892" y="136629"/>
                    <a:pt x="404949" y="104502"/>
                  </a:cubicBezTo>
                  <a:cubicBezTo>
                    <a:pt x="440309" y="98262"/>
                    <a:pt x="475388" y="89732"/>
                    <a:pt x="509452" y="78377"/>
                  </a:cubicBezTo>
                  <a:cubicBezTo>
                    <a:pt x="535578" y="69668"/>
                    <a:pt x="560825" y="57652"/>
                    <a:pt x="587829" y="52251"/>
                  </a:cubicBezTo>
                  <a:lnTo>
                    <a:pt x="653143" y="39188"/>
                  </a:lnTo>
                  <a:cubicBezTo>
                    <a:pt x="663347" y="34086"/>
                    <a:pt x="725360" y="0"/>
                    <a:pt x="744583" y="0"/>
                  </a:cubicBezTo>
                  <a:cubicBezTo>
                    <a:pt x="777518" y="0"/>
                    <a:pt x="913096" y="20340"/>
                    <a:pt x="953589" y="26125"/>
                  </a:cubicBezTo>
                  <a:cubicBezTo>
                    <a:pt x="1030471" y="64567"/>
                    <a:pt x="987367" y="46093"/>
                    <a:pt x="1084217" y="78377"/>
                  </a:cubicBezTo>
                  <a:lnTo>
                    <a:pt x="1123406" y="9144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2" name="Freeform 11"/>
            <p:cNvSpPr/>
            <p:nvPr/>
          </p:nvSpPr>
          <p:spPr>
            <a:xfrm>
              <a:off x="4349931" y="1306286"/>
              <a:ext cx="471319" cy="2599844"/>
            </a:xfrm>
            <a:custGeom>
              <a:avLst/>
              <a:gdLst>
                <a:gd name="connsiteX0" fmla="*/ 0 w 471319"/>
                <a:gd name="connsiteY0" fmla="*/ 0 h 2599844"/>
                <a:gd name="connsiteX1" fmla="*/ 26126 w 471319"/>
                <a:gd name="connsiteY1" fmla="*/ 91440 h 2599844"/>
                <a:gd name="connsiteX2" fmla="*/ 39189 w 471319"/>
                <a:gd name="connsiteY2" fmla="*/ 352697 h 2599844"/>
                <a:gd name="connsiteX3" fmla="*/ 52252 w 471319"/>
                <a:gd name="connsiteY3" fmla="*/ 444137 h 2599844"/>
                <a:gd name="connsiteX4" fmla="*/ 39189 w 471319"/>
                <a:gd name="connsiteY4" fmla="*/ 822960 h 2599844"/>
                <a:gd name="connsiteX5" fmla="*/ 26126 w 471319"/>
                <a:gd name="connsiteY5" fmla="*/ 875211 h 2599844"/>
                <a:gd name="connsiteX6" fmla="*/ 0 w 471319"/>
                <a:gd name="connsiteY6" fmla="*/ 953588 h 2599844"/>
                <a:gd name="connsiteX7" fmla="*/ 13063 w 471319"/>
                <a:gd name="connsiteY7" fmla="*/ 1188720 h 2599844"/>
                <a:gd name="connsiteX8" fmla="*/ 26126 w 471319"/>
                <a:gd name="connsiteY8" fmla="*/ 1227908 h 2599844"/>
                <a:gd name="connsiteX9" fmla="*/ 52252 w 471319"/>
                <a:gd name="connsiteY9" fmla="*/ 1332411 h 2599844"/>
                <a:gd name="connsiteX10" fmla="*/ 65315 w 471319"/>
                <a:gd name="connsiteY10" fmla="*/ 1371600 h 2599844"/>
                <a:gd name="connsiteX11" fmla="*/ 91440 w 471319"/>
                <a:gd name="connsiteY11" fmla="*/ 1489165 h 2599844"/>
                <a:gd name="connsiteX12" fmla="*/ 117566 w 471319"/>
                <a:gd name="connsiteY12" fmla="*/ 1541417 h 2599844"/>
                <a:gd name="connsiteX13" fmla="*/ 156755 w 471319"/>
                <a:gd name="connsiteY13" fmla="*/ 1567543 h 2599844"/>
                <a:gd name="connsiteX14" fmla="*/ 169818 w 471319"/>
                <a:gd name="connsiteY14" fmla="*/ 1606731 h 2599844"/>
                <a:gd name="connsiteX15" fmla="*/ 182880 w 471319"/>
                <a:gd name="connsiteY15" fmla="*/ 1658983 h 2599844"/>
                <a:gd name="connsiteX16" fmla="*/ 222069 w 471319"/>
                <a:gd name="connsiteY16" fmla="*/ 1711234 h 2599844"/>
                <a:gd name="connsiteX17" fmla="*/ 261258 w 471319"/>
                <a:gd name="connsiteY17" fmla="*/ 1828800 h 2599844"/>
                <a:gd name="connsiteX18" fmla="*/ 274320 w 471319"/>
                <a:gd name="connsiteY18" fmla="*/ 1881051 h 2599844"/>
                <a:gd name="connsiteX19" fmla="*/ 300446 w 471319"/>
                <a:gd name="connsiteY19" fmla="*/ 1998617 h 2599844"/>
                <a:gd name="connsiteX20" fmla="*/ 339635 w 471319"/>
                <a:gd name="connsiteY20" fmla="*/ 2090057 h 2599844"/>
                <a:gd name="connsiteX21" fmla="*/ 352698 w 471319"/>
                <a:gd name="connsiteY21" fmla="*/ 2129245 h 2599844"/>
                <a:gd name="connsiteX22" fmla="*/ 378823 w 471319"/>
                <a:gd name="connsiteY22" fmla="*/ 2194560 h 2599844"/>
                <a:gd name="connsiteX23" fmla="*/ 404949 w 471319"/>
                <a:gd name="connsiteY23" fmla="*/ 2272937 h 2599844"/>
                <a:gd name="connsiteX24" fmla="*/ 418012 w 471319"/>
                <a:gd name="connsiteY24" fmla="*/ 2312125 h 2599844"/>
                <a:gd name="connsiteX25" fmla="*/ 431075 w 471319"/>
                <a:gd name="connsiteY25" fmla="*/ 2351314 h 2599844"/>
                <a:gd name="connsiteX26" fmla="*/ 444138 w 471319"/>
                <a:gd name="connsiteY26" fmla="*/ 2390503 h 2599844"/>
                <a:gd name="connsiteX27" fmla="*/ 457200 w 471319"/>
                <a:gd name="connsiteY27" fmla="*/ 2508068 h 2599844"/>
                <a:gd name="connsiteX28" fmla="*/ 470263 w 471319"/>
                <a:gd name="connsiteY28" fmla="*/ 2573383 h 259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1319" h="2599844">
                  <a:moveTo>
                    <a:pt x="0" y="0"/>
                  </a:moveTo>
                  <a:cubicBezTo>
                    <a:pt x="7558" y="22675"/>
                    <a:pt x="24303" y="69568"/>
                    <a:pt x="26126" y="91440"/>
                  </a:cubicBezTo>
                  <a:cubicBezTo>
                    <a:pt x="33367" y="178333"/>
                    <a:pt x="32748" y="265741"/>
                    <a:pt x="39189" y="352697"/>
                  </a:cubicBezTo>
                  <a:cubicBezTo>
                    <a:pt x="41463" y="383402"/>
                    <a:pt x="47898" y="413657"/>
                    <a:pt x="52252" y="444137"/>
                  </a:cubicBezTo>
                  <a:cubicBezTo>
                    <a:pt x="47898" y="570411"/>
                    <a:pt x="46833" y="696842"/>
                    <a:pt x="39189" y="822960"/>
                  </a:cubicBezTo>
                  <a:cubicBezTo>
                    <a:pt x="38103" y="840880"/>
                    <a:pt x="31285" y="858015"/>
                    <a:pt x="26126" y="875211"/>
                  </a:cubicBezTo>
                  <a:cubicBezTo>
                    <a:pt x="18213" y="901588"/>
                    <a:pt x="0" y="953588"/>
                    <a:pt x="0" y="953588"/>
                  </a:cubicBezTo>
                  <a:cubicBezTo>
                    <a:pt x="4354" y="1031965"/>
                    <a:pt x="5621" y="1110575"/>
                    <a:pt x="13063" y="1188720"/>
                  </a:cubicBezTo>
                  <a:cubicBezTo>
                    <a:pt x="14368" y="1202427"/>
                    <a:pt x="22503" y="1214624"/>
                    <a:pt x="26126" y="1227908"/>
                  </a:cubicBezTo>
                  <a:cubicBezTo>
                    <a:pt x="35574" y="1262549"/>
                    <a:pt x="40897" y="1298347"/>
                    <a:pt x="52252" y="1332411"/>
                  </a:cubicBezTo>
                  <a:cubicBezTo>
                    <a:pt x="56606" y="1345474"/>
                    <a:pt x="61975" y="1358242"/>
                    <a:pt x="65315" y="1371600"/>
                  </a:cubicBezTo>
                  <a:cubicBezTo>
                    <a:pt x="71520" y="1396418"/>
                    <a:pt x="81386" y="1462354"/>
                    <a:pt x="91440" y="1489165"/>
                  </a:cubicBezTo>
                  <a:cubicBezTo>
                    <a:pt x="98277" y="1507398"/>
                    <a:pt x="105100" y="1526457"/>
                    <a:pt x="117566" y="1541417"/>
                  </a:cubicBezTo>
                  <a:cubicBezTo>
                    <a:pt x="127617" y="1553478"/>
                    <a:pt x="143692" y="1558834"/>
                    <a:pt x="156755" y="1567543"/>
                  </a:cubicBezTo>
                  <a:cubicBezTo>
                    <a:pt x="161109" y="1580606"/>
                    <a:pt x="166035" y="1593491"/>
                    <a:pt x="169818" y="1606731"/>
                  </a:cubicBezTo>
                  <a:cubicBezTo>
                    <a:pt x="174750" y="1623994"/>
                    <a:pt x="174851" y="1642925"/>
                    <a:pt x="182880" y="1658983"/>
                  </a:cubicBezTo>
                  <a:cubicBezTo>
                    <a:pt x="192616" y="1678456"/>
                    <a:pt x="209006" y="1693817"/>
                    <a:pt x="222069" y="1711234"/>
                  </a:cubicBezTo>
                  <a:cubicBezTo>
                    <a:pt x="235132" y="1750423"/>
                    <a:pt x="251240" y="1788725"/>
                    <a:pt x="261258" y="1828800"/>
                  </a:cubicBezTo>
                  <a:cubicBezTo>
                    <a:pt x="265612" y="1846217"/>
                    <a:pt x="270426" y="1863526"/>
                    <a:pt x="274320" y="1881051"/>
                  </a:cubicBezTo>
                  <a:cubicBezTo>
                    <a:pt x="287786" y="1941648"/>
                    <a:pt x="284520" y="1942875"/>
                    <a:pt x="300446" y="1998617"/>
                  </a:cubicBezTo>
                  <a:cubicBezTo>
                    <a:pt x="317951" y="2059882"/>
                    <a:pt x="309779" y="2020393"/>
                    <a:pt x="339635" y="2090057"/>
                  </a:cubicBezTo>
                  <a:cubicBezTo>
                    <a:pt x="345059" y="2102713"/>
                    <a:pt x="347863" y="2116352"/>
                    <a:pt x="352698" y="2129245"/>
                  </a:cubicBezTo>
                  <a:cubicBezTo>
                    <a:pt x="360931" y="2151201"/>
                    <a:pt x="370810" y="2172523"/>
                    <a:pt x="378823" y="2194560"/>
                  </a:cubicBezTo>
                  <a:cubicBezTo>
                    <a:pt x="388234" y="2220441"/>
                    <a:pt x="396240" y="2246811"/>
                    <a:pt x="404949" y="2272937"/>
                  </a:cubicBezTo>
                  <a:lnTo>
                    <a:pt x="418012" y="2312125"/>
                  </a:lnTo>
                  <a:lnTo>
                    <a:pt x="431075" y="2351314"/>
                  </a:lnTo>
                  <a:lnTo>
                    <a:pt x="444138" y="2390503"/>
                  </a:lnTo>
                  <a:cubicBezTo>
                    <a:pt x="448492" y="2429691"/>
                    <a:pt x="451205" y="2469097"/>
                    <a:pt x="457200" y="2508068"/>
                  </a:cubicBezTo>
                  <a:cubicBezTo>
                    <a:pt x="471319" y="2599844"/>
                    <a:pt x="470263" y="2533805"/>
                    <a:pt x="470263" y="25733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3" name="Freeform 12"/>
            <p:cNvSpPr/>
            <p:nvPr/>
          </p:nvSpPr>
          <p:spPr>
            <a:xfrm>
              <a:off x="2743200" y="3140249"/>
              <a:ext cx="1946366" cy="282220"/>
            </a:xfrm>
            <a:custGeom>
              <a:avLst/>
              <a:gdLst>
                <a:gd name="connsiteX0" fmla="*/ 0 w 1946366"/>
                <a:gd name="connsiteY0" fmla="*/ 20962 h 282220"/>
                <a:gd name="connsiteX1" fmla="*/ 391886 w 1946366"/>
                <a:gd name="connsiteY1" fmla="*/ 34025 h 282220"/>
                <a:gd name="connsiteX2" fmla="*/ 457200 w 1946366"/>
                <a:gd name="connsiteY2" fmla="*/ 60151 h 282220"/>
                <a:gd name="connsiteX3" fmla="*/ 496389 w 1946366"/>
                <a:gd name="connsiteY3" fmla="*/ 73214 h 282220"/>
                <a:gd name="connsiteX4" fmla="*/ 535577 w 1946366"/>
                <a:gd name="connsiteY4" fmla="*/ 99340 h 282220"/>
                <a:gd name="connsiteX5" fmla="*/ 979714 w 1946366"/>
                <a:gd name="connsiteY5" fmla="*/ 60151 h 282220"/>
                <a:gd name="connsiteX6" fmla="*/ 1031966 w 1946366"/>
                <a:gd name="connsiteY6" fmla="*/ 7900 h 282220"/>
                <a:gd name="connsiteX7" fmla="*/ 1227909 w 1946366"/>
                <a:gd name="connsiteY7" fmla="*/ 34025 h 282220"/>
                <a:gd name="connsiteX8" fmla="*/ 1371600 w 1946366"/>
                <a:gd name="connsiteY8" fmla="*/ 86277 h 282220"/>
                <a:gd name="connsiteX9" fmla="*/ 1436914 w 1946366"/>
                <a:gd name="connsiteY9" fmla="*/ 99340 h 282220"/>
                <a:gd name="connsiteX10" fmla="*/ 1502229 w 1946366"/>
                <a:gd name="connsiteY10" fmla="*/ 125465 h 282220"/>
                <a:gd name="connsiteX11" fmla="*/ 1580606 w 1946366"/>
                <a:gd name="connsiteY11" fmla="*/ 177717 h 282220"/>
                <a:gd name="connsiteX12" fmla="*/ 1724297 w 1946366"/>
                <a:gd name="connsiteY12" fmla="*/ 216905 h 282220"/>
                <a:gd name="connsiteX13" fmla="*/ 1763486 w 1946366"/>
                <a:gd name="connsiteY13" fmla="*/ 229968 h 282220"/>
                <a:gd name="connsiteX14" fmla="*/ 1802674 w 1946366"/>
                <a:gd name="connsiteY14" fmla="*/ 243031 h 282220"/>
                <a:gd name="connsiteX15" fmla="*/ 1867989 w 1946366"/>
                <a:gd name="connsiteY15" fmla="*/ 256094 h 282220"/>
                <a:gd name="connsiteX16" fmla="*/ 1946366 w 1946366"/>
                <a:gd name="connsiteY16" fmla="*/ 282220 h 2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6366" h="282220">
                  <a:moveTo>
                    <a:pt x="0" y="20962"/>
                  </a:moveTo>
                  <a:cubicBezTo>
                    <a:pt x="130629" y="25316"/>
                    <a:pt x="261662" y="22863"/>
                    <a:pt x="391886" y="34025"/>
                  </a:cubicBezTo>
                  <a:cubicBezTo>
                    <a:pt x="415249" y="36028"/>
                    <a:pt x="435245" y="51918"/>
                    <a:pt x="457200" y="60151"/>
                  </a:cubicBezTo>
                  <a:cubicBezTo>
                    <a:pt x="470093" y="64986"/>
                    <a:pt x="483326" y="68860"/>
                    <a:pt x="496389" y="73214"/>
                  </a:cubicBezTo>
                  <a:cubicBezTo>
                    <a:pt x="509452" y="81923"/>
                    <a:pt x="519885" y="98850"/>
                    <a:pt x="535577" y="99340"/>
                  </a:cubicBezTo>
                  <a:cubicBezTo>
                    <a:pt x="876521" y="109995"/>
                    <a:pt x="808467" y="128651"/>
                    <a:pt x="979714" y="60151"/>
                  </a:cubicBezTo>
                  <a:cubicBezTo>
                    <a:pt x="997131" y="42734"/>
                    <a:pt x="1007881" y="13061"/>
                    <a:pt x="1031966" y="7900"/>
                  </a:cubicBezTo>
                  <a:cubicBezTo>
                    <a:pt x="1068832" y="0"/>
                    <a:pt x="1178466" y="24136"/>
                    <a:pt x="1227909" y="34025"/>
                  </a:cubicBezTo>
                  <a:cubicBezTo>
                    <a:pt x="1277994" y="54059"/>
                    <a:pt x="1318893" y="71902"/>
                    <a:pt x="1371600" y="86277"/>
                  </a:cubicBezTo>
                  <a:cubicBezTo>
                    <a:pt x="1393020" y="92119"/>
                    <a:pt x="1415648" y="92960"/>
                    <a:pt x="1436914" y="99340"/>
                  </a:cubicBezTo>
                  <a:cubicBezTo>
                    <a:pt x="1459374" y="106078"/>
                    <a:pt x="1481643" y="114237"/>
                    <a:pt x="1502229" y="125465"/>
                  </a:cubicBezTo>
                  <a:cubicBezTo>
                    <a:pt x="1529794" y="140501"/>
                    <a:pt x="1549817" y="171559"/>
                    <a:pt x="1580606" y="177717"/>
                  </a:cubicBezTo>
                  <a:cubicBezTo>
                    <a:pt x="1672922" y="196181"/>
                    <a:pt x="1624859" y="183760"/>
                    <a:pt x="1724297" y="216905"/>
                  </a:cubicBezTo>
                  <a:lnTo>
                    <a:pt x="1763486" y="229968"/>
                  </a:lnTo>
                  <a:cubicBezTo>
                    <a:pt x="1776549" y="234322"/>
                    <a:pt x="1789172" y="240331"/>
                    <a:pt x="1802674" y="243031"/>
                  </a:cubicBezTo>
                  <a:cubicBezTo>
                    <a:pt x="1824446" y="247385"/>
                    <a:pt x="1846569" y="250252"/>
                    <a:pt x="1867989" y="256094"/>
                  </a:cubicBezTo>
                  <a:cubicBezTo>
                    <a:pt x="1894558" y="263340"/>
                    <a:pt x="1946366" y="282220"/>
                    <a:pt x="1946366" y="2822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4" name="Freeform 13"/>
            <p:cNvSpPr/>
            <p:nvPr/>
          </p:nvSpPr>
          <p:spPr>
            <a:xfrm>
              <a:off x="4389120" y="1306286"/>
              <a:ext cx="1476103" cy="1214845"/>
            </a:xfrm>
            <a:custGeom>
              <a:avLst/>
              <a:gdLst>
                <a:gd name="connsiteX0" fmla="*/ 0 w 1476103"/>
                <a:gd name="connsiteY0" fmla="*/ 1214845 h 1214845"/>
                <a:gd name="connsiteX1" fmla="*/ 248194 w 1476103"/>
                <a:gd name="connsiteY1" fmla="*/ 1175657 h 1214845"/>
                <a:gd name="connsiteX2" fmla="*/ 352697 w 1476103"/>
                <a:gd name="connsiteY2" fmla="*/ 1123405 h 1214845"/>
                <a:gd name="connsiteX3" fmla="*/ 404949 w 1476103"/>
                <a:gd name="connsiteY3" fmla="*/ 1097280 h 1214845"/>
                <a:gd name="connsiteX4" fmla="*/ 509451 w 1476103"/>
                <a:gd name="connsiteY4" fmla="*/ 1031965 h 1214845"/>
                <a:gd name="connsiteX5" fmla="*/ 627017 w 1476103"/>
                <a:gd name="connsiteY5" fmla="*/ 979714 h 1214845"/>
                <a:gd name="connsiteX6" fmla="*/ 809897 w 1476103"/>
                <a:gd name="connsiteY6" fmla="*/ 849085 h 1214845"/>
                <a:gd name="connsiteX7" fmla="*/ 927463 w 1476103"/>
                <a:gd name="connsiteY7" fmla="*/ 796834 h 1214845"/>
                <a:gd name="connsiteX8" fmla="*/ 966651 w 1476103"/>
                <a:gd name="connsiteY8" fmla="*/ 757645 h 1214845"/>
                <a:gd name="connsiteX9" fmla="*/ 1005840 w 1476103"/>
                <a:gd name="connsiteY9" fmla="*/ 731520 h 1214845"/>
                <a:gd name="connsiteX10" fmla="*/ 1084217 w 1476103"/>
                <a:gd name="connsiteY10" fmla="*/ 666205 h 1214845"/>
                <a:gd name="connsiteX11" fmla="*/ 1149531 w 1476103"/>
                <a:gd name="connsiteY11" fmla="*/ 587828 h 1214845"/>
                <a:gd name="connsiteX12" fmla="*/ 1175657 w 1476103"/>
                <a:gd name="connsiteY12" fmla="*/ 548640 h 1214845"/>
                <a:gd name="connsiteX13" fmla="*/ 1214846 w 1476103"/>
                <a:gd name="connsiteY13" fmla="*/ 496388 h 1214845"/>
                <a:gd name="connsiteX14" fmla="*/ 1240971 w 1476103"/>
                <a:gd name="connsiteY14" fmla="*/ 444137 h 1214845"/>
                <a:gd name="connsiteX15" fmla="*/ 1280160 w 1476103"/>
                <a:gd name="connsiteY15" fmla="*/ 391885 h 1214845"/>
                <a:gd name="connsiteX16" fmla="*/ 1332411 w 1476103"/>
                <a:gd name="connsiteY16" fmla="*/ 313508 h 1214845"/>
                <a:gd name="connsiteX17" fmla="*/ 1358537 w 1476103"/>
                <a:gd name="connsiteY17" fmla="*/ 274320 h 1214845"/>
                <a:gd name="connsiteX18" fmla="*/ 1384663 w 1476103"/>
                <a:gd name="connsiteY18" fmla="*/ 235131 h 1214845"/>
                <a:gd name="connsiteX19" fmla="*/ 1423851 w 1476103"/>
                <a:gd name="connsiteY19" fmla="*/ 117565 h 1214845"/>
                <a:gd name="connsiteX20" fmla="*/ 1436914 w 1476103"/>
                <a:gd name="connsiteY20" fmla="*/ 78377 h 1214845"/>
                <a:gd name="connsiteX21" fmla="*/ 1463040 w 1476103"/>
                <a:gd name="connsiteY21" fmla="*/ 39188 h 1214845"/>
                <a:gd name="connsiteX22" fmla="*/ 1476103 w 1476103"/>
                <a:gd name="connsiteY22" fmla="*/ 0 h 12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6103" h="1214845">
                  <a:moveTo>
                    <a:pt x="0" y="1214845"/>
                  </a:moveTo>
                  <a:cubicBezTo>
                    <a:pt x="55719" y="1209780"/>
                    <a:pt x="189407" y="1205051"/>
                    <a:pt x="248194" y="1175657"/>
                  </a:cubicBezTo>
                  <a:lnTo>
                    <a:pt x="352697" y="1123405"/>
                  </a:lnTo>
                  <a:cubicBezTo>
                    <a:pt x="370114" y="1114696"/>
                    <a:pt x="388747" y="1108082"/>
                    <a:pt x="404949" y="1097280"/>
                  </a:cubicBezTo>
                  <a:cubicBezTo>
                    <a:pt x="436036" y="1076555"/>
                    <a:pt x="477941" y="1047720"/>
                    <a:pt x="509451" y="1031965"/>
                  </a:cubicBezTo>
                  <a:cubicBezTo>
                    <a:pt x="554720" y="1009331"/>
                    <a:pt x="585455" y="1007422"/>
                    <a:pt x="627017" y="979714"/>
                  </a:cubicBezTo>
                  <a:cubicBezTo>
                    <a:pt x="638208" y="972253"/>
                    <a:pt x="780692" y="860767"/>
                    <a:pt x="809897" y="849085"/>
                  </a:cubicBezTo>
                  <a:cubicBezTo>
                    <a:pt x="893291" y="815728"/>
                    <a:pt x="854238" y="833446"/>
                    <a:pt x="927463" y="796834"/>
                  </a:cubicBezTo>
                  <a:cubicBezTo>
                    <a:pt x="940526" y="783771"/>
                    <a:pt x="952459" y="769472"/>
                    <a:pt x="966651" y="757645"/>
                  </a:cubicBezTo>
                  <a:cubicBezTo>
                    <a:pt x="978712" y="747594"/>
                    <a:pt x="994739" y="742621"/>
                    <a:pt x="1005840" y="731520"/>
                  </a:cubicBezTo>
                  <a:cubicBezTo>
                    <a:pt x="1079698" y="657663"/>
                    <a:pt x="972118" y="722256"/>
                    <a:pt x="1084217" y="666205"/>
                  </a:cubicBezTo>
                  <a:cubicBezTo>
                    <a:pt x="1149083" y="568909"/>
                    <a:pt x="1065715" y="688407"/>
                    <a:pt x="1149531" y="587828"/>
                  </a:cubicBezTo>
                  <a:cubicBezTo>
                    <a:pt x="1159582" y="575767"/>
                    <a:pt x="1166532" y="561415"/>
                    <a:pt x="1175657" y="548640"/>
                  </a:cubicBezTo>
                  <a:cubicBezTo>
                    <a:pt x="1188312" y="530924"/>
                    <a:pt x="1203307" y="514850"/>
                    <a:pt x="1214846" y="496388"/>
                  </a:cubicBezTo>
                  <a:cubicBezTo>
                    <a:pt x="1225166" y="479875"/>
                    <a:pt x="1230651" y="460650"/>
                    <a:pt x="1240971" y="444137"/>
                  </a:cubicBezTo>
                  <a:cubicBezTo>
                    <a:pt x="1252510" y="425675"/>
                    <a:pt x="1267675" y="409721"/>
                    <a:pt x="1280160" y="391885"/>
                  </a:cubicBezTo>
                  <a:cubicBezTo>
                    <a:pt x="1298166" y="366162"/>
                    <a:pt x="1314994" y="339634"/>
                    <a:pt x="1332411" y="313508"/>
                  </a:cubicBezTo>
                  <a:lnTo>
                    <a:pt x="1358537" y="274320"/>
                  </a:lnTo>
                  <a:cubicBezTo>
                    <a:pt x="1367246" y="261257"/>
                    <a:pt x="1379698" y="250025"/>
                    <a:pt x="1384663" y="235131"/>
                  </a:cubicBezTo>
                  <a:lnTo>
                    <a:pt x="1423851" y="117565"/>
                  </a:lnTo>
                  <a:cubicBezTo>
                    <a:pt x="1428205" y="104502"/>
                    <a:pt x="1429276" y="89834"/>
                    <a:pt x="1436914" y="78377"/>
                  </a:cubicBezTo>
                  <a:cubicBezTo>
                    <a:pt x="1445623" y="65314"/>
                    <a:pt x="1456019" y="53230"/>
                    <a:pt x="1463040" y="39188"/>
                  </a:cubicBezTo>
                  <a:cubicBezTo>
                    <a:pt x="1469198" y="26872"/>
                    <a:pt x="1476103" y="0"/>
                    <a:pt x="147610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5" name="Freeform 14"/>
            <p:cNvSpPr/>
            <p:nvPr/>
          </p:nvSpPr>
          <p:spPr>
            <a:xfrm>
              <a:off x="5068389" y="2272937"/>
              <a:ext cx="1503162" cy="953589"/>
            </a:xfrm>
            <a:custGeom>
              <a:avLst/>
              <a:gdLst>
                <a:gd name="connsiteX0" fmla="*/ 0 w 1503162"/>
                <a:gd name="connsiteY0" fmla="*/ 0 h 953589"/>
                <a:gd name="connsiteX1" fmla="*/ 143691 w 1503162"/>
                <a:gd name="connsiteY1" fmla="*/ 222069 h 953589"/>
                <a:gd name="connsiteX2" fmla="*/ 522514 w 1503162"/>
                <a:gd name="connsiteY2" fmla="*/ 561703 h 953589"/>
                <a:gd name="connsiteX3" fmla="*/ 640080 w 1503162"/>
                <a:gd name="connsiteY3" fmla="*/ 627017 h 953589"/>
                <a:gd name="connsiteX4" fmla="*/ 692331 w 1503162"/>
                <a:gd name="connsiteY4" fmla="*/ 640080 h 953589"/>
                <a:gd name="connsiteX5" fmla="*/ 770708 w 1503162"/>
                <a:gd name="connsiteY5" fmla="*/ 666206 h 953589"/>
                <a:gd name="connsiteX6" fmla="*/ 822960 w 1503162"/>
                <a:gd name="connsiteY6" fmla="*/ 679269 h 953589"/>
                <a:gd name="connsiteX7" fmla="*/ 1058091 w 1503162"/>
                <a:gd name="connsiteY7" fmla="*/ 770709 h 953589"/>
                <a:gd name="connsiteX8" fmla="*/ 1162594 w 1503162"/>
                <a:gd name="connsiteY8" fmla="*/ 809897 h 953589"/>
                <a:gd name="connsiteX9" fmla="*/ 1280160 w 1503162"/>
                <a:gd name="connsiteY9" fmla="*/ 836023 h 953589"/>
                <a:gd name="connsiteX10" fmla="*/ 1332411 w 1503162"/>
                <a:gd name="connsiteY10" fmla="*/ 849086 h 953589"/>
                <a:gd name="connsiteX11" fmla="*/ 1423851 w 1503162"/>
                <a:gd name="connsiteY11" fmla="*/ 901337 h 953589"/>
                <a:gd name="connsiteX12" fmla="*/ 1502228 w 1503162"/>
                <a:gd name="connsiteY12" fmla="*/ 953589 h 95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3162" h="953589">
                  <a:moveTo>
                    <a:pt x="0" y="0"/>
                  </a:moveTo>
                  <a:cubicBezTo>
                    <a:pt x="61153" y="142693"/>
                    <a:pt x="18473" y="65547"/>
                    <a:pt x="143691" y="222069"/>
                  </a:cubicBezTo>
                  <a:cubicBezTo>
                    <a:pt x="281504" y="394334"/>
                    <a:pt x="283216" y="418122"/>
                    <a:pt x="522514" y="561703"/>
                  </a:cubicBezTo>
                  <a:cubicBezTo>
                    <a:pt x="550237" y="578337"/>
                    <a:pt x="606757" y="614521"/>
                    <a:pt x="640080" y="627017"/>
                  </a:cubicBezTo>
                  <a:cubicBezTo>
                    <a:pt x="656890" y="633321"/>
                    <a:pt x="675135" y="634921"/>
                    <a:pt x="692331" y="640080"/>
                  </a:cubicBezTo>
                  <a:cubicBezTo>
                    <a:pt x="718708" y="647993"/>
                    <a:pt x="744331" y="658293"/>
                    <a:pt x="770708" y="666206"/>
                  </a:cubicBezTo>
                  <a:cubicBezTo>
                    <a:pt x="787904" y="671365"/>
                    <a:pt x="805824" y="673914"/>
                    <a:pt x="822960" y="679269"/>
                  </a:cubicBezTo>
                  <a:cubicBezTo>
                    <a:pt x="1057399" y="752531"/>
                    <a:pt x="903948" y="700644"/>
                    <a:pt x="1058091" y="770709"/>
                  </a:cubicBezTo>
                  <a:cubicBezTo>
                    <a:pt x="1067817" y="775130"/>
                    <a:pt x="1141311" y="805167"/>
                    <a:pt x="1162594" y="809897"/>
                  </a:cubicBezTo>
                  <a:cubicBezTo>
                    <a:pt x="1427792" y="868830"/>
                    <a:pt x="1125780" y="791914"/>
                    <a:pt x="1280160" y="836023"/>
                  </a:cubicBezTo>
                  <a:cubicBezTo>
                    <a:pt x="1297422" y="840955"/>
                    <a:pt x="1315601" y="842782"/>
                    <a:pt x="1332411" y="849086"/>
                  </a:cubicBezTo>
                  <a:cubicBezTo>
                    <a:pt x="1424007" y="883435"/>
                    <a:pt x="1348060" y="863442"/>
                    <a:pt x="1423851" y="901337"/>
                  </a:cubicBezTo>
                  <a:cubicBezTo>
                    <a:pt x="1503162" y="940992"/>
                    <a:pt x="1476620" y="902374"/>
                    <a:pt x="1502228" y="95358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6" name="TextBox 15"/>
            <p:cNvSpPr txBox="1"/>
            <p:nvPr/>
          </p:nvSpPr>
          <p:spPr>
            <a:xfrm>
              <a:off x="2819400" y="14478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1</a:t>
              </a:r>
              <a:endParaRPr lang="en-US" baseline="-25000" dirty="0">
                <a:latin typeface="Arial Black" pitchFamily="34" charset="0"/>
              </a:endParaRPr>
            </a:p>
          </p:txBody>
        </p:sp>
        <p:sp>
          <p:nvSpPr>
            <p:cNvPr id="17" name="TextBox 16"/>
            <p:cNvSpPr txBox="1"/>
            <p:nvPr/>
          </p:nvSpPr>
          <p:spPr>
            <a:xfrm>
              <a:off x="3733800" y="13716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2</a:t>
              </a:r>
              <a:endParaRPr lang="en-US" baseline="-25000" dirty="0">
                <a:latin typeface="Arial Black" pitchFamily="34" charset="0"/>
              </a:endParaRPr>
            </a:p>
          </p:txBody>
        </p:sp>
        <p:sp>
          <p:nvSpPr>
            <p:cNvPr id="18" name="TextBox 17"/>
            <p:cNvSpPr txBox="1"/>
            <p:nvPr/>
          </p:nvSpPr>
          <p:spPr>
            <a:xfrm>
              <a:off x="3429000" y="22860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3</a:t>
              </a:r>
              <a:endParaRPr lang="en-US" baseline="-25000" dirty="0">
                <a:latin typeface="Arial Black" pitchFamily="34" charset="0"/>
              </a:endParaRPr>
            </a:p>
          </p:txBody>
        </p:sp>
        <p:sp>
          <p:nvSpPr>
            <p:cNvPr id="19" name="TextBox 18"/>
            <p:cNvSpPr txBox="1"/>
            <p:nvPr/>
          </p:nvSpPr>
          <p:spPr>
            <a:xfrm>
              <a:off x="3429000" y="33528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4</a:t>
              </a:r>
              <a:endParaRPr lang="en-US" baseline="-25000" dirty="0">
                <a:latin typeface="Arial Black" pitchFamily="34" charset="0"/>
              </a:endParaRPr>
            </a:p>
          </p:txBody>
        </p:sp>
        <p:sp>
          <p:nvSpPr>
            <p:cNvPr id="20" name="TextBox 19"/>
            <p:cNvSpPr txBox="1"/>
            <p:nvPr/>
          </p:nvSpPr>
          <p:spPr>
            <a:xfrm>
              <a:off x="4648200" y="16002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5</a:t>
              </a:r>
              <a:endParaRPr lang="en-US" baseline="-25000" dirty="0">
                <a:latin typeface="Arial Black" pitchFamily="34" charset="0"/>
              </a:endParaRPr>
            </a:p>
          </p:txBody>
        </p:sp>
        <p:sp>
          <p:nvSpPr>
            <p:cNvPr id="21" name="TextBox 20"/>
            <p:cNvSpPr txBox="1"/>
            <p:nvPr/>
          </p:nvSpPr>
          <p:spPr>
            <a:xfrm>
              <a:off x="5791200" y="21336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n</a:t>
              </a:r>
              <a:endParaRPr lang="en-US" baseline="-25000" dirty="0">
                <a:latin typeface="Arial Black" pitchFamily="34" charset="0"/>
              </a:endParaRPr>
            </a:p>
          </p:txBody>
        </p:sp>
        <p:sp>
          <p:nvSpPr>
            <p:cNvPr id="22" name="TextBox 21"/>
            <p:cNvSpPr txBox="1"/>
            <p:nvPr/>
          </p:nvSpPr>
          <p:spPr>
            <a:xfrm>
              <a:off x="4953000" y="2971800"/>
              <a:ext cx="415498" cy="369332"/>
            </a:xfrm>
            <a:prstGeom prst="rect">
              <a:avLst/>
            </a:prstGeom>
            <a:noFill/>
          </p:spPr>
          <p:txBody>
            <a:bodyPr wrap="none" rtlCol="0">
              <a:spAutoFit/>
            </a:bodyPr>
            <a:lstStyle/>
            <a:p>
              <a:r>
                <a:rPr lang="en-US" dirty="0" smtClean="0">
                  <a:latin typeface="Arial Black" pitchFamily="34" charset="0"/>
                </a:rPr>
                <a:t>…</a:t>
              </a:r>
              <a:endParaRPr lang="en-US" baseline="-25000" dirty="0">
                <a:latin typeface="Arial Black" pitchFamily="34" charset="0"/>
              </a:endParaRPr>
            </a:p>
          </p:txBody>
        </p:sp>
        <p:sp>
          <p:nvSpPr>
            <p:cNvPr id="23" name="Oval 22"/>
            <p:cNvSpPr/>
            <p:nvPr/>
          </p:nvSpPr>
          <p:spPr>
            <a:xfrm>
              <a:off x="3429000" y="1524000"/>
              <a:ext cx="2133600" cy="1981200"/>
            </a:xfrm>
            <a:prstGeom prst="ellipse">
              <a:avLst/>
            </a:prstGeom>
            <a:solidFill>
              <a:srgbClr val="66FF33">
                <a:alpha val="27059"/>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191000" y="2209800"/>
              <a:ext cx="440402" cy="461665"/>
            </a:xfrm>
            <a:prstGeom prst="rect">
              <a:avLst/>
            </a:prstGeom>
            <a:noFill/>
          </p:spPr>
          <p:txBody>
            <a:bodyPr wrap="square" rtlCol="0">
              <a:spAutoFit/>
            </a:bodyPr>
            <a:lstStyle/>
            <a:p>
              <a:r>
                <a:rPr lang="en-US" sz="2400" dirty="0" smtClean="0">
                  <a:solidFill>
                    <a:srgbClr val="FF0000"/>
                  </a:solidFill>
                  <a:latin typeface="Arial Black" pitchFamily="34" charset="0"/>
                </a:rPr>
                <a:t>B</a:t>
              </a:r>
              <a:endParaRPr lang="en-US" sz="2400" baseline="-25000" dirty="0">
                <a:solidFill>
                  <a:srgbClr val="FF0000"/>
                </a:solidFill>
                <a:latin typeface="Arial Black" pitchFamily="34" charset="0"/>
              </a:endParaRPr>
            </a:p>
          </p:txBody>
        </p:sp>
      </p:grpSp>
      <p:graphicFrame>
        <p:nvGraphicFramePr>
          <p:cNvPr id="29" name="Object 28"/>
          <p:cNvGraphicFramePr>
            <a:graphicFrameLocks noChangeAspect="1"/>
          </p:cNvGraphicFramePr>
          <p:nvPr/>
        </p:nvGraphicFramePr>
        <p:xfrm>
          <a:off x="2514600" y="4191000"/>
          <a:ext cx="5047172" cy="2465439"/>
        </p:xfrm>
        <a:graphic>
          <a:graphicData uri="http://schemas.openxmlformats.org/presentationml/2006/ole">
            <p:oleObj spid="_x0000_s20483" name="Equation" r:id="rId3" imgW="2755800" imgH="1346040" progId="Equation.3">
              <p:embed/>
            </p:oleObj>
          </a:graphicData>
        </a:graphic>
      </p:graphicFrame>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Class</a:t>
            </a:r>
            <a:endParaRPr lang="en-US" dirty="0"/>
          </a:p>
        </p:txBody>
      </p:sp>
      <p:sp>
        <p:nvSpPr>
          <p:cNvPr id="3" name="Content Placeholder 2"/>
          <p:cNvSpPr>
            <a:spLocks noGrp="1"/>
          </p:cNvSpPr>
          <p:nvPr>
            <p:ph idx="1"/>
          </p:nvPr>
        </p:nvSpPr>
        <p:spPr/>
        <p:txBody>
          <a:bodyPr/>
          <a:lstStyle/>
          <a:p>
            <a:r>
              <a:rPr lang="en-US" dirty="0" smtClean="0"/>
              <a:t>Introduction to Probability</a:t>
            </a:r>
          </a:p>
          <a:p>
            <a:r>
              <a:rPr lang="en-US" dirty="0"/>
              <a:t>Additive Rules of </a:t>
            </a:r>
            <a:r>
              <a:rPr lang="en-US" dirty="0" smtClean="0"/>
              <a:t>Probability</a:t>
            </a:r>
          </a:p>
          <a:p>
            <a:r>
              <a:rPr lang="en-US" dirty="0" smtClean="0"/>
              <a:t>Examples</a:t>
            </a:r>
            <a:endParaRPr lang="en-US" dirty="0"/>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2</a:t>
            </a:fld>
            <a:endParaRPr lang="en-US"/>
          </a:p>
        </p:txBody>
      </p:sp>
    </p:spTree>
    <p:extLst>
      <p:ext uri="{BB962C8B-B14F-4D97-AF65-F5344CB8AC3E}">
        <p14:creationId xmlns="" xmlns:p14="http://schemas.microsoft.com/office/powerpoint/2010/main" val="1545964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r="47941"/>
          <a:stretch>
            <a:fillRect/>
          </a:stretch>
        </p:blipFill>
        <p:spPr bwMode="auto">
          <a:xfrm>
            <a:off x="2819400" y="4191000"/>
            <a:ext cx="26670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CF84B07-E1DF-494F-8188-564F20F01F9F}" type="slidenum">
              <a:rPr lang="en-US" smtClean="0"/>
              <a:pPr/>
              <a:t>20</a:t>
            </a:fld>
            <a:endParaRPr lang="en-US"/>
          </a:p>
        </p:txBody>
      </p:sp>
      <p:pic>
        <p:nvPicPr>
          <p:cNvPr id="24"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19400" y="5257800"/>
            <a:ext cx="5123028"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28" name="Group 27"/>
          <p:cNvGrpSpPr/>
          <p:nvPr/>
        </p:nvGrpSpPr>
        <p:grpSpPr>
          <a:xfrm>
            <a:off x="2704011" y="1295400"/>
            <a:ext cx="3867540" cy="2610730"/>
            <a:chOff x="2704011" y="1295400"/>
            <a:chExt cx="3867540" cy="2610730"/>
          </a:xfrm>
        </p:grpSpPr>
        <p:grpSp>
          <p:nvGrpSpPr>
            <p:cNvPr id="26" name="Group 25"/>
            <p:cNvGrpSpPr/>
            <p:nvPr/>
          </p:nvGrpSpPr>
          <p:grpSpPr>
            <a:xfrm>
              <a:off x="2704011" y="1295400"/>
              <a:ext cx="3867540" cy="2610730"/>
              <a:chOff x="2704011" y="1295400"/>
              <a:chExt cx="3867540" cy="2610730"/>
            </a:xfrm>
          </p:grpSpPr>
          <p:sp>
            <p:nvSpPr>
              <p:cNvPr id="9" name="Rectangle 8"/>
              <p:cNvSpPr/>
              <p:nvPr/>
            </p:nvSpPr>
            <p:spPr>
              <a:xfrm>
                <a:off x="2743200" y="1295400"/>
                <a:ext cx="38100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Black" pitchFamily="34" charset="0"/>
                </a:endParaRPr>
              </a:p>
            </p:txBody>
          </p:sp>
          <p:sp>
            <p:nvSpPr>
              <p:cNvPr id="10" name="Freeform 9"/>
              <p:cNvSpPr/>
              <p:nvPr/>
            </p:nvSpPr>
            <p:spPr>
              <a:xfrm>
                <a:off x="2704011" y="1296651"/>
                <a:ext cx="927463" cy="1472675"/>
              </a:xfrm>
              <a:custGeom>
                <a:avLst/>
                <a:gdLst>
                  <a:gd name="connsiteX0" fmla="*/ 927463 w 927463"/>
                  <a:gd name="connsiteY0" fmla="*/ 9635 h 1472675"/>
                  <a:gd name="connsiteX1" fmla="*/ 875212 w 927463"/>
                  <a:gd name="connsiteY1" fmla="*/ 114138 h 1472675"/>
                  <a:gd name="connsiteX2" fmla="*/ 849086 w 927463"/>
                  <a:gd name="connsiteY2" fmla="*/ 153326 h 1472675"/>
                  <a:gd name="connsiteX3" fmla="*/ 809898 w 927463"/>
                  <a:gd name="connsiteY3" fmla="*/ 244766 h 1472675"/>
                  <a:gd name="connsiteX4" fmla="*/ 796835 w 927463"/>
                  <a:gd name="connsiteY4" fmla="*/ 283955 h 1472675"/>
                  <a:gd name="connsiteX5" fmla="*/ 770709 w 927463"/>
                  <a:gd name="connsiteY5" fmla="*/ 323143 h 1472675"/>
                  <a:gd name="connsiteX6" fmla="*/ 757646 w 927463"/>
                  <a:gd name="connsiteY6" fmla="*/ 362332 h 1472675"/>
                  <a:gd name="connsiteX7" fmla="*/ 653143 w 927463"/>
                  <a:gd name="connsiteY7" fmla="*/ 479898 h 1472675"/>
                  <a:gd name="connsiteX8" fmla="*/ 574766 w 927463"/>
                  <a:gd name="connsiteY8" fmla="*/ 545212 h 1472675"/>
                  <a:gd name="connsiteX9" fmla="*/ 548640 w 927463"/>
                  <a:gd name="connsiteY9" fmla="*/ 584400 h 1472675"/>
                  <a:gd name="connsiteX10" fmla="*/ 470263 w 927463"/>
                  <a:gd name="connsiteY10" fmla="*/ 662778 h 1472675"/>
                  <a:gd name="connsiteX11" fmla="*/ 431075 w 927463"/>
                  <a:gd name="connsiteY11" fmla="*/ 754218 h 1472675"/>
                  <a:gd name="connsiteX12" fmla="*/ 404949 w 927463"/>
                  <a:gd name="connsiteY12" fmla="*/ 806469 h 1472675"/>
                  <a:gd name="connsiteX13" fmla="*/ 352698 w 927463"/>
                  <a:gd name="connsiteY13" fmla="*/ 937098 h 1472675"/>
                  <a:gd name="connsiteX14" fmla="*/ 339635 w 927463"/>
                  <a:gd name="connsiteY14" fmla="*/ 1015475 h 1472675"/>
                  <a:gd name="connsiteX15" fmla="*/ 313509 w 927463"/>
                  <a:gd name="connsiteY15" fmla="*/ 1093852 h 1472675"/>
                  <a:gd name="connsiteX16" fmla="*/ 300446 w 927463"/>
                  <a:gd name="connsiteY16" fmla="*/ 1146103 h 1472675"/>
                  <a:gd name="connsiteX17" fmla="*/ 274320 w 927463"/>
                  <a:gd name="connsiteY17" fmla="*/ 1224480 h 1472675"/>
                  <a:gd name="connsiteX18" fmla="*/ 261258 w 927463"/>
                  <a:gd name="connsiteY18" fmla="*/ 1276732 h 1472675"/>
                  <a:gd name="connsiteX19" fmla="*/ 222069 w 927463"/>
                  <a:gd name="connsiteY19" fmla="*/ 1315920 h 1472675"/>
                  <a:gd name="connsiteX20" fmla="*/ 195943 w 927463"/>
                  <a:gd name="connsiteY20" fmla="*/ 1355109 h 1472675"/>
                  <a:gd name="connsiteX21" fmla="*/ 78378 w 927463"/>
                  <a:gd name="connsiteY21" fmla="*/ 1446549 h 1472675"/>
                  <a:gd name="connsiteX22" fmla="*/ 0 w 927463"/>
                  <a:gd name="connsiteY22" fmla="*/ 1472675 h 14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7463" h="1472675">
                    <a:moveTo>
                      <a:pt x="927463" y="9635"/>
                    </a:moveTo>
                    <a:cubicBezTo>
                      <a:pt x="840428" y="125683"/>
                      <a:pt x="924129" y="0"/>
                      <a:pt x="875212" y="114138"/>
                    </a:cubicBezTo>
                    <a:cubicBezTo>
                      <a:pt x="869028" y="128568"/>
                      <a:pt x="856107" y="139284"/>
                      <a:pt x="849086" y="153326"/>
                    </a:cubicBezTo>
                    <a:cubicBezTo>
                      <a:pt x="834256" y="182986"/>
                      <a:pt x="822214" y="213977"/>
                      <a:pt x="809898" y="244766"/>
                    </a:cubicBezTo>
                    <a:cubicBezTo>
                      <a:pt x="804784" y="257551"/>
                      <a:pt x="802993" y="271639"/>
                      <a:pt x="796835" y="283955"/>
                    </a:cubicBezTo>
                    <a:cubicBezTo>
                      <a:pt x="789814" y="297997"/>
                      <a:pt x="779418" y="310080"/>
                      <a:pt x="770709" y="323143"/>
                    </a:cubicBezTo>
                    <a:cubicBezTo>
                      <a:pt x="766355" y="336206"/>
                      <a:pt x="763804" y="350016"/>
                      <a:pt x="757646" y="362332"/>
                    </a:cubicBezTo>
                    <a:cubicBezTo>
                      <a:pt x="734337" y="408949"/>
                      <a:pt x="687758" y="445283"/>
                      <a:pt x="653143" y="479898"/>
                    </a:cubicBezTo>
                    <a:cubicBezTo>
                      <a:pt x="602855" y="530187"/>
                      <a:pt x="629325" y="508840"/>
                      <a:pt x="574766" y="545212"/>
                    </a:cubicBezTo>
                    <a:cubicBezTo>
                      <a:pt x="566057" y="558275"/>
                      <a:pt x="559070" y="572666"/>
                      <a:pt x="548640" y="584400"/>
                    </a:cubicBezTo>
                    <a:cubicBezTo>
                      <a:pt x="524093" y="612015"/>
                      <a:pt x="470263" y="662778"/>
                      <a:pt x="470263" y="662778"/>
                    </a:cubicBezTo>
                    <a:cubicBezTo>
                      <a:pt x="383604" y="836099"/>
                      <a:pt x="488746" y="619653"/>
                      <a:pt x="431075" y="754218"/>
                    </a:cubicBezTo>
                    <a:cubicBezTo>
                      <a:pt x="423404" y="772116"/>
                      <a:pt x="412181" y="788389"/>
                      <a:pt x="404949" y="806469"/>
                    </a:cubicBezTo>
                    <a:cubicBezTo>
                      <a:pt x="340374" y="967905"/>
                      <a:pt x="413972" y="814545"/>
                      <a:pt x="352698" y="937098"/>
                    </a:cubicBezTo>
                    <a:cubicBezTo>
                      <a:pt x="348344" y="963224"/>
                      <a:pt x="346059" y="989780"/>
                      <a:pt x="339635" y="1015475"/>
                    </a:cubicBezTo>
                    <a:cubicBezTo>
                      <a:pt x="332956" y="1042192"/>
                      <a:pt x="320188" y="1067135"/>
                      <a:pt x="313509" y="1093852"/>
                    </a:cubicBezTo>
                    <a:cubicBezTo>
                      <a:pt x="309155" y="1111269"/>
                      <a:pt x="305605" y="1128907"/>
                      <a:pt x="300446" y="1146103"/>
                    </a:cubicBezTo>
                    <a:cubicBezTo>
                      <a:pt x="292533" y="1172480"/>
                      <a:pt x="280999" y="1197763"/>
                      <a:pt x="274320" y="1224480"/>
                    </a:cubicBezTo>
                    <a:cubicBezTo>
                      <a:pt x="269966" y="1241897"/>
                      <a:pt x="270165" y="1261144"/>
                      <a:pt x="261258" y="1276732"/>
                    </a:cubicBezTo>
                    <a:cubicBezTo>
                      <a:pt x="252093" y="1292772"/>
                      <a:pt x="233896" y="1301728"/>
                      <a:pt x="222069" y="1315920"/>
                    </a:cubicBezTo>
                    <a:cubicBezTo>
                      <a:pt x="212018" y="1327981"/>
                      <a:pt x="205994" y="1343048"/>
                      <a:pt x="195943" y="1355109"/>
                    </a:cubicBezTo>
                    <a:cubicBezTo>
                      <a:pt x="169932" y="1386322"/>
                      <a:pt x="111993" y="1435344"/>
                      <a:pt x="78378" y="1446549"/>
                    </a:cubicBezTo>
                    <a:lnTo>
                      <a:pt x="0" y="147267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1" name="Freeform 10"/>
              <p:cNvSpPr/>
              <p:nvPr/>
            </p:nvSpPr>
            <p:spPr>
              <a:xfrm>
                <a:off x="3265714" y="1776549"/>
                <a:ext cx="1123406" cy="183432"/>
              </a:xfrm>
              <a:custGeom>
                <a:avLst/>
                <a:gdLst>
                  <a:gd name="connsiteX0" fmla="*/ 0 w 1123406"/>
                  <a:gd name="connsiteY0" fmla="*/ 104502 h 183432"/>
                  <a:gd name="connsiteX1" fmla="*/ 222069 w 1123406"/>
                  <a:gd name="connsiteY1" fmla="*/ 143691 h 183432"/>
                  <a:gd name="connsiteX2" fmla="*/ 404949 w 1123406"/>
                  <a:gd name="connsiteY2" fmla="*/ 104502 h 183432"/>
                  <a:gd name="connsiteX3" fmla="*/ 509452 w 1123406"/>
                  <a:gd name="connsiteY3" fmla="*/ 78377 h 183432"/>
                  <a:gd name="connsiteX4" fmla="*/ 587829 w 1123406"/>
                  <a:gd name="connsiteY4" fmla="*/ 52251 h 183432"/>
                  <a:gd name="connsiteX5" fmla="*/ 653143 w 1123406"/>
                  <a:gd name="connsiteY5" fmla="*/ 39188 h 183432"/>
                  <a:gd name="connsiteX6" fmla="*/ 744583 w 1123406"/>
                  <a:gd name="connsiteY6" fmla="*/ 0 h 183432"/>
                  <a:gd name="connsiteX7" fmla="*/ 953589 w 1123406"/>
                  <a:gd name="connsiteY7" fmla="*/ 26125 h 183432"/>
                  <a:gd name="connsiteX8" fmla="*/ 1084217 w 1123406"/>
                  <a:gd name="connsiteY8" fmla="*/ 78377 h 183432"/>
                  <a:gd name="connsiteX9" fmla="*/ 1123406 w 1123406"/>
                  <a:gd name="connsiteY9" fmla="*/ 91440 h 1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406" h="183432">
                    <a:moveTo>
                      <a:pt x="0" y="104502"/>
                    </a:moveTo>
                    <a:cubicBezTo>
                      <a:pt x="118394" y="183432"/>
                      <a:pt x="47107" y="159597"/>
                      <a:pt x="222069" y="143691"/>
                    </a:cubicBezTo>
                    <a:cubicBezTo>
                      <a:pt x="348486" y="93124"/>
                      <a:pt x="222892" y="136629"/>
                      <a:pt x="404949" y="104502"/>
                    </a:cubicBezTo>
                    <a:cubicBezTo>
                      <a:pt x="440309" y="98262"/>
                      <a:pt x="475388" y="89732"/>
                      <a:pt x="509452" y="78377"/>
                    </a:cubicBezTo>
                    <a:cubicBezTo>
                      <a:pt x="535578" y="69668"/>
                      <a:pt x="560825" y="57652"/>
                      <a:pt x="587829" y="52251"/>
                    </a:cubicBezTo>
                    <a:lnTo>
                      <a:pt x="653143" y="39188"/>
                    </a:lnTo>
                    <a:cubicBezTo>
                      <a:pt x="663347" y="34086"/>
                      <a:pt x="725360" y="0"/>
                      <a:pt x="744583" y="0"/>
                    </a:cubicBezTo>
                    <a:cubicBezTo>
                      <a:pt x="777518" y="0"/>
                      <a:pt x="913096" y="20340"/>
                      <a:pt x="953589" y="26125"/>
                    </a:cubicBezTo>
                    <a:cubicBezTo>
                      <a:pt x="1030471" y="64567"/>
                      <a:pt x="987367" y="46093"/>
                      <a:pt x="1084217" y="78377"/>
                    </a:cubicBezTo>
                    <a:lnTo>
                      <a:pt x="1123406" y="9144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2" name="Freeform 11"/>
              <p:cNvSpPr/>
              <p:nvPr/>
            </p:nvSpPr>
            <p:spPr>
              <a:xfrm>
                <a:off x="4349931" y="1306286"/>
                <a:ext cx="471319" cy="2599844"/>
              </a:xfrm>
              <a:custGeom>
                <a:avLst/>
                <a:gdLst>
                  <a:gd name="connsiteX0" fmla="*/ 0 w 471319"/>
                  <a:gd name="connsiteY0" fmla="*/ 0 h 2599844"/>
                  <a:gd name="connsiteX1" fmla="*/ 26126 w 471319"/>
                  <a:gd name="connsiteY1" fmla="*/ 91440 h 2599844"/>
                  <a:gd name="connsiteX2" fmla="*/ 39189 w 471319"/>
                  <a:gd name="connsiteY2" fmla="*/ 352697 h 2599844"/>
                  <a:gd name="connsiteX3" fmla="*/ 52252 w 471319"/>
                  <a:gd name="connsiteY3" fmla="*/ 444137 h 2599844"/>
                  <a:gd name="connsiteX4" fmla="*/ 39189 w 471319"/>
                  <a:gd name="connsiteY4" fmla="*/ 822960 h 2599844"/>
                  <a:gd name="connsiteX5" fmla="*/ 26126 w 471319"/>
                  <a:gd name="connsiteY5" fmla="*/ 875211 h 2599844"/>
                  <a:gd name="connsiteX6" fmla="*/ 0 w 471319"/>
                  <a:gd name="connsiteY6" fmla="*/ 953588 h 2599844"/>
                  <a:gd name="connsiteX7" fmla="*/ 13063 w 471319"/>
                  <a:gd name="connsiteY7" fmla="*/ 1188720 h 2599844"/>
                  <a:gd name="connsiteX8" fmla="*/ 26126 w 471319"/>
                  <a:gd name="connsiteY8" fmla="*/ 1227908 h 2599844"/>
                  <a:gd name="connsiteX9" fmla="*/ 52252 w 471319"/>
                  <a:gd name="connsiteY9" fmla="*/ 1332411 h 2599844"/>
                  <a:gd name="connsiteX10" fmla="*/ 65315 w 471319"/>
                  <a:gd name="connsiteY10" fmla="*/ 1371600 h 2599844"/>
                  <a:gd name="connsiteX11" fmla="*/ 91440 w 471319"/>
                  <a:gd name="connsiteY11" fmla="*/ 1489165 h 2599844"/>
                  <a:gd name="connsiteX12" fmla="*/ 117566 w 471319"/>
                  <a:gd name="connsiteY12" fmla="*/ 1541417 h 2599844"/>
                  <a:gd name="connsiteX13" fmla="*/ 156755 w 471319"/>
                  <a:gd name="connsiteY13" fmla="*/ 1567543 h 2599844"/>
                  <a:gd name="connsiteX14" fmla="*/ 169818 w 471319"/>
                  <a:gd name="connsiteY14" fmla="*/ 1606731 h 2599844"/>
                  <a:gd name="connsiteX15" fmla="*/ 182880 w 471319"/>
                  <a:gd name="connsiteY15" fmla="*/ 1658983 h 2599844"/>
                  <a:gd name="connsiteX16" fmla="*/ 222069 w 471319"/>
                  <a:gd name="connsiteY16" fmla="*/ 1711234 h 2599844"/>
                  <a:gd name="connsiteX17" fmla="*/ 261258 w 471319"/>
                  <a:gd name="connsiteY17" fmla="*/ 1828800 h 2599844"/>
                  <a:gd name="connsiteX18" fmla="*/ 274320 w 471319"/>
                  <a:gd name="connsiteY18" fmla="*/ 1881051 h 2599844"/>
                  <a:gd name="connsiteX19" fmla="*/ 300446 w 471319"/>
                  <a:gd name="connsiteY19" fmla="*/ 1998617 h 2599844"/>
                  <a:gd name="connsiteX20" fmla="*/ 339635 w 471319"/>
                  <a:gd name="connsiteY20" fmla="*/ 2090057 h 2599844"/>
                  <a:gd name="connsiteX21" fmla="*/ 352698 w 471319"/>
                  <a:gd name="connsiteY21" fmla="*/ 2129245 h 2599844"/>
                  <a:gd name="connsiteX22" fmla="*/ 378823 w 471319"/>
                  <a:gd name="connsiteY22" fmla="*/ 2194560 h 2599844"/>
                  <a:gd name="connsiteX23" fmla="*/ 404949 w 471319"/>
                  <a:gd name="connsiteY23" fmla="*/ 2272937 h 2599844"/>
                  <a:gd name="connsiteX24" fmla="*/ 418012 w 471319"/>
                  <a:gd name="connsiteY24" fmla="*/ 2312125 h 2599844"/>
                  <a:gd name="connsiteX25" fmla="*/ 431075 w 471319"/>
                  <a:gd name="connsiteY25" fmla="*/ 2351314 h 2599844"/>
                  <a:gd name="connsiteX26" fmla="*/ 444138 w 471319"/>
                  <a:gd name="connsiteY26" fmla="*/ 2390503 h 2599844"/>
                  <a:gd name="connsiteX27" fmla="*/ 457200 w 471319"/>
                  <a:gd name="connsiteY27" fmla="*/ 2508068 h 2599844"/>
                  <a:gd name="connsiteX28" fmla="*/ 470263 w 471319"/>
                  <a:gd name="connsiteY28" fmla="*/ 2573383 h 259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1319" h="2599844">
                    <a:moveTo>
                      <a:pt x="0" y="0"/>
                    </a:moveTo>
                    <a:cubicBezTo>
                      <a:pt x="7558" y="22675"/>
                      <a:pt x="24303" y="69568"/>
                      <a:pt x="26126" y="91440"/>
                    </a:cubicBezTo>
                    <a:cubicBezTo>
                      <a:pt x="33367" y="178333"/>
                      <a:pt x="32748" y="265741"/>
                      <a:pt x="39189" y="352697"/>
                    </a:cubicBezTo>
                    <a:cubicBezTo>
                      <a:pt x="41463" y="383402"/>
                      <a:pt x="47898" y="413657"/>
                      <a:pt x="52252" y="444137"/>
                    </a:cubicBezTo>
                    <a:cubicBezTo>
                      <a:pt x="47898" y="570411"/>
                      <a:pt x="46833" y="696842"/>
                      <a:pt x="39189" y="822960"/>
                    </a:cubicBezTo>
                    <a:cubicBezTo>
                      <a:pt x="38103" y="840880"/>
                      <a:pt x="31285" y="858015"/>
                      <a:pt x="26126" y="875211"/>
                    </a:cubicBezTo>
                    <a:cubicBezTo>
                      <a:pt x="18213" y="901588"/>
                      <a:pt x="0" y="953588"/>
                      <a:pt x="0" y="953588"/>
                    </a:cubicBezTo>
                    <a:cubicBezTo>
                      <a:pt x="4354" y="1031965"/>
                      <a:pt x="5621" y="1110575"/>
                      <a:pt x="13063" y="1188720"/>
                    </a:cubicBezTo>
                    <a:cubicBezTo>
                      <a:pt x="14368" y="1202427"/>
                      <a:pt x="22503" y="1214624"/>
                      <a:pt x="26126" y="1227908"/>
                    </a:cubicBezTo>
                    <a:cubicBezTo>
                      <a:pt x="35574" y="1262549"/>
                      <a:pt x="40897" y="1298347"/>
                      <a:pt x="52252" y="1332411"/>
                    </a:cubicBezTo>
                    <a:cubicBezTo>
                      <a:pt x="56606" y="1345474"/>
                      <a:pt x="61975" y="1358242"/>
                      <a:pt x="65315" y="1371600"/>
                    </a:cubicBezTo>
                    <a:cubicBezTo>
                      <a:pt x="71520" y="1396418"/>
                      <a:pt x="81386" y="1462354"/>
                      <a:pt x="91440" y="1489165"/>
                    </a:cubicBezTo>
                    <a:cubicBezTo>
                      <a:pt x="98277" y="1507398"/>
                      <a:pt x="105100" y="1526457"/>
                      <a:pt x="117566" y="1541417"/>
                    </a:cubicBezTo>
                    <a:cubicBezTo>
                      <a:pt x="127617" y="1553478"/>
                      <a:pt x="143692" y="1558834"/>
                      <a:pt x="156755" y="1567543"/>
                    </a:cubicBezTo>
                    <a:cubicBezTo>
                      <a:pt x="161109" y="1580606"/>
                      <a:pt x="166035" y="1593491"/>
                      <a:pt x="169818" y="1606731"/>
                    </a:cubicBezTo>
                    <a:cubicBezTo>
                      <a:pt x="174750" y="1623994"/>
                      <a:pt x="174851" y="1642925"/>
                      <a:pt x="182880" y="1658983"/>
                    </a:cubicBezTo>
                    <a:cubicBezTo>
                      <a:pt x="192616" y="1678456"/>
                      <a:pt x="209006" y="1693817"/>
                      <a:pt x="222069" y="1711234"/>
                    </a:cubicBezTo>
                    <a:cubicBezTo>
                      <a:pt x="235132" y="1750423"/>
                      <a:pt x="251240" y="1788725"/>
                      <a:pt x="261258" y="1828800"/>
                    </a:cubicBezTo>
                    <a:cubicBezTo>
                      <a:pt x="265612" y="1846217"/>
                      <a:pt x="270426" y="1863526"/>
                      <a:pt x="274320" y="1881051"/>
                    </a:cubicBezTo>
                    <a:cubicBezTo>
                      <a:pt x="287786" y="1941648"/>
                      <a:pt x="284520" y="1942875"/>
                      <a:pt x="300446" y="1998617"/>
                    </a:cubicBezTo>
                    <a:cubicBezTo>
                      <a:pt x="317951" y="2059882"/>
                      <a:pt x="309779" y="2020393"/>
                      <a:pt x="339635" y="2090057"/>
                    </a:cubicBezTo>
                    <a:cubicBezTo>
                      <a:pt x="345059" y="2102713"/>
                      <a:pt x="347863" y="2116352"/>
                      <a:pt x="352698" y="2129245"/>
                    </a:cubicBezTo>
                    <a:cubicBezTo>
                      <a:pt x="360931" y="2151201"/>
                      <a:pt x="370810" y="2172523"/>
                      <a:pt x="378823" y="2194560"/>
                    </a:cubicBezTo>
                    <a:cubicBezTo>
                      <a:pt x="388234" y="2220441"/>
                      <a:pt x="396240" y="2246811"/>
                      <a:pt x="404949" y="2272937"/>
                    </a:cubicBezTo>
                    <a:lnTo>
                      <a:pt x="418012" y="2312125"/>
                    </a:lnTo>
                    <a:lnTo>
                      <a:pt x="431075" y="2351314"/>
                    </a:lnTo>
                    <a:lnTo>
                      <a:pt x="444138" y="2390503"/>
                    </a:lnTo>
                    <a:cubicBezTo>
                      <a:pt x="448492" y="2429691"/>
                      <a:pt x="451205" y="2469097"/>
                      <a:pt x="457200" y="2508068"/>
                    </a:cubicBezTo>
                    <a:cubicBezTo>
                      <a:pt x="471319" y="2599844"/>
                      <a:pt x="470263" y="2533805"/>
                      <a:pt x="470263" y="257338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3" name="Freeform 12"/>
              <p:cNvSpPr/>
              <p:nvPr/>
            </p:nvSpPr>
            <p:spPr>
              <a:xfrm>
                <a:off x="2743200" y="3140249"/>
                <a:ext cx="1946366" cy="282220"/>
              </a:xfrm>
              <a:custGeom>
                <a:avLst/>
                <a:gdLst>
                  <a:gd name="connsiteX0" fmla="*/ 0 w 1946366"/>
                  <a:gd name="connsiteY0" fmla="*/ 20962 h 282220"/>
                  <a:gd name="connsiteX1" fmla="*/ 391886 w 1946366"/>
                  <a:gd name="connsiteY1" fmla="*/ 34025 h 282220"/>
                  <a:gd name="connsiteX2" fmla="*/ 457200 w 1946366"/>
                  <a:gd name="connsiteY2" fmla="*/ 60151 h 282220"/>
                  <a:gd name="connsiteX3" fmla="*/ 496389 w 1946366"/>
                  <a:gd name="connsiteY3" fmla="*/ 73214 h 282220"/>
                  <a:gd name="connsiteX4" fmla="*/ 535577 w 1946366"/>
                  <a:gd name="connsiteY4" fmla="*/ 99340 h 282220"/>
                  <a:gd name="connsiteX5" fmla="*/ 979714 w 1946366"/>
                  <a:gd name="connsiteY5" fmla="*/ 60151 h 282220"/>
                  <a:gd name="connsiteX6" fmla="*/ 1031966 w 1946366"/>
                  <a:gd name="connsiteY6" fmla="*/ 7900 h 282220"/>
                  <a:gd name="connsiteX7" fmla="*/ 1227909 w 1946366"/>
                  <a:gd name="connsiteY7" fmla="*/ 34025 h 282220"/>
                  <a:gd name="connsiteX8" fmla="*/ 1371600 w 1946366"/>
                  <a:gd name="connsiteY8" fmla="*/ 86277 h 282220"/>
                  <a:gd name="connsiteX9" fmla="*/ 1436914 w 1946366"/>
                  <a:gd name="connsiteY9" fmla="*/ 99340 h 282220"/>
                  <a:gd name="connsiteX10" fmla="*/ 1502229 w 1946366"/>
                  <a:gd name="connsiteY10" fmla="*/ 125465 h 282220"/>
                  <a:gd name="connsiteX11" fmla="*/ 1580606 w 1946366"/>
                  <a:gd name="connsiteY11" fmla="*/ 177717 h 282220"/>
                  <a:gd name="connsiteX12" fmla="*/ 1724297 w 1946366"/>
                  <a:gd name="connsiteY12" fmla="*/ 216905 h 282220"/>
                  <a:gd name="connsiteX13" fmla="*/ 1763486 w 1946366"/>
                  <a:gd name="connsiteY13" fmla="*/ 229968 h 282220"/>
                  <a:gd name="connsiteX14" fmla="*/ 1802674 w 1946366"/>
                  <a:gd name="connsiteY14" fmla="*/ 243031 h 282220"/>
                  <a:gd name="connsiteX15" fmla="*/ 1867989 w 1946366"/>
                  <a:gd name="connsiteY15" fmla="*/ 256094 h 282220"/>
                  <a:gd name="connsiteX16" fmla="*/ 1946366 w 1946366"/>
                  <a:gd name="connsiteY16" fmla="*/ 282220 h 28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46366" h="282220">
                    <a:moveTo>
                      <a:pt x="0" y="20962"/>
                    </a:moveTo>
                    <a:cubicBezTo>
                      <a:pt x="130629" y="25316"/>
                      <a:pt x="261662" y="22863"/>
                      <a:pt x="391886" y="34025"/>
                    </a:cubicBezTo>
                    <a:cubicBezTo>
                      <a:pt x="415249" y="36028"/>
                      <a:pt x="435245" y="51918"/>
                      <a:pt x="457200" y="60151"/>
                    </a:cubicBezTo>
                    <a:cubicBezTo>
                      <a:pt x="470093" y="64986"/>
                      <a:pt x="483326" y="68860"/>
                      <a:pt x="496389" y="73214"/>
                    </a:cubicBezTo>
                    <a:cubicBezTo>
                      <a:pt x="509452" y="81923"/>
                      <a:pt x="519885" y="98850"/>
                      <a:pt x="535577" y="99340"/>
                    </a:cubicBezTo>
                    <a:cubicBezTo>
                      <a:pt x="876521" y="109995"/>
                      <a:pt x="808467" y="128651"/>
                      <a:pt x="979714" y="60151"/>
                    </a:cubicBezTo>
                    <a:cubicBezTo>
                      <a:pt x="997131" y="42734"/>
                      <a:pt x="1007881" y="13061"/>
                      <a:pt x="1031966" y="7900"/>
                    </a:cubicBezTo>
                    <a:cubicBezTo>
                      <a:pt x="1068832" y="0"/>
                      <a:pt x="1178466" y="24136"/>
                      <a:pt x="1227909" y="34025"/>
                    </a:cubicBezTo>
                    <a:cubicBezTo>
                      <a:pt x="1277994" y="54059"/>
                      <a:pt x="1318893" y="71902"/>
                      <a:pt x="1371600" y="86277"/>
                    </a:cubicBezTo>
                    <a:cubicBezTo>
                      <a:pt x="1393020" y="92119"/>
                      <a:pt x="1415648" y="92960"/>
                      <a:pt x="1436914" y="99340"/>
                    </a:cubicBezTo>
                    <a:cubicBezTo>
                      <a:pt x="1459374" y="106078"/>
                      <a:pt x="1481643" y="114237"/>
                      <a:pt x="1502229" y="125465"/>
                    </a:cubicBezTo>
                    <a:cubicBezTo>
                      <a:pt x="1529794" y="140501"/>
                      <a:pt x="1549817" y="171559"/>
                      <a:pt x="1580606" y="177717"/>
                    </a:cubicBezTo>
                    <a:cubicBezTo>
                      <a:pt x="1672922" y="196181"/>
                      <a:pt x="1624859" y="183760"/>
                      <a:pt x="1724297" y="216905"/>
                    </a:cubicBezTo>
                    <a:lnTo>
                      <a:pt x="1763486" y="229968"/>
                    </a:lnTo>
                    <a:cubicBezTo>
                      <a:pt x="1776549" y="234322"/>
                      <a:pt x="1789172" y="240331"/>
                      <a:pt x="1802674" y="243031"/>
                    </a:cubicBezTo>
                    <a:cubicBezTo>
                      <a:pt x="1824446" y="247385"/>
                      <a:pt x="1846569" y="250252"/>
                      <a:pt x="1867989" y="256094"/>
                    </a:cubicBezTo>
                    <a:cubicBezTo>
                      <a:pt x="1894558" y="263340"/>
                      <a:pt x="1946366" y="282220"/>
                      <a:pt x="1946366" y="2822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4" name="Freeform 13"/>
              <p:cNvSpPr/>
              <p:nvPr/>
            </p:nvSpPr>
            <p:spPr>
              <a:xfrm>
                <a:off x="4389120" y="1306286"/>
                <a:ext cx="1476103" cy="1214845"/>
              </a:xfrm>
              <a:custGeom>
                <a:avLst/>
                <a:gdLst>
                  <a:gd name="connsiteX0" fmla="*/ 0 w 1476103"/>
                  <a:gd name="connsiteY0" fmla="*/ 1214845 h 1214845"/>
                  <a:gd name="connsiteX1" fmla="*/ 248194 w 1476103"/>
                  <a:gd name="connsiteY1" fmla="*/ 1175657 h 1214845"/>
                  <a:gd name="connsiteX2" fmla="*/ 352697 w 1476103"/>
                  <a:gd name="connsiteY2" fmla="*/ 1123405 h 1214845"/>
                  <a:gd name="connsiteX3" fmla="*/ 404949 w 1476103"/>
                  <a:gd name="connsiteY3" fmla="*/ 1097280 h 1214845"/>
                  <a:gd name="connsiteX4" fmla="*/ 509451 w 1476103"/>
                  <a:gd name="connsiteY4" fmla="*/ 1031965 h 1214845"/>
                  <a:gd name="connsiteX5" fmla="*/ 627017 w 1476103"/>
                  <a:gd name="connsiteY5" fmla="*/ 979714 h 1214845"/>
                  <a:gd name="connsiteX6" fmla="*/ 809897 w 1476103"/>
                  <a:gd name="connsiteY6" fmla="*/ 849085 h 1214845"/>
                  <a:gd name="connsiteX7" fmla="*/ 927463 w 1476103"/>
                  <a:gd name="connsiteY7" fmla="*/ 796834 h 1214845"/>
                  <a:gd name="connsiteX8" fmla="*/ 966651 w 1476103"/>
                  <a:gd name="connsiteY8" fmla="*/ 757645 h 1214845"/>
                  <a:gd name="connsiteX9" fmla="*/ 1005840 w 1476103"/>
                  <a:gd name="connsiteY9" fmla="*/ 731520 h 1214845"/>
                  <a:gd name="connsiteX10" fmla="*/ 1084217 w 1476103"/>
                  <a:gd name="connsiteY10" fmla="*/ 666205 h 1214845"/>
                  <a:gd name="connsiteX11" fmla="*/ 1149531 w 1476103"/>
                  <a:gd name="connsiteY11" fmla="*/ 587828 h 1214845"/>
                  <a:gd name="connsiteX12" fmla="*/ 1175657 w 1476103"/>
                  <a:gd name="connsiteY12" fmla="*/ 548640 h 1214845"/>
                  <a:gd name="connsiteX13" fmla="*/ 1214846 w 1476103"/>
                  <a:gd name="connsiteY13" fmla="*/ 496388 h 1214845"/>
                  <a:gd name="connsiteX14" fmla="*/ 1240971 w 1476103"/>
                  <a:gd name="connsiteY14" fmla="*/ 444137 h 1214845"/>
                  <a:gd name="connsiteX15" fmla="*/ 1280160 w 1476103"/>
                  <a:gd name="connsiteY15" fmla="*/ 391885 h 1214845"/>
                  <a:gd name="connsiteX16" fmla="*/ 1332411 w 1476103"/>
                  <a:gd name="connsiteY16" fmla="*/ 313508 h 1214845"/>
                  <a:gd name="connsiteX17" fmla="*/ 1358537 w 1476103"/>
                  <a:gd name="connsiteY17" fmla="*/ 274320 h 1214845"/>
                  <a:gd name="connsiteX18" fmla="*/ 1384663 w 1476103"/>
                  <a:gd name="connsiteY18" fmla="*/ 235131 h 1214845"/>
                  <a:gd name="connsiteX19" fmla="*/ 1423851 w 1476103"/>
                  <a:gd name="connsiteY19" fmla="*/ 117565 h 1214845"/>
                  <a:gd name="connsiteX20" fmla="*/ 1436914 w 1476103"/>
                  <a:gd name="connsiteY20" fmla="*/ 78377 h 1214845"/>
                  <a:gd name="connsiteX21" fmla="*/ 1463040 w 1476103"/>
                  <a:gd name="connsiteY21" fmla="*/ 39188 h 1214845"/>
                  <a:gd name="connsiteX22" fmla="*/ 1476103 w 1476103"/>
                  <a:gd name="connsiteY22" fmla="*/ 0 h 12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76103" h="1214845">
                    <a:moveTo>
                      <a:pt x="0" y="1214845"/>
                    </a:moveTo>
                    <a:cubicBezTo>
                      <a:pt x="55719" y="1209780"/>
                      <a:pt x="189407" y="1205051"/>
                      <a:pt x="248194" y="1175657"/>
                    </a:cubicBezTo>
                    <a:lnTo>
                      <a:pt x="352697" y="1123405"/>
                    </a:lnTo>
                    <a:cubicBezTo>
                      <a:pt x="370114" y="1114696"/>
                      <a:pt x="388747" y="1108082"/>
                      <a:pt x="404949" y="1097280"/>
                    </a:cubicBezTo>
                    <a:cubicBezTo>
                      <a:pt x="436036" y="1076555"/>
                      <a:pt x="477941" y="1047720"/>
                      <a:pt x="509451" y="1031965"/>
                    </a:cubicBezTo>
                    <a:cubicBezTo>
                      <a:pt x="554720" y="1009331"/>
                      <a:pt x="585455" y="1007422"/>
                      <a:pt x="627017" y="979714"/>
                    </a:cubicBezTo>
                    <a:cubicBezTo>
                      <a:pt x="638208" y="972253"/>
                      <a:pt x="780692" y="860767"/>
                      <a:pt x="809897" y="849085"/>
                    </a:cubicBezTo>
                    <a:cubicBezTo>
                      <a:pt x="893291" y="815728"/>
                      <a:pt x="854238" y="833446"/>
                      <a:pt x="927463" y="796834"/>
                    </a:cubicBezTo>
                    <a:cubicBezTo>
                      <a:pt x="940526" y="783771"/>
                      <a:pt x="952459" y="769472"/>
                      <a:pt x="966651" y="757645"/>
                    </a:cubicBezTo>
                    <a:cubicBezTo>
                      <a:pt x="978712" y="747594"/>
                      <a:pt x="994739" y="742621"/>
                      <a:pt x="1005840" y="731520"/>
                    </a:cubicBezTo>
                    <a:cubicBezTo>
                      <a:pt x="1079698" y="657663"/>
                      <a:pt x="972118" y="722256"/>
                      <a:pt x="1084217" y="666205"/>
                    </a:cubicBezTo>
                    <a:cubicBezTo>
                      <a:pt x="1149083" y="568909"/>
                      <a:pt x="1065715" y="688407"/>
                      <a:pt x="1149531" y="587828"/>
                    </a:cubicBezTo>
                    <a:cubicBezTo>
                      <a:pt x="1159582" y="575767"/>
                      <a:pt x="1166532" y="561415"/>
                      <a:pt x="1175657" y="548640"/>
                    </a:cubicBezTo>
                    <a:cubicBezTo>
                      <a:pt x="1188312" y="530924"/>
                      <a:pt x="1203307" y="514850"/>
                      <a:pt x="1214846" y="496388"/>
                    </a:cubicBezTo>
                    <a:cubicBezTo>
                      <a:pt x="1225166" y="479875"/>
                      <a:pt x="1230651" y="460650"/>
                      <a:pt x="1240971" y="444137"/>
                    </a:cubicBezTo>
                    <a:cubicBezTo>
                      <a:pt x="1252510" y="425675"/>
                      <a:pt x="1267675" y="409721"/>
                      <a:pt x="1280160" y="391885"/>
                    </a:cubicBezTo>
                    <a:cubicBezTo>
                      <a:pt x="1298166" y="366162"/>
                      <a:pt x="1314994" y="339634"/>
                      <a:pt x="1332411" y="313508"/>
                    </a:cubicBezTo>
                    <a:lnTo>
                      <a:pt x="1358537" y="274320"/>
                    </a:lnTo>
                    <a:cubicBezTo>
                      <a:pt x="1367246" y="261257"/>
                      <a:pt x="1379698" y="250025"/>
                      <a:pt x="1384663" y="235131"/>
                    </a:cubicBezTo>
                    <a:lnTo>
                      <a:pt x="1423851" y="117565"/>
                    </a:lnTo>
                    <a:cubicBezTo>
                      <a:pt x="1428205" y="104502"/>
                      <a:pt x="1429276" y="89834"/>
                      <a:pt x="1436914" y="78377"/>
                    </a:cubicBezTo>
                    <a:cubicBezTo>
                      <a:pt x="1445623" y="65314"/>
                      <a:pt x="1456019" y="53230"/>
                      <a:pt x="1463040" y="39188"/>
                    </a:cubicBezTo>
                    <a:cubicBezTo>
                      <a:pt x="1469198" y="26872"/>
                      <a:pt x="1476103" y="0"/>
                      <a:pt x="1476103"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5" name="Freeform 14"/>
              <p:cNvSpPr/>
              <p:nvPr/>
            </p:nvSpPr>
            <p:spPr>
              <a:xfrm>
                <a:off x="5068389" y="2272937"/>
                <a:ext cx="1503162" cy="953589"/>
              </a:xfrm>
              <a:custGeom>
                <a:avLst/>
                <a:gdLst>
                  <a:gd name="connsiteX0" fmla="*/ 0 w 1503162"/>
                  <a:gd name="connsiteY0" fmla="*/ 0 h 953589"/>
                  <a:gd name="connsiteX1" fmla="*/ 143691 w 1503162"/>
                  <a:gd name="connsiteY1" fmla="*/ 222069 h 953589"/>
                  <a:gd name="connsiteX2" fmla="*/ 522514 w 1503162"/>
                  <a:gd name="connsiteY2" fmla="*/ 561703 h 953589"/>
                  <a:gd name="connsiteX3" fmla="*/ 640080 w 1503162"/>
                  <a:gd name="connsiteY3" fmla="*/ 627017 h 953589"/>
                  <a:gd name="connsiteX4" fmla="*/ 692331 w 1503162"/>
                  <a:gd name="connsiteY4" fmla="*/ 640080 h 953589"/>
                  <a:gd name="connsiteX5" fmla="*/ 770708 w 1503162"/>
                  <a:gd name="connsiteY5" fmla="*/ 666206 h 953589"/>
                  <a:gd name="connsiteX6" fmla="*/ 822960 w 1503162"/>
                  <a:gd name="connsiteY6" fmla="*/ 679269 h 953589"/>
                  <a:gd name="connsiteX7" fmla="*/ 1058091 w 1503162"/>
                  <a:gd name="connsiteY7" fmla="*/ 770709 h 953589"/>
                  <a:gd name="connsiteX8" fmla="*/ 1162594 w 1503162"/>
                  <a:gd name="connsiteY8" fmla="*/ 809897 h 953589"/>
                  <a:gd name="connsiteX9" fmla="*/ 1280160 w 1503162"/>
                  <a:gd name="connsiteY9" fmla="*/ 836023 h 953589"/>
                  <a:gd name="connsiteX10" fmla="*/ 1332411 w 1503162"/>
                  <a:gd name="connsiteY10" fmla="*/ 849086 h 953589"/>
                  <a:gd name="connsiteX11" fmla="*/ 1423851 w 1503162"/>
                  <a:gd name="connsiteY11" fmla="*/ 901337 h 953589"/>
                  <a:gd name="connsiteX12" fmla="*/ 1502228 w 1503162"/>
                  <a:gd name="connsiteY12" fmla="*/ 953589 h 95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3162" h="953589">
                    <a:moveTo>
                      <a:pt x="0" y="0"/>
                    </a:moveTo>
                    <a:cubicBezTo>
                      <a:pt x="61153" y="142693"/>
                      <a:pt x="18473" y="65547"/>
                      <a:pt x="143691" y="222069"/>
                    </a:cubicBezTo>
                    <a:cubicBezTo>
                      <a:pt x="281504" y="394334"/>
                      <a:pt x="283216" y="418122"/>
                      <a:pt x="522514" y="561703"/>
                    </a:cubicBezTo>
                    <a:cubicBezTo>
                      <a:pt x="550237" y="578337"/>
                      <a:pt x="606757" y="614521"/>
                      <a:pt x="640080" y="627017"/>
                    </a:cubicBezTo>
                    <a:cubicBezTo>
                      <a:pt x="656890" y="633321"/>
                      <a:pt x="675135" y="634921"/>
                      <a:pt x="692331" y="640080"/>
                    </a:cubicBezTo>
                    <a:cubicBezTo>
                      <a:pt x="718708" y="647993"/>
                      <a:pt x="744331" y="658293"/>
                      <a:pt x="770708" y="666206"/>
                    </a:cubicBezTo>
                    <a:cubicBezTo>
                      <a:pt x="787904" y="671365"/>
                      <a:pt x="805824" y="673914"/>
                      <a:pt x="822960" y="679269"/>
                    </a:cubicBezTo>
                    <a:cubicBezTo>
                      <a:pt x="1057399" y="752531"/>
                      <a:pt x="903948" y="700644"/>
                      <a:pt x="1058091" y="770709"/>
                    </a:cubicBezTo>
                    <a:cubicBezTo>
                      <a:pt x="1067817" y="775130"/>
                      <a:pt x="1141311" y="805167"/>
                      <a:pt x="1162594" y="809897"/>
                    </a:cubicBezTo>
                    <a:cubicBezTo>
                      <a:pt x="1427792" y="868830"/>
                      <a:pt x="1125780" y="791914"/>
                      <a:pt x="1280160" y="836023"/>
                    </a:cubicBezTo>
                    <a:cubicBezTo>
                      <a:pt x="1297422" y="840955"/>
                      <a:pt x="1315601" y="842782"/>
                      <a:pt x="1332411" y="849086"/>
                    </a:cubicBezTo>
                    <a:cubicBezTo>
                      <a:pt x="1424007" y="883435"/>
                      <a:pt x="1348060" y="863442"/>
                      <a:pt x="1423851" y="901337"/>
                    </a:cubicBezTo>
                    <a:cubicBezTo>
                      <a:pt x="1503162" y="940992"/>
                      <a:pt x="1476620" y="902374"/>
                      <a:pt x="1502228" y="95358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Black" pitchFamily="34" charset="0"/>
                </a:endParaRPr>
              </a:p>
            </p:txBody>
          </p:sp>
          <p:sp>
            <p:nvSpPr>
              <p:cNvPr id="16" name="TextBox 15"/>
              <p:cNvSpPr txBox="1"/>
              <p:nvPr/>
            </p:nvSpPr>
            <p:spPr>
              <a:xfrm>
                <a:off x="2819400" y="14478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1</a:t>
                </a:r>
                <a:endParaRPr lang="en-US" baseline="-25000" dirty="0">
                  <a:latin typeface="Arial Black" pitchFamily="34" charset="0"/>
                </a:endParaRPr>
              </a:p>
            </p:txBody>
          </p:sp>
          <p:sp>
            <p:nvSpPr>
              <p:cNvPr id="17" name="TextBox 16"/>
              <p:cNvSpPr txBox="1"/>
              <p:nvPr/>
            </p:nvSpPr>
            <p:spPr>
              <a:xfrm>
                <a:off x="3733800" y="13716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2</a:t>
                </a:r>
                <a:endParaRPr lang="en-US" baseline="-25000" dirty="0">
                  <a:latin typeface="Arial Black" pitchFamily="34" charset="0"/>
                </a:endParaRPr>
              </a:p>
            </p:txBody>
          </p:sp>
          <p:sp>
            <p:nvSpPr>
              <p:cNvPr id="18" name="TextBox 17"/>
              <p:cNvSpPr txBox="1"/>
              <p:nvPr/>
            </p:nvSpPr>
            <p:spPr>
              <a:xfrm>
                <a:off x="3429000" y="22860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3</a:t>
                </a:r>
                <a:endParaRPr lang="en-US" baseline="-25000" dirty="0">
                  <a:latin typeface="Arial Black" pitchFamily="34" charset="0"/>
                </a:endParaRPr>
              </a:p>
            </p:txBody>
          </p:sp>
          <p:sp>
            <p:nvSpPr>
              <p:cNvPr id="19" name="TextBox 18"/>
              <p:cNvSpPr txBox="1"/>
              <p:nvPr/>
            </p:nvSpPr>
            <p:spPr>
              <a:xfrm>
                <a:off x="3429000" y="33528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4</a:t>
                </a:r>
                <a:endParaRPr lang="en-US" baseline="-25000" dirty="0">
                  <a:latin typeface="Arial Black" pitchFamily="34" charset="0"/>
                </a:endParaRPr>
              </a:p>
            </p:txBody>
          </p:sp>
          <p:sp>
            <p:nvSpPr>
              <p:cNvPr id="20" name="TextBox 19"/>
              <p:cNvSpPr txBox="1"/>
              <p:nvPr/>
            </p:nvSpPr>
            <p:spPr>
              <a:xfrm>
                <a:off x="4648200" y="16002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5</a:t>
                </a:r>
                <a:endParaRPr lang="en-US" baseline="-25000" dirty="0">
                  <a:latin typeface="Arial Black" pitchFamily="34" charset="0"/>
                </a:endParaRPr>
              </a:p>
            </p:txBody>
          </p:sp>
          <p:sp>
            <p:nvSpPr>
              <p:cNvPr id="21" name="TextBox 20"/>
              <p:cNvSpPr txBox="1"/>
              <p:nvPr/>
            </p:nvSpPr>
            <p:spPr>
              <a:xfrm>
                <a:off x="5791200" y="2133600"/>
                <a:ext cx="466794" cy="369332"/>
              </a:xfrm>
              <a:prstGeom prst="rect">
                <a:avLst/>
              </a:prstGeom>
              <a:noFill/>
            </p:spPr>
            <p:txBody>
              <a:bodyPr wrap="none" rtlCol="0">
                <a:spAutoFit/>
              </a:bodyPr>
              <a:lstStyle/>
              <a:p>
                <a:r>
                  <a:rPr lang="en-US" dirty="0" smtClean="0">
                    <a:latin typeface="Arial Black" pitchFamily="34" charset="0"/>
                  </a:rPr>
                  <a:t>A</a:t>
                </a:r>
                <a:r>
                  <a:rPr lang="en-US" baseline="-25000" dirty="0" smtClean="0">
                    <a:latin typeface="Arial Black" pitchFamily="34" charset="0"/>
                  </a:rPr>
                  <a:t>n</a:t>
                </a:r>
                <a:endParaRPr lang="en-US" baseline="-25000" dirty="0">
                  <a:latin typeface="Arial Black" pitchFamily="34" charset="0"/>
                </a:endParaRPr>
              </a:p>
            </p:txBody>
          </p:sp>
          <p:sp>
            <p:nvSpPr>
              <p:cNvPr id="22" name="TextBox 21"/>
              <p:cNvSpPr txBox="1"/>
              <p:nvPr/>
            </p:nvSpPr>
            <p:spPr>
              <a:xfrm>
                <a:off x="4953000" y="2971800"/>
                <a:ext cx="415498" cy="369332"/>
              </a:xfrm>
              <a:prstGeom prst="rect">
                <a:avLst/>
              </a:prstGeom>
              <a:noFill/>
            </p:spPr>
            <p:txBody>
              <a:bodyPr wrap="none" rtlCol="0">
                <a:spAutoFit/>
              </a:bodyPr>
              <a:lstStyle/>
              <a:p>
                <a:r>
                  <a:rPr lang="en-US" dirty="0" smtClean="0">
                    <a:latin typeface="Arial Black" pitchFamily="34" charset="0"/>
                  </a:rPr>
                  <a:t>…</a:t>
                </a:r>
                <a:endParaRPr lang="en-US" baseline="-25000" dirty="0">
                  <a:latin typeface="Arial Black" pitchFamily="34" charset="0"/>
                </a:endParaRPr>
              </a:p>
            </p:txBody>
          </p:sp>
          <p:sp>
            <p:nvSpPr>
              <p:cNvPr id="23" name="Oval 22"/>
              <p:cNvSpPr/>
              <p:nvPr/>
            </p:nvSpPr>
            <p:spPr>
              <a:xfrm>
                <a:off x="3429000" y="1524000"/>
                <a:ext cx="2133600" cy="1981200"/>
              </a:xfrm>
              <a:prstGeom prst="ellipse">
                <a:avLst/>
              </a:prstGeom>
              <a:solidFill>
                <a:srgbClr val="66FF33">
                  <a:alpha val="27059"/>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4191000" y="2209800"/>
              <a:ext cx="440402" cy="461665"/>
            </a:xfrm>
            <a:prstGeom prst="rect">
              <a:avLst/>
            </a:prstGeom>
            <a:noFill/>
          </p:spPr>
          <p:txBody>
            <a:bodyPr wrap="square" rtlCol="0">
              <a:spAutoFit/>
            </a:bodyPr>
            <a:lstStyle/>
            <a:p>
              <a:r>
                <a:rPr lang="en-US" sz="2400" dirty="0" smtClean="0">
                  <a:solidFill>
                    <a:srgbClr val="FF0000"/>
                  </a:solidFill>
                  <a:latin typeface="Arial Black" pitchFamily="34" charset="0"/>
                </a:rPr>
                <a:t>B</a:t>
              </a:r>
              <a:endParaRPr lang="en-US" sz="2400" baseline="-25000" dirty="0">
                <a:solidFill>
                  <a:srgbClr val="FF0000"/>
                </a:solidFill>
                <a:latin typeface="Arial Black" pitchFamily="34" charset="0"/>
              </a:endParaRPr>
            </a:p>
          </p:txBody>
        </p:sp>
      </p:gr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Conditional Probability</a:t>
            </a:r>
            <a:endParaRPr lang="en-US" dirty="0"/>
          </a:p>
        </p:txBody>
      </p:sp>
      <p:sp>
        <p:nvSpPr>
          <p:cNvPr id="3" name="Content Placeholder 2"/>
          <p:cNvSpPr>
            <a:spLocks noGrp="1"/>
          </p:cNvSpPr>
          <p:nvPr>
            <p:ph idx="1"/>
          </p:nvPr>
        </p:nvSpPr>
        <p:spPr/>
        <p:txBody>
          <a:bodyPr/>
          <a:lstStyle/>
          <a:p>
            <a:r>
              <a:rPr lang="en-US" dirty="0" smtClean="0"/>
              <a:t>The </a:t>
            </a:r>
            <a:r>
              <a:rPr lang="en-US" dirty="0"/>
              <a:t>events </a:t>
            </a:r>
            <a:r>
              <a:rPr lang="en-US" dirty="0" smtClean="0"/>
              <a:t>A</a:t>
            </a:r>
            <a:r>
              <a:rPr lang="en-US" baseline="-25000" dirty="0" smtClean="0"/>
              <a:t>1</a:t>
            </a:r>
            <a:r>
              <a:rPr lang="en-US" dirty="0" smtClean="0"/>
              <a:t>, A</a:t>
            </a:r>
            <a:r>
              <a:rPr lang="en-US" baseline="-25000" dirty="0" smtClean="0"/>
              <a:t>2</a:t>
            </a:r>
            <a:r>
              <a:rPr lang="en-US" dirty="0" smtClean="0"/>
              <a:t>, </a:t>
            </a:r>
            <a:r>
              <a:rPr lang="en-US" dirty="0"/>
              <a:t>. . . , </a:t>
            </a:r>
            <a:r>
              <a:rPr lang="en-US" dirty="0" smtClean="0"/>
              <a:t>A</a:t>
            </a:r>
            <a:r>
              <a:rPr lang="en-US" baseline="-25000" dirty="0" smtClean="0"/>
              <a:t>n</a:t>
            </a:r>
            <a:r>
              <a:rPr lang="en-US" dirty="0" smtClean="0"/>
              <a:t>, </a:t>
            </a:r>
            <a:r>
              <a:rPr lang="en-US" dirty="0"/>
              <a:t>are called mutually exclusive </a:t>
            </a:r>
            <a:r>
              <a:rPr lang="en-US" dirty="0" smtClean="0"/>
              <a:t> if</a:t>
            </a:r>
          </a:p>
          <a:p>
            <a:pPr marL="0" indent="0">
              <a:buNone/>
            </a:pPr>
            <a:endParaRPr lang="en-US" dirty="0" smtClean="0"/>
          </a:p>
          <a:p>
            <a:pPr marL="0" indent="0">
              <a:buNone/>
            </a:pPr>
            <a:endParaRPr lang="en-US" dirty="0"/>
          </a:p>
          <a:p>
            <a:r>
              <a:rPr lang="en-US" dirty="0" smtClean="0"/>
              <a:t>and </a:t>
            </a:r>
          </a:p>
          <a:p>
            <a:endParaRPr lang="en-US" dirty="0" smtClean="0"/>
          </a:p>
          <a:p>
            <a:endParaRPr lang="en-US" dirty="0" smtClean="0"/>
          </a:p>
          <a:p>
            <a:endParaRPr lang="en-US" dirty="0" smtClean="0"/>
          </a:p>
          <a:p>
            <a:r>
              <a:rPr lang="en-US" dirty="0" smtClean="0"/>
              <a:t>Then</a:t>
            </a:r>
            <a:endParaRPr lang="en-US" dirty="0"/>
          </a:p>
          <a:p>
            <a:endParaRPr lang="en-US" dirty="0" smtClean="0"/>
          </a:p>
          <a:p>
            <a:pPr marL="0" indent="0">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09800" y="3429000"/>
            <a:ext cx="4191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667000" y="1981200"/>
            <a:ext cx="321564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981200" y="4953000"/>
            <a:ext cx="5123028"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CF84B07-E1DF-494F-8188-564F20F01F9F}" type="slidenum">
              <a:rPr lang="en-US" smtClean="0"/>
              <a:pPr/>
              <a:t>21</a:t>
            </a:fld>
            <a:endParaRPr lang="en-US"/>
          </a:p>
        </p:txBody>
      </p:sp>
    </p:spTree>
    <p:extLst>
      <p:ext uri="{BB962C8B-B14F-4D97-AF65-F5344CB8AC3E}">
        <p14:creationId xmlns="" xmlns:p14="http://schemas.microsoft.com/office/powerpoint/2010/main" val="1631609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Events</a:t>
            </a:r>
            <a:endParaRPr lang="en-US" dirty="0"/>
          </a:p>
        </p:txBody>
      </p:sp>
      <p:sp>
        <p:nvSpPr>
          <p:cNvPr id="3" name="Content Placeholder 2"/>
          <p:cNvSpPr>
            <a:spLocks noGrp="1"/>
          </p:cNvSpPr>
          <p:nvPr>
            <p:ph idx="1"/>
          </p:nvPr>
        </p:nvSpPr>
        <p:spPr/>
        <p:txBody>
          <a:bodyPr/>
          <a:lstStyle/>
          <a:p>
            <a:r>
              <a:rPr lang="en-US" dirty="0" smtClean="0"/>
              <a:t>Two events </a:t>
            </a:r>
            <a:r>
              <a:rPr lang="en-US" dirty="0" smtClean="0">
                <a:solidFill>
                  <a:srgbClr val="FF0000"/>
                </a:solidFill>
              </a:rPr>
              <a:t>A and B are independent </a:t>
            </a:r>
          </a:p>
          <a:p>
            <a:pPr lvl="1"/>
            <a:r>
              <a:rPr lang="en-US" dirty="0" smtClean="0"/>
              <a:t>if and only if </a:t>
            </a:r>
          </a:p>
          <a:p>
            <a:pPr>
              <a:buNone/>
            </a:pPr>
            <a:r>
              <a:rPr lang="en-US" dirty="0" smtClean="0"/>
              <a:t>			P(B|A) = P(B) or P(A|B) = P(A)</a:t>
            </a:r>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22</a:t>
            </a:fld>
            <a:endParaRPr lang="en-US"/>
          </a:p>
        </p:txBody>
      </p:sp>
    </p:spTree>
    <p:extLst>
      <p:ext uri="{BB962C8B-B14F-4D97-AF65-F5344CB8AC3E}">
        <p14:creationId xmlns="" xmlns:p14="http://schemas.microsoft.com/office/powerpoint/2010/main" val="9922200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2000" dirty="0"/>
              <a:t>The probability that a regularly scheduled flight departs on time is </a:t>
            </a:r>
            <a:r>
              <a:rPr lang="en-US" sz="2000" dirty="0" smtClean="0"/>
              <a:t>P(D</a:t>
            </a:r>
            <a:r>
              <a:rPr lang="en-US" sz="2000" dirty="0"/>
              <a:t>) = </a:t>
            </a:r>
            <a:r>
              <a:rPr lang="en-US" sz="2000" dirty="0" smtClean="0"/>
              <a:t>0.83; the </a:t>
            </a:r>
            <a:r>
              <a:rPr lang="en-US" sz="2000" dirty="0"/>
              <a:t>probability that it arrives on time is P(A) = 0.82; and the probability that </a:t>
            </a:r>
            <a:r>
              <a:rPr lang="en-US" sz="2000" dirty="0" smtClean="0"/>
              <a:t>it departs </a:t>
            </a:r>
            <a:r>
              <a:rPr lang="en-US" sz="2000" dirty="0"/>
              <a:t>and arrives on time is </a:t>
            </a:r>
            <a:r>
              <a:rPr lang="en-US" sz="2000" dirty="0" smtClean="0"/>
              <a:t>P(D </a:t>
            </a:r>
            <a:r>
              <a:rPr lang="en-US" sz="2000" dirty="0">
                <a:sym typeface="Symbol"/>
              </a:rPr>
              <a:t></a:t>
            </a:r>
            <a:r>
              <a:rPr lang="en-US" sz="2000" dirty="0" smtClean="0"/>
              <a:t> </a:t>
            </a:r>
            <a:r>
              <a:rPr lang="en-US" sz="2000" dirty="0"/>
              <a:t>A) = 0.78. Find the probability that a </a:t>
            </a:r>
            <a:r>
              <a:rPr lang="en-US" sz="2000" dirty="0" smtClean="0"/>
              <a:t>plane </a:t>
            </a:r>
          </a:p>
          <a:p>
            <a:pPr lvl="1"/>
            <a:r>
              <a:rPr lang="en-US" sz="1800" dirty="0" smtClean="0"/>
              <a:t>(a</a:t>
            </a:r>
            <a:r>
              <a:rPr lang="en-US" sz="1800" dirty="0"/>
              <a:t>) arrives on time given that it departed on </a:t>
            </a:r>
            <a:r>
              <a:rPr lang="en-US" sz="1800" dirty="0" smtClean="0"/>
              <a:t>time</a:t>
            </a:r>
          </a:p>
          <a:p>
            <a:pPr lvl="1"/>
            <a:r>
              <a:rPr lang="en-US" sz="1800" dirty="0" smtClean="0"/>
              <a:t>(</a:t>
            </a:r>
            <a:r>
              <a:rPr lang="en-US" sz="1800" dirty="0"/>
              <a:t>b) departed on time </a:t>
            </a:r>
            <a:r>
              <a:rPr lang="en-US" sz="1800" dirty="0" smtClean="0"/>
              <a:t>given that </a:t>
            </a:r>
            <a:r>
              <a:rPr lang="en-US" sz="1800" dirty="0"/>
              <a:t>it has arrived on time.</a:t>
            </a:r>
          </a:p>
        </p:txBody>
      </p:sp>
      <p:sp>
        <p:nvSpPr>
          <p:cNvPr id="4" name="Slide Number Placeholder 3"/>
          <p:cNvSpPr>
            <a:spLocks noGrp="1"/>
          </p:cNvSpPr>
          <p:nvPr>
            <p:ph type="sldNum" sz="quarter" idx="12"/>
          </p:nvPr>
        </p:nvSpPr>
        <p:spPr/>
        <p:txBody>
          <a:bodyPr/>
          <a:lstStyle/>
          <a:p>
            <a:fld id="{5CF84B07-E1DF-494F-8188-564F20F01F9F}" type="slidenum">
              <a:rPr lang="en-US" smtClean="0"/>
              <a:pPr/>
              <a:t>23</a:t>
            </a:fld>
            <a:endParaRPr lang="en-US"/>
          </a:p>
        </p:txBody>
      </p:sp>
    </p:spTree>
    <p:extLst>
      <p:ext uri="{BB962C8B-B14F-4D97-AF65-F5344CB8AC3E}">
        <p14:creationId xmlns="" xmlns:p14="http://schemas.microsoft.com/office/powerpoint/2010/main" val="4282818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a:t>The probability that a regularly scheduled flight departs on time is </a:t>
            </a:r>
            <a:r>
              <a:rPr lang="en-US" sz="1800" dirty="0" smtClean="0"/>
              <a:t>P(D</a:t>
            </a:r>
            <a:r>
              <a:rPr lang="en-US" sz="1800" dirty="0"/>
              <a:t>) = </a:t>
            </a:r>
            <a:r>
              <a:rPr lang="en-US" sz="1800" dirty="0" smtClean="0"/>
              <a:t>0.83; the </a:t>
            </a:r>
            <a:r>
              <a:rPr lang="en-US" sz="1800" dirty="0"/>
              <a:t>probability that it arrives on time is P(A) = 0.82; and the probability that </a:t>
            </a:r>
            <a:r>
              <a:rPr lang="en-US" sz="1800" dirty="0" smtClean="0"/>
              <a:t>it departs </a:t>
            </a:r>
            <a:r>
              <a:rPr lang="en-US" sz="1800" dirty="0"/>
              <a:t>and arrives on time is </a:t>
            </a:r>
            <a:r>
              <a:rPr lang="en-US" sz="1800" dirty="0" smtClean="0"/>
              <a:t>P(D </a:t>
            </a:r>
            <a:r>
              <a:rPr lang="en-US" sz="1800" dirty="0">
                <a:sym typeface="Symbol"/>
              </a:rPr>
              <a:t></a:t>
            </a:r>
            <a:r>
              <a:rPr lang="en-US" sz="1800" dirty="0" smtClean="0"/>
              <a:t> </a:t>
            </a:r>
            <a:r>
              <a:rPr lang="en-US" sz="1800" dirty="0"/>
              <a:t>A) = 0.78. Find the probability that a </a:t>
            </a:r>
            <a:r>
              <a:rPr lang="en-US" sz="1800" dirty="0" smtClean="0"/>
              <a:t>plane </a:t>
            </a:r>
          </a:p>
          <a:p>
            <a:pPr lvl="1"/>
            <a:r>
              <a:rPr lang="en-US" sz="1800" dirty="0" smtClean="0"/>
              <a:t>(</a:t>
            </a:r>
            <a:r>
              <a:rPr lang="en-US" sz="1800" dirty="0"/>
              <a:t>b) departed on time </a:t>
            </a:r>
            <a:r>
              <a:rPr lang="en-US" sz="1800" dirty="0" smtClean="0"/>
              <a:t>given that </a:t>
            </a:r>
            <a:r>
              <a:rPr lang="en-US" sz="1800" dirty="0"/>
              <a:t>it has arrived on time.</a:t>
            </a:r>
          </a:p>
        </p:txBody>
      </p:sp>
      <p:sp>
        <p:nvSpPr>
          <p:cNvPr id="4" name="Slide Number Placeholder 3"/>
          <p:cNvSpPr>
            <a:spLocks noGrp="1"/>
          </p:cNvSpPr>
          <p:nvPr>
            <p:ph type="sldNum" sz="quarter" idx="12"/>
          </p:nvPr>
        </p:nvSpPr>
        <p:spPr/>
        <p:txBody>
          <a:bodyPr/>
          <a:lstStyle/>
          <a:p>
            <a:fld id="{5CF84B07-E1DF-494F-8188-564F20F01F9F}" type="slidenum">
              <a:rPr lang="en-US" smtClean="0"/>
              <a:pPr/>
              <a:t>24</a:t>
            </a:fld>
            <a:endParaRPr lang="en-US"/>
          </a:p>
        </p:txBody>
      </p:sp>
    </p:spTree>
    <p:extLst>
      <p:ext uri="{BB962C8B-B14F-4D97-AF65-F5344CB8AC3E}">
        <p14:creationId xmlns="" xmlns:p14="http://schemas.microsoft.com/office/powerpoint/2010/main" val="4282818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that we have a fuse box containing 20 fuses, of which 5 are defective. </a:t>
            </a:r>
            <a:r>
              <a:rPr lang="en-US" dirty="0" smtClean="0"/>
              <a:t>If 2 </a:t>
            </a:r>
            <a:r>
              <a:rPr lang="en-US" dirty="0"/>
              <a:t>fuses are selected at random and removed from the box in succession </a:t>
            </a:r>
            <a:r>
              <a:rPr lang="en-US" dirty="0" smtClean="0"/>
              <a:t>without replacing </a:t>
            </a:r>
            <a:r>
              <a:rPr lang="en-US" dirty="0"/>
              <a:t>the first, what is the probability that both fuses are defective?</a:t>
            </a:r>
          </a:p>
        </p:txBody>
      </p:sp>
      <p:sp>
        <p:nvSpPr>
          <p:cNvPr id="4" name="Slide Number Placeholder 3"/>
          <p:cNvSpPr>
            <a:spLocks noGrp="1"/>
          </p:cNvSpPr>
          <p:nvPr>
            <p:ph type="sldNum" sz="quarter" idx="12"/>
          </p:nvPr>
        </p:nvSpPr>
        <p:spPr/>
        <p:txBody>
          <a:bodyPr/>
          <a:lstStyle/>
          <a:p>
            <a:fld id="{5CF84B07-E1DF-494F-8188-564F20F01F9F}" type="slidenum">
              <a:rPr lang="en-US" smtClean="0"/>
              <a:pPr/>
              <a:t>25</a:t>
            </a:fld>
            <a:endParaRPr lang="en-US"/>
          </a:p>
        </p:txBody>
      </p:sp>
    </p:spTree>
    <p:extLst>
      <p:ext uri="{BB962C8B-B14F-4D97-AF65-F5344CB8AC3E}">
        <p14:creationId xmlns="" xmlns:p14="http://schemas.microsoft.com/office/powerpoint/2010/main" val="2515532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One bag contains 4 white balls, 3 black balls and a second bag contains 3 white balls and 5 black balls. One ball is drawn from the first bag and placed unseen in the second bag. What is the probability that ball drawn from the second bag will be black.</a:t>
            </a:r>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26</a:t>
            </a:fld>
            <a:endParaRPr lang="en-US"/>
          </a:p>
        </p:txBody>
      </p:sp>
    </p:spTree>
    <p:extLst>
      <p:ext uri="{BB962C8B-B14F-4D97-AF65-F5344CB8AC3E}">
        <p14:creationId xmlns="" xmlns:p14="http://schemas.microsoft.com/office/powerpoint/2010/main" val="4513808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a:t>An electrical system consists of four components as illustrated in </a:t>
            </a:r>
            <a:r>
              <a:rPr lang="en-US" sz="1800" dirty="0" smtClean="0"/>
              <a:t>Figure. The system </a:t>
            </a:r>
            <a:r>
              <a:rPr lang="en-US" sz="1800" dirty="0"/>
              <a:t>works if components </a:t>
            </a:r>
            <a:r>
              <a:rPr lang="en-US" sz="1800" i="1" dirty="0"/>
              <a:t>A </a:t>
            </a:r>
            <a:r>
              <a:rPr lang="en-US" sz="1800" dirty="0"/>
              <a:t>and </a:t>
            </a:r>
            <a:r>
              <a:rPr lang="en-US" sz="1800" i="1" dirty="0"/>
              <a:t>B </a:t>
            </a:r>
            <a:r>
              <a:rPr lang="en-US" sz="1800" dirty="0"/>
              <a:t>work and either of the components </a:t>
            </a:r>
            <a:r>
              <a:rPr lang="en-US" sz="1800" i="1" dirty="0"/>
              <a:t>C </a:t>
            </a:r>
            <a:r>
              <a:rPr lang="en-US" sz="1800" dirty="0" smtClean="0"/>
              <a:t>or </a:t>
            </a:r>
            <a:r>
              <a:rPr lang="en-US" sz="1800" i="1" dirty="0" smtClean="0"/>
              <a:t>D </a:t>
            </a:r>
            <a:r>
              <a:rPr lang="en-US" sz="1800" dirty="0"/>
              <a:t>work. The reliability (probability of working) of each component is also </a:t>
            </a:r>
            <a:r>
              <a:rPr lang="en-US" sz="1800" dirty="0" smtClean="0"/>
              <a:t>shown in Figure. Assuming </a:t>
            </a:r>
            <a:r>
              <a:rPr lang="en-US" sz="1800" dirty="0"/>
              <a:t>that four components work independently </a:t>
            </a:r>
            <a:r>
              <a:rPr lang="en-US" sz="1800" dirty="0" smtClean="0"/>
              <a:t>Find </a:t>
            </a:r>
            <a:r>
              <a:rPr lang="en-US" sz="1800" dirty="0"/>
              <a:t>the probability that </a:t>
            </a:r>
            <a:endParaRPr lang="en-US" sz="1800" dirty="0" smtClean="0"/>
          </a:p>
          <a:p>
            <a:r>
              <a:rPr lang="en-US" sz="1800" dirty="0" smtClean="0"/>
              <a:t>(</a:t>
            </a:r>
            <a:r>
              <a:rPr lang="en-US" sz="1800" dirty="0"/>
              <a:t>a) the entire system works, and </a:t>
            </a:r>
            <a:endParaRPr lang="en-US" sz="1800" dirty="0" smtClean="0"/>
          </a:p>
          <a:p>
            <a:r>
              <a:rPr lang="en-US" sz="1800" dirty="0" smtClean="0"/>
              <a:t>(</a:t>
            </a:r>
            <a:r>
              <a:rPr lang="en-US" sz="1800" dirty="0"/>
              <a:t>b) </a:t>
            </a:r>
            <a:r>
              <a:rPr lang="en-US" sz="1800" dirty="0" smtClean="0"/>
              <a:t>the component </a:t>
            </a:r>
            <a:r>
              <a:rPr lang="en-US" sz="1800" i="1" dirty="0"/>
              <a:t>C </a:t>
            </a:r>
            <a:r>
              <a:rPr lang="en-US" sz="1800" dirty="0"/>
              <a:t>does not work, given that the entire system works</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5CF84B07-E1DF-494F-8188-564F20F01F9F}" type="slidenum">
              <a:rPr lang="en-US" smtClean="0"/>
              <a:pPr/>
              <a:t>27</a:t>
            </a:fld>
            <a:endParaRPr lang="en-US"/>
          </a:p>
        </p:txBody>
      </p:sp>
      <p:grpSp>
        <p:nvGrpSpPr>
          <p:cNvPr id="4" name="Group 7"/>
          <p:cNvGrpSpPr/>
          <p:nvPr/>
        </p:nvGrpSpPr>
        <p:grpSpPr>
          <a:xfrm>
            <a:off x="4905375" y="3581400"/>
            <a:ext cx="4086225" cy="1943100"/>
            <a:chOff x="4905375" y="3581400"/>
            <a:chExt cx="4086225" cy="194310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5375" y="3581400"/>
              <a:ext cx="4086225" cy="194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43800" y="3810000"/>
              <a:ext cx="457200" cy="246221"/>
            </a:xfrm>
            <a:prstGeom prst="rect">
              <a:avLst/>
            </a:prstGeom>
            <a:solidFill>
              <a:schemeClr val="accent1">
                <a:lumMod val="40000"/>
                <a:lumOff val="60000"/>
              </a:schemeClr>
            </a:solidFill>
          </p:spPr>
          <p:txBody>
            <a:bodyPr wrap="square" rtlCol="0">
              <a:spAutoFit/>
            </a:bodyPr>
            <a:lstStyle/>
            <a:p>
              <a:r>
                <a:rPr lang="en-US" sz="1000" dirty="0" smtClean="0">
                  <a:latin typeface="Arial Black" pitchFamily="34" charset="0"/>
                </a:rPr>
                <a:t>0.8</a:t>
              </a:r>
              <a:endParaRPr lang="en-US" sz="1000" dirty="0">
                <a:latin typeface="Arial Black" pitchFamily="34" charset="0"/>
              </a:endParaRPr>
            </a:p>
          </p:txBody>
        </p:sp>
        <p:sp>
          <p:nvSpPr>
            <p:cNvPr id="7" name="TextBox 6"/>
            <p:cNvSpPr txBox="1"/>
            <p:nvPr/>
          </p:nvSpPr>
          <p:spPr>
            <a:xfrm>
              <a:off x="7543800" y="4876800"/>
              <a:ext cx="457200" cy="246221"/>
            </a:xfrm>
            <a:prstGeom prst="rect">
              <a:avLst/>
            </a:prstGeom>
            <a:solidFill>
              <a:schemeClr val="accent1">
                <a:lumMod val="40000"/>
                <a:lumOff val="60000"/>
              </a:schemeClr>
            </a:solidFill>
          </p:spPr>
          <p:txBody>
            <a:bodyPr wrap="square" rtlCol="0">
              <a:spAutoFit/>
            </a:bodyPr>
            <a:lstStyle/>
            <a:p>
              <a:r>
                <a:rPr lang="en-US" sz="1000" dirty="0" smtClean="0">
                  <a:latin typeface="Arial Black" pitchFamily="34" charset="0"/>
                </a:rPr>
                <a:t>0.8</a:t>
              </a:r>
              <a:endParaRPr lang="en-US" sz="1000" dirty="0">
                <a:latin typeface="Arial Black" pitchFamily="34" charset="0"/>
              </a:endParaRPr>
            </a:p>
          </p:txBody>
        </p:sp>
      </p:grpSp>
    </p:spTree>
    <p:extLst>
      <p:ext uri="{BB962C8B-B14F-4D97-AF65-F5344CB8AC3E}">
        <p14:creationId xmlns="" xmlns:p14="http://schemas.microsoft.com/office/powerpoint/2010/main" val="1526435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sz="1800" dirty="0" smtClean="0"/>
              <a:t>(</a:t>
            </a:r>
            <a:r>
              <a:rPr lang="en-US" sz="1800" dirty="0"/>
              <a:t>b) </a:t>
            </a:r>
            <a:r>
              <a:rPr lang="en-US" sz="1800" dirty="0" smtClean="0"/>
              <a:t>the component </a:t>
            </a:r>
            <a:r>
              <a:rPr lang="en-US" sz="1800" i="1" dirty="0"/>
              <a:t>C </a:t>
            </a:r>
            <a:r>
              <a:rPr lang="en-US" sz="1800" dirty="0"/>
              <a:t>does not work, given that the entire system works</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5CF84B07-E1DF-494F-8188-564F20F01F9F}" type="slidenum">
              <a:rPr lang="en-US" smtClean="0"/>
              <a:pPr/>
              <a:t>28</a:t>
            </a:fld>
            <a:endParaRPr lang="en-US"/>
          </a:p>
        </p:txBody>
      </p:sp>
      <p:grpSp>
        <p:nvGrpSpPr>
          <p:cNvPr id="8" name="Group 7"/>
          <p:cNvGrpSpPr/>
          <p:nvPr/>
        </p:nvGrpSpPr>
        <p:grpSpPr>
          <a:xfrm>
            <a:off x="4648200" y="1524000"/>
            <a:ext cx="4086225" cy="1943100"/>
            <a:chOff x="4905375" y="3581400"/>
            <a:chExt cx="4086225" cy="1943100"/>
          </a:xfrm>
        </p:grpSpPr>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5375" y="3581400"/>
              <a:ext cx="4086225" cy="1943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43800" y="3810000"/>
              <a:ext cx="457200" cy="246221"/>
            </a:xfrm>
            <a:prstGeom prst="rect">
              <a:avLst/>
            </a:prstGeom>
            <a:solidFill>
              <a:schemeClr val="accent1">
                <a:lumMod val="40000"/>
                <a:lumOff val="60000"/>
              </a:schemeClr>
            </a:solidFill>
          </p:spPr>
          <p:txBody>
            <a:bodyPr wrap="square" rtlCol="0">
              <a:spAutoFit/>
            </a:bodyPr>
            <a:lstStyle/>
            <a:p>
              <a:r>
                <a:rPr lang="en-US" sz="1000" dirty="0" smtClean="0">
                  <a:latin typeface="Arial Black" pitchFamily="34" charset="0"/>
                </a:rPr>
                <a:t>0.8</a:t>
              </a:r>
              <a:endParaRPr lang="en-US" sz="1000" dirty="0">
                <a:latin typeface="Arial Black" pitchFamily="34" charset="0"/>
              </a:endParaRPr>
            </a:p>
          </p:txBody>
        </p:sp>
        <p:sp>
          <p:nvSpPr>
            <p:cNvPr id="7" name="TextBox 6"/>
            <p:cNvSpPr txBox="1"/>
            <p:nvPr/>
          </p:nvSpPr>
          <p:spPr>
            <a:xfrm>
              <a:off x="7543800" y="4876800"/>
              <a:ext cx="457200" cy="246221"/>
            </a:xfrm>
            <a:prstGeom prst="rect">
              <a:avLst/>
            </a:prstGeom>
            <a:solidFill>
              <a:schemeClr val="accent1">
                <a:lumMod val="40000"/>
                <a:lumOff val="60000"/>
              </a:schemeClr>
            </a:solidFill>
          </p:spPr>
          <p:txBody>
            <a:bodyPr wrap="square" rtlCol="0">
              <a:spAutoFit/>
            </a:bodyPr>
            <a:lstStyle/>
            <a:p>
              <a:r>
                <a:rPr lang="en-US" sz="1000" dirty="0" smtClean="0">
                  <a:latin typeface="Arial Black" pitchFamily="34" charset="0"/>
                </a:rPr>
                <a:t>0.8</a:t>
              </a:r>
              <a:endParaRPr lang="en-US" sz="1000" dirty="0">
                <a:latin typeface="Arial Black" pitchFamily="34" charset="0"/>
              </a:endParaRPr>
            </a:p>
          </p:txBody>
        </p:sp>
      </p:grpSp>
    </p:spTree>
    <p:extLst>
      <p:ext uri="{BB962C8B-B14F-4D97-AF65-F5344CB8AC3E}">
        <p14:creationId xmlns="" xmlns:p14="http://schemas.microsoft.com/office/powerpoint/2010/main" val="1526435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143001"/>
            <a:ext cx="8229600" cy="1828800"/>
          </a:xfrm>
        </p:spPr>
        <p:txBody>
          <a:bodyPr/>
          <a:lstStyle/>
          <a:p>
            <a:r>
              <a:rPr lang="en-US" dirty="0"/>
              <a:t>Introduction to </a:t>
            </a:r>
            <a:r>
              <a:rPr lang="en-US" dirty="0" smtClean="0"/>
              <a:t>Probability</a:t>
            </a:r>
          </a:p>
          <a:p>
            <a:r>
              <a:rPr lang="en-US" dirty="0" smtClean="0"/>
              <a:t>Conditional Probability</a:t>
            </a:r>
          </a:p>
          <a:p>
            <a:r>
              <a:rPr lang="en-US" dirty="0" smtClean="0"/>
              <a:t>Independent events</a:t>
            </a:r>
          </a:p>
          <a:p>
            <a:r>
              <a:rPr lang="en-US" dirty="0" smtClean="0"/>
              <a:t>Examples</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29</a:t>
            </a:fld>
            <a:endParaRPr lang="en-US"/>
          </a:p>
        </p:txBody>
      </p:sp>
      <p:sp>
        <p:nvSpPr>
          <p:cNvPr id="5" name="Title 1"/>
          <p:cNvSpPr txBox="1">
            <a:spLocks/>
          </p:cNvSpPr>
          <p:nvPr/>
        </p:nvSpPr>
        <p:spPr>
          <a:xfrm>
            <a:off x="457200" y="3276600"/>
            <a:ext cx="8229600" cy="6397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tx1"/>
                </a:solidFill>
                <a:effectLst/>
                <a:uLnTx/>
                <a:uFillTx/>
                <a:latin typeface="Arial Black" pitchFamily="34" charset="0"/>
                <a:ea typeface="+mj-ea"/>
                <a:cs typeface="+mj-cs"/>
              </a:rPr>
              <a:t>References</a:t>
            </a:r>
            <a:endParaRPr kumimoji="0" lang="en-US" sz="2800" b="0" i="0" u="none" strike="noStrike" kern="1200" cap="none" spc="0" normalizeH="0" baseline="0" noProof="0" dirty="0">
              <a:ln>
                <a:noFill/>
              </a:ln>
              <a:solidFill>
                <a:schemeClr val="tx1"/>
              </a:solidFill>
              <a:effectLst/>
              <a:uLnTx/>
              <a:uFillTx/>
              <a:latin typeface="Arial Black" pitchFamily="34" charset="0"/>
              <a:ea typeface="+mj-ea"/>
              <a:cs typeface="+mj-cs"/>
            </a:endParaRPr>
          </a:p>
        </p:txBody>
      </p:sp>
      <p:sp>
        <p:nvSpPr>
          <p:cNvPr id="6" name="Content Placeholder 2"/>
          <p:cNvSpPr txBox="1">
            <a:spLocks/>
          </p:cNvSpPr>
          <p:nvPr/>
        </p:nvSpPr>
        <p:spPr>
          <a:xfrm>
            <a:off x="457200" y="4144963"/>
            <a:ext cx="82296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Black" pitchFamily="34" charset="0"/>
                <a:ea typeface="+mn-ea"/>
                <a:cs typeface="+mn-cs"/>
              </a:rPr>
              <a:t>Probability and Statistics for Engineers and Scientists by Walpole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Black" pitchFamily="34" charset="0"/>
                <a:ea typeface="+mn-ea"/>
                <a:cs typeface="+mn-cs"/>
              </a:rPr>
              <a:t>Schaum outline series in Probability and Statistics</a:t>
            </a:r>
            <a:endParaRPr kumimoji="0" lang="en-US" sz="2400" b="0" i="0" u="none" strike="noStrike" kern="1200" cap="none" spc="0" normalizeH="0" baseline="0" noProof="0" dirty="0">
              <a:ln>
                <a:noFill/>
              </a:ln>
              <a:solidFill>
                <a:schemeClr val="tx1"/>
              </a:solidFill>
              <a:effectLst/>
              <a:uLnTx/>
              <a:uFillTx/>
              <a:latin typeface="Arial Black" pitchFamily="34" charset="0"/>
              <a:ea typeface="+mn-ea"/>
              <a:cs typeface="+mn-cs"/>
            </a:endParaRPr>
          </a:p>
        </p:txBody>
      </p:sp>
    </p:spTree>
    <p:extLst>
      <p:ext uri="{BB962C8B-B14F-4D97-AF65-F5344CB8AC3E}">
        <p14:creationId xmlns="" xmlns:p14="http://schemas.microsoft.com/office/powerpoint/2010/main" val="2203271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Introduction to Probability (continued)</a:t>
            </a:r>
          </a:p>
          <a:p>
            <a:pPr lvl="1"/>
            <a:r>
              <a:rPr lang="en-US" dirty="0" smtClean="0"/>
              <a:t>Conditional Probability</a:t>
            </a:r>
            <a:endParaRPr lang="en-US" dirty="0"/>
          </a:p>
          <a:p>
            <a:pPr marL="0" indent="0">
              <a:buNone/>
            </a:pPr>
            <a:endParaRPr lang="en-US" dirty="0"/>
          </a:p>
          <a:p>
            <a:endParaRPr lang="en-US" dirty="0" smtClean="0"/>
          </a:p>
        </p:txBody>
      </p:sp>
      <p:sp>
        <p:nvSpPr>
          <p:cNvPr id="4" name="Slide Number Placeholder 3"/>
          <p:cNvSpPr>
            <a:spLocks noGrp="1"/>
          </p:cNvSpPr>
          <p:nvPr>
            <p:ph type="sldNum" sz="quarter" idx="12"/>
          </p:nvPr>
        </p:nvSpPr>
        <p:spPr/>
        <p:txBody>
          <a:bodyPr/>
          <a:lstStyle/>
          <a:p>
            <a:fld id="{5CF84B07-E1DF-494F-8188-564F20F01F9F}" type="slidenum">
              <a:rPr lang="en-US" smtClean="0"/>
              <a:pPr/>
              <a:t>3</a:t>
            </a:fld>
            <a:endParaRPr lang="en-US"/>
          </a:p>
        </p:txBody>
      </p:sp>
    </p:spTree>
    <p:extLst>
      <p:ext uri="{BB962C8B-B14F-4D97-AF65-F5344CB8AC3E}">
        <p14:creationId xmlns="" xmlns:p14="http://schemas.microsoft.com/office/powerpoint/2010/main" val="503324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a:t>
            </a:r>
            <a:endParaRPr lang="en-US" dirty="0"/>
          </a:p>
        </p:txBody>
      </p:sp>
      <p:sp>
        <p:nvSpPr>
          <p:cNvPr id="3" name="Content Placeholder 2"/>
          <p:cNvSpPr>
            <a:spLocks noGrp="1"/>
          </p:cNvSpPr>
          <p:nvPr>
            <p:ph idx="1"/>
          </p:nvPr>
        </p:nvSpPr>
        <p:spPr>
          <a:xfrm>
            <a:off x="457200" y="1143001"/>
            <a:ext cx="8229600" cy="1752600"/>
          </a:xfrm>
        </p:spPr>
        <p:txBody>
          <a:bodyPr>
            <a:normAutofit/>
          </a:bodyPr>
          <a:lstStyle/>
          <a:p>
            <a:r>
              <a:rPr lang="en-US" b="1" dirty="0" smtClean="0">
                <a:solidFill>
                  <a:srgbClr val="FF0000"/>
                </a:solidFill>
              </a:rPr>
              <a:t>Example: </a:t>
            </a:r>
            <a:r>
              <a:rPr lang="en-US" b="1" dirty="0" smtClean="0"/>
              <a:t>Consider there are </a:t>
            </a:r>
            <a:r>
              <a:rPr lang="en-US" dirty="0" smtClean="0">
                <a:solidFill>
                  <a:schemeClr val="tx2">
                    <a:lumMod val="60000"/>
                    <a:lumOff val="40000"/>
                  </a:schemeClr>
                </a:solidFill>
              </a:rPr>
              <a:t>2 blue </a:t>
            </a:r>
            <a:r>
              <a:rPr lang="en-US" dirty="0" smtClean="0"/>
              <a:t>and </a:t>
            </a:r>
            <a:r>
              <a:rPr lang="en-US" dirty="0" smtClean="0">
                <a:solidFill>
                  <a:srgbClr val="FF0000"/>
                </a:solidFill>
              </a:rPr>
              <a:t>3 red </a:t>
            </a:r>
            <a:r>
              <a:rPr lang="en-US" dirty="0" smtClean="0"/>
              <a:t>marbles in a bag. </a:t>
            </a:r>
          </a:p>
          <a:p>
            <a:r>
              <a:rPr lang="en-US" dirty="0" smtClean="0"/>
              <a:t>What are the chances of getting a </a:t>
            </a:r>
            <a:r>
              <a:rPr lang="en-US" dirty="0" smtClean="0">
                <a:solidFill>
                  <a:schemeClr val="tx2">
                    <a:lumMod val="60000"/>
                    <a:lumOff val="40000"/>
                  </a:schemeClr>
                </a:solidFill>
              </a:rPr>
              <a:t>blue marble</a:t>
            </a:r>
            <a:r>
              <a:rPr lang="en-US" dirty="0" smtClean="0"/>
              <a:t>?</a:t>
            </a:r>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4</a:t>
            </a:fld>
            <a:endParaRPr lang="en-US"/>
          </a:p>
        </p:txBody>
      </p:sp>
      <p:pic>
        <p:nvPicPr>
          <p:cNvPr id="22530" name="Picture 2" descr="http://www.mathsisfun.com/data/images/probability-marbles1.gif"/>
          <p:cNvPicPr>
            <a:picLocks noChangeAspect="1" noChangeArrowheads="1"/>
          </p:cNvPicPr>
          <p:nvPr/>
        </p:nvPicPr>
        <p:blipFill>
          <a:blip r:embed="rId2" cstate="print"/>
          <a:srcRect r="65278"/>
          <a:stretch>
            <a:fillRect/>
          </a:stretch>
        </p:blipFill>
        <p:spPr bwMode="auto">
          <a:xfrm>
            <a:off x="1066800" y="2743200"/>
            <a:ext cx="1905000" cy="3733227"/>
          </a:xfrm>
          <a:prstGeom prst="rect">
            <a:avLst/>
          </a:prstGeom>
          <a:noFill/>
        </p:spPr>
      </p:pic>
    </p:spTree>
    <p:extLst>
      <p:ext uri="{BB962C8B-B14F-4D97-AF65-F5344CB8AC3E}">
        <p14:creationId xmlns="" xmlns:p14="http://schemas.microsoft.com/office/powerpoint/2010/main" val="154596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1752600"/>
          </a:xfrm>
        </p:spPr>
        <p:txBody>
          <a:bodyPr>
            <a:normAutofit/>
          </a:bodyPr>
          <a:lstStyle/>
          <a:p>
            <a:r>
              <a:rPr lang="en-US" b="1" dirty="0" smtClean="0"/>
              <a:t>Example: Marbles in a Bag, </a:t>
            </a:r>
            <a:r>
              <a:rPr lang="en-US" dirty="0" smtClean="0"/>
              <a:t>2 blue and 3 red marbles are in a bag. </a:t>
            </a:r>
          </a:p>
          <a:p>
            <a:r>
              <a:rPr lang="en-US" dirty="0" smtClean="0"/>
              <a:t>What are the chances of getting a blue marble?</a:t>
            </a:r>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5</a:t>
            </a:fld>
            <a:endParaRPr lang="en-US"/>
          </a:p>
        </p:txBody>
      </p:sp>
      <p:pic>
        <p:nvPicPr>
          <p:cNvPr id="22530" name="Picture 2" descr="http://www.mathsisfun.com/data/images/probability-marbles1.gif"/>
          <p:cNvPicPr>
            <a:picLocks noChangeAspect="1" noChangeArrowheads="1"/>
          </p:cNvPicPr>
          <p:nvPr/>
        </p:nvPicPr>
        <p:blipFill>
          <a:blip r:embed="rId2" cstate="print"/>
          <a:srcRect r="33333"/>
          <a:stretch>
            <a:fillRect/>
          </a:stretch>
        </p:blipFill>
        <p:spPr bwMode="auto">
          <a:xfrm>
            <a:off x="1066800" y="2743200"/>
            <a:ext cx="3657600" cy="3733227"/>
          </a:xfrm>
          <a:prstGeom prst="rect">
            <a:avLst/>
          </a:prstGeom>
          <a:noFill/>
        </p:spPr>
      </p:pic>
      <p:sp>
        <p:nvSpPr>
          <p:cNvPr id="8" name="Title 1"/>
          <p:cNvSpPr>
            <a:spLocks noGrp="1"/>
          </p:cNvSpPr>
          <p:nvPr>
            <p:ph type="title"/>
          </p:nvPr>
        </p:nvSpPr>
        <p:spPr>
          <a:xfrm>
            <a:off x="457200" y="274638"/>
            <a:ext cx="8229600" cy="639762"/>
          </a:xfrm>
        </p:spPr>
        <p:txBody>
          <a:bodyPr/>
          <a:lstStyle/>
          <a:p>
            <a:r>
              <a:rPr lang="en-US" dirty="0" smtClean="0"/>
              <a:t>Think!</a:t>
            </a:r>
            <a:endParaRPr lang="en-US" dirty="0"/>
          </a:p>
        </p:txBody>
      </p:sp>
    </p:spTree>
    <p:extLst>
      <p:ext uri="{BB962C8B-B14F-4D97-AF65-F5344CB8AC3E}">
        <p14:creationId xmlns="" xmlns:p14="http://schemas.microsoft.com/office/powerpoint/2010/main" val="154596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1752600"/>
          </a:xfrm>
        </p:spPr>
        <p:txBody>
          <a:bodyPr>
            <a:normAutofit/>
          </a:bodyPr>
          <a:lstStyle/>
          <a:p>
            <a:r>
              <a:rPr lang="en-US" b="1" dirty="0" smtClean="0"/>
              <a:t>Example: Marbles in a Bag, </a:t>
            </a:r>
            <a:r>
              <a:rPr lang="en-US" dirty="0" smtClean="0"/>
              <a:t>2 blue and 3 red marbles are in a bag. </a:t>
            </a:r>
          </a:p>
          <a:p>
            <a:r>
              <a:rPr lang="en-US" dirty="0" smtClean="0"/>
              <a:t>What are the chances of getting a blue marble?</a:t>
            </a:r>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6</a:t>
            </a:fld>
            <a:endParaRPr lang="en-US"/>
          </a:p>
        </p:txBody>
      </p:sp>
      <p:pic>
        <p:nvPicPr>
          <p:cNvPr id="22530" name="Picture 2" descr="http://www.mathsisfun.com/data/images/probability-marbles1.gif"/>
          <p:cNvPicPr>
            <a:picLocks noChangeAspect="1" noChangeArrowheads="1"/>
          </p:cNvPicPr>
          <p:nvPr/>
        </p:nvPicPr>
        <p:blipFill>
          <a:blip r:embed="rId3" cstate="print"/>
          <a:srcRect r="33333"/>
          <a:stretch>
            <a:fillRect/>
          </a:stretch>
        </p:blipFill>
        <p:spPr bwMode="auto">
          <a:xfrm>
            <a:off x="1066800" y="2743200"/>
            <a:ext cx="3657600" cy="3733227"/>
          </a:xfrm>
          <a:prstGeom prst="rect">
            <a:avLst/>
          </a:prstGeom>
          <a:noFill/>
        </p:spPr>
      </p:pic>
      <p:pic>
        <p:nvPicPr>
          <p:cNvPr id="6" name="Picture 2" descr="http://www.mathsisfun.com/data/images/probability-marbles1.gif"/>
          <p:cNvPicPr>
            <a:picLocks noChangeAspect="1" noChangeArrowheads="1"/>
          </p:cNvPicPr>
          <p:nvPr/>
        </p:nvPicPr>
        <p:blipFill>
          <a:blip r:embed="rId3" cstate="print"/>
          <a:srcRect l="66667"/>
          <a:stretch>
            <a:fillRect/>
          </a:stretch>
        </p:blipFill>
        <p:spPr bwMode="auto">
          <a:xfrm>
            <a:off x="5029200" y="2667000"/>
            <a:ext cx="1828800" cy="3733227"/>
          </a:xfrm>
          <a:prstGeom prst="rect">
            <a:avLst/>
          </a:prstGeom>
          <a:noFill/>
        </p:spPr>
      </p:pic>
      <p:sp>
        <p:nvSpPr>
          <p:cNvPr id="9" name="Title 1"/>
          <p:cNvSpPr>
            <a:spLocks noGrp="1"/>
          </p:cNvSpPr>
          <p:nvPr>
            <p:ph type="title"/>
          </p:nvPr>
        </p:nvSpPr>
        <p:spPr>
          <a:xfrm>
            <a:off x="457200" y="274638"/>
            <a:ext cx="8229600" cy="639762"/>
          </a:xfrm>
        </p:spPr>
        <p:txBody>
          <a:bodyPr/>
          <a:lstStyle/>
          <a:p>
            <a:r>
              <a:rPr lang="en-US" dirty="0" smtClean="0"/>
              <a:t>Think!</a:t>
            </a:r>
            <a:endParaRPr lang="en-US" dirty="0"/>
          </a:p>
        </p:txBody>
      </p:sp>
    </p:spTree>
    <p:extLst>
      <p:ext uri="{BB962C8B-B14F-4D97-AF65-F5344CB8AC3E}">
        <p14:creationId xmlns="" xmlns:p14="http://schemas.microsoft.com/office/powerpoint/2010/main" val="154596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FF0000"/>
                </a:solidFill>
              </a:rPr>
              <a:t>Example</a:t>
            </a:r>
            <a:r>
              <a:rPr lang="en-US" b="1" dirty="0" smtClean="0"/>
              <a:t>: Marbles in a Bag </a:t>
            </a:r>
            <a:r>
              <a:rPr lang="en-US" dirty="0" smtClean="0">
                <a:solidFill>
                  <a:srgbClr val="0070C0"/>
                </a:solidFill>
              </a:rPr>
              <a:t>2 blue </a:t>
            </a:r>
            <a:r>
              <a:rPr lang="en-US" dirty="0" smtClean="0"/>
              <a:t>and </a:t>
            </a:r>
            <a:r>
              <a:rPr lang="en-US" dirty="0" smtClean="0">
                <a:solidFill>
                  <a:srgbClr val="FF0000"/>
                </a:solidFill>
              </a:rPr>
              <a:t>3 red </a:t>
            </a:r>
            <a:r>
              <a:rPr lang="en-US" dirty="0" smtClean="0"/>
              <a:t>marbles are in a bag. </a:t>
            </a:r>
          </a:p>
          <a:p>
            <a:r>
              <a:rPr lang="en-US" dirty="0" smtClean="0">
                <a:solidFill>
                  <a:srgbClr val="FF0000"/>
                </a:solidFill>
              </a:rPr>
              <a:t>What are the chances of getting a blue marble?</a:t>
            </a:r>
          </a:p>
          <a:p>
            <a:pPr>
              <a:buNone/>
            </a:pPr>
            <a:r>
              <a:rPr lang="en-US" dirty="0" smtClean="0"/>
              <a:t>			The chance is </a:t>
            </a:r>
            <a:r>
              <a:rPr lang="en-US" b="1" dirty="0" smtClean="0"/>
              <a:t>2 in 5 </a:t>
            </a:r>
            <a:endParaRPr lang="en-US" dirty="0" smtClean="0"/>
          </a:p>
          <a:p>
            <a:r>
              <a:rPr lang="en-US" b="1" dirty="0" smtClean="0">
                <a:solidFill>
                  <a:srgbClr val="00B050"/>
                </a:solidFill>
              </a:rPr>
              <a:t>But after taking one out</a:t>
            </a:r>
            <a:r>
              <a:rPr lang="en-US" dirty="0" smtClean="0">
                <a:solidFill>
                  <a:srgbClr val="00B050"/>
                </a:solidFill>
              </a:rPr>
              <a:t> you change the chances!</a:t>
            </a:r>
          </a:p>
          <a:p>
            <a:r>
              <a:rPr lang="en-US" dirty="0" smtClean="0"/>
              <a:t>So the next time:</a:t>
            </a:r>
          </a:p>
          <a:p>
            <a:r>
              <a:rPr lang="en-US" dirty="0" smtClean="0"/>
              <a:t>if you got a </a:t>
            </a:r>
            <a:r>
              <a:rPr lang="en-US" b="1" dirty="0" smtClean="0">
                <a:solidFill>
                  <a:srgbClr val="FF0000"/>
                </a:solidFill>
              </a:rPr>
              <a:t>red</a:t>
            </a:r>
            <a:r>
              <a:rPr lang="en-US" dirty="0" smtClean="0">
                <a:solidFill>
                  <a:srgbClr val="FF0000"/>
                </a:solidFill>
              </a:rPr>
              <a:t> marble before</a:t>
            </a:r>
            <a:r>
              <a:rPr lang="en-US" dirty="0" smtClean="0"/>
              <a:t>, then the chance of a </a:t>
            </a:r>
            <a:r>
              <a:rPr lang="en-US" dirty="0" smtClean="0">
                <a:solidFill>
                  <a:srgbClr val="0070C0"/>
                </a:solidFill>
              </a:rPr>
              <a:t>blue marble next </a:t>
            </a:r>
            <a:r>
              <a:rPr lang="en-US" dirty="0" smtClean="0"/>
              <a:t>is </a:t>
            </a:r>
            <a:r>
              <a:rPr lang="en-US" b="1" dirty="0" smtClean="0"/>
              <a:t>2 in 4</a:t>
            </a:r>
            <a:r>
              <a:rPr lang="en-US" dirty="0" smtClean="0"/>
              <a:t> </a:t>
            </a:r>
          </a:p>
          <a:p>
            <a:r>
              <a:rPr lang="en-US" dirty="0" smtClean="0"/>
              <a:t>if you got a </a:t>
            </a:r>
            <a:r>
              <a:rPr lang="en-US" b="1" dirty="0" smtClean="0">
                <a:solidFill>
                  <a:srgbClr val="0070C0"/>
                </a:solidFill>
              </a:rPr>
              <a:t>blue</a:t>
            </a:r>
            <a:r>
              <a:rPr lang="en-US" dirty="0" smtClean="0">
                <a:solidFill>
                  <a:srgbClr val="0070C0"/>
                </a:solidFill>
              </a:rPr>
              <a:t> marble before</a:t>
            </a:r>
            <a:r>
              <a:rPr lang="en-US" dirty="0" smtClean="0"/>
              <a:t>, then the chance of a </a:t>
            </a:r>
            <a:r>
              <a:rPr lang="en-US" dirty="0" smtClean="0">
                <a:solidFill>
                  <a:srgbClr val="0070C0"/>
                </a:solidFill>
              </a:rPr>
              <a:t>blue marble next </a:t>
            </a:r>
            <a:r>
              <a:rPr lang="en-US" dirty="0" smtClean="0"/>
              <a:t>is </a:t>
            </a:r>
            <a:r>
              <a:rPr lang="en-US" b="1" dirty="0" smtClean="0"/>
              <a:t>1 in 4</a:t>
            </a:r>
            <a:endParaRPr lang="en-US" dirty="0" smtClean="0"/>
          </a:p>
          <a:p>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5CF84B07-E1DF-494F-8188-564F20F01F9F}" type="slidenum">
              <a:rPr lang="en-US" smtClean="0"/>
              <a:pPr/>
              <a:t>7</a:t>
            </a:fld>
            <a:endParaRPr lang="en-US"/>
          </a:p>
        </p:txBody>
      </p:sp>
      <p:sp>
        <p:nvSpPr>
          <p:cNvPr id="6" name="Title 1"/>
          <p:cNvSpPr>
            <a:spLocks noGrp="1"/>
          </p:cNvSpPr>
          <p:nvPr>
            <p:ph type="title"/>
          </p:nvPr>
        </p:nvSpPr>
        <p:spPr>
          <a:xfrm>
            <a:off x="457200" y="274638"/>
            <a:ext cx="8229600" cy="639762"/>
          </a:xfrm>
        </p:spPr>
        <p:txBody>
          <a:bodyPr/>
          <a:lstStyle/>
          <a:p>
            <a:r>
              <a:rPr lang="en-US" dirty="0" smtClean="0"/>
              <a:t>Think!</a:t>
            </a:r>
            <a:endParaRPr lang="en-US" dirty="0"/>
          </a:p>
        </p:txBody>
      </p:sp>
    </p:spTree>
    <p:extLst>
      <p:ext uri="{BB962C8B-B14F-4D97-AF65-F5344CB8AC3E}">
        <p14:creationId xmlns="" xmlns:p14="http://schemas.microsoft.com/office/powerpoint/2010/main" val="1545964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with extra information!</a:t>
            </a:r>
            <a:endParaRPr lang="en-US" dirty="0"/>
          </a:p>
        </p:txBody>
      </p:sp>
      <p:sp>
        <p:nvSpPr>
          <p:cNvPr id="3" name="Content Placeholder 2"/>
          <p:cNvSpPr>
            <a:spLocks noGrp="1"/>
          </p:cNvSpPr>
          <p:nvPr>
            <p:ph idx="1"/>
          </p:nvPr>
        </p:nvSpPr>
        <p:spPr>
          <a:xfrm>
            <a:off x="457200" y="914400"/>
            <a:ext cx="8229600" cy="5562600"/>
          </a:xfrm>
        </p:spPr>
        <p:txBody>
          <a:bodyPr>
            <a:normAutofit fontScale="77500" lnSpcReduction="20000"/>
          </a:bodyPr>
          <a:lstStyle/>
          <a:p>
            <a:pPr>
              <a:lnSpc>
                <a:spcPct val="140000"/>
              </a:lnSpc>
            </a:pPr>
            <a:r>
              <a:rPr lang="en-GB" dirty="0" smtClean="0">
                <a:solidFill>
                  <a:srgbClr val="FF0000"/>
                </a:solidFill>
              </a:rPr>
              <a:t>Experiment: </a:t>
            </a:r>
          </a:p>
          <a:p>
            <a:pPr>
              <a:lnSpc>
                <a:spcPct val="140000"/>
              </a:lnSpc>
            </a:pPr>
            <a:r>
              <a:rPr lang="en-GB" dirty="0" smtClean="0"/>
              <a:t>Lets say I flip a fair coin twice, and we define an event that two heads occur, i.e.,</a:t>
            </a:r>
          </a:p>
          <a:p>
            <a:pPr>
              <a:lnSpc>
                <a:spcPct val="140000"/>
              </a:lnSpc>
              <a:buNone/>
            </a:pPr>
            <a:r>
              <a:rPr lang="en-GB" dirty="0" smtClean="0"/>
              <a:t>			</a:t>
            </a:r>
            <a:r>
              <a:rPr lang="en-GB" dirty="0" smtClean="0">
                <a:solidFill>
                  <a:srgbClr val="0070C0"/>
                </a:solidFill>
              </a:rPr>
              <a:t>A = two heads = {HH} </a:t>
            </a:r>
          </a:p>
          <a:p>
            <a:pPr>
              <a:lnSpc>
                <a:spcPct val="140000"/>
              </a:lnSpc>
              <a:buNone/>
            </a:pPr>
            <a:r>
              <a:rPr lang="en-US" dirty="0" smtClean="0"/>
              <a:t>	and the sample space is</a:t>
            </a:r>
          </a:p>
          <a:p>
            <a:pPr>
              <a:lnSpc>
                <a:spcPct val="140000"/>
              </a:lnSpc>
              <a:buNone/>
            </a:pPr>
            <a:r>
              <a:rPr lang="en-US" dirty="0" smtClean="0"/>
              <a:t>			</a:t>
            </a:r>
            <a:r>
              <a:rPr lang="en-US" dirty="0" smtClean="0">
                <a:solidFill>
                  <a:srgbClr val="0070C0"/>
                </a:solidFill>
              </a:rPr>
              <a:t>S = {HH,HT,TH,TT}</a:t>
            </a:r>
            <a:endParaRPr lang="en-GB" dirty="0" smtClean="0">
              <a:solidFill>
                <a:srgbClr val="0070C0"/>
              </a:solidFill>
            </a:endParaRPr>
          </a:p>
          <a:p>
            <a:pPr>
              <a:lnSpc>
                <a:spcPct val="140000"/>
              </a:lnSpc>
            </a:pPr>
            <a:r>
              <a:rPr lang="en-GB" dirty="0" smtClean="0"/>
              <a:t>We get the probability of A as P(A) = ¼</a:t>
            </a:r>
          </a:p>
          <a:p>
            <a:pPr>
              <a:lnSpc>
                <a:spcPct val="140000"/>
              </a:lnSpc>
            </a:pPr>
            <a:r>
              <a:rPr lang="en-GB" dirty="0" smtClean="0"/>
              <a:t>Now, suppose I tell you that the outcome was the </a:t>
            </a:r>
            <a:r>
              <a:rPr lang="en-GB" i="1" dirty="0" smtClean="0">
                <a:solidFill>
                  <a:srgbClr val="FF0000"/>
                </a:solidFill>
              </a:rPr>
              <a:t>same for both flips, that is, either HH or TT occurred, that is the event</a:t>
            </a:r>
          </a:p>
          <a:p>
            <a:pPr>
              <a:lnSpc>
                <a:spcPct val="140000"/>
              </a:lnSpc>
              <a:buNone/>
            </a:pPr>
            <a:r>
              <a:rPr lang="en-GB" dirty="0" smtClean="0"/>
              <a:t>			</a:t>
            </a:r>
            <a:r>
              <a:rPr lang="en-GB" dirty="0" smtClean="0">
                <a:solidFill>
                  <a:srgbClr val="0070C0"/>
                </a:solidFill>
              </a:rPr>
              <a:t>B = {HH, TT} has ALREADY occurred</a:t>
            </a:r>
          </a:p>
          <a:p>
            <a:pPr>
              <a:lnSpc>
                <a:spcPct val="140000"/>
              </a:lnSpc>
            </a:pPr>
            <a:r>
              <a:rPr lang="en-US" dirty="0" smtClean="0"/>
              <a:t>Will this extra information change the probability?</a:t>
            </a:r>
            <a:endParaRPr lang="en-GB" dirty="0" smtClean="0"/>
          </a:p>
          <a:p>
            <a:pPr>
              <a:lnSpc>
                <a:spcPct val="140000"/>
              </a:lnSpc>
            </a:pPr>
            <a:r>
              <a:rPr lang="en-GB" dirty="0" smtClean="0">
                <a:solidFill>
                  <a:srgbClr val="FF0000"/>
                </a:solidFill>
              </a:rPr>
              <a:t>Now, how would you assess the probability of A </a:t>
            </a:r>
            <a:r>
              <a:rPr lang="en-GB" b="1" dirty="0" smtClean="0">
                <a:solidFill>
                  <a:srgbClr val="FF0000"/>
                </a:solidFill>
              </a:rPr>
              <a:t>given that B has ALREADY </a:t>
            </a:r>
            <a:r>
              <a:rPr lang="en-GB" dirty="0" smtClean="0">
                <a:solidFill>
                  <a:srgbClr val="FF0000"/>
                </a:solidFill>
              </a:rPr>
              <a:t>occurred?</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5CF84B07-E1DF-494F-8188-564F20F01F9F}" type="slidenum">
              <a:rPr lang="en-US" smtClean="0"/>
              <a:pPr/>
              <a:t>8</a:t>
            </a:fld>
            <a:endParaRPr lang="en-US"/>
          </a:p>
        </p:txBody>
      </p:sp>
    </p:spTree>
    <p:extLst>
      <p:ext uri="{BB962C8B-B14F-4D97-AF65-F5344CB8AC3E}">
        <p14:creationId xmlns="" xmlns:p14="http://schemas.microsoft.com/office/powerpoint/2010/main" val="1258156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with extra information!</a:t>
            </a:r>
            <a:endParaRPr lang="en-US" dirty="0"/>
          </a:p>
        </p:txBody>
      </p:sp>
      <p:sp>
        <p:nvSpPr>
          <p:cNvPr id="3" name="Content Placeholder 2"/>
          <p:cNvSpPr>
            <a:spLocks noGrp="1"/>
          </p:cNvSpPr>
          <p:nvPr>
            <p:ph idx="1"/>
          </p:nvPr>
        </p:nvSpPr>
        <p:spPr/>
        <p:txBody>
          <a:bodyPr>
            <a:normAutofit/>
          </a:bodyPr>
          <a:lstStyle/>
          <a:p>
            <a:r>
              <a:rPr lang="en-GB" dirty="0" smtClean="0">
                <a:solidFill>
                  <a:srgbClr val="FF0000"/>
                </a:solidFill>
              </a:rPr>
              <a:t>Note: </a:t>
            </a:r>
            <a:r>
              <a:rPr lang="en-GB" dirty="0" smtClean="0"/>
              <a:t>since we know that B has occurred, our </a:t>
            </a:r>
            <a:r>
              <a:rPr lang="en-GB" dirty="0" smtClean="0">
                <a:solidFill>
                  <a:srgbClr val="92D050"/>
                </a:solidFill>
              </a:rPr>
              <a:t>sample space has been reduced </a:t>
            </a:r>
            <a:r>
              <a:rPr lang="en-GB" dirty="0" smtClean="0"/>
              <a:t>sample space is now </a:t>
            </a:r>
            <a:r>
              <a:rPr lang="en-GB" dirty="0" smtClean="0">
                <a:solidFill>
                  <a:srgbClr val="00B0F0"/>
                </a:solidFill>
              </a:rPr>
              <a:t>B = {TT, HH} </a:t>
            </a:r>
            <a:r>
              <a:rPr lang="en-GB" dirty="0" smtClean="0"/>
              <a:t>and thus </a:t>
            </a:r>
          </a:p>
          <a:p>
            <a:pPr>
              <a:buNone/>
            </a:pPr>
            <a:r>
              <a:rPr lang="en-GB" dirty="0" smtClean="0"/>
              <a:t>		P(A given B has occurred)=(1out of 2) = ½</a:t>
            </a:r>
          </a:p>
          <a:p>
            <a:r>
              <a:rPr lang="en-GB" dirty="0" smtClean="0"/>
              <a:t>In general: </a:t>
            </a:r>
            <a:r>
              <a:rPr lang="en-GB" dirty="0" smtClean="0">
                <a:solidFill>
                  <a:srgbClr val="FF0000"/>
                </a:solidFill>
              </a:rPr>
              <a:t>P(A </a:t>
            </a:r>
            <a:r>
              <a:rPr lang="en-GB" b="1" dirty="0" smtClean="0">
                <a:solidFill>
                  <a:srgbClr val="FF0000"/>
                </a:solidFill>
              </a:rPr>
              <a:t>GIVEN B) = P(A | B) </a:t>
            </a:r>
            <a:r>
              <a:rPr lang="en-GB" b="1" dirty="0" smtClean="0"/>
              <a:t>can be calculated as</a:t>
            </a:r>
          </a:p>
        </p:txBody>
      </p:sp>
      <p:graphicFrame>
        <p:nvGraphicFramePr>
          <p:cNvPr id="4" name="Object 3"/>
          <p:cNvGraphicFramePr>
            <a:graphicFrameLocks noChangeAspect="1"/>
          </p:cNvGraphicFramePr>
          <p:nvPr/>
        </p:nvGraphicFramePr>
        <p:xfrm>
          <a:off x="2209800" y="3581400"/>
          <a:ext cx="4735600" cy="2819400"/>
        </p:xfrm>
        <a:graphic>
          <a:graphicData uri="http://schemas.openxmlformats.org/presentationml/2006/ole">
            <p:oleObj spid="_x0000_s1026" name="Equation" r:id="rId3" imgW="2197080" imgH="1307880" progId="">
              <p:embed/>
            </p:oleObj>
          </a:graphicData>
        </a:graphic>
      </p:graphicFrame>
      <p:sp>
        <p:nvSpPr>
          <p:cNvPr id="5" name="Slide Number Placeholder 4"/>
          <p:cNvSpPr>
            <a:spLocks noGrp="1"/>
          </p:cNvSpPr>
          <p:nvPr>
            <p:ph type="sldNum" sz="quarter" idx="12"/>
          </p:nvPr>
        </p:nvSpPr>
        <p:spPr/>
        <p:txBody>
          <a:bodyPr/>
          <a:lstStyle/>
          <a:p>
            <a:fld id="{5CF84B07-E1DF-494F-8188-564F20F01F9F}" type="slidenum">
              <a:rPr lang="en-US" smtClean="0"/>
              <a:pPr/>
              <a:t>9</a:t>
            </a:fld>
            <a:endParaRPr lang="en-US" dirty="0"/>
          </a:p>
        </p:txBody>
      </p:sp>
    </p:spTree>
    <p:extLst>
      <p:ext uri="{BB962C8B-B14F-4D97-AF65-F5344CB8AC3E}">
        <p14:creationId xmlns="" xmlns:p14="http://schemas.microsoft.com/office/powerpoint/2010/main" val="1258156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2442</TotalTime>
  <Words>830</Words>
  <Application>Microsoft Office PowerPoint</Application>
  <PresentationFormat>On-screen Show (4:3)</PresentationFormat>
  <Paragraphs>194</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Equation</vt:lpstr>
      <vt:lpstr>Slide 1</vt:lpstr>
      <vt:lpstr>Last Class</vt:lpstr>
      <vt:lpstr>Today’s Agenda</vt:lpstr>
      <vt:lpstr>Think!</vt:lpstr>
      <vt:lpstr>Think!</vt:lpstr>
      <vt:lpstr>Think!</vt:lpstr>
      <vt:lpstr>Think!</vt:lpstr>
      <vt:lpstr>Probability with extra information!</vt:lpstr>
      <vt:lpstr>Probability with extra information!</vt:lpstr>
      <vt:lpstr>Conditional Probability</vt:lpstr>
      <vt:lpstr>Conditional Probability</vt:lpstr>
      <vt:lpstr>Example</vt:lpstr>
      <vt:lpstr>Theorems on Conditional Probability</vt:lpstr>
      <vt:lpstr>Theorems on Conditional Probability</vt:lpstr>
      <vt:lpstr>Theorems on Conditional Probability</vt:lpstr>
      <vt:lpstr>Theorems on Conditional Probability</vt:lpstr>
      <vt:lpstr>Theorems on Conditional Probability</vt:lpstr>
      <vt:lpstr>Theorems on Conditional Probability</vt:lpstr>
      <vt:lpstr>Theorems on Conditional Probability</vt:lpstr>
      <vt:lpstr>Theorems on Conditional Probability</vt:lpstr>
      <vt:lpstr>Theorems on Conditional Probability</vt:lpstr>
      <vt:lpstr>Independent Events</vt:lpstr>
      <vt:lpstr>Example</vt:lpstr>
      <vt:lpstr>Example</vt:lpstr>
      <vt:lpstr>Example</vt:lpstr>
      <vt:lpstr>Example</vt:lpstr>
      <vt:lpstr>Example</vt:lpstr>
      <vt:lpstr>Example</vt:lpstr>
      <vt:lpstr>Summary</vt:lpstr>
    </vt:vector>
  </TitlesOfParts>
  <Company>MyCompanyName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MyUserName</dc:creator>
  <cp:lastModifiedBy>NTS</cp:lastModifiedBy>
  <cp:revision>242</cp:revision>
  <dcterms:created xsi:type="dcterms:W3CDTF">2013-05-04T10:14:09Z</dcterms:created>
  <dcterms:modified xsi:type="dcterms:W3CDTF">2013-12-14T06:15:22Z</dcterms:modified>
</cp:coreProperties>
</file>