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Fira Code Light"/>
      <p:regular r:id="rId35"/>
      <p:bold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Bebas Neue"/>
      <p:regular r:id="rId41"/>
    </p:embeddedFont>
    <p:embeddedFont>
      <p:font typeface="Oswald Light"/>
      <p:regular r:id="rId42"/>
      <p:bold r:id="rId43"/>
    </p:embeddedFont>
    <p:embeddedFont>
      <p:font typeface="Fira Code"/>
      <p:regular r:id="rId44"/>
      <p:bold r:id="rId45"/>
    </p:embeddedFont>
    <p:embeddedFont>
      <p:font typeface="Inconsolata Medium"/>
      <p:regular r:id="rId46"/>
      <p:bold r:id="rId47"/>
    </p:embeddedFont>
    <p:embeddedFont>
      <p:font typeface="Oswald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2" name="AMAN SHARMA"/>
  <p:cmAuthor clrIdx="1" id="1" initials="" lastIdx="2" name="khashayar etemad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OswaldLight-regular.fntdata"/><Relationship Id="rId41" Type="http://schemas.openxmlformats.org/officeDocument/2006/relationships/font" Target="fonts/BebasNeue-regular.fntdata"/><Relationship Id="rId44" Type="http://schemas.openxmlformats.org/officeDocument/2006/relationships/font" Target="fonts/FiraCode-regular.fntdata"/><Relationship Id="rId43" Type="http://schemas.openxmlformats.org/officeDocument/2006/relationships/font" Target="fonts/OswaldLight-bold.fntdata"/><Relationship Id="rId46" Type="http://schemas.openxmlformats.org/officeDocument/2006/relationships/font" Target="fonts/InconsolataMedium-regular.fntdata"/><Relationship Id="rId45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InconsolataMedium-bold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FiraCodeLight-regular.fntdata"/><Relationship Id="rId34" Type="http://schemas.openxmlformats.org/officeDocument/2006/relationships/slide" Target="slides/slide29.xml"/><Relationship Id="rId37" Type="http://schemas.openxmlformats.org/officeDocument/2006/relationships/font" Target="fonts/Lato-regular.fntdata"/><Relationship Id="rId36" Type="http://schemas.openxmlformats.org/officeDocument/2006/relationships/font" Target="fonts/FiraCodeLight-bold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4T21:07:13.243">
    <p:pos x="6000" y="0"/>
    <p:text>slide number and our names</p:text>
  </p:cm>
  <p:cm authorId="1" idx="1" dt="2022-10-23T21:25:56.201">
    <p:pos x="6000" y="100"/>
    <p:text>https://github.com/SpoonLabs/sorald/issues/697</p:text>
  </p:cm>
  <p:cm authorId="1" idx="2" dt="2022-10-23T21:24:58.904">
    <p:pos x="6000" y="200"/>
    <p:text>24% of findbugs warnings were false positive at Google
Predicting Accurate and Actionable
Static Analysis Warnings: An Experimental Approach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2-10-24T21:48:35.537">
    <p:pos x="863" y="1332"/>
    <p:text>as we did with eclipse repairnator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24T21:28:39.280">
    <p:pos x="6000" y="0"/>
    <p:text>mention the number when talking about a rule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24T21:11:25.483">
    <p:pos x="6000" y="0"/>
    <p:text>1) give an overall view 
2) a slide before
3) dont have line 1 at first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24T21:17:54.707">
    <p:pos x="6000" y="0"/>
    <p:text>first say its real</p:text>
  </p:cm>
  <p:cm authorId="0" idx="5" dt="2022-10-24T18:37:49.039">
    <p:pos x="6000" y="100"/>
    <p:text>add meme - it aint much but its honest work; animate it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24T21:19:19.249">
    <p:pos x="6000" y="0"/>
    <p:text>brand spoon. spoon is this . spoon has 1.4k stars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0-24T22:13:10.947">
    <p:pos x="6000" y="0"/>
    <p:text>add thanks to eclipse repairnator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10-24T22:14:06.708">
    <p:pos x="453" y="1051"/>
    <p:text>mine command. you can just say that it is a maven plugin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10-24T21:29:14.283">
    <p:pos x="6000" y="0"/>
    <p:text>mention rules are chosen to be relevant in real world</p:text>
  </p:cm>
  <p:cm authorId="0" idx="10" dt="2022-10-24T21:24:12.482">
    <p:pos x="6000" y="100"/>
    <p:text>say 3 experiments at the end of this slide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2-10-24T21:32:48.515">
    <p:pos x="6000" y="0"/>
    <p:text>out of 29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ad8134ee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fad8134ee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7353408e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7353408e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65840171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65840171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717c607d93_76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717c607d93_76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717c607d93_76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717c607d93_76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717c607d93_76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717c607d93_76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717c607d93_76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717c607d93_76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717c607d93_76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717c607d93_76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7353408ea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7353408ea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717c607d93_114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717c607d93_114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181dd449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7181dd449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717c607d93_114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717c607d93_114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7353408e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7353408e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717c607d93_76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717c607d93_76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717c607d93_76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717c607d93_76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717c607d93_76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717c607d93_76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76afa990b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76afa990b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717c607d93_76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717c607d93_76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717c607d93_22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717c607d93_22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717c607d93_2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717c607d93_2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fad8134eea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fad8134eea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7181dd44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7181dd44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717c607d93_114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717c607d93_114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6584017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6584017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7353408eaa_1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7353408eaa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353408eaa_1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7353408eaa_1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ad8134ee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ad8134ee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ad8134ee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ad8134ee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" name="Google Shape;15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" name="Google Shape;17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4" name="Google Shape;11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7" name="Google Shape;137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8" name="Google Shape;138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9" name="Google Shape;149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2" name="Google Shape;152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9" name="Google Shape;159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0" name="Google Shape;160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3" name="Google Shape;163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0" name="Google Shape;170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4" name="Google Shape;174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1" name="Google Shape;181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8" name="Google Shape;198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9" name="Google Shape;199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" name="Google Shape;200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2" name="Google Shape;202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3" name="Google Shape;213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4" name="Google Shape;214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7" name="Google Shape;217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1" name="Google Shape;231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2" name="Google Shape;232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Google Shape;27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0" name="Google Shape;25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3" name="Google Shape;25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1" name="Google Shape;271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2" name="Google Shape;27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5" name="Google Shape;27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1" name="Google Shape;281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3" name="Google Shape;283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" name="Google Shape;285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6" name="Google Shape;286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87" name="Google Shape;287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0" name="Google Shape;290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8" name="Google Shape;298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00" name="Google Shape;300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3" name="Google Shape;303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5" name="Google Shape;30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1" name="Google Shape;321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4" name="Google Shape;324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6" name="Google Shape;326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7" name="Google Shape;327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3" name="Google Shape;333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" name="Google Shape;334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6" name="Google Shape;336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8" name="Google Shape;338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9" name="Google Shape;339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40" name="Google Shape;340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" name="Google Shape;343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44" name="Google Shape;344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5" name="Google Shape;345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8" name="Google Shape;348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0" name="Google Shape;350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1" name="Google Shape;351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57" name="Google Shape;357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8" name="Google Shape;358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1" name="Google Shape;361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62" name="Google Shape;362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64" name="Google Shape;364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7" name="Google Shape;367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70" name="Google Shape;37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3" name="Google Shape;37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5" name="Google Shape;375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76" name="Google Shape;376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80" name="Google Shape;380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" name="Google Shape;385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86" name="Google Shape;386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9" name="Google Shape;389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90" name="Google Shape;390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3" name="Google Shape;393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94" name="Google Shape;394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" name="Google Shape;395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96" name="Google Shape;396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8" name="Google Shape;398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99" name="Google Shape;399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" name="Google Shape;402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403" name="Google Shape;403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407" name="Google Shape;407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409" name="Google Shape;409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" name="Google Shape;41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>
  <p:cSld name="Rubrik och innehåll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>
            <p:ph type="title"/>
          </p:nvPr>
        </p:nvSpPr>
        <p:spPr>
          <a:xfrm>
            <a:off x="1060463" y="251752"/>
            <a:ext cx="755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idx="10" type="dt"/>
          </p:nvPr>
        </p:nvSpPr>
        <p:spPr>
          <a:xfrm>
            <a:off x="250825" y="4949520"/>
            <a:ext cx="2057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8"/>
          <p:cNvSpPr txBox="1"/>
          <p:nvPr>
            <p:ph idx="12" type="sldNum"/>
          </p:nvPr>
        </p:nvSpPr>
        <p:spPr>
          <a:xfrm>
            <a:off x="6835775" y="4949520"/>
            <a:ext cx="2057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28"/>
          <p:cNvSpPr txBox="1"/>
          <p:nvPr>
            <p:ph idx="1" type="body"/>
          </p:nvPr>
        </p:nvSpPr>
        <p:spPr>
          <a:xfrm>
            <a:off x="1062000" y="1112400"/>
            <a:ext cx="75597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7" name="Google Shape;37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" name="Google Shape;38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2" name="Google Shape;5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" name="Google Shape;5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2" name="Google Shape;62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5" name="Google Shape;65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72" name="Google Shape;72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3" name="Google Shape;73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3" name="Google Shape;83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" name="Google Shape;93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slide" Target="/ppt/slides/slide29.xm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Relationship Id="rId4" Type="http://schemas.openxmlformats.org/officeDocument/2006/relationships/slide" Target="/ppt/slides/slide29.xm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6.xml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7.xml"/><Relationship Id="rId4" Type="http://schemas.openxmlformats.org/officeDocument/2006/relationships/hyperlink" Target="https://github.com/SonarSource/sonar-scanner-cli" TargetMode="External"/><Relationship Id="rId5" Type="http://schemas.openxmlformats.org/officeDocument/2006/relationships/slide" Target="/ppt/slides/slide29.xm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9.xml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8.xml"/><Relationship Id="rId4" Type="http://schemas.openxmlformats.org/officeDocument/2006/relationships/slide" Target="/ppt/slides/slide29.xml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bit.ly/3EMCn6s" TargetMode="External"/><Relationship Id="rId22" Type="http://schemas.openxmlformats.org/officeDocument/2006/relationships/hyperlink" Target="https://bit.ly/3DG77Vh" TargetMode="External"/><Relationship Id="rId21" Type="http://schemas.openxmlformats.org/officeDocument/2006/relationships/hyperlink" Target="https://bit.ly/3EMCn6s" TargetMode="External"/><Relationship Id="rId24" Type="http://schemas.openxmlformats.org/officeDocument/2006/relationships/hyperlink" Target="https://bit.ly/3DG77Vh" TargetMode="External"/><Relationship Id="rId23" Type="http://schemas.openxmlformats.org/officeDocument/2006/relationships/hyperlink" Target="https://bit.ly/3DG77V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it.ly/3pLhYZb" TargetMode="External"/><Relationship Id="rId4" Type="http://schemas.openxmlformats.org/officeDocument/2006/relationships/hyperlink" Target="https://bit.ly/3pLhYZb" TargetMode="External"/><Relationship Id="rId9" Type="http://schemas.openxmlformats.org/officeDocument/2006/relationships/hyperlink" Target="https://bit.ly/3oCmSrN" TargetMode="External"/><Relationship Id="rId26" Type="http://schemas.openxmlformats.org/officeDocument/2006/relationships/image" Target="../media/image2.png"/><Relationship Id="rId25" Type="http://schemas.openxmlformats.org/officeDocument/2006/relationships/slide" Target="/ppt/slides/slide29.xml"/><Relationship Id="rId5" Type="http://schemas.openxmlformats.org/officeDocument/2006/relationships/hyperlink" Target="https://bit.ly/3IyINs2" TargetMode="External"/><Relationship Id="rId6" Type="http://schemas.openxmlformats.org/officeDocument/2006/relationships/hyperlink" Target="https://bit.ly/3lPe8wP" TargetMode="External"/><Relationship Id="rId7" Type="http://schemas.openxmlformats.org/officeDocument/2006/relationships/hyperlink" Target="https://bit.ly/3dyoa0X" TargetMode="External"/><Relationship Id="rId8" Type="http://schemas.openxmlformats.org/officeDocument/2006/relationships/hyperlink" Target="https://bit.ly/3dyoa0X" TargetMode="External"/><Relationship Id="rId11" Type="http://schemas.openxmlformats.org/officeDocument/2006/relationships/hyperlink" Target="https://bit.ly/3oCmSrN" TargetMode="External"/><Relationship Id="rId10" Type="http://schemas.openxmlformats.org/officeDocument/2006/relationships/hyperlink" Target="https://bit.ly/3oCmSrN" TargetMode="External"/><Relationship Id="rId13" Type="http://schemas.openxmlformats.org/officeDocument/2006/relationships/hyperlink" Target="https://bit.ly/3IyJq4S" TargetMode="External"/><Relationship Id="rId12" Type="http://schemas.openxmlformats.org/officeDocument/2006/relationships/hyperlink" Target="https://bit.ly/3oCmSrN" TargetMode="External"/><Relationship Id="rId15" Type="http://schemas.openxmlformats.org/officeDocument/2006/relationships/hyperlink" Target="https://bit.ly/31zTbPH" TargetMode="External"/><Relationship Id="rId14" Type="http://schemas.openxmlformats.org/officeDocument/2006/relationships/hyperlink" Target="https://bit.ly/3IyJq4S" TargetMode="External"/><Relationship Id="rId17" Type="http://schemas.openxmlformats.org/officeDocument/2006/relationships/hyperlink" Target="https://bit.ly/31zTkCJ" TargetMode="External"/><Relationship Id="rId16" Type="http://schemas.openxmlformats.org/officeDocument/2006/relationships/hyperlink" Target="https://bit.ly/31zTkCJ" TargetMode="External"/><Relationship Id="rId19" Type="http://schemas.openxmlformats.org/officeDocument/2006/relationships/hyperlink" Target="https://bit.ly/31zTkCJ" TargetMode="External"/><Relationship Id="rId18" Type="http://schemas.openxmlformats.org/officeDocument/2006/relationships/hyperlink" Target="https://bit.ly/31zTkCJ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hyperlink" Target="https://www.sonarsource.com/products/sonarlint/" TargetMode="External"/><Relationship Id="rId5" Type="http://schemas.openxmlformats.org/officeDocument/2006/relationships/slide" Target="/ppt/slides/slide29.xml"/><Relationship Id="rId6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0.xml"/><Relationship Id="rId4" Type="http://schemas.openxmlformats.org/officeDocument/2006/relationships/slide" Target="/ppt/slides/slide29.xml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hyperlink" Target="https://ieeexplore.ieee.org/document/9756950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github.com/SpoonLabs/sorald" TargetMode="External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9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slide" Target="/ppt/slides/slide29.xm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slide" Target="/ppt/slides/slide29.xml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9.xm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9.xm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9.xm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EclipseCon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27/10/2022</a:t>
            </a:r>
            <a:endParaRPr i="1" sz="1400">
              <a:solidFill>
                <a:schemeClr val="accent3"/>
              </a:solidFill>
            </a:endParaRPr>
          </a:p>
        </p:txBody>
      </p:sp>
      <p:sp>
        <p:nvSpPr>
          <p:cNvPr id="424" name="Google Shape;424;p29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/Let a bot deal with your static analysis warnings backlog</a:t>
            </a:r>
            <a:endParaRPr sz="3200"/>
          </a:p>
        </p:txBody>
      </p:sp>
      <p:grpSp>
        <p:nvGrpSpPr>
          <p:cNvPr id="425" name="Google Shape;425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6" name="Google Shape;426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9" name="Google Shape;429;p2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0" name="Google Shape;430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32" name="Google Shape;432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3" name="Google Shape;433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4" name="Google Shape;434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5" name="Google Shape;435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6" name="Google Shape;436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39" name="Google Shape;439;p29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" name="Google Shape;440;p29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9"/>
          <p:cNvSpPr/>
          <p:nvPr/>
        </p:nvSpPr>
        <p:spPr>
          <a:xfrm>
            <a:off x="4767625" y="1963575"/>
            <a:ext cx="3195300" cy="10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119" y="1970150"/>
            <a:ext cx="3179825" cy="9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9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4" name="Google Shape;7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65" name="Google Shape;76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8" name="Google Shape;76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69" name="Google Shape;76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1" name="Google Shape;77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2" name="Google Shape;77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73" name="Google Shape;77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4" name="Google Shape;77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5" name="Google Shape;77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76" name="Google Shape;77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8" name="Google Shape;778;p40"/>
          <p:cNvSpPr txBox="1"/>
          <p:nvPr>
            <p:ph type="title"/>
          </p:nvPr>
        </p:nvSpPr>
        <p:spPr>
          <a:xfrm>
            <a:off x="2763150" y="1316725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/ABSTRACT SYNTAX TREE</a:t>
            </a:r>
            <a:endParaRPr/>
          </a:p>
        </p:txBody>
      </p:sp>
      <p:sp>
        <p:nvSpPr>
          <p:cNvPr id="779" name="Google Shape;779;p40"/>
          <p:cNvSpPr txBox="1"/>
          <p:nvPr>
            <p:ph idx="1" type="subTitle"/>
          </p:nvPr>
        </p:nvSpPr>
        <p:spPr>
          <a:xfrm>
            <a:off x="2763150" y="2139875"/>
            <a:ext cx="36177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Syntax Tree (AST): tree to represent the structure of the program</a:t>
            </a:r>
            <a:endParaRPr/>
          </a:p>
        </p:txBody>
      </p:sp>
      <p:sp>
        <p:nvSpPr>
          <p:cNvPr id="780" name="Google Shape;780;p4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0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1015200" y="1977900"/>
            <a:ext cx="1701000" cy="11877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85" name="Google Shape;785;p40"/>
          <p:cNvGrpSpPr/>
          <p:nvPr/>
        </p:nvGrpSpPr>
        <p:grpSpPr>
          <a:xfrm>
            <a:off x="6621025" y="1733950"/>
            <a:ext cx="1618675" cy="1675600"/>
            <a:chOff x="1656850" y="2423000"/>
            <a:chExt cx="1618675" cy="1675600"/>
          </a:xfrm>
        </p:grpSpPr>
        <p:cxnSp>
          <p:nvCxnSpPr>
            <p:cNvPr id="786" name="Google Shape;786;p40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40"/>
            <p:cNvCxnSpPr>
              <a:endCxn id="788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89" name="Google Shape;789;p40"/>
            <p:cNvGrpSpPr/>
            <p:nvPr/>
          </p:nvGrpSpPr>
          <p:grpSpPr>
            <a:xfrm>
              <a:off x="2182825" y="2423000"/>
              <a:ext cx="590400" cy="472500"/>
              <a:chOff x="2182825" y="2423000"/>
              <a:chExt cx="590400" cy="472500"/>
            </a:xfrm>
          </p:grpSpPr>
          <p:sp>
            <p:nvSpPr>
              <p:cNvPr id="790" name="Google Shape;790;p40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791" name="Google Shape;791;p40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main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sp>
          <p:nvSpPr>
            <p:cNvPr id="788" name="Google Shape;788;p40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792" name="Google Shape;792;p40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endParaRPr sz="12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793" name="Google Shape;793;p40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794" name="Google Shape;794;p40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795" name="Google Shape;795;p40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return</a:t>
                </a:r>
                <a:endParaRPr sz="8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grpSp>
          <p:nvGrpSpPr>
            <p:cNvPr id="796" name="Google Shape;796;p40"/>
            <p:cNvGrpSpPr/>
            <p:nvPr/>
          </p:nvGrpSpPr>
          <p:grpSpPr>
            <a:xfrm>
              <a:off x="2685125" y="3626100"/>
              <a:ext cx="590400" cy="472500"/>
              <a:chOff x="2182825" y="2423000"/>
              <a:chExt cx="590400" cy="472500"/>
            </a:xfrm>
          </p:grpSpPr>
          <p:sp>
            <p:nvSpPr>
              <p:cNvPr id="797" name="Google Shape;797;p40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798" name="Google Shape;798;p40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0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799" name="Google Shape;799;p40"/>
            <p:cNvCxnSpPr>
              <a:stCxn id="794" idx="4"/>
              <a:endCxn id="797" idx="0"/>
            </p:cNvCxnSpPr>
            <p:nvPr/>
          </p:nvCxnSpPr>
          <p:spPr>
            <a:xfrm>
              <a:off x="2980325" y="3415300"/>
              <a:ext cx="0" cy="2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00" name="Google Shape;8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0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2" name="Google Shape;802;p40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8" name="Google Shape;808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1" name="Google Shape;811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2" name="Google Shape;812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5" name="Google Shape;815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6" name="Google Shape;816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8" name="Google Shape;818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9" name="Google Shape;819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41"/>
          <p:cNvSpPr txBox="1"/>
          <p:nvPr>
            <p:ph idx="1" type="subTitle"/>
          </p:nvPr>
        </p:nvSpPr>
        <p:spPr>
          <a:xfrm>
            <a:off x="1149300" y="1426625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/AST TRANSFORMATION</a:t>
            </a:r>
            <a:endParaRPr/>
          </a:p>
        </p:txBody>
      </p:sp>
      <p:sp>
        <p:nvSpPr>
          <p:cNvPr id="822" name="Google Shape;822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/SPOON</a:t>
            </a:r>
            <a:endParaRPr/>
          </a:p>
        </p:txBody>
      </p:sp>
      <p:sp>
        <p:nvSpPr>
          <p:cNvPr id="823" name="Google Shape;823;p4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1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8" name="Google Shape;828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1"/>
          <p:cNvSpPr txBox="1"/>
          <p:nvPr>
            <p:ph idx="1" type="subTitle"/>
          </p:nvPr>
        </p:nvSpPr>
        <p:spPr>
          <a:xfrm>
            <a:off x="5050200" y="1426625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/HIGH FIDELITY PRETTY-PRINTING</a:t>
            </a:r>
            <a:endParaRPr/>
          </a:p>
        </p:txBody>
      </p:sp>
      <p:grpSp>
        <p:nvGrpSpPr>
          <p:cNvPr id="832" name="Google Shape;832;p41"/>
          <p:cNvGrpSpPr/>
          <p:nvPr/>
        </p:nvGrpSpPr>
        <p:grpSpPr>
          <a:xfrm>
            <a:off x="891425" y="2202550"/>
            <a:ext cx="1618675" cy="1675600"/>
            <a:chOff x="1656850" y="2423000"/>
            <a:chExt cx="1618675" cy="1675600"/>
          </a:xfrm>
        </p:grpSpPr>
        <p:cxnSp>
          <p:nvCxnSpPr>
            <p:cNvPr id="833" name="Google Shape;833;p41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1"/>
            <p:cNvCxnSpPr>
              <a:endCxn id="835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36" name="Google Shape;836;p41"/>
            <p:cNvGrpSpPr/>
            <p:nvPr/>
          </p:nvGrpSpPr>
          <p:grpSpPr>
            <a:xfrm>
              <a:off x="2182825" y="2423000"/>
              <a:ext cx="590400" cy="472500"/>
              <a:chOff x="2182825" y="2423000"/>
              <a:chExt cx="590400" cy="472500"/>
            </a:xfrm>
          </p:grpSpPr>
          <p:sp>
            <p:nvSpPr>
              <p:cNvPr id="837" name="Google Shape;837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38" name="Google Shape;838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main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sp>
          <p:nvSpPr>
            <p:cNvPr id="835" name="Google Shape;835;p41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839" name="Google Shape;839;p41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endParaRPr sz="12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840" name="Google Shape;840;p41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841" name="Google Shape;841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42" name="Google Shape;842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return</a:t>
                </a:r>
                <a:endParaRPr sz="8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grpSp>
          <p:nvGrpSpPr>
            <p:cNvPr id="843" name="Google Shape;843;p41"/>
            <p:cNvGrpSpPr/>
            <p:nvPr/>
          </p:nvGrpSpPr>
          <p:grpSpPr>
            <a:xfrm>
              <a:off x="2685125" y="3626100"/>
              <a:ext cx="590400" cy="472500"/>
              <a:chOff x="2182825" y="2423000"/>
              <a:chExt cx="590400" cy="472500"/>
            </a:xfrm>
          </p:grpSpPr>
          <p:sp>
            <p:nvSpPr>
              <p:cNvPr id="844" name="Google Shape;844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 cap="flat" cmpd="sng" w="38100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45" name="Google Shape;845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0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846" name="Google Shape;846;p41"/>
            <p:cNvCxnSpPr>
              <a:stCxn id="841" idx="4"/>
              <a:endCxn id="844" idx="0"/>
            </p:cNvCxnSpPr>
            <p:nvPr/>
          </p:nvCxnSpPr>
          <p:spPr>
            <a:xfrm>
              <a:off x="2980325" y="3415300"/>
              <a:ext cx="0" cy="2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7" name="Google Shape;847;p41"/>
          <p:cNvGrpSpPr/>
          <p:nvPr/>
        </p:nvGrpSpPr>
        <p:grpSpPr>
          <a:xfrm>
            <a:off x="2775825" y="2202550"/>
            <a:ext cx="1618675" cy="1675600"/>
            <a:chOff x="1656850" y="2423000"/>
            <a:chExt cx="1618675" cy="1675600"/>
          </a:xfrm>
        </p:grpSpPr>
        <p:cxnSp>
          <p:nvCxnSpPr>
            <p:cNvPr id="848" name="Google Shape;848;p41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1"/>
            <p:cNvCxnSpPr>
              <a:endCxn id="850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1" name="Google Shape;851;p41"/>
            <p:cNvGrpSpPr/>
            <p:nvPr/>
          </p:nvGrpSpPr>
          <p:grpSpPr>
            <a:xfrm>
              <a:off x="2182825" y="2423000"/>
              <a:ext cx="590400" cy="472500"/>
              <a:chOff x="2182825" y="2423000"/>
              <a:chExt cx="590400" cy="472500"/>
            </a:xfrm>
          </p:grpSpPr>
          <p:sp>
            <p:nvSpPr>
              <p:cNvPr id="852" name="Google Shape;852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53" name="Google Shape;853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main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sp>
          <p:nvSpPr>
            <p:cNvPr id="850" name="Google Shape;850;p41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854" name="Google Shape;854;p41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endParaRPr sz="12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855" name="Google Shape;855;p41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856" name="Google Shape;856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57" name="Google Shape;857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return</a:t>
                </a:r>
                <a:endParaRPr sz="8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grpSp>
          <p:nvGrpSpPr>
            <p:cNvPr id="858" name="Google Shape;858;p41"/>
            <p:cNvGrpSpPr/>
            <p:nvPr/>
          </p:nvGrpSpPr>
          <p:grpSpPr>
            <a:xfrm>
              <a:off x="2685125" y="3626100"/>
              <a:ext cx="590400" cy="472500"/>
              <a:chOff x="2182825" y="2423000"/>
              <a:chExt cx="590400" cy="472500"/>
            </a:xfrm>
          </p:grpSpPr>
          <p:sp>
            <p:nvSpPr>
              <p:cNvPr id="859" name="Google Shape;859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60" name="Google Shape;860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861" name="Google Shape;861;p41"/>
            <p:cNvCxnSpPr>
              <a:stCxn id="856" idx="4"/>
              <a:endCxn id="859" idx="0"/>
            </p:cNvCxnSpPr>
            <p:nvPr/>
          </p:nvCxnSpPr>
          <p:spPr>
            <a:xfrm>
              <a:off x="2980325" y="3415300"/>
              <a:ext cx="0" cy="2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2" name="Google Shape;862;p41"/>
          <p:cNvGrpSpPr/>
          <p:nvPr/>
        </p:nvGrpSpPr>
        <p:grpSpPr>
          <a:xfrm>
            <a:off x="4783175" y="2202550"/>
            <a:ext cx="1618675" cy="1675600"/>
            <a:chOff x="1656850" y="2423000"/>
            <a:chExt cx="1618675" cy="1675600"/>
          </a:xfrm>
        </p:grpSpPr>
        <p:cxnSp>
          <p:nvCxnSpPr>
            <p:cNvPr id="863" name="Google Shape;863;p41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1"/>
            <p:cNvCxnSpPr>
              <a:endCxn id="865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6" name="Google Shape;866;p41"/>
            <p:cNvGrpSpPr/>
            <p:nvPr/>
          </p:nvGrpSpPr>
          <p:grpSpPr>
            <a:xfrm>
              <a:off x="2182825" y="2423000"/>
              <a:ext cx="590400" cy="472500"/>
              <a:chOff x="2182825" y="2423000"/>
              <a:chExt cx="590400" cy="472500"/>
            </a:xfrm>
          </p:grpSpPr>
          <p:sp>
            <p:nvSpPr>
              <p:cNvPr id="867" name="Google Shape;867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68" name="Google Shape;868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main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sp>
          <p:nvSpPr>
            <p:cNvPr id="865" name="Google Shape;865;p41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869" name="Google Shape;869;p41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int</a:t>
              </a:r>
              <a:endParaRPr sz="12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870" name="Google Shape;870;p41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871" name="Google Shape;871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72" name="Google Shape;872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return</a:t>
                </a:r>
                <a:endParaRPr sz="8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grpSp>
          <p:nvGrpSpPr>
            <p:cNvPr id="873" name="Google Shape;873;p41"/>
            <p:cNvGrpSpPr/>
            <p:nvPr/>
          </p:nvGrpSpPr>
          <p:grpSpPr>
            <a:xfrm>
              <a:off x="2685125" y="3626100"/>
              <a:ext cx="590400" cy="472500"/>
              <a:chOff x="2182825" y="2423000"/>
              <a:chExt cx="590400" cy="472500"/>
            </a:xfrm>
          </p:grpSpPr>
          <p:sp>
            <p:nvSpPr>
              <p:cNvPr id="874" name="Google Shape;874;p41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875" name="Google Shape;875;p41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1</a:t>
                </a:r>
                <a:endParaRPr sz="12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cxnSp>
          <p:nvCxnSpPr>
            <p:cNvPr id="876" name="Google Shape;876;p41"/>
            <p:cNvCxnSpPr>
              <a:stCxn id="871" idx="4"/>
              <a:endCxn id="874" idx="0"/>
            </p:cNvCxnSpPr>
            <p:nvPr/>
          </p:nvCxnSpPr>
          <p:spPr>
            <a:xfrm>
              <a:off x="2980325" y="3415300"/>
              <a:ext cx="0" cy="21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7" name="Google Shape;877;p41"/>
          <p:cNvSpPr/>
          <p:nvPr/>
        </p:nvSpPr>
        <p:spPr>
          <a:xfrm>
            <a:off x="6596225" y="2340450"/>
            <a:ext cx="1701000" cy="11877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accent5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8" name="Google Shape;87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1"/>
          <p:cNvSpPr txBox="1"/>
          <p:nvPr>
            <p:ph idx="2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lt1"/>
                </a:solidFill>
              </a:rPr>
              <a:t>27-10-2022 | Aman Sharma | Khashayar Etemadi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880" name="Google Shape;880;p41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2"/>
          <p:cNvSpPr txBox="1"/>
          <p:nvPr>
            <p:ph idx="4294967295"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/HOW SORALD WORKS: DEEP DIVE</a:t>
            </a:r>
            <a:endParaRPr/>
          </a:p>
        </p:txBody>
      </p:sp>
      <p:grpSp>
        <p:nvGrpSpPr>
          <p:cNvPr id="886" name="Google Shape;886;p42"/>
          <p:cNvGrpSpPr/>
          <p:nvPr/>
        </p:nvGrpSpPr>
        <p:grpSpPr>
          <a:xfrm>
            <a:off x="3617888" y="1271925"/>
            <a:ext cx="3088308" cy="452184"/>
            <a:chOff x="2092775" y="878675"/>
            <a:chExt cx="3088308" cy="452184"/>
          </a:xfrm>
        </p:grpSpPr>
        <p:sp>
          <p:nvSpPr>
            <p:cNvPr id="887" name="Google Shape;887;p42"/>
            <p:cNvSpPr/>
            <p:nvPr/>
          </p:nvSpPr>
          <p:spPr>
            <a:xfrm>
              <a:off x="2092775" y="878675"/>
              <a:ext cx="2971800" cy="410400"/>
            </a:xfrm>
            <a:prstGeom prst="flowChartAlternateProcess">
              <a:avLst/>
            </a:prstGeom>
            <a:solidFill>
              <a:srgbClr val="6FA8DC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Hey, Sorald! Repair this for me, please?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8" name="Google Shape;888;p42"/>
            <p:cNvSpPr txBox="1"/>
            <p:nvPr/>
          </p:nvSpPr>
          <p:spPr>
            <a:xfrm>
              <a:off x="4731983" y="1053959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04:20</a:t>
              </a:r>
              <a:endParaRPr sz="600"/>
            </a:p>
          </p:txBody>
        </p:sp>
      </p:grpSp>
      <p:grpSp>
        <p:nvGrpSpPr>
          <p:cNvPr id="889" name="Google Shape;889;p42"/>
          <p:cNvGrpSpPr/>
          <p:nvPr/>
        </p:nvGrpSpPr>
        <p:grpSpPr>
          <a:xfrm>
            <a:off x="1843963" y="1646857"/>
            <a:ext cx="3043150" cy="657043"/>
            <a:chOff x="603700" y="1326082"/>
            <a:chExt cx="3043150" cy="657043"/>
          </a:xfrm>
        </p:grpSpPr>
        <p:sp>
          <p:nvSpPr>
            <p:cNvPr id="890" name="Google Shape;890;p42"/>
            <p:cNvSpPr/>
            <p:nvPr/>
          </p:nvSpPr>
          <p:spPr>
            <a:xfrm>
              <a:off x="603700" y="1397350"/>
              <a:ext cx="2971800" cy="5655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On it. @sonarqube, do you find violations?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1" name="Google Shape;891;p42"/>
            <p:cNvSpPr txBox="1"/>
            <p:nvPr/>
          </p:nvSpPr>
          <p:spPr>
            <a:xfrm>
              <a:off x="3197750" y="1706225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04:21</a:t>
              </a:r>
              <a:endParaRPr sz="600"/>
            </a:p>
          </p:txBody>
        </p:sp>
        <p:sp>
          <p:nvSpPr>
            <p:cNvPr id="892" name="Google Shape;892;p42"/>
            <p:cNvSpPr txBox="1"/>
            <p:nvPr/>
          </p:nvSpPr>
          <p:spPr>
            <a:xfrm>
              <a:off x="646801" y="1326082"/>
              <a:ext cx="482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Sorald</a:t>
              </a:r>
              <a:endParaRPr sz="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3" name="Google Shape;893;p42"/>
          <p:cNvGrpSpPr/>
          <p:nvPr/>
        </p:nvGrpSpPr>
        <p:grpSpPr>
          <a:xfrm>
            <a:off x="1843963" y="2249850"/>
            <a:ext cx="3043172" cy="539682"/>
            <a:chOff x="603688" y="1983113"/>
            <a:chExt cx="3043172" cy="539682"/>
          </a:xfrm>
        </p:grpSpPr>
        <p:sp>
          <p:nvSpPr>
            <p:cNvPr id="894" name="Google Shape;894;p42"/>
            <p:cNvSpPr/>
            <p:nvPr/>
          </p:nvSpPr>
          <p:spPr>
            <a:xfrm>
              <a:off x="603688" y="2054388"/>
              <a:ext cx="2971800" cy="4104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Yes. I find S1132 at line 3 column 8.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5" name="Google Shape;895;p42"/>
            <p:cNvSpPr txBox="1"/>
            <p:nvPr/>
          </p:nvSpPr>
          <p:spPr>
            <a:xfrm>
              <a:off x="3197760" y="2245894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04:21</a:t>
              </a:r>
              <a:endParaRPr sz="600"/>
            </a:p>
          </p:txBody>
        </p:sp>
        <p:sp>
          <p:nvSpPr>
            <p:cNvPr id="896" name="Google Shape;896;p42"/>
            <p:cNvSpPr txBox="1"/>
            <p:nvPr/>
          </p:nvSpPr>
          <p:spPr>
            <a:xfrm>
              <a:off x="646786" y="1983113"/>
              <a:ext cx="11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00FF"/>
                  </a:solidFill>
                  <a:latin typeface="Lato"/>
                  <a:ea typeface="Lato"/>
                  <a:cs typeface="Lato"/>
                  <a:sym typeface="Lato"/>
                </a:rPr>
                <a:t>SonarQube</a:t>
              </a:r>
              <a:endParaRPr sz="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7" name="Google Shape;897;p42"/>
          <p:cNvGrpSpPr/>
          <p:nvPr/>
        </p:nvGrpSpPr>
        <p:grpSpPr>
          <a:xfrm>
            <a:off x="1843950" y="2703657"/>
            <a:ext cx="3043172" cy="539682"/>
            <a:chOff x="603688" y="1983113"/>
            <a:chExt cx="3043172" cy="539682"/>
          </a:xfrm>
        </p:grpSpPr>
        <p:sp>
          <p:nvSpPr>
            <p:cNvPr id="898" name="Google Shape;898;p42"/>
            <p:cNvSpPr/>
            <p:nvPr/>
          </p:nvSpPr>
          <p:spPr>
            <a:xfrm>
              <a:off x="603688" y="2054388"/>
              <a:ext cx="2971800" cy="4104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Let me do the AST transformation now :)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9" name="Google Shape;899;p42"/>
            <p:cNvSpPr txBox="1"/>
            <p:nvPr/>
          </p:nvSpPr>
          <p:spPr>
            <a:xfrm>
              <a:off x="3197760" y="2245894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04:21</a:t>
              </a:r>
              <a:endParaRPr sz="600"/>
            </a:p>
          </p:txBody>
        </p:sp>
        <p:sp>
          <p:nvSpPr>
            <p:cNvPr id="900" name="Google Shape;900;p42"/>
            <p:cNvSpPr txBox="1"/>
            <p:nvPr/>
          </p:nvSpPr>
          <p:spPr>
            <a:xfrm>
              <a:off x="646786" y="1983113"/>
              <a:ext cx="11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Sorald</a:t>
              </a:r>
              <a:endParaRPr sz="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01" name="Google Shape;901;p42"/>
          <p:cNvGrpSpPr/>
          <p:nvPr/>
        </p:nvGrpSpPr>
        <p:grpSpPr>
          <a:xfrm>
            <a:off x="1843975" y="3159828"/>
            <a:ext cx="3043172" cy="539682"/>
            <a:chOff x="603688" y="1983113"/>
            <a:chExt cx="3043172" cy="539682"/>
          </a:xfrm>
        </p:grpSpPr>
        <p:sp>
          <p:nvSpPr>
            <p:cNvPr id="902" name="Google Shape;902;p42"/>
            <p:cNvSpPr/>
            <p:nvPr/>
          </p:nvSpPr>
          <p:spPr>
            <a:xfrm>
              <a:off x="603688" y="2054388"/>
              <a:ext cx="2971800" cy="4104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@spoon, please make it pretty. :*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3" name="Google Shape;903;p42"/>
            <p:cNvSpPr txBox="1"/>
            <p:nvPr/>
          </p:nvSpPr>
          <p:spPr>
            <a:xfrm>
              <a:off x="3197760" y="2245894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04:21</a:t>
              </a:r>
              <a:endParaRPr sz="600"/>
            </a:p>
          </p:txBody>
        </p:sp>
        <p:sp>
          <p:nvSpPr>
            <p:cNvPr id="904" name="Google Shape;904;p42"/>
            <p:cNvSpPr txBox="1"/>
            <p:nvPr/>
          </p:nvSpPr>
          <p:spPr>
            <a:xfrm>
              <a:off x="646786" y="1983113"/>
              <a:ext cx="11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Sorald</a:t>
              </a:r>
              <a:endParaRPr sz="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1843975" y="3613654"/>
            <a:ext cx="3043172" cy="539682"/>
            <a:chOff x="603688" y="1983113"/>
            <a:chExt cx="3043172" cy="539682"/>
          </a:xfrm>
        </p:grpSpPr>
        <p:sp>
          <p:nvSpPr>
            <p:cNvPr id="906" name="Google Shape;906;p42"/>
            <p:cNvSpPr/>
            <p:nvPr/>
          </p:nvSpPr>
          <p:spPr>
            <a:xfrm>
              <a:off x="603688" y="2054388"/>
              <a:ext cx="2971800" cy="4104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Sure thing. @user, here you go!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7" name="Google Shape;907;p42"/>
            <p:cNvSpPr txBox="1"/>
            <p:nvPr/>
          </p:nvSpPr>
          <p:spPr>
            <a:xfrm>
              <a:off x="3197760" y="2245894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04:22</a:t>
              </a:r>
              <a:endParaRPr sz="600"/>
            </a:p>
          </p:txBody>
        </p:sp>
        <p:sp>
          <p:nvSpPr>
            <p:cNvPr id="908" name="Google Shape;908;p42"/>
            <p:cNvSpPr txBox="1"/>
            <p:nvPr/>
          </p:nvSpPr>
          <p:spPr>
            <a:xfrm>
              <a:off x="646786" y="1983113"/>
              <a:ext cx="11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6AA84F"/>
                  </a:solidFill>
                  <a:latin typeface="Lato"/>
                  <a:ea typeface="Lato"/>
                  <a:cs typeface="Lato"/>
                  <a:sym typeface="Lato"/>
                </a:rPr>
                <a:t>Spoon</a:t>
              </a:r>
              <a:endParaRPr sz="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09" name="Google Shape;909;p42"/>
          <p:cNvGrpSpPr/>
          <p:nvPr/>
        </p:nvGrpSpPr>
        <p:grpSpPr>
          <a:xfrm>
            <a:off x="3617888" y="4138851"/>
            <a:ext cx="3088308" cy="452184"/>
            <a:chOff x="2092775" y="878675"/>
            <a:chExt cx="3088308" cy="452184"/>
          </a:xfrm>
        </p:grpSpPr>
        <p:sp>
          <p:nvSpPr>
            <p:cNvPr id="910" name="Google Shape;910;p42"/>
            <p:cNvSpPr/>
            <p:nvPr/>
          </p:nvSpPr>
          <p:spPr>
            <a:xfrm>
              <a:off x="2092775" y="878675"/>
              <a:ext cx="2971800" cy="410400"/>
            </a:xfrm>
            <a:prstGeom prst="flowChartAlternateProcess">
              <a:avLst/>
            </a:prstGeom>
            <a:solidFill>
              <a:srgbClr val="6FA8DC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0000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So grateful to all of you &lt;3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1" name="Google Shape;911;p42"/>
            <p:cNvSpPr txBox="1"/>
            <p:nvPr/>
          </p:nvSpPr>
          <p:spPr>
            <a:xfrm>
              <a:off x="4731983" y="1053959"/>
              <a:ext cx="44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04:22</a:t>
              </a:r>
              <a:endParaRPr sz="600"/>
            </a:p>
          </p:txBody>
        </p:sp>
      </p:grpSp>
      <p:sp>
        <p:nvSpPr>
          <p:cNvPr id="912" name="Google Shape;912;p42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2"/>
          <p:cNvSpPr/>
          <p:nvPr/>
        </p:nvSpPr>
        <p:spPr>
          <a:xfrm>
            <a:off x="8108750" y="4777500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4" name="Google Shape;9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2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6" name="Google Shape;916;p42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3"/>
          <p:cNvGrpSpPr/>
          <p:nvPr/>
        </p:nvGrpSpPr>
        <p:grpSpPr>
          <a:xfrm>
            <a:off x="6493258" y="1880663"/>
            <a:ext cx="737100" cy="737100"/>
            <a:chOff x="991075" y="1881675"/>
            <a:chExt cx="737100" cy="737100"/>
          </a:xfrm>
        </p:grpSpPr>
        <p:sp>
          <p:nvSpPr>
            <p:cNvPr id="922" name="Google Shape;922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3"/>
          <p:cNvGrpSpPr/>
          <p:nvPr/>
        </p:nvGrpSpPr>
        <p:grpSpPr>
          <a:xfrm>
            <a:off x="2816208" y="1880663"/>
            <a:ext cx="737100" cy="737100"/>
            <a:chOff x="991075" y="1881675"/>
            <a:chExt cx="737100" cy="737100"/>
          </a:xfrm>
        </p:grpSpPr>
        <p:sp>
          <p:nvSpPr>
            <p:cNvPr id="925" name="Google Shape;925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4648208" y="1880663"/>
            <a:ext cx="737100" cy="737100"/>
            <a:chOff x="991075" y="1881675"/>
            <a:chExt cx="737100" cy="737100"/>
          </a:xfrm>
        </p:grpSpPr>
        <p:sp>
          <p:nvSpPr>
            <p:cNvPr id="928" name="Google Shape;928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43"/>
          <p:cNvSpPr txBox="1"/>
          <p:nvPr>
            <p:ph idx="4294967295"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"/>
              <a:t>DEEP DIVE 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31" name="Google Shape;931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2" name="Google Shape;932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5" name="Google Shape;935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6" name="Google Shape;936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8" name="Google Shape;938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0" name="Google Shape;940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1" name="Google Shape;941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42" name="Google Shape;942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3" name="Google Shape;943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45" name="Google Shape;945;p43"/>
          <p:cNvCxnSpPr/>
          <p:nvPr/>
        </p:nvCxnSpPr>
        <p:spPr>
          <a:xfrm>
            <a:off x="1885663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6" name="Google Shape;946;p43"/>
          <p:cNvCxnSpPr/>
          <p:nvPr/>
        </p:nvCxnSpPr>
        <p:spPr>
          <a:xfrm>
            <a:off x="3730688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43"/>
          <p:cNvCxnSpPr/>
          <p:nvPr/>
        </p:nvCxnSpPr>
        <p:spPr>
          <a:xfrm>
            <a:off x="5569213" y="2249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48" name="Google Shape;948;p43"/>
          <p:cNvGrpSpPr/>
          <p:nvPr/>
        </p:nvGrpSpPr>
        <p:grpSpPr>
          <a:xfrm>
            <a:off x="958146" y="1880663"/>
            <a:ext cx="737100" cy="737100"/>
            <a:chOff x="991075" y="1881675"/>
            <a:chExt cx="737100" cy="737100"/>
          </a:xfrm>
        </p:grpSpPr>
        <p:sp>
          <p:nvSpPr>
            <p:cNvPr id="949" name="Google Shape;949;p4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3C3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4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3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3"/>
          <p:cNvSpPr txBox="1"/>
          <p:nvPr/>
        </p:nvSpPr>
        <p:spPr>
          <a:xfrm>
            <a:off x="960400" y="2049125"/>
            <a:ext cx="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6" name="Google Shape;956;p43"/>
          <p:cNvSpPr txBox="1"/>
          <p:nvPr/>
        </p:nvSpPr>
        <p:spPr>
          <a:xfrm>
            <a:off x="2811925" y="2049125"/>
            <a:ext cx="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7" name="Google Shape;957;p43"/>
          <p:cNvSpPr txBox="1"/>
          <p:nvPr/>
        </p:nvSpPr>
        <p:spPr>
          <a:xfrm>
            <a:off x="4656963" y="2049125"/>
            <a:ext cx="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8" name="Google Shape;958;p43"/>
          <p:cNvSpPr txBox="1"/>
          <p:nvPr/>
        </p:nvSpPr>
        <p:spPr>
          <a:xfrm>
            <a:off x="6488963" y="2049125"/>
            <a:ext cx="7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9" name="Google Shape;959;p43"/>
          <p:cNvSpPr/>
          <p:nvPr/>
        </p:nvSpPr>
        <p:spPr>
          <a:xfrm>
            <a:off x="286625" y="2895200"/>
            <a:ext cx="2074800" cy="9582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1</a:t>
            </a:r>
            <a:r>
              <a:rPr lang="en" sz="1000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String 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a = null;</a:t>
            </a:r>
            <a:endParaRPr sz="1000">
              <a:solidFill>
                <a:schemeClr val="lt1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2</a:t>
            </a:r>
            <a:endParaRPr sz="1000">
              <a:solidFill>
                <a:schemeClr val="lt2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3</a:t>
            </a:r>
            <a:r>
              <a:rPr lang="en" sz="1000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return 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a.</a:t>
            </a:r>
            <a:r>
              <a:rPr lang="en" sz="1000">
                <a:solidFill>
                  <a:schemeClr val="accent4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equals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(</a:t>
            </a:r>
            <a:r>
              <a:rPr lang="en" sz="1000">
                <a:solidFill>
                  <a:srgbClr val="6AA84F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“foo”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60" name="Google Shape;960;p43"/>
          <p:cNvGrpSpPr/>
          <p:nvPr/>
        </p:nvGrpSpPr>
        <p:grpSpPr>
          <a:xfrm>
            <a:off x="2414038" y="2878150"/>
            <a:ext cx="1618675" cy="992300"/>
            <a:chOff x="1656850" y="2423000"/>
            <a:chExt cx="1618675" cy="992300"/>
          </a:xfrm>
        </p:grpSpPr>
        <p:cxnSp>
          <p:nvCxnSpPr>
            <p:cNvPr id="961" name="Google Shape;961;p43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43"/>
            <p:cNvCxnSpPr>
              <a:endCxn id="963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4" name="Google Shape;964;p43"/>
            <p:cNvSpPr/>
            <p:nvPr/>
          </p:nvSpPr>
          <p:spPr>
            <a:xfrm>
              <a:off x="2241775" y="2423000"/>
              <a:ext cx="472500" cy="47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965" name="Google Shape;965;p43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a</a:t>
              </a:r>
              <a:endParaRPr sz="12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966" name="Google Shape;966;p43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967" name="Google Shape;967;p43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 cap="flat" cmpd="sng" w="38100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968" name="Google Shape;968;p43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“foo”</a:t>
                </a:r>
                <a:endParaRPr sz="10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grpSp>
        <p:nvGrpSpPr>
          <p:cNvPr id="969" name="Google Shape;969;p43"/>
          <p:cNvGrpSpPr/>
          <p:nvPr/>
        </p:nvGrpSpPr>
        <p:grpSpPr>
          <a:xfrm>
            <a:off x="4345713" y="2895200"/>
            <a:ext cx="1618675" cy="992300"/>
            <a:chOff x="1656850" y="2423000"/>
            <a:chExt cx="1618675" cy="992300"/>
          </a:xfrm>
        </p:grpSpPr>
        <p:cxnSp>
          <p:nvCxnSpPr>
            <p:cNvPr id="970" name="Google Shape;970;p43"/>
            <p:cNvCxnSpPr/>
            <p:nvPr/>
          </p:nvCxnSpPr>
          <p:spPr>
            <a:xfrm rot="10800000">
              <a:off x="2606800" y="2808000"/>
              <a:ext cx="2055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43"/>
            <p:cNvCxnSpPr>
              <a:endCxn id="972" idx="7"/>
            </p:cNvCxnSpPr>
            <p:nvPr/>
          </p:nvCxnSpPr>
          <p:spPr>
            <a:xfrm flipH="1">
              <a:off x="2119104" y="2777696"/>
              <a:ext cx="234300" cy="23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3" name="Google Shape;973;p43"/>
            <p:cNvGrpSpPr/>
            <p:nvPr/>
          </p:nvGrpSpPr>
          <p:grpSpPr>
            <a:xfrm>
              <a:off x="2182825" y="2423000"/>
              <a:ext cx="590400" cy="472500"/>
              <a:chOff x="2182825" y="2423000"/>
              <a:chExt cx="590400" cy="472500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975" name="Google Shape;975;p43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accent5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.equals</a:t>
                </a:r>
                <a:endParaRPr sz="700">
                  <a:solidFill>
                    <a:schemeClr val="accent5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  <p:sp>
          <p:nvSpPr>
            <p:cNvPr id="972" name="Google Shape;972;p43"/>
            <p:cNvSpPr/>
            <p:nvPr/>
          </p:nvSpPr>
          <p:spPr>
            <a:xfrm>
              <a:off x="1715800" y="2942800"/>
              <a:ext cx="472500" cy="472500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accent5"/>
                </a:solidFill>
                <a:latin typeface="Fira Code Light"/>
                <a:ea typeface="Fira Code Light"/>
                <a:cs typeface="Fira Code Light"/>
                <a:sym typeface="Fira Code Light"/>
              </a:endParaRPr>
            </a:p>
          </p:txBody>
        </p:sp>
        <p:sp>
          <p:nvSpPr>
            <p:cNvPr id="976" name="Google Shape;976;p43"/>
            <p:cNvSpPr txBox="1"/>
            <p:nvPr/>
          </p:nvSpPr>
          <p:spPr>
            <a:xfrm>
              <a:off x="1656850" y="2994400"/>
              <a:ext cx="59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rPr>
                <a:t>“foo”</a:t>
              </a:r>
              <a:endParaRPr sz="1000">
                <a:solidFill>
                  <a:srgbClr val="99000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grpSp>
          <p:nvGrpSpPr>
            <p:cNvPr id="977" name="Google Shape;977;p43"/>
            <p:cNvGrpSpPr/>
            <p:nvPr/>
          </p:nvGrpSpPr>
          <p:grpSpPr>
            <a:xfrm>
              <a:off x="2685125" y="2942800"/>
              <a:ext cx="590400" cy="472500"/>
              <a:chOff x="2182825" y="2423000"/>
              <a:chExt cx="590400" cy="472500"/>
            </a:xfrm>
          </p:grpSpPr>
          <p:sp>
            <p:nvSpPr>
              <p:cNvPr id="978" name="Google Shape;978;p43"/>
              <p:cNvSpPr/>
              <p:nvPr/>
            </p:nvSpPr>
            <p:spPr>
              <a:xfrm>
                <a:off x="2241775" y="2423000"/>
                <a:ext cx="472500" cy="472500"/>
              </a:xfrm>
              <a:prstGeom prst="ellipse">
                <a:avLst/>
              </a:prstGeom>
              <a:solidFill>
                <a:schemeClr val="accent2"/>
              </a:solidFill>
              <a:ln cap="flat" cmpd="sng" w="38100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accent5"/>
                  </a:solidFill>
                  <a:latin typeface="Fira Code Light"/>
                  <a:ea typeface="Fira Code Light"/>
                  <a:cs typeface="Fira Code Light"/>
                  <a:sym typeface="Fira Code Light"/>
                </a:endParaRPr>
              </a:p>
            </p:txBody>
          </p:sp>
          <p:sp>
            <p:nvSpPr>
              <p:cNvPr id="979" name="Google Shape;979;p43"/>
              <p:cNvSpPr txBox="1"/>
              <p:nvPr/>
            </p:nvSpPr>
            <p:spPr>
              <a:xfrm>
                <a:off x="2182825" y="2474600"/>
                <a:ext cx="59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990000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a</a:t>
                </a:r>
                <a:endParaRPr sz="1200">
                  <a:solidFill>
                    <a:srgbClr val="990000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sp>
        <p:nvSpPr>
          <p:cNvPr id="980" name="Google Shape;980;p43"/>
          <p:cNvSpPr/>
          <p:nvPr/>
        </p:nvSpPr>
        <p:spPr>
          <a:xfrm>
            <a:off x="6228225" y="2895200"/>
            <a:ext cx="2476500" cy="9582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1</a:t>
            </a:r>
            <a:r>
              <a:rPr lang="en" sz="1000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String 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a = null;</a:t>
            </a:r>
            <a:endParaRPr sz="1000">
              <a:solidFill>
                <a:schemeClr val="lt1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2</a:t>
            </a:r>
            <a:endParaRPr sz="1000">
              <a:solidFill>
                <a:schemeClr val="lt2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3</a:t>
            </a:r>
            <a:r>
              <a:rPr lang="en" sz="1000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 return </a:t>
            </a:r>
            <a:r>
              <a:rPr lang="en" sz="1000">
                <a:solidFill>
                  <a:srgbClr val="6AA84F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“foo”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.</a:t>
            </a:r>
            <a:r>
              <a:rPr lang="en" sz="1000">
                <a:solidFill>
                  <a:schemeClr val="accent4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equals</a:t>
            </a:r>
            <a:r>
              <a:rPr lang="en" sz="1000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(a);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1" name="Google Shape;981;p43"/>
          <p:cNvSpPr/>
          <p:nvPr/>
        </p:nvSpPr>
        <p:spPr>
          <a:xfrm>
            <a:off x="8279800" y="4731325"/>
            <a:ext cx="604800" cy="2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3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3" name="Google Shape;9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43"/>
          <p:cNvSpPr txBox="1"/>
          <p:nvPr/>
        </p:nvSpPr>
        <p:spPr>
          <a:xfrm>
            <a:off x="2928188" y="2922350"/>
            <a:ext cx="5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.equals</a:t>
            </a:r>
            <a:endParaRPr sz="700">
              <a:solidFill>
                <a:schemeClr val="accent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1907163" y="1826525"/>
            <a:ext cx="690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S1132</a:t>
            </a: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6" name="Google Shape;986;p43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7" name="Google Shape;987;p43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4"/>
          <p:cNvSpPr txBox="1"/>
          <p:nvPr>
            <p:ph idx="4294967295"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/SOURCE CODE EXAMPLE</a:t>
            </a:r>
            <a:endParaRPr/>
          </a:p>
        </p:txBody>
      </p:sp>
      <p:sp>
        <p:nvSpPr>
          <p:cNvPr id="993" name="Google Shape;993;p44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8108750" y="4777500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44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7" name="Google Shape;997;p44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8" name="Google Shape;9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200" y="1265100"/>
            <a:ext cx="6099590" cy="334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5"/>
          <p:cNvSpPr txBox="1"/>
          <p:nvPr>
            <p:ph idx="4294967295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/WAYS TO USE SORALD</a:t>
            </a:r>
            <a:endParaRPr/>
          </a:p>
        </p:txBody>
      </p:sp>
      <p:sp>
        <p:nvSpPr>
          <p:cNvPr id="1004" name="Google Shape;1004;p45"/>
          <p:cNvSpPr/>
          <p:nvPr/>
        </p:nvSpPr>
        <p:spPr>
          <a:xfrm>
            <a:off x="720000" y="1211800"/>
            <a:ext cx="4114800" cy="10059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45"/>
          <p:cNvGrpSpPr/>
          <p:nvPr/>
        </p:nvGrpSpPr>
        <p:grpSpPr>
          <a:xfrm>
            <a:off x="880823" y="1500211"/>
            <a:ext cx="546060" cy="429098"/>
            <a:chOff x="3075107" y="1965828"/>
            <a:chExt cx="405691" cy="350656"/>
          </a:xfrm>
        </p:grpSpPr>
        <p:sp>
          <p:nvSpPr>
            <p:cNvPr id="1006" name="Google Shape;1006;p45"/>
            <p:cNvSpPr/>
            <p:nvPr/>
          </p:nvSpPr>
          <p:spPr>
            <a:xfrm>
              <a:off x="3262704" y="1965828"/>
              <a:ext cx="218094" cy="237315"/>
            </a:xfrm>
            <a:custGeom>
              <a:rect b="b" l="l" r="r" t="t"/>
              <a:pathLst>
                <a:path extrusionOk="0" h="8297" w="7625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75107" y="1965828"/>
              <a:ext cx="204193" cy="237315"/>
            </a:xfrm>
            <a:custGeom>
              <a:rect b="b" l="l" r="r" t="t"/>
              <a:pathLst>
                <a:path extrusionOk="0" h="8297" w="7139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3262704" y="2239574"/>
              <a:ext cx="82861" cy="66301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3210335" y="2239574"/>
              <a:ext cx="68961" cy="66301"/>
            </a:xfrm>
            <a:custGeom>
              <a:rect b="b" l="l" r="r" t="t"/>
              <a:pathLst>
                <a:path extrusionOk="0" h="2318" w="2411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3271313" y="2291943"/>
              <a:ext cx="113380" cy="24541"/>
            </a:xfrm>
            <a:custGeom>
              <a:rect b="b" l="l" r="r" t="t"/>
              <a:pathLst>
                <a:path extrusionOk="0" h="858" w="3964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3174526" y="2291943"/>
              <a:ext cx="104771" cy="24541"/>
            </a:xfrm>
            <a:custGeom>
              <a:rect b="b" l="l" r="r" t="t"/>
              <a:pathLst>
                <a:path extrusionOk="0" h="858" w="3663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3262704" y="2186546"/>
              <a:ext cx="218094" cy="66301"/>
            </a:xfrm>
            <a:custGeom>
              <a:rect b="b" l="l" r="r" t="t"/>
              <a:pathLst>
                <a:path extrusionOk="0" h="2318" w="7625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3075107" y="2186546"/>
              <a:ext cx="204193" cy="66301"/>
            </a:xfrm>
            <a:custGeom>
              <a:rect b="b" l="l" r="r" t="t"/>
              <a:pathLst>
                <a:path extrusionOk="0" h="2318" w="7139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169235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3318362" y="2010218"/>
              <a:ext cx="71621" cy="135261"/>
            </a:xfrm>
            <a:custGeom>
              <a:rect b="b" l="l" r="r" t="t"/>
              <a:pathLst>
                <a:path extrusionOk="0" h="4729" w="2504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3265335" y="2010218"/>
              <a:ext cx="25227" cy="135261"/>
            </a:xfrm>
            <a:custGeom>
              <a:rect b="b" l="l" r="r" t="t"/>
              <a:pathLst>
                <a:path extrusionOk="0" h="4729" w="882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45"/>
          <p:cNvSpPr txBox="1"/>
          <p:nvPr/>
        </p:nvSpPr>
        <p:spPr>
          <a:xfrm>
            <a:off x="1486650" y="145105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720000" y="2379900"/>
            <a:ext cx="4114800" cy="10059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1486650" y="2626975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20" name="Google Shape;10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99" y="2772525"/>
            <a:ext cx="665600" cy="1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45"/>
          <p:cNvSpPr/>
          <p:nvPr/>
        </p:nvSpPr>
        <p:spPr>
          <a:xfrm>
            <a:off x="720000" y="3495700"/>
            <a:ext cx="4114800" cy="10059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2" name="Google Shape;10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500" y="3692453"/>
            <a:ext cx="736700" cy="61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45"/>
          <p:cNvSpPr/>
          <p:nvPr/>
        </p:nvSpPr>
        <p:spPr>
          <a:xfrm>
            <a:off x="1746000" y="2672650"/>
            <a:ext cx="2966100" cy="3681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mvn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sorald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repair</a:t>
            </a:r>
            <a:endParaRPr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4" name="Google Shape;10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725" y="3768813"/>
            <a:ext cx="3158275" cy="4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45"/>
          <p:cNvSpPr/>
          <p:nvPr/>
        </p:nvSpPr>
        <p:spPr>
          <a:xfrm>
            <a:off x="1746000" y="1549175"/>
            <a:ext cx="2966100" cy="3681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java -jar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sorald.jar </a:t>
            </a:r>
            <a:r>
              <a:rPr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repair</a:t>
            </a:r>
            <a:endParaRPr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6" name="Google Shape;1026;p45"/>
          <p:cNvSpPr txBox="1"/>
          <p:nvPr/>
        </p:nvSpPr>
        <p:spPr>
          <a:xfrm>
            <a:off x="5778975" y="1211800"/>
            <a:ext cx="25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Choose your favourite: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7" name="Google Shape;1027;p45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5"/>
          <p:cNvSpPr/>
          <p:nvPr/>
        </p:nvSpPr>
        <p:spPr>
          <a:xfrm>
            <a:off x="8137725" y="4787150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45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1" name="Google Shape;1031;p45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2" name="Google Shape;103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9450" y="2038800"/>
            <a:ext cx="1575600" cy="1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6"/>
          <p:cNvSpPr txBox="1"/>
          <p:nvPr>
            <p:ph idx="4294967295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 (STEPS)</a:t>
            </a:r>
            <a:endParaRPr/>
          </a:p>
        </p:txBody>
      </p:sp>
      <p:sp>
        <p:nvSpPr>
          <p:cNvPr id="1038" name="Google Shape;1038;p46"/>
          <p:cNvSpPr/>
          <p:nvPr/>
        </p:nvSpPr>
        <p:spPr>
          <a:xfrm>
            <a:off x="867113" y="1211800"/>
            <a:ext cx="1796100" cy="30036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6"/>
          <p:cNvSpPr/>
          <p:nvPr/>
        </p:nvSpPr>
        <p:spPr>
          <a:xfrm>
            <a:off x="8137725" y="4787150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46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3" name="Google Shape;1043;p46"/>
          <p:cNvSpPr/>
          <p:nvPr/>
        </p:nvSpPr>
        <p:spPr>
          <a:xfrm>
            <a:off x="2738338" y="1211800"/>
            <a:ext cx="1796100" cy="30036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4609563" y="1211800"/>
            <a:ext cx="1796100" cy="30036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6"/>
          <p:cNvSpPr/>
          <p:nvPr/>
        </p:nvSpPr>
        <p:spPr>
          <a:xfrm>
            <a:off x="6480788" y="1211800"/>
            <a:ext cx="1796100" cy="30036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1042440" y="1410393"/>
            <a:ext cx="737100" cy="737100"/>
            <a:chOff x="991075" y="1881675"/>
            <a:chExt cx="737100" cy="737100"/>
          </a:xfrm>
        </p:grpSpPr>
        <p:sp>
          <p:nvSpPr>
            <p:cNvPr id="1048" name="Google Shape;1048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0" name="Google Shape;10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64" y="1545100"/>
            <a:ext cx="561468" cy="46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1" name="Google Shape;1051;p46"/>
          <p:cNvGrpSpPr/>
          <p:nvPr/>
        </p:nvGrpSpPr>
        <p:grpSpPr>
          <a:xfrm>
            <a:off x="3013946" y="1486593"/>
            <a:ext cx="737100" cy="737100"/>
            <a:chOff x="991075" y="1881675"/>
            <a:chExt cx="737100" cy="737100"/>
          </a:xfrm>
        </p:grpSpPr>
        <p:sp>
          <p:nvSpPr>
            <p:cNvPr id="1052" name="Google Shape;1052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6"/>
          <p:cNvGrpSpPr/>
          <p:nvPr/>
        </p:nvGrpSpPr>
        <p:grpSpPr>
          <a:xfrm>
            <a:off x="3174576" y="1621252"/>
            <a:ext cx="433870" cy="440639"/>
            <a:chOff x="1750184" y="2413530"/>
            <a:chExt cx="359730" cy="359441"/>
          </a:xfrm>
        </p:grpSpPr>
        <p:sp>
          <p:nvSpPr>
            <p:cNvPr id="1055" name="Google Shape;1055;p46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6"/>
          <p:cNvGrpSpPr/>
          <p:nvPr/>
        </p:nvGrpSpPr>
        <p:grpSpPr>
          <a:xfrm>
            <a:off x="4853776" y="1486618"/>
            <a:ext cx="737100" cy="737100"/>
            <a:chOff x="991075" y="1881675"/>
            <a:chExt cx="737100" cy="737100"/>
          </a:xfrm>
        </p:grpSpPr>
        <p:sp>
          <p:nvSpPr>
            <p:cNvPr id="1067" name="Google Shape;1067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9" name="Google Shape;10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64" y="1621325"/>
            <a:ext cx="561468" cy="46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46"/>
          <p:cNvGrpSpPr/>
          <p:nvPr/>
        </p:nvGrpSpPr>
        <p:grpSpPr>
          <a:xfrm>
            <a:off x="6747746" y="1486593"/>
            <a:ext cx="737100" cy="737100"/>
            <a:chOff x="991075" y="1881675"/>
            <a:chExt cx="737100" cy="737100"/>
          </a:xfrm>
        </p:grpSpPr>
        <p:sp>
          <p:nvSpPr>
            <p:cNvPr id="1071" name="Google Shape;1071;p46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6"/>
          <p:cNvGrpSpPr/>
          <p:nvPr/>
        </p:nvGrpSpPr>
        <p:grpSpPr>
          <a:xfrm>
            <a:off x="6934081" y="1672762"/>
            <a:ext cx="364441" cy="364834"/>
            <a:chOff x="6086331" y="2905337"/>
            <a:chExt cx="364441" cy="364834"/>
          </a:xfrm>
        </p:grpSpPr>
        <p:sp>
          <p:nvSpPr>
            <p:cNvPr id="1074" name="Google Shape;1074;p46"/>
            <p:cNvSpPr/>
            <p:nvPr/>
          </p:nvSpPr>
          <p:spPr>
            <a:xfrm>
              <a:off x="6086331" y="2905337"/>
              <a:ext cx="277407" cy="277433"/>
            </a:xfrm>
            <a:custGeom>
              <a:rect b="b" l="l" r="r" t="t"/>
              <a:pathLst>
                <a:path extrusionOk="0" h="10583" w="10582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143480" y="2983301"/>
              <a:ext cx="142321" cy="121821"/>
            </a:xfrm>
            <a:custGeom>
              <a:rect b="b" l="l" r="r" t="t"/>
              <a:pathLst>
                <a:path extrusionOk="0" h="4647" w="5429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84349" y="3013946"/>
              <a:ext cx="70781" cy="60557"/>
            </a:xfrm>
            <a:custGeom>
              <a:rect b="b" l="l" r="r" t="t"/>
              <a:pathLst>
                <a:path extrusionOk="0" h="2310" w="270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268368" y="3087374"/>
              <a:ext cx="182404" cy="182797"/>
            </a:xfrm>
            <a:custGeom>
              <a:rect b="b" l="l" r="r" t="t"/>
              <a:pathLst>
                <a:path extrusionOk="0" h="6973" w="6958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298620" y="3133172"/>
              <a:ext cx="106747" cy="91412"/>
            </a:xfrm>
            <a:custGeom>
              <a:rect b="b" l="l" r="r" t="t"/>
              <a:pathLst>
                <a:path extrusionOk="0" h="3487" w="4072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322843" y="3151706"/>
              <a:ext cx="63991" cy="54527"/>
            </a:xfrm>
            <a:custGeom>
              <a:rect b="b" l="l" r="r" t="t"/>
              <a:pathLst>
                <a:path extrusionOk="0" h="2080" w="2441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46"/>
          <p:cNvSpPr txBox="1"/>
          <p:nvPr>
            <p:ph idx="4294967295" type="title"/>
          </p:nvPr>
        </p:nvSpPr>
        <p:spPr>
          <a:xfrm>
            <a:off x="891999" y="2248475"/>
            <a:ext cx="15933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/Mining</a:t>
            </a:r>
            <a:endParaRPr sz="2800"/>
          </a:p>
        </p:txBody>
      </p:sp>
      <p:sp>
        <p:nvSpPr>
          <p:cNvPr id="1081" name="Google Shape;1081;p46"/>
          <p:cNvSpPr txBox="1"/>
          <p:nvPr>
            <p:ph idx="2" type="subTitle"/>
          </p:nvPr>
        </p:nvSpPr>
        <p:spPr>
          <a:xfrm>
            <a:off x="892000" y="2853300"/>
            <a:ext cx="1593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We use Sorald’s miner to find violations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2" name="Google Shape;1082;p46"/>
          <p:cNvSpPr txBox="1"/>
          <p:nvPr>
            <p:ph idx="4294967295" type="title"/>
          </p:nvPr>
        </p:nvSpPr>
        <p:spPr>
          <a:xfrm>
            <a:off x="2738350" y="22617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/Repairing</a:t>
            </a:r>
            <a:endParaRPr sz="2700"/>
          </a:p>
        </p:txBody>
      </p:sp>
      <p:sp>
        <p:nvSpPr>
          <p:cNvPr id="1083" name="Google Shape;1083;p46"/>
          <p:cNvSpPr txBox="1"/>
          <p:nvPr>
            <p:ph idx="3" type="subTitle"/>
          </p:nvPr>
        </p:nvSpPr>
        <p:spPr>
          <a:xfrm>
            <a:off x="2738350" y="2767400"/>
            <a:ext cx="17529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We use Sorald’s repair to fix violations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4" name="Google Shape;1084;p46"/>
          <p:cNvSpPr txBox="1"/>
          <p:nvPr>
            <p:ph idx="4294967295" type="title"/>
          </p:nvPr>
        </p:nvSpPr>
        <p:spPr>
          <a:xfrm>
            <a:off x="4547355" y="22485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/Re-mining</a:t>
            </a:r>
            <a:endParaRPr sz="2800"/>
          </a:p>
        </p:txBody>
      </p:sp>
      <p:sp>
        <p:nvSpPr>
          <p:cNvPr id="1085" name="Google Shape;1085;p46"/>
          <p:cNvSpPr txBox="1"/>
          <p:nvPr>
            <p:ph idx="4" type="subTitle"/>
          </p:nvPr>
        </p:nvSpPr>
        <p:spPr>
          <a:xfrm>
            <a:off x="4717125" y="2875675"/>
            <a:ext cx="1593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We mine violations again to check if they are fixed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6" name="Google Shape;1086;p46"/>
          <p:cNvSpPr txBox="1"/>
          <p:nvPr>
            <p:ph idx="5" type="subTitle"/>
          </p:nvPr>
        </p:nvSpPr>
        <p:spPr>
          <a:xfrm>
            <a:off x="6622125" y="2875675"/>
            <a:ext cx="1593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We compile to ensure we have not introduced an error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7" name="Google Shape;1087;p46"/>
          <p:cNvSpPr txBox="1"/>
          <p:nvPr>
            <p:ph idx="4294967295" type="title"/>
          </p:nvPr>
        </p:nvSpPr>
        <p:spPr>
          <a:xfrm>
            <a:off x="6452355" y="22485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/Compile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93" name="Google Shape;1093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6" name="Google Shape;1096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97" name="Google Shape;1097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99" name="Google Shape;1099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01" name="Google Shape;1101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2" name="Google Shape;1102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3" name="Google Shape;1103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04" name="Google Shape;1104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6" name="Google Shape;1106;p4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7"/>
          <p:cNvSpPr txBox="1"/>
          <p:nvPr>
            <p:ph idx="3" type="subTitle"/>
          </p:nvPr>
        </p:nvSpPr>
        <p:spPr>
          <a:xfrm>
            <a:off x="720000" y="1669300"/>
            <a:ext cx="7368600" cy="27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repair a project by SonarSource: </a:t>
            </a:r>
            <a:r>
              <a:rPr lang="en">
                <a:solidFill>
                  <a:srgbClr val="9FC5E8"/>
                </a:solidFill>
              </a:rPr>
              <a:t>Sonar-Scanner-Cli@5c518d6</a:t>
            </a:r>
            <a:endParaRPr>
              <a:solidFill>
                <a:srgbClr val="9FC5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https://github.com/SonarSource/sonar-scanner-cli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 Sorald’s </a:t>
            </a:r>
            <a:r>
              <a:rPr lang="en"/>
              <a:t>maven plugin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fix violations of S1132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</a:t>
            </a:r>
            <a:r>
              <a:rPr lang="en" u="sng"/>
              <a:t>re-mine</a:t>
            </a:r>
            <a:r>
              <a:rPr lang="en"/>
              <a:t> violations and </a:t>
            </a:r>
            <a:r>
              <a:rPr lang="en" u="sng"/>
              <a:t>compile</a:t>
            </a:r>
            <a:r>
              <a:rPr lang="en"/>
              <a:t> the project after the repair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S1132: “Strings literals should be placed on the left side when checking for equality”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Fira Code"/>
              <a:buChar char="○"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Solution: Move the literal to the left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7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Sorald works in 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7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 (COMMANDS)</a:t>
            </a:r>
            <a:endParaRPr/>
          </a:p>
        </p:txBody>
      </p:sp>
      <p:sp>
        <p:nvSpPr>
          <p:cNvPr id="1110" name="Google Shape;1110;p4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7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7"/>
          <p:cNvSpPr/>
          <p:nvPr/>
        </p:nvSpPr>
        <p:spPr>
          <a:xfrm>
            <a:off x="1194675" y="3042575"/>
            <a:ext cx="5147100" cy="3681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mvn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se.kth.castor:sorald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repair 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-DruleKey=S1132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4" name="Google Shape;111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47"/>
          <p:cNvSpPr txBox="1"/>
          <p:nvPr>
            <p:ph idx="3" type="subTitle"/>
          </p:nvPr>
        </p:nvSpPr>
        <p:spPr>
          <a:xfrm>
            <a:off x="685525" y="4732792"/>
            <a:ext cx="2879400" cy="277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6" name="Google Shape;1116;p47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/STATIC ANALYSIS WARNINGS</a:t>
            </a:r>
            <a:endParaRPr/>
          </a:p>
        </p:txBody>
      </p:sp>
      <p:sp>
        <p:nvSpPr>
          <p:cNvPr id="454" name="Google Shape;454;p30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5" name="Google Shape;455;p30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/SORALD</a:t>
            </a:r>
            <a:endParaRPr/>
          </a:p>
        </p:txBody>
      </p:sp>
      <p:sp>
        <p:nvSpPr>
          <p:cNvPr id="456" name="Google Shape;456;p30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57" name="Google Shape;457;p30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/DEMO</a:t>
            </a:r>
            <a:endParaRPr/>
          </a:p>
        </p:txBody>
      </p:sp>
      <p:sp>
        <p:nvSpPr>
          <p:cNvPr id="458" name="Google Shape;458;p30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59" name="Google Shape;459;p30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/EXPERIMENTS</a:t>
            </a:r>
            <a:endParaRPr/>
          </a:p>
        </p:txBody>
      </p:sp>
      <p:sp>
        <p:nvSpPr>
          <p:cNvPr id="460" name="Google Shape;460;p30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1" name="Google Shape;461;p30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3" name="Google Shape;463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7" name="Google Shape;467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0" name="Google Shape;470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1" name="Google Shape;471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3" name="Google Shape;473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" name="Google Shape;476;p3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1" name="Google Shape;481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0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6" name="Google Shape;486;p30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48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1122" name="Google Shape;1122;p4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48"/>
          <p:cNvSpPr txBox="1"/>
          <p:nvPr>
            <p:ph idx="2" type="subTitle"/>
          </p:nvPr>
        </p:nvSpPr>
        <p:spPr>
          <a:xfrm>
            <a:off x="4974000" y="25580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/10 Sonar Rules</a:t>
            </a:r>
            <a:endParaRPr/>
          </a:p>
        </p:txBody>
      </p:sp>
      <p:grpSp>
        <p:nvGrpSpPr>
          <p:cNvPr id="1125" name="Google Shape;1125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6" name="Google Shape;1126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9" name="Google Shape;1129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0" name="Google Shape;1130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1" name="Google Shape;1131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2" name="Google Shape;1132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3" name="Google Shape;1133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4" name="Google Shape;1134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6" name="Google Shape;1136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9" name="Google Shape;1139;p48"/>
          <p:cNvSpPr txBox="1"/>
          <p:nvPr>
            <p:ph idx="3" type="subTitle"/>
          </p:nvPr>
        </p:nvSpPr>
        <p:spPr>
          <a:xfrm>
            <a:off x="996900" y="2927650"/>
            <a:ext cx="31257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161 Github repos: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More than 50 stars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PR &amp; CI friendly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Active &amp; Maven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Healthy (mvn compile)</a:t>
            </a:r>
            <a:endParaRPr/>
          </a:p>
        </p:txBody>
      </p:sp>
      <p:sp>
        <p:nvSpPr>
          <p:cNvPr id="1140" name="Google Shape;1140;p48"/>
          <p:cNvSpPr txBox="1"/>
          <p:nvPr>
            <p:ph idx="1" type="subTitle"/>
          </p:nvPr>
        </p:nvSpPr>
        <p:spPr>
          <a:xfrm>
            <a:off x="996900" y="24659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/161 Popular Repos</a:t>
            </a:r>
            <a:endParaRPr/>
          </a:p>
        </p:txBody>
      </p:sp>
      <p:sp>
        <p:nvSpPr>
          <p:cNvPr id="1141" name="Google Shape;1141;p48"/>
          <p:cNvSpPr txBox="1"/>
          <p:nvPr>
            <p:ph idx="4" type="subTitle"/>
          </p:nvPr>
        </p:nvSpPr>
        <p:spPr>
          <a:xfrm>
            <a:off x="4897800" y="2927650"/>
            <a:ext cx="34689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experiment with 10 rules: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Bug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Common in past experiments</a:t>
            </a:r>
            <a:endParaRPr/>
          </a:p>
        </p:txBody>
      </p:sp>
      <p:sp>
        <p:nvSpPr>
          <p:cNvPr id="1142" name="Google Shape;1142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/EXPERIMENTING IN THE WILD</a:t>
            </a:r>
            <a:endParaRPr/>
          </a:p>
        </p:txBody>
      </p:sp>
      <p:grpSp>
        <p:nvGrpSpPr>
          <p:cNvPr id="1143" name="Google Shape;1143;p48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1144" name="Google Shape;1144;p48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8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48"/>
          <p:cNvGrpSpPr/>
          <p:nvPr/>
        </p:nvGrpSpPr>
        <p:grpSpPr>
          <a:xfrm>
            <a:off x="1416495" y="1712314"/>
            <a:ext cx="355101" cy="352219"/>
            <a:chOff x="1351729" y="1333475"/>
            <a:chExt cx="409009" cy="405688"/>
          </a:xfrm>
        </p:grpSpPr>
        <p:sp>
          <p:nvSpPr>
            <p:cNvPr id="1151" name="Google Shape;1151;p48"/>
            <p:cNvSpPr/>
            <p:nvPr/>
          </p:nvSpPr>
          <p:spPr>
            <a:xfrm>
              <a:off x="1539297" y="1418965"/>
              <a:ext cx="196242" cy="234684"/>
            </a:xfrm>
            <a:custGeom>
              <a:rect b="b" l="l" r="r" t="t"/>
              <a:pathLst>
                <a:path extrusionOk="0" h="8205" w="6861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379558" y="1418965"/>
              <a:ext cx="176334" cy="234684"/>
            </a:xfrm>
            <a:custGeom>
              <a:rect b="b" l="l" r="r" t="t"/>
              <a:pathLst>
                <a:path extrusionOk="0" h="8205" w="6165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539297" y="1333475"/>
              <a:ext cx="221441" cy="99451"/>
            </a:xfrm>
            <a:custGeom>
              <a:rect b="b" l="l" r="r" t="t"/>
              <a:pathLst>
                <a:path extrusionOk="0" h="3477" w="7742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539297" y="1485264"/>
              <a:ext cx="221441" cy="102111"/>
            </a:xfrm>
            <a:custGeom>
              <a:rect b="b" l="l" r="r" t="t"/>
              <a:pathLst>
                <a:path extrusionOk="0" h="3570" w="7742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539297" y="1637053"/>
              <a:ext cx="221441" cy="102111"/>
            </a:xfrm>
            <a:custGeom>
              <a:rect b="b" l="l" r="r" t="t"/>
              <a:pathLst>
                <a:path extrusionOk="0" h="3570" w="7742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351729" y="1333475"/>
              <a:ext cx="204165" cy="99451"/>
            </a:xfrm>
            <a:custGeom>
              <a:rect b="b" l="l" r="r" t="t"/>
              <a:pathLst>
                <a:path extrusionOk="0" h="3477" w="7138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351729" y="1485264"/>
              <a:ext cx="204165" cy="102111"/>
            </a:xfrm>
            <a:custGeom>
              <a:rect b="b" l="l" r="r" t="t"/>
              <a:pathLst>
                <a:path extrusionOk="0" h="3570" w="7138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351729" y="1637053"/>
              <a:ext cx="204165" cy="102111"/>
            </a:xfrm>
            <a:custGeom>
              <a:rect b="b" l="l" r="r" t="t"/>
              <a:pathLst>
                <a:path extrusionOk="0" h="3570" w="7138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611544" y="1371916"/>
              <a:ext cx="110062" cy="22567"/>
            </a:xfrm>
            <a:custGeom>
              <a:rect b="b" l="l" r="r" t="t"/>
              <a:pathLst>
                <a:path extrusionOk="0" h="789" w="3848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11544" y="1523704"/>
              <a:ext cx="110062" cy="25227"/>
            </a:xfrm>
            <a:custGeom>
              <a:rect b="b" l="l" r="r" t="t"/>
              <a:pathLst>
                <a:path extrusionOk="0" h="882" w="3848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611544" y="1676151"/>
              <a:ext cx="110062" cy="24570"/>
            </a:xfrm>
            <a:custGeom>
              <a:rect b="b" l="l" r="r" t="t"/>
              <a:pathLst>
                <a:path extrusionOk="0" h="859" w="3848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390169" y="1371916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439878" y="1371916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390169" y="1523704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439878" y="1523704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390169" y="1676151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439878" y="1676151"/>
              <a:ext cx="27859" cy="24570"/>
            </a:xfrm>
            <a:custGeom>
              <a:rect b="b" l="l" r="r" t="t"/>
              <a:pathLst>
                <a:path extrusionOk="0" h="859" w="974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5317401" y="1712024"/>
            <a:ext cx="355099" cy="352816"/>
            <a:chOff x="2213404" y="1937970"/>
            <a:chExt cx="409006" cy="406377"/>
          </a:xfrm>
        </p:grpSpPr>
        <p:sp>
          <p:nvSpPr>
            <p:cNvPr id="1169" name="Google Shape;1169;p48"/>
            <p:cNvSpPr/>
            <p:nvPr/>
          </p:nvSpPr>
          <p:spPr>
            <a:xfrm>
              <a:off x="2461979" y="2186546"/>
              <a:ext cx="160431" cy="157800"/>
            </a:xfrm>
            <a:custGeom>
              <a:rect b="b" l="l" r="r" t="t"/>
              <a:pathLst>
                <a:path extrusionOk="0" h="5517" w="5609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373829" y="1937970"/>
              <a:ext cx="192924" cy="354013"/>
            </a:xfrm>
            <a:custGeom>
              <a:rect b="b" l="l" r="r" t="t"/>
              <a:pathLst>
                <a:path extrusionOk="0" h="12377" w="6745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213404" y="1937970"/>
              <a:ext cx="177021" cy="354013"/>
            </a:xfrm>
            <a:custGeom>
              <a:rect b="b" l="l" r="r" t="t"/>
              <a:pathLst>
                <a:path extrusionOk="0" h="12377" w="6189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2373829" y="1979728"/>
              <a:ext cx="151822" cy="267834"/>
            </a:xfrm>
            <a:custGeom>
              <a:rect b="b" l="l" r="r" t="t"/>
              <a:pathLst>
                <a:path extrusionOk="0" h="9364" w="5308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254504" y="1979728"/>
              <a:ext cx="135919" cy="267834"/>
            </a:xfrm>
            <a:custGeom>
              <a:rect b="b" l="l" r="r" t="t"/>
              <a:pathLst>
                <a:path extrusionOk="0" h="9364" w="4752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381780" y="2062587"/>
              <a:ext cx="91499" cy="102111"/>
            </a:xfrm>
            <a:custGeom>
              <a:rect b="b" l="l" r="r" t="t"/>
              <a:pathLst>
                <a:path extrusionOk="0" h="3570" w="3199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307531" y="2098396"/>
              <a:ext cx="82890" cy="82890"/>
            </a:xfrm>
            <a:custGeom>
              <a:rect b="b" l="l" r="r" t="t"/>
              <a:pathLst>
                <a:path extrusionOk="0" h="2898" w="2898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6" name="Google Shape;117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8"/>
          <p:cNvSpPr txBox="1"/>
          <p:nvPr>
            <p:ph idx="2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lt1"/>
                </a:solidFill>
              </a:rPr>
              <a:t>27-10-2022 | Aman Sharma | Khashayar Etemadi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1178" name="Google Shape;1178;p48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84" name="Google Shape;1184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7" name="Google Shape;1187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88" name="Google Shape;1188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9" name="Google Shape;1189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90" name="Google Shape;1190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1" name="Google Shape;1191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92" name="Google Shape;1192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94" name="Google Shape;1194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95" name="Google Shape;1195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7" name="Google Shape;1197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/EXPERIMENTING IN THE WILD: SELECTED RULES</a:t>
            </a:r>
            <a:endParaRPr/>
          </a:p>
        </p:txBody>
      </p:sp>
      <p:sp>
        <p:nvSpPr>
          <p:cNvPr id="1198" name="Google Shape;1198;p4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763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Thread.run()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 should not be called directly.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Synchronization should not be based on Strings or boxed primitives.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Resources should be closed.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BigDecimal(double)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 should not be used.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hashCode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 and </a:t>
            </a: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toString</a:t>
            </a:r>
            <a:r>
              <a:rPr lang="en" sz="1200" u="sng">
                <a:solidFill>
                  <a:schemeClr val="hlink"/>
                </a:solidFill>
                <a:hlinkClick r:id="rId12"/>
              </a:rPr>
              <a:t> should not be called on array instances.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InterruptedException</a:t>
            </a:r>
            <a:r>
              <a:rPr lang="en" sz="1200" u="sng">
                <a:solidFill>
                  <a:schemeClr val="hlink"/>
                </a:solidFill>
                <a:hlinkClick r:id="rId14"/>
              </a:rPr>
              <a:t> should not be ignored.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Math operands should be cast before assignment.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toString()</a:t>
            </a:r>
            <a:r>
              <a:rPr lang="en" sz="1200" u="sng">
                <a:solidFill>
                  <a:schemeClr val="hlink"/>
                </a:solidFill>
                <a:hlinkClick r:id="rId17"/>
              </a:rPr>
              <a:t> and </a:t>
            </a: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clone()</a:t>
            </a:r>
            <a:r>
              <a:rPr lang="en" sz="1200" u="sng">
                <a:solidFill>
                  <a:schemeClr val="hlink"/>
                </a:solidFill>
                <a:hlinkClick r:id="rId19"/>
              </a:rPr>
              <a:t> methods should not return null.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0"/>
              </a:rPr>
              <a:t>Iterator.next()</a:t>
            </a:r>
            <a:r>
              <a:rPr lang="en" sz="1200" u="sng">
                <a:solidFill>
                  <a:schemeClr val="hlink"/>
                </a:solidFill>
                <a:hlinkClick r:id="rId21"/>
              </a:rPr>
              <a:t> methods should throw NoSuchElementException.</a:t>
            </a:r>
            <a:endParaRPr sz="1200"/>
          </a:p>
          <a:p>
            <a:pPr indent="-17398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22"/>
              </a:rPr>
              <a:t>Strings and Boxed types should be compared using </a:t>
            </a:r>
            <a:r>
              <a:rPr i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3"/>
              </a:rPr>
              <a:t>equals()</a:t>
            </a:r>
            <a:r>
              <a:rPr lang="en" sz="1200" u="sng">
                <a:solidFill>
                  <a:schemeClr val="hlink"/>
                </a:solidFill>
                <a:hlinkClick r:id="rId24"/>
              </a:rPr>
              <a:t>.</a:t>
            </a:r>
            <a:endParaRPr sz="1200"/>
          </a:p>
        </p:txBody>
      </p:sp>
      <p:sp>
        <p:nvSpPr>
          <p:cNvPr id="1199" name="Google Shape;1199;p4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9">
            <a:hlinkClick action="ppaction://hlinksldjump" r:id="rId2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3" name="Google Shape;1203;p4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49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5" name="Google Shape;1205;p49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11" name="Google Shape;1211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5" name="Google Shape;1215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7" name="Google Shape;1217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8" name="Google Shape;1218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9" name="Google Shape;1219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0" name="Google Shape;1220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21" name="Google Shape;1221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2" name="Google Shape;1222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4" name="Google Shape;1224;p50"/>
          <p:cNvSpPr txBox="1"/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&lt;65%&gt;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5" name="Google Shape;1225;p50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 fixed in 161 projects</a:t>
            </a:r>
            <a:endParaRPr/>
          </a:p>
        </p:txBody>
      </p:sp>
      <p:cxnSp>
        <p:nvCxnSpPr>
          <p:cNvPr id="1226" name="Google Shape;1226;p50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7" name="Google Shape;1227;p50"/>
          <p:cNvSpPr/>
          <p:nvPr/>
        </p:nvSpPr>
        <p:spPr>
          <a:xfrm>
            <a:off x="2730496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8" name="Google Shape;1228;p50"/>
          <p:cNvSpPr/>
          <p:nvPr/>
        </p:nvSpPr>
        <p:spPr>
          <a:xfrm rot="10800000">
            <a:off x="6031521" y="32195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9" name="Google Shape;1229;p5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0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3" name="Google Shape;12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50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5" name="Google Shape;1235;p50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41" name="Google Shape;1241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4" name="Google Shape;1244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45" name="Google Shape;1245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47" name="Google Shape;1247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8" name="Google Shape;1248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49" name="Google Shape;1249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0" name="Google Shape;1250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51" name="Google Shape;1251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52" name="Google Shape;1252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4" name="Google Shape;1254;p5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1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8" name="Google Shape;125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51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54</a:t>
            </a:r>
            <a:r>
              <a:rPr lang="en" sz="2000"/>
              <a:t> patches for </a:t>
            </a:r>
            <a:r>
              <a:rPr lang="en" sz="2000">
                <a:solidFill>
                  <a:schemeClr val="accent4"/>
                </a:solidFill>
              </a:rPr>
              <a:t>80</a:t>
            </a:r>
            <a:r>
              <a:rPr lang="en" sz="2000"/>
              <a:t> newly introduced violations in </a:t>
            </a:r>
            <a:r>
              <a:rPr lang="en" sz="2000">
                <a:solidFill>
                  <a:schemeClr val="lt2"/>
                </a:solidFill>
              </a:rPr>
              <a:t>350 days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260" name="Google Shape;1260;p51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1" name="Google Shape;1261;p51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2"/>
          <p:cNvSpPr txBox="1"/>
          <p:nvPr>
            <p:ph idx="4294967295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17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67" name="Google Shape;1267;p52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Number of merged PRs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8" name="Google Shape;1268;p52"/>
          <p:cNvSpPr txBox="1"/>
          <p:nvPr>
            <p:ph idx="4294967295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9" name="Google Shape;1269;p52"/>
          <p:cNvSpPr txBox="1"/>
          <p:nvPr>
            <p:ph idx="2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Number of closed PRs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0" name="Google Shape;1270;p52"/>
          <p:cNvSpPr txBox="1"/>
          <p:nvPr>
            <p:ph idx="4294967295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71" name="Google Shape;1271;p52"/>
          <p:cNvSpPr txBox="1"/>
          <p:nvPr>
            <p:ph idx="3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Number of pending PRs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2" name="Google Shape;1272;p52"/>
          <p:cNvSpPr txBox="1"/>
          <p:nvPr/>
        </p:nvSpPr>
        <p:spPr>
          <a:xfrm>
            <a:off x="3754775" y="4528525"/>
            <a:ext cx="3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*As of the date of publication</a:t>
            </a:r>
            <a:endParaRPr i="1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3" name="Google Shape;1273;p52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2"/>
          <p:cNvSpPr/>
          <p:nvPr/>
        </p:nvSpPr>
        <p:spPr>
          <a:xfrm>
            <a:off x="8094250" y="477747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5" name="Google Shape;12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52"/>
          <p:cNvSpPr txBox="1"/>
          <p:nvPr>
            <p:ph idx="4294967295" type="title"/>
          </p:nvPr>
        </p:nvSpPr>
        <p:spPr>
          <a:xfrm>
            <a:off x="3515100" y="790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Courtesy: eclipse/repairnator</a:t>
            </a:r>
            <a:endParaRPr sz="2000"/>
          </a:p>
        </p:txBody>
      </p:sp>
      <p:sp>
        <p:nvSpPr>
          <p:cNvPr id="1277" name="Google Shape;1277;p52"/>
          <p:cNvSpPr txBox="1"/>
          <p:nvPr>
            <p:ph idx="4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8" name="Google Shape;1278;p52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62" y="1487749"/>
            <a:ext cx="8246675" cy="21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53"/>
          <p:cNvSpPr/>
          <p:nvPr/>
        </p:nvSpPr>
        <p:spPr>
          <a:xfrm>
            <a:off x="753150" y="144825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3"/>
          <p:cNvSpPr/>
          <p:nvPr/>
        </p:nvSpPr>
        <p:spPr>
          <a:xfrm>
            <a:off x="8068550" y="4774100"/>
            <a:ext cx="893100" cy="19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6" name="Google Shape;128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53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8" name="Google Shape;1288;p53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94" name="Google Shape;1294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7" name="Google Shape;1297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8" name="Google Shape;1298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00" name="Google Shape;1300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1" name="Google Shape;1301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02" name="Google Shape;1302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3" name="Google Shape;1303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04" name="Google Shape;1304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05" name="Google Shape;1305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07" name="Google Shape;1307;p54"/>
          <p:cNvPicPr preferRelativeResize="0"/>
          <p:nvPr/>
        </p:nvPicPr>
        <p:blipFill rotWithShape="1">
          <a:blip r:embed="rId3">
            <a:alphaModFix/>
          </a:blip>
          <a:srcRect b="0" l="6874" r="6874" t="0"/>
          <a:stretch/>
        </p:blipFill>
        <p:spPr>
          <a:xfrm>
            <a:off x="1080075" y="1334350"/>
            <a:ext cx="2795874" cy="1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54"/>
          <p:cNvSpPr txBox="1"/>
          <p:nvPr>
            <p:ph type="title"/>
          </p:nvPr>
        </p:nvSpPr>
        <p:spPr>
          <a:xfrm>
            <a:off x="4512025" y="1294350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/RELATED TOOL</a:t>
            </a:r>
            <a:endParaRPr/>
          </a:p>
        </p:txBody>
      </p:sp>
      <p:sp>
        <p:nvSpPr>
          <p:cNvPr id="1309" name="Google Shape;1309;p5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https://www.sonarsource.com/products/sonarlint/</a:t>
            </a:r>
            <a:endParaRPr/>
          </a:p>
        </p:txBody>
      </p:sp>
      <p:sp>
        <p:nvSpPr>
          <p:cNvPr id="1310" name="Google Shape;1310;p5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4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4" name="Google Shape;1314;p54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315" name="Google Shape;1315;p54"/>
            <p:cNvSpPr/>
            <p:nvPr/>
          </p:nvSpPr>
          <p:spPr>
            <a:xfrm>
              <a:off x="964875" y="1173312"/>
              <a:ext cx="3028374" cy="1857205"/>
            </a:xfrm>
            <a:custGeom>
              <a:rect b="b" l="l" r="r" t="t"/>
              <a:pathLst>
                <a:path extrusionOk="0" h="86765" w="145893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6" name="Google Shape;1316;p54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317" name="Google Shape;1317;p54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rect b="b" l="l" r="r" t="t"/>
                <a:pathLst>
                  <a:path extrusionOk="0" h="8798" w="89564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rect b="b" l="l" r="r" t="t"/>
                <a:pathLst>
                  <a:path extrusionOk="0" h="15982" w="17167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rect b="b" l="l" r="r" t="t"/>
                <a:pathLst>
                  <a:path extrusionOk="0" h="1500" w="2682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4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rect b="b" l="l" r="r" t="t"/>
                <a:pathLst>
                  <a:path extrusionOk="0" h="5098" w="17167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21" name="Google Shape;132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54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3" name="Google Shape;1323;p54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8" name="Google Shape;1328;p55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1329" name="Google Shape;1329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55"/>
          <p:cNvSpPr txBox="1"/>
          <p:nvPr>
            <p:ph idx="2" type="subTitle"/>
          </p:nvPr>
        </p:nvSpPr>
        <p:spPr>
          <a:xfrm>
            <a:off x="4821600" y="2558050"/>
            <a:ext cx="36300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/Filter Out Unacceptable Patches</a:t>
            </a:r>
            <a:endParaRPr/>
          </a:p>
        </p:txBody>
      </p:sp>
      <p:grpSp>
        <p:nvGrpSpPr>
          <p:cNvPr id="1332" name="Google Shape;1332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33" name="Google Shape;1333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37" name="Google Shape;1337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39" name="Google Shape;1339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0" name="Google Shape;1340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41" name="Google Shape;1341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43" name="Google Shape;1343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44" name="Google Shape;1344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55"/>
          <p:cNvSpPr txBox="1"/>
          <p:nvPr>
            <p:ph idx="3" type="subTitle"/>
          </p:nvPr>
        </p:nvSpPr>
        <p:spPr>
          <a:xfrm>
            <a:off x="996900" y="2927650"/>
            <a:ext cx="31257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analyzers to be plugged in: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Qodana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SpotBugs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1347" name="Google Shape;1347;p55"/>
          <p:cNvSpPr txBox="1"/>
          <p:nvPr>
            <p:ph idx="1" type="subTitle"/>
          </p:nvPr>
        </p:nvSpPr>
        <p:spPr>
          <a:xfrm>
            <a:off x="844500" y="24659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/Add More Analyzers</a:t>
            </a:r>
            <a:endParaRPr/>
          </a:p>
        </p:txBody>
      </p:sp>
      <p:sp>
        <p:nvSpPr>
          <p:cNvPr id="1348" name="Google Shape;1348;p55"/>
          <p:cNvSpPr txBox="1"/>
          <p:nvPr>
            <p:ph idx="4" type="subTitle"/>
          </p:nvPr>
        </p:nvSpPr>
        <p:spPr>
          <a:xfrm>
            <a:off x="4897800" y="2927650"/>
            <a:ext cx="34689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Unacceptable patches can be filtered out: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False positive warnings</a:t>
            </a:r>
            <a:br>
              <a:rPr lang="en"/>
            </a:br>
            <a:r>
              <a:rPr lang="en"/>
              <a:t>Eg. str1==str2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1400"/>
              <a:buChar char="●"/>
            </a:pPr>
            <a:r>
              <a:rPr lang="en"/>
              <a:t>Uncertain fixes</a:t>
            </a:r>
            <a:endParaRPr/>
          </a:p>
        </p:txBody>
      </p:sp>
      <p:sp>
        <p:nvSpPr>
          <p:cNvPr id="1349" name="Google Shape;1349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/FUTURE IMPROVEMENTS</a:t>
            </a:r>
            <a:endParaRPr/>
          </a:p>
        </p:txBody>
      </p:sp>
      <p:grpSp>
        <p:nvGrpSpPr>
          <p:cNvPr id="1350" name="Google Shape;1350;p55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1351" name="Google Shape;1351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5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5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7" name="Google Shape;13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8" name="Google Shape;1358;p55"/>
          <p:cNvGrpSpPr/>
          <p:nvPr/>
        </p:nvGrpSpPr>
        <p:grpSpPr>
          <a:xfrm>
            <a:off x="1428109" y="1708785"/>
            <a:ext cx="331895" cy="359311"/>
            <a:chOff x="1332009" y="1499935"/>
            <a:chExt cx="331895" cy="359311"/>
          </a:xfrm>
        </p:grpSpPr>
        <p:sp>
          <p:nvSpPr>
            <p:cNvPr id="1359" name="Google Shape;1359;p55"/>
            <p:cNvSpPr/>
            <p:nvPr/>
          </p:nvSpPr>
          <p:spPr>
            <a:xfrm>
              <a:off x="1435414" y="1570451"/>
              <a:ext cx="28515" cy="79210"/>
            </a:xfrm>
            <a:custGeom>
              <a:rect b="b" l="l" r="r" t="t"/>
              <a:pathLst>
                <a:path extrusionOk="0" h="3025" w="1089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1435414" y="1627665"/>
              <a:ext cx="28515" cy="21995"/>
            </a:xfrm>
            <a:custGeom>
              <a:rect b="b" l="l" r="r" t="t"/>
              <a:pathLst>
                <a:path extrusionOk="0" h="840" w="1089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350496" y="1570451"/>
              <a:ext cx="28254" cy="79210"/>
            </a:xfrm>
            <a:custGeom>
              <a:rect b="b" l="l" r="r" t="t"/>
              <a:pathLst>
                <a:path extrusionOk="0" h="3025" w="1079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350496" y="1627665"/>
              <a:ext cx="28254" cy="21995"/>
            </a:xfrm>
            <a:custGeom>
              <a:rect b="b" l="l" r="r" t="t"/>
              <a:pathLst>
                <a:path extrusionOk="0" h="840" w="1079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1392706" y="1791531"/>
              <a:ext cx="28751" cy="67714"/>
            </a:xfrm>
            <a:custGeom>
              <a:rect b="b" l="l" r="r" t="t"/>
              <a:pathLst>
                <a:path extrusionOk="0" h="2586" w="1098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1392942" y="1791531"/>
              <a:ext cx="28515" cy="22519"/>
            </a:xfrm>
            <a:custGeom>
              <a:rect b="b" l="l" r="r" t="t"/>
              <a:pathLst>
                <a:path extrusionOk="0" h="860" w="1089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386448" y="1765294"/>
              <a:ext cx="41503" cy="33255"/>
            </a:xfrm>
            <a:custGeom>
              <a:rect b="b" l="l" r="r" t="t"/>
              <a:pathLst>
                <a:path extrusionOk="0" h="1270" w="1585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411428" y="1765294"/>
              <a:ext cx="16287" cy="33255"/>
            </a:xfrm>
            <a:custGeom>
              <a:rect b="b" l="l" r="r" t="t"/>
              <a:pathLst>
                <a:path extrusionOk="0" h="1270" w="622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1381473" y="1738585"/>
              <a:ext cx="51480" cy="33517"/>
            </a:xfrm>
            <a:custGeom>
              <a:rect b="b" l="l" r="r" t="t"/>
              <a:pathLst>
                <a:path extrusionOk="0" h="1280" w="1966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1411428" y="1738585"/>
              <a:ext cx="21524" cy="33517"/>
            </a:xfrm>
            <a:custGeom>
              <a:rect b="b" l="l" r="r" t="t"/>
              <a:pathLst>
                <a:path extrusionOk="0" h="1280" w="822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1339001" y="1668619"/>
              <a:ext cx="136162" cy="77220"/>
            </a:xfrm>
            <a:custGeom>
              <a:rect b="b" l="l" r="r" t="t"/>
              <a:pathLst>
                <a:path extrusionOk="0" h="2949" w="520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1411428" y="1668619"/>
              <a:ext cx="63996" cy="77220"/>
            </a:xfrm>
            <a:custGeom>
              <a:rect b="b" l="l" r="r" t="t"/>
              <a:pathLst>
                <a:path extrusionOk="0" h="2949" w="2444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1332009" y="1640889"/>
              <a:ext cx="150145" cy="27756"/>
            </a:xfrm>
            <a:custGeom>
              <a:rect b="b" l="l" r="r" t="t"/>
              <a:pathLst>
                <a:path extrusionOk="0" h="1060" w="5734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1461651" y="1640889"/>
              <a:ext cx="20503" cy="27756"/>
            </a:xfrm>
            <a:custGeom>
              <a:rect b="b" l="l" r="r" t="t"/>
              <a:pathLst>
                <a:path extrusionOk="0" h="1060" w="783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1467386" y="1499935"/>
              <a:ext cx="196518" cy="165725"/>
            </a:xfrm>
            <a:custGeom>
              <a:rect b="b" l="l" r="r" t="t"/>
              <a:pathLst>
                <a:path extrusionOk="0" h="6329" w="7505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1369873" y="1679852"/>
              <a:ext cx="74653" cy="11050"/>
            </a:xfrm>
            <a:custGeom>
              <a:rect b="b" l="l" r="r" t="t"/>
              <a:pathLst>
                <a:path extrusionOk="0" h="422" w="2851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1533346" y="1524496"/>
              <a:ext cx="60487" cy="92459"/>
            </a:xfrm>
            <a:custGeom>
              <a:rect b="b" l="l" r="r" t="t"/>
              <a:pathLst>
                <a:path extrusionOk="0" h="3531" w="231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55"/>
          <p:cNvGrpSpPr/>
          <p:nvPr/>
        </p:nvGrpSpPr>
        <p:grpSpPr>
          <a:xfrm>
            <a:off x="5301938" y="1696190"/>
            <a:ext cx="386016" cy="384495"/>
            <a:chOff x="4652476" y="2898915"/>
            <a:chExt cx="386016" cy="384495"/>
          </a:xfrm>
        </p:grpSpPr>
        <p:sp>
          <p:nvSpPr>
            <p:cNvPr id="1377" name="Google Shape;1377;p55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55"/>
          <p:cNvSpPr txBox="1"/>
          <p:nvPr>
            <p:ph idx="2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lt1"/>
                </a:solidFill>
              </a:rPr>
              <a:t>27-10-2022 | Aman Sharma | Khashayar Etemadi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1387" name="Google Shape;1387;p55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5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93" name="Google Shape;1393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6" name="Google Shape;1396;p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97" name="Google Shape;1397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8" name="Google Shape;1398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99" name="Google Shape;1399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00" name="Google Shape;1400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01" name="Google Shape;1401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2" name="Google Shape;1402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03" name="Google Shape;1403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04" name="Google Shape;1404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6" name="Google Shape;1406;p56"/>
          <p:cNvSpPr txBox="1"/>
          <p:nvPr>
            <p:ph type="title"/>
          </p:nvPr>
        </p:nvSpPr>
        <p:spPr>
          <a:xfrm>
            <a:off x="1024800" y="976100"/>
            <a:ext cx="55098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&lt;</a:t>
            </a:r>
            <a:r>
              <a:rPr lang="en" sz="3400">
                <a:solidFill>
                  <a:schemeClr val="accent4"/>
                </a:solidFill>
              </a:rPr>
              <a:t>AUTOMATIC REPAIR TOOL</a:t>
            </a:r>
            <a:r>
              <a:rPr lang="en" sz="3400"/>
              <a:t>&gt;</a:t>
            </a:r>
            <a:endParaRPr sz="3400"/>
          </a:p>
        </p:txBody>
      </p:sp>
      <p:sp>
        <p:nvSpPr>
          <p:cNvPr id="1407" name="Google Shape;1407;p56"/>
          <p:cNvSpPr txBox="1"/>
          <p:nvPr>
            <p:ph idx="2" type="title"/>
          </p:nvPr>
        </p:nvSpPr>
        <p:spPr>
          <a:xfrm>
            <a:off x="1370700" y="2114825"/>
            <a:ext cx="6385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&lt;</a:t>
            </a:r>
            <a:r>
              <a:rPr lang="en" sz="3400">
                <a:solidFill>
                  <a:schemeClr val="accent2"/>
                </a:solidFill>
              </a:rPr>
              <a:t>AST TRANSFORMATIONS</a:t>
            </a:r>
            <a:r>
              <a:rPr lang="en" sz="3400"/>
              <a:t>&gt;</a:t>
            </a:r>
            <a:endParaRPr sz="3400"/>
          </a:p>
        </p:txBody>
      </p:sp>
      <p:sp>
        <p:nvSpPr>
          <p:cNvPr id="1408" name="Google Shape;1408;p56"/>
          <p:cNvSpPr txBox="1"/>
          <p:nvPr>
            <p:ph idx="4" type="title"/>
          </p:nvPr>
        </p:nvSpPr>
        <p:spPr>
          <a:xfrm>
            <a:off x="1811750" y="3278900"/>
            <a:ext cx="66771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&lt;</a:t>
            </a:r>
            <a:r>
              <a:rPr lang="en" sz="3400">
                <a:solidFill>
                  <a:schemeClr val="lt2"/>
                </a:solidFill>
              </a:rPr>
              <a:t>PART OF DEVELOPMENT PROCESS</a:t>
            </a:r>
            <a:r>
              <a:rPr lang="en" sz="3400"/>
              <a:t>&gt;</a:t>
            </a:r>
            <a:endParaRPr sz="3400"/>
          </a:p>
        </p:txBody>
      </p:sp>
      <p:sp>
        <p:nvSpPr>
          <p:cNvPr id="1409" name="Google Shape;1409;p5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6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3" name="Google Shape;141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56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5" name="Google Shape;1415;p56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1" name="Google Shape;1421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4" name="Google Shape;1424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25" name="Google Shape;1425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6" name="Google Shape;1426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27" name="Google Shape;1427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8" name="Google Shape;1428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29" name="Google Shape;1429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0" name="Google Shape;1430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1" name="Google Shape;1431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2" name="Google Shape;1432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4" name="Google Shape;1434;p5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7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1436" name="Google Shape;1436;p57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amansha</a:t>
            </a:r>
            <a:r>
              <a:rPr lang="en">
                <a:solidFill>
                  <a:schemeClr val="accent3"/>
                </a:solidFill>
              </a:rPr>
              <a:t>@kth.se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khaes</a:t>
            </a:r>
            <a:r>
              <a:rPr lang="en">
                <a:solidFill>
                  <a:schemeClr val="accent3"/>
                </a:solidFill>
              </a:rPr>
              <a:t>@kth.se</a:t>
            </a:r>
            <a:endParaRPr/>
          </a:p>
        </p:txBody>
      </p:sp>
      <p:sp>
        <p:nvSpPr>
          <p:cNvPr id="1437" name="Google Shape;1437;p5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7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7"/>
          <p:cNvSpPr txBox="1"/>
          <p:nvPr/>
        </p:nvSpPr>
        <p:spPr>
          <a:xfrm>
            <a:off x="2869975" y="4452175"/>
            <a:ext cx="55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CREDITS: This presentation template was created by Slidesgo, and includes icon by Flaticon, and infographics &amp; images by Freepik</a:t>
            </a:r>
            <a:endParaRPr sz="600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1441" name="Google Shape;1441;p57"/>
          <p:cNvSpPr/>
          <p:nvPr/>
        </p:nvSpPr>
        <p:spPr>
          <a:xfrm>
            <a:off x="1028350" y="3572625"/>
            <a:ext cx="5928600" cy="420000"/>
          </a:xfrm>
          <a:prstGeom prst="roundRect">
            <a:avLst>
              <a:gd fmla="val 16667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7"/>
          <p:cNvSpPr txBox="1"/>
          <p:nvPr/>
        </p:nvSpPr>
        <p:spPr>
          <a:xfrm>
            <a:off x="931350" y="3794825"/>
            <a:ext cx="43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White Paper: </a:t>
            </a:r>
            <a:r>
              <a:rPr lang="en" sz="1200" u="sng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https://ieeexplore.ieee.org/document/9756950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3" name="Google Shape;1443;p57"/>
          <p:cNvSpPr txBox="1"/>
          <p:nvPr/>
        </p:nvSpPr>
        <p:spPr>
          <a:xfrm>
            <a:off x="6100625" y="1689750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Voting Link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444" name="Google Shape;144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57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lt1"/>
                </a:solidFill>
              </a:rPr>
              <a:t>27-10-2022 | Aman Sharma | Khashayar Etemadi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1446" name="Google Shape;1446;p57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7" name="Google Shape;1447;p57"/>
          <p:cNvSpPr txBox="1"/>
          <p:nvPr/>
        </p:nvSpPr>
        <p:spPr>
          <a:xfrm>
            <a:off x="931350" y="3240725"/>
            <a:ext cx="43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Link to GitHub repository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200" u="sng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https://github.com/SpoonLabs/sorald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448" name="Google Shape;1448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2550" y="2166150"/>
            <a:ext cx="1882251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/>
          <p:nvPr>
            <p:ph idx="1" type="subTitle"/>
          </p:nvPr>
        </p:nvSpPr>
        <p:spPr>
          <a:xfrm>
            <a:off x="1474475" y="2907538"/>
            <a:ext cx="25608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Research Engineer @ KTH</a:t>
            </a:r>
            <a:endParaRPr sz="1300"/>
          </a:p>
        </p:txBody>
      </p:sp>
      <p:grpSp>
        <p:nvGrpSpPr>
          <p:cNvPr id="492" name="Google Shape;492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3" name="Google Shape;493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6" name="Google Shape;496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97" name="Google Shape;497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9" name="Google Shape;499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0" name="Google Shape;500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1" name="Google Shape;501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Google Shape;502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3" name="Google Shape;503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4" name="Google Shape;504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6" name="Google Shape;506;p31"/>
          <p:cNvSpPr txBox="1"/>
          <p:nvPr>
            <p:ph type="title"/>
          </p:nvPr>
        </p:nvSpPr>
        <p:spPr>
          <a:xfrm>
            <a:off x="946025" y="8869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/WHO ARE WE?</a:t>
            </a:r>
            <a:endParaRPr/>
          </a:p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>
            <a:off x="1474463" y="3257613"/>
            <a:ext cx="25608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amansha@kth.se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508" name="Google Shape;508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200" y="1684299"/>
            <a:ext cx="1097281" cy="10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050" y="1682600"/>
            <a:ext cx="1100675" cy="11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488" y="3388538"/>
            <a:ext cx="164593" cy="16459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1"/>
          <p:cNvSpPr txBox="1"/>
          <p:nvPr>
            <p:ph idx="1" type="subTitle"/>
          </p:nvPr>
        </p:nvSpPr>
        <p:spPr>
          <a:xfrm>
            <a:off x="5059000" y="2907550"/>
            <a:ext cx="25602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PHD Student @ KTH</a:t>
            </a:r>
            <a:endParaRPr sz="1300"/>
          </a:p>
        </p:txBody>
      </p:sp>
      <p:sp>
        <p:nvSpPr>
          <p:cNvPr id="516" name="Google Shape;516;p31"/>
          <p:cNvSpPr txBox="1"/>
          <p:nvPr>
            <p:ph idx="1" type="subTitle"/>
          </p:nvPr>
        </p:nvSpPr>
        <p:spPr>
          <a:xfrm>
            <a:off x="5058688" y="3257613"/>
            <a:ext cx="25608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khaes@kth.se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517" name="Google Shape;5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838" y="3403025"/>
            <a:ext cx="164593" cy="1645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1"/>
          <p:cNvGrpSpPr/>
          <p:nvPr/>
        </p:nvGrpSpPr>
        <p:grpSpPr>
          <a:xfrm>
            <a:off x="4865131" y="3023971"/>
            <a:ext cx="192028" cy="164601"/>
            <a:chOff x="871534" y="4300588"/>
            <a:chExt cx="357661" cy="311155"/>
          </a:xfrm>
        </p:grpSpPr>
        <p:sp>
          <p:nvSpPr>
            <p:cNvPr id="519" name="Google Shape;519;p31"/>
            <p:cNvSpPr/>
            <p:nvPr/>
          </p:nvSpPr>
          <p:spPr>
            <a:xfrm>
              <a:off x="992672" y="4300588"/>
              <a:ext cx="115386" cy="62368"/>
            </a:xfrm>
            <a:custGeom>
              <a:rect b="b" l="l" r="r" t="t"/>
              <a:pathLst>
                <a:path extrusionOk="0" h="2375" w="4394">
                  <a:moveTo>
                    <a:pt x="1197" y="1"/>
                  </a:moveTo>
                  <a:cubicBezTo>
                    <a:pt x="785" y="1"/>
                    <a:pt x="422" y="298"/>
                    <a:pt x="335" y="709"/>
                  </a:cubicBezTo>
                  <a:lnTo>
                    <a:pt x="1" y="2374"/>
                  </a:lnTo>
                  <a:lnTo>
                    <a:pt x="450" y="2374"/>
                  </a:lnTo>
                  <a:lnTo>
                    <a:pt x="766" y="996"/>
                  </a:lnTo>
                  <a:cubicBezTo>
                    <a:pt x="812" y="802"/>
                    <a:pt x="975" y="661"/>
                    <a:pt x="1177" y="661"/>
                  </a:cubicBezTo>
                  <a:cubicBezTo>
                    <a:pt x="1184" y="661"/>
                    <a:pt x="1190" y="661"/>
                    <a:pt x="1197" y="661"/>
                  </a:cubicBezTo>
                  <a:lnTo>
                    <a:pt x="3207" y="661"/>
                  </a:lnTo>
                  <a:cubicBezTo>
                    <a:pt x="3408" y="661"/>
                    <a:pt x="3589" y="795"/>
                    <a:pt x="3637" y="996"/>
                  </a:cubicBezTo>
                  <a:lnTo>
                    <a:pt x="3943" y="2374"/>
                  </a:lnTo>
                  <a:lnTo>
                    <a:pt x="4393" y="2374"/>
                  </a:lnTo>
                  <a:lnTo>
                    <a:pt x="4058" y="709"/>
                  </a:lnTo>
                  <a:cubicBezTo>
                    <a:pt x="3972" y="298"/>
                    <a:pt x="3609" y="1"/>
                    <a:pt x="31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883089" y="4473510"/>
              <a:ext cx="334526" cy="138233"/>
            </a:xfrm>
            <a:custGeom>
              <a:rect b="b" l="l" r="r" t="t"/>
              <a:pathLst>
                <a:path extrusionOk="0" h="5264" w="12739">
                  <a:moveTo>
                    <a:pt x="1" y="0"/>
                  </a:moveTo>
                  <a:lnTo>
                    <a:pt x="1" y="4613"/>
                  </a:lnTo>
                  <a:cubicBezTo>
                    <a:pt x="1" y="4977"/>
                    <a:pt x="298" y="5264"/>
                    <a:pt x="661" y="5264"/>
                  </a:cubicBezTo>
                  <a:lnTo>
                    <a:pt x="12079" y="5264"/>
                  </a:lnTo>
                  <a:cubicBezTo>
                    <a:pt x="12442" y="5264"/>
                    <a:pt x="12739" y="4977"/>
                    <a:pt x="12739" y="4613"/>
                  </a:cubicBezTo>
                  <a:lnTo>
                    <a:pt x="127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883089" y="4473248"/>
              <a:ext cx="334526" cy="138495"/>
            </a:xfrm>
            <a:custGeom>
              <a:rect b="b" l="l" r="r" t="t"/>
              <a:pathLst>
                <a:path extrusionOk="0" h="5274" w="12739">
                  <a:moveTo>
                    <a:pt x="1" y="1"/>
                  </a:moveTo>
                  <a:lnTo>
                    <a:pt x="1" y="4614"/>
                  </a:lnTo>
                  <a:cubicBezTo>
                    <a:pt x="1" y="4977"/>
                    <a:pt x="298" y="5274"/>
                    <a:pt x="661" y="5274"/>
                  </a:cubicBezTo>
                  <a:lnTo>
                    <a:pt x="12079" y="5274"/>
                  </a:lnTo>
                  <a:cubicBezTo>
                    <a:pt x="12442" y="5274"/>
                    <a:pt x="12739" y="4977"/>
                    <a:pt x="12739" y="4614"/>
                  </a:cubicBezTo>
                  <a:lnTo>
                    <a:pt x="12739" y="4393"/>
                  </a:lnTo>
                  <a:lnTo>
                    <a:pt x="1762" y="4393"/>
                  </a:lnTo>
                  <a:cubicBezTo>
                    <a:pt x="1274" y="4393"/>
                    <a:pt x="881" y="4001"/>
                    <a:pt x="881" y="3523"/>
                  </a:cubicBezTo>
                  <a:lnTo>
                    <a:pt x="881" y="1982"/>
                  </a:lnTo>
                  <a:cubicBezTo>
                    <a:pt x="881" y="1858"/>
                    <a:pt x="979" y="1759"/>
                    <a:pt x="1091" y="1759"/>
                  </a:cubicBezTo>
                  <a:cubicBezTo>
                    <a:pt x="1101" y="1759"/>
                    <a:pt x="1111" y="1760"/>
                    <a:pt x="1121" y="1762"/>
                  </a:cubicBezTo>
                  <a:lnTo>
                    <a:pt x="11428" y="1762"/>
                  </a:lnTo>
                  <a:cubicBezTo>
                    <a:pt x="11897" y="1762"/>
                    <a:pt x="12356" y="1608"/>
                    <a:pt x="12739" y="1321"/>
                  </a:cubicBezTo>
                  <a:lnTo>
                    <a:pt x="12739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871534" y="4358150"/>
              <a:ext cx="357661" cy="149813"/>
            </a:xfrm>
            <a:custGeom>
              <a:rect b="b" l="l" r="r" t="t"/>
              <a:pathLst>
                <a:path extrusionOk="0" h="5705" w="13620">
                  <a:moveTo>
                    <a:pt x="12756" y="0"/>
                  </a:moveTo>
                  <a:cubicBezTo>
                    <a:pt x="12750" y="0"/>
                    <a:pt x="12744" y="0"/>
                    <a:pt x="12739" y="0"/>
                  </a:cubicBezTo>
                  <a:lnTo>
                    <a:pt x="881" y="0"/>
                  </a:lnTo>
                  <a:cubicBezTo>
                    <a:pt x="393" y="0"/>
                    <a:pt x="1" y="393"/>
                    <a:pt x="10" y="881"/>
                  </a:cubicBezTo>
                  <a:lnTo>
                    <a:pt x="10" y="3953"/>
                  </a:lnTo>
                  <a:cubicBezTo>
                    <a:pt x="1" y="4920"/>
                    <a:pt x="795" y="5704"/>
                    <a:pt x="1762" y="5704"/>
                  </a:cubicBezTo>
                  <a:lnTo>
                    <a:pt x="11868" y="5704"/>
                  </a:lnTo>
                  <a:cubicBezTo>
                    <a:pt x="12834" y="5704"/>
                    <a:pt x="13619" y="4920"/>
                    <a:pt x="13619" y="3953"/>
                  </a:cubicBezTo>
                  <a:lnTo>
                    <a:pt x="13619" y="881"/>
                  </a:lnTo>
                  <a:cubicBezTo>
                    <a:pt x="13619" y="399"/>
                    <a:pt x="13236" y="0"/>
                    <a:pt x="1275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900446" y="4358150"/>
              <a:ext cx="299837" cy="17358"/>
            </a:xfrm>
            <a:custGeom>
              <a:rect b="b" l="l" r="r" t="t"/>
              <a:pathLst>
                <a:path extrusionOk="0" h="661" w="11418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508"/>
                    <a:pt x="144" y="661"/>
                    <a:pt x="326" y="661"/>
                  </a:cubicBezTo>
                  <a:lnTo>
                    <a:pt x="11092" y="661"/>
                  </a:lnTo>
                  <a:cubicBezTo>
                    <a:pt x="11274" y="661"/>
                    <a:pt x="11418" y="508"/>
                    <a:pt x="11418" y="326"/>
                  </a:cubicBezTo>
                  <a:cubicBezTo>
                    <a:pt x="11418" y="144"/>
                    <a:pt x="11274" y="0"/>
                    <a:pt x="11092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929332" y="4358150"/>
              <a:ext cx="34453" cy="253593"/>
            </a:xfrm>
            <a:custGeom>
              <a:rect b="b" l="l" r="r" t="t"/>
              <a:pathLst>
                <a:path extrusionOk="0" h="9657" w="1312">
                  <a:moveTo>
                    <a:pt x="1" y="0"/>
                  </a:moveTo>
                  <a:lnTo>
                    <a:pt x="1" y="9657"/>
                  </a:lnTo>
                  <a:lnTo>
                    <a:pt x="1312" y="9657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929332" y="4358150"/>
              <a:ext cx="34453" cy="17122"/>
            </a:xfrm>
            <a:custGeom>
              <a:rect b="b" l="l" r="r" t="t"/>
              <a:pathLst>
                <a:path extrusionOk="0" h="652" w="1312">
                  <a:moveTo>
                    <a:pt x="1" y="0"/>
                  </a:moveTo>
                  <a:lnTo>
                    <a:pt x="1" y="651"/>
                  </a:lnTo>
                  <a:lnTo>
                    <a:pt x="1312" y="65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929332" y="4525269"/>
              <a:ext cx="34453" cy="17384"/>
            </a:xfrm>
            <a:custGeom>
              <a:rect b="b" l="l" r="r" t="t"/>
              <a:pathLst>
                <a:path extrusionOk="0" h="662" w="1312">
                  <a:moveTo>
                    <a:pt x="1" y="1"/>
                  </a:moveTo>
                  <a:lnTo>
                    <a:pt x="1" y="661"/>
                  </a:lnTo>
                  <a:lnTo>
                    <a:pt x="1312" y="661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929332" y="4485065"/>
              <a:ext cx="34453" cy="17122"/>
            </a:xfrm>
            <a:custGeom>
              <a:rect b="b" l="l" r="r" t="t"/>
              <a:pathLst>
                <a:path extrusionOk="0" h="652" w="1312">
                  <a:moveTo>
                    <a:pt x="1" y="0"/>
                  </a:moveTo>
                  <a:lnTo>
                    <a:pt x="1" y="651"/>
                  </a:lnTo>
                  <a:lnTo>
                    <a:pt x="1312" y="65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917778" y="4479025"/>
              <a:ext cx="57588" cy="52047"/>
            </a:xfrm>
            <a:custGeom>
              <a:rect b="b" l="l" r="r" t="t"/>
              <a:pathLst>
                <a:path extrusionOk="0" h="1982" w="2193">
                  <a:moveTo>
                    <a:pt x="1752" y="441"/>
                  </a:moveTo>
                  <a:lnTo>
                    <a:pt x="1752" y="1542"/>
                  </a:lnTo>
                  <a:lnTo>
                    <a:pt x="441" y="1542"/>
                  </a:lnTo>
                  <a:lnTo>
                    <a:pt x="441" y="441"/>
                  </a:lnTo>
                  <a:close/>
                  <a:moveTo>
                    <a:pt x="441" y="1"/>
                  </a:moveTo>
                  <a:cubicBezTo>
                    <a:pt x="202" y="1"/>
                    <a:pt x="1" y="202"/>
                    <a:pt x="1" y="441"/>
                  </a:cubicBezTo>
                  <a:lnTo>
                    <a:pt x="1" y="1542"/>
                  </a:lnTo>
                  <a:cubicBezTo>
                    <a:pt x="1" y="1790"/>
                    <a:pt x="202" y="1982"/>
                    <a:pt x="441" y="1982"/>
                  </a:cubicBezTo>
                  <a:lnTo>
                    <a:pt x="1752" y="1982"/>
                  </a:lnTo>
                  <a:cubicBezTo>
                    <a:pt x="2001" y="1982"/>
                    <a:pt x="2192" y="1781"/>
                    <a:pt x="2192" y="1542"/>
                  </a:cubicBezTo>
                  <a:lnTo>
                    <a:pt x="2192" y="441"/>
                  </a:lnTo>
                  <a:cubicBezTo>
                    <a:pt x="2192" y="202"/>
                    <a:pt x="2001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940651" y="4479603"/>
              <a:ext cx="11581" cy="28361"/>
            </a:xfrm>
            <a:custGeom>
              <a:rect b="b" l="l" r="r" t="t"/>
              <a:pathLst>
                <a:path extrusionOk="0" h="1080" w="441">
                  <a:moveTo>
                    <a:pt x="225" y="0"/>
                  </a:moveTo>
                  <a:cubicBezTo>
                    <a:pt x="122" y="0"/>
                    <a:pt x="20" y="70"/>
                    <a:pt x="10" y="208"/>
                  </a:cubicBezTo>
                  <a:lnTo>
                    <a:pt x="10" y="859"/>
                  </a:lnTo>
                  <a:cubicBezTo>
                    <a:pt x="0" y="984"/>
                    <a:pt x="106" y="1079"/>
                    <a:pt x="230" y="1079"/>
                  </a:cubicBezTo>
                  <a:cubicBezTo>
                    <a:pt x="345" y="1079"/>
                    <a:pt x="441" y="984"/>
                    <a:pt x="441" y="859"/>
                  </a:cubicBezTo>
                  <a:lnTo>
                    <a:pt x="441" y="208"/>
                  </a:lnTo>
                  <a:cubicBezTo>
                    <a:pt x="431" y="70"/>
                    <a:pt x="328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929332" y="4588844"/>
              <a:ext cx="34453" cy="22899"/>
            </a:xfrm>
            <a:custGeom>
              <a:rect b="b" l="l" r="r" t="t"/>
              <a:pathLst>
                <a:path extrusionOk="0" h="872" w="1312">
                  <a:moveTo>
                    <a:pt x="1" y="1"/>
                  </a:moveTo>
                  <a:lnTo>
                    <a:pt x="1" y="872"/>
                  </a:lnTo>
                  <a:lnTo>
                    <a:pt x="1312" y="87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136918" y="4358150"/>
              <a:ext cx="34716" cy="253593"/>
            </a:xfrm>
            <a:custGeom>
              <a:rect b="b" l="l" r="r" t="t"/>
              <a:pathLst>
                <a:path extrusionOk="0" h="9657" w="1322">
                  <a:moveTo>
                    <a:pt x="1" y="0"/>
                  </a:moveTo>
                  <a:lnTo>
                    <a:pt x="1" y="9657"/>
                  </a:lnTo>
                  <a:lnTo>
                    <a:pt x="1322" y="965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136918" y="4358150"/>
              <a:ext cx="34716" cy="17122"/>
            </a:xfrm>
            <a:custGeom>
              <a:rect b="b" l="l" r="r" t="t"/>
              <a:pathLst>
                <a:path extrusionOk="0" h="652" w="1322">
                  <a:moveTo>
                    <a:pt x="1" y="0"/>
                  </a:moveTo>
                  <a:lnTo>
                    <a:pt x="1" y="651"/>
                  </a:lnTo>
                  <a:lnTo>
                    <a:pt x="1322" y="651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136918" y="4525269"/>
              <a:ext cx="34716" cy="17384"/>
            </a:xfrm>
            <a:custGeom>
              <a:rect b="b" l="l" r="r" t="t"/>
              <a:pathLst>
                <a:path extrusionOk="0" h="662" w="1322">
                  <a:moveTo>
                    <a:pt x="1" y="1"/>
                  </a:moveTo>
                  <a:lnTo>
                    <a:pt x="1" y="661"/>
                  </a:lnTo>
                  <a:lnTo>
                    <a:pt x="1322" y="66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1136918" y="4485065"/>
              <a:ext cx="34716" cy="17122"/>
            </a:xfrm>
            <a:custGeom>
              <a:rect b="b" l="l" r="r" t="t"/>
              <a:pathLst>
                <a:path extrusionOk="0" h="652" w="1322">
                  <a:moveTo>
                    <a:pt x="1" y="0"/>
                  </a:moveTo>
                  <a:lnTo>
                    <a:pt x="1" y="651"/>
                  </a:lnTo>
                  <a:lnTo>
                    <a:pt x="1322" y="651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125363" y="4479025"/>
              <a:ext cx="57825" cy="52047"/>
            </a:xfrm>
            <a:custGeom>
              <a:rect b="b" l="l" r="r" t="t"/>
              <a:pathLst>
                <a:path extrusionOk="0" h="1982" w="2202">
                  <a:moveTo>
                    <a:pt x="1752" y="441"/>
                  </a:moveTo>
                  <a:lnTo>
                    <a:pt x="1752" y="1542"/>
                  </a:lnTo>
                  <a:lnTo>
                    <a:pt x="441" y="1542"/>
                  </a:lnTo>
                  <a:lnTo>
                    <a:pt x="441" y="441"/>
                  </a:lnTo>
                  <a:close/>
                  <a:moveTo>
                    <a:pt x="441" y="1"/>
                  </a:moveTo>
                  <a:cubicBezTo>
                    <a:pt x="202" y="1"/>
                    <a:pt x="1" y="202"/>
                    <a:pt x="1" y="441"/>
                  </a:cubicBezTo>
                  <a:lnTo>
                    <a:pt x="1" y="1542"/>
                  </a:lnTo>
                  <a:cubicBezTo>
                    <a:pt x="1" y="1790"/>
                    <a:pt x="202" y="1982"/>
                    <a:pt x="441" y="1982"/>
                  </a:cubicBezTo>
                  <a:lnTo>
                    <a:pt x="1762" y="1982"/>
                  </a:lnTo>
                  <a:cubicBezTo>
                    <a:pt x="2001" y="1982"/>
                    <a:pt x="2202" y="1781"/>
                    <a:pt x="2192" y="1542"/>
                  </a:cubicBezTo>
                  <a:lnTo>
                    <a:pt x="2192" y="441"/>
                  </a:lnTo>
                  <a:cubicBezTo>
                    <a:pt x="2192" y="202"/>
                    <a:pt x="2001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148105" y="4478841"/>
              <a:ext cx="12211" cy="29122"/>
            </a:xfrm>
            <a:custGeom>
              <a:rect b="b" l="l" r="r" t="t"/>
              <a:pathLst>
                <a:path extrusionOk="0" h="1109" w="465">
                  <a:moveTo>
                    <a:pt x="232" y="1"/>
                  </a:moveTo>
                  <a:cubicBezTo>
                    <a:pt x="116" y="1"/>
                    <a:pt x="1" y="80"/>
                    <a:pt x="15" y="237"/>
                  </a:cubicBezTo>
                  <a:lnTo>
                    <a:pt x="15" y="888"/>
                  </a:lnTo>
                  <a:cubicBezTo>
                    <a:pt x="15" y="1013"/>
                    <a:pt x="111" y="1108"/>
                    <a:pt x="235" y="1108"/>
                  </a:cubicBezTo>
                  <a:cubicBezTo>
                    <a:pt x="350" y="1108"/>
                    <a:pt x="455" y="1013"/>
                    <a:pt x="455" y="888"/>
                  </a:cubicBezTo>
                  <a:lnTo>
                    <a:pt x="455" y="237"/>
                  </a:lnTo>
                  <a:cubicBezTo>
                    <a:pt x="465" y="80"/>
                    <a:pt x="348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136918" y="4588844"/>
              <a:ext cx="34716" cy="22899"/>
            </a:xfrm>
            <a:custGeom>
              <a:rect b="b" l="l" r="r" t="t"/>
              <a:pathLst>
                <a:path extrusionOk="0" h="872" w="1322">
                  <a:moveTo>
                    <a:pt x="1" y="1"/>
                  </a:moveTo>
                  <a:lnTo>
                    <a:pt x="1" y="872"/>
                  </a:lnTo>
                  <a:lnTo>
                    <a:pt x="1322" y="872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021584" y="4461956"/>
              <a:ext cx="57562" cy="23135"/>
            </a:xfrm>
            <a:custGeom>
              <a:rect b="b" l="l" r="r" t="t"/>
              <a:pathLst>
                <a:path extrusionOk="0" h="881" w="219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60"/>
                  </a:lnTo>
                  <a:cubicBezTo>
                    <a:pt x="0" y="775"/>
                    <a:pt x="96" y="880"/>
                    <a:pt x="220" y="880"/>
                  </a:cubicBezTo>
                  <a:lnTo>
                    <a:pt x="1972" y="880"/>
                  </a:lnTo>
                  <a:cubicBezTo>
                    <a:pt x="2096" y="880"/>
                    <a:pt x="2192" y="775"/>
                    <a:pt x="2192" y="660"/>
                  </a:cubicBezTo>
                  <a:lnTo>
                    <a:pt x="2192" y="220"/>
                  </a:lnTo>
                  <a:cubicBezTo>
                    <a:pt x="2192" y="96"/>
                    <a:pt x="2096" y="0"/>
                    <a:pt x="1972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021584" y="4473510"/>
              <a:ext cx="57562" cy="11581"/>
            </a:xfrm>
            <a:custGeom>
              <a:rect b="b" l="l" r="r" t="t"/>
              <a:pathLst>
                <a:path extrusionOk="0" h="441" w="219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cubicBezTo>
                    <a:pt x="0" y="335"/>
                    <a:pt x="96" y="440"/>
                    <a:pt x="220" y="440"/>
                  </a:cubicBezTo>
                  <a:lnTo>
                    <a:pt x="1972" y="440"/>
                  </a:lnTo>
                  <a:cubicBezTo>
                    <a:pt x="2096" y="440"/>
                    <a:pt x="2192" y="335"/>
                    <a:pt x="2192" y="220"/>
                  </a:cubicBezTo>
                  <a:cubicBezTo>
                    <a:pt x="2192" y="96"/>
                    <a:pt x="2096" y="0"/>
                    <a:pt x="1972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1"/>
          <p:cNvGrpSpPr/>
          <p:nvPr/>
        </p:nvGrpSpPr>
        <p:grpSpPr>
          <a:xfrm>
            <a:off x="1282781" y="3023971"/>
            <a:ext cx="192028" cy="164601"/>
            <a:chOff x="871534" y="4300588"/>
            <a:chExt cx="357661" cy="311155"/>
          </a:xfrm>
        </p:grpSpPr>
        <p:sp>
          <p:nvSpPr>
            <p:cNvPr id="541" name="Google Shape;541;p31"/>
            <p:cNvSpPr/>
            <p:nvPr/>
          </p:nvSpPr>
          <p:spPr>
            <a:xfrm>
              <a:off x="992672" y="4300588"/>
              <a:ext cx="115386" cy="62368"/>
            </a:xfrm>
            <a:custGeom>
              <a:rect b="b" l="l" r="r" t="t"/>
              <a:pathLst>
                <a:path extrusionOk="0" h="2375" w="4394">
                  <a:moveTo>
                    <a:pt x="1197" y="1"/>
                  </a:moveTo>
                  <a:cubicBezTo>
                    <a:pt x="785" y="1"/>
                    <a:pt x="422" y="298"/>
                    <a:pt x="335" y="709"/>
                  </a:cubicBezTo>
                  <a:lnTo>
                    <a:pt x="1" y="2374"/>
                  </a:lnTo>
                  <a:lnTo>
                    <a:pt x="450" y="2374"/>
                  </a:lnTo>
                  <a:lnTo>
                    <a:pt x="766" y="996"/>
                  </a:lnTo>
                  <a:cubicBezTo>
                    <a:pt x="812" y="802"/>
                    <a:pt x="975" y="661"/>
                    <a:pt x="1177" y="661"/>
                  </a:cubicBezTo>
                  <a:cubicBezTo>
                    <a:pt x="1184" y="661"/>
                    <a:pt x="1190" y="661"/>
                    <a:pt x="1197" y="661"/>
                  </a:cubicBezTo>
                  <a:lnTo>
                    <a:pt x="3207" y="661"/>
                  </a:lnTo>
                  <a:cubicBezTo>
                    <a:pt x="3408" y="661"/>
                    <a:pt x="3589" y="795"/>
                    <a:pt x="3637" y="996"/>
                  </a:cubicBezTo>
                  <a:lnTo>
                    <a:pt x="3943" y="2374"/>
                  </a:lnTo>
                  <a:lnTo>
                    <a:pt x="4393" y="2374"/>
                  </a:lnTo>
                  <a:lnTo>
                    <a:pt x="4058" y="709"/>
                  </a:lnTo>
                  <a:cubicBezTo>
                    <a:pt x="3972" y="298"/>
                    <a:pt x="3609" y="1"/>
                    <a:pt x="31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83089" y="4473510"/>
              <a:ext cx="334526" cy="138233"/>
            </a:xfrm>
            <a:custGeom>
              <a:rect b="b" l="l" r="r" t="t"/>
              <a:pathLst>
                <a:path extrusionOk="0" h="5264" w="12739">
                  <a:moveTo>
                    <a:pt x="1" y="0"/>
                  </a:moveTo>
                  <a:lnTo>
                    <a:pt x="1" y="4613"/>
                  </a:lnTo>
                  <a:cubicBezTo>
                    <a:pt x="1" y="4977"/>
                    <a:pt x="298" y="5264"/>
                    <a:pt x="661" y="5264"/>
                  </a:cubicBezTo>
                  <a:lnTo>
                    <a:pt x="12079" y="5264"/>
                  </a:lnTo>
                  <a:cubicBezTo>
                    <a:pt x="12442" y="5264"/>
                    <a:pt x="12739" y="4977"/>
                    <a:pt x="12739" y="4613"/>
                  </a:cubicBezTo>
                  <a:lnTo>
                    <a:pt x="127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83089" y="4473248"/>
              <a:ext cx="334526" cy="138495"/>
            </a:xfrm>
            <a:custGeom>
              <a:rect b="b" l="l" r="r" t="t"/>
              <a:pathLst>
                <a:path extrusionOk="0" h="5274" w="12739">
                  <a:moveTo>
                    <a:pt x="1" y="1"/>
                  </a:moveTo>
                  <a:lnTo>
                    <a:pt x="1" y="4614"/>
                  </a:lnTo>
                  <a:cubicBezTo>
                    <a:pt x="1" y="4977"/>
                    <a:pt x="298" y="5274"/>
                    <a:pt x="661" y="5274"/>
                  </a:cubicBezTo>
                  <a:lnTo>
                    <a:pt x="12079" y="5274"/>
                  </a:lnTo>
                  <a:cubicBezTo>
                    <a:pt x="12442" y="5274"/>
                    <a:pt x="12739" y="4977"/>
                    <a:pt x="12739" y="4614"/>
                  </a:cubicBezTo>
                  <a:lnTo>
                    <a:pt x="12739" y="4393"/>
                  </a:lnTo>
                  <a:lnTo>
                    <a:pt x="1762" y="4393"/>
                  </a:lnTo>
                  <a:cubicBezTo>
                    <a:pt x="1274" y="4393"/>
                    <a:pt x="881" y="4001"/>
                    <a:pt x="881" y="3523"/>
                  </a:cubicBezTo>
                  <a:lnTo>
                    <a:pt x="881" y="1982"/>
                  </a:lnTo>
                  <a:cubicBezTo>
                    <a:pt x="881" y="1858"/>
                    <a:pt x="979" y="1759"/>
                    <a:pt x="1091" y="1759"/>
                  </a:cubicBezTo>
                  <a:cubicBezTo>
                    <a:pt x="1101" y="1759"/>
                    <a:pt x="1111" y="1760"/>
                    <a:pt x="1121" y="1762"/>
                  </a:cubicBezTo>
                  <a:lnTo>
                    <a:pt x="11428" y="1762"/>
                  </a:lnTo>
                  <a:cubicBezTo>
                    <a:pt x="11897" y="1762"/>
                    <a:pt x="12356" y="1608"/>
                    <a:pt x="12739" y="1321"/>
                  </a:cubicBezTo>
                  <a:lnTo>
                    <a:pt x="12739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71534" y="4358150"/>
              <a:ext cx="357661" cy="149813"/>
            </a:xfrm>
            <a:custGeom>
              <a:rect b="b" l="l" r="r" t="t"/>
              <a:pathLst>
                <a:path extrusionOk="0" h="5705" w="13620">
                  <a:moveTo>
                    <a:pt x="12756" y="0"/>
                  </a:moveTo>
                  <a:cubicBezTo>
                    <a:pt x="12750" y="0"/>
                    <a:pt x="12744" y="0"/>
                    <a:pt x="12739" y="0"/>
                  </a:cubicBezTo>
                  <a:lnTo>
                    <a:pt x="881" y="0"/>
                  </a:lnTo>
                  <a:cubicBezTo>
                    <a:pt x="393" y="0"/>
                    <a:pt x="1" y="393"/>
                    <a:pt x="10" y="881"/>
                  </a:cubicBezTo>
                  <a:lnTo>
                    <a:pt x="10" y="3953"/>
                  </a:lnTo>
                  <a:cubicBezTo>
                    <a:pt x="1" y="4920"/>
                    <a:pt x="795" y="5704"/>
                    <a:pt x="1762" y="5704"/>
                  </a:cubicBezTo>
                  <a:lnTo>
                    <a:pt x="11868" y="5704"/>
                  </a:lnTo>
                  <a:cubicBezTo>
                    <a:pt x="12834" y="5704"/>
                    <a:pt x="13619" y="4920"/>
                    <a:pt x="13619" y="3953"/>
                  </a:cubicBezTo>
                  <a:lnTo>
                    <a:pt x="13619" y="881"/>
                  </a:lnTo>
                  <a:cubicBezTo>
                    <a:pt x="13619" y="399"/>
                    <a:pt x="13236" y="0"/>
                    <a:pt x="1275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900446" y="4358150"/>
              <a:ext cx="299837" cy="17358"/>
            </a:xfrm>
            <a:custGeom>
              <a:rect b="b" l="l" r="r" t="t"/>
              <a:pathLst>
                <a:path extrusionOk="0" h="661" w="11418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508"/>
                    <a:pt x="144" y="661"/>
                    <a:pt x="326" y="661"/>
                  </a:cubicBezTo>
                  <a:lnTo>
                    <a:pt x="11092" y="661"/>
                  </a:lnTo>
                  <a:cubicBezTo>
                    <a:pt x="11274" y="661"/>
                    <a:pt x="11418" y="508"/>
                    <a:pt x="11418" y="326"/>
                  </a:cubicBezTo>
                  <a:cubicBezTo>
                    <a:pt x="11418" y="144"/>
                    <a:pt x="11274" y="0"/>
                    <a:pt x="11092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929332" y="4358150"/>
              <a:ext cx="34453" cy="253593"/>
            </a:xfrm>
            <a:custGeom>
              <a:rect b="b" l="l" r="r" t="t"/>
              <a:pathLst>
                <a:path extrusionOk="0" h="9657" w="1312">
                  <a:moveTo>
                    <a:pt x="1" y="0"/>
                  </a:moveTo>
                  <a:lnTo>
                    <a:pt x="1" y="9657"/>
                  </a:lnTo>
                  <a:lnTo>
                    <a:pt x="1312" y="9657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929332" y="4358150"/>
              <a:ext cx="34453" cy="17122"/>
            </a:xfrm>
            <a:custGeom>
              <a:rect b="b" l="l" r="r" t="t"/>
              <a:pathLst>
                <a:path extrusionOk="0" h="652" w="1312">
                  <a:moveTo>
                    <a:pt x="1" y="0"/>
                  </a:moveTo>
                  <a:lnTo>
                    <a:pt x="1" y="651"/>
                  </a:lnTo>
                  <a:lnTo>
                    <a:pt x="1312" y="65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929332" y="4525269"/>
              <a:ext cx="34453" cy="17384"/>
            </a:xfrm>
            <a:custGeom>
              <a:rect b="b" l="l" r="r" t="t"/>
              <a:pathLst>
                <a:path extrusionOk="0" h="662" w="1312">
                  <a:moveTo>
                    <a:pt x="1" y="1"/>
                  </a:moveTo>
                  <a:lnTo>
                    <a:pt x="1" y="661"/>
                  </a:lnTo>
                  <a:lnTo>
                    <a:pt x="1312" y="661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929332" y="4485065"/>
              <a:ext cx="34453" cy="17122"/>
            </a:xfrm>
            <a:custGeom>
              <a:rect b="b" l="l" r="r" t="t"/>
              <a:pathLst>
                <a:path extrusionOk="0" h="652" w="1312">
                  <a:moveTo>
                    <a:pt x="1" y="0"/>
                  </a:moveTo>
                  <a:lnTo>
                    <a:pt x="1" y="651"/>
                  </a:lnTo>
                  <a:lnTo>
                    <a:pt x="1312" y="65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917778" y="4479025"/>
              <a:ext cx="57588" cy="52047"/>
            </a:xfrm>
            <a:custGeom>
              <a:rect b="b" l="l" r="r" t="t"/>
              <a:pathLst>
                <a:path extrusionOk="0" h="1982" w="2193">
                  <a:moveTo>
                    <a:pt x="1752" y="441"/>
                  </a:moveTo>
                  <a:lnTo>
                    <a:pt x="1752" y="1542"/>
                  </a:lnTo>
                  <a:lnTo>
                    <a:pt x="441" y="1542"/>
                  </a:lnTo>
                  <a:lnTo>
                    <a:pt x="441" y="441"/>
                  </a:lnTo>
                  <a:close/>
                  <a:moveTo>
                    <a:pt x="441" y="1"/>
                  </a:moveTo>
                  <a:cubicBezTo>
                    <a:pt x="202" y="1"/>
                    <a:pt x="1" y="202"/>
                    <a:pt x="1" y="441"/>
                  </a:cubicBezTo>
                  <a:lnTo>
                    <a:pt x="1" y="1542"/>
                  </a:lnTo>
                  <a:cubicBezTo>
                    <a:pt x="1" y="1790"/>
                    <a:pt x="202" y="1982"/>
                    <a:pt x="441" y="1982"/>
                  </a:cubicBezTo>
                  <a:lnTo>
                    <a:pt x="1752" y="1982"/>
                  </a:lnTo>
                  <a:cubicBezTo>
                    <a:pt x="2001" y="1982"/>
                    <a:pt x="2192" y="1781"/>
                    <a:pt x="2192" y="1542"/>
                  </a:cubicBezTo>
                  <a:lnTo>
                    <a:pt x="2192" y="441"/>
                  </a:lnTo>
                  <a:cubicBezTo>
                    <a:pt x="2192" y="202"/>
                    <a:pt x="2001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940651" y="4479603"/>
              <a:ext cx="11581" cy="28361"/>
            </a:xfrm>
            <a:custGeom>
              <a:rect b="b" l="l" r="r" t="t"/>
              <a:pathLst>
                <a:path extrusionOk="0" h="1080" w="441">
                  <a:moveTo>
                    <a:pt x="225" y="0"/>
                  </a:moveTo>
                  <a:cubicBezTo>
                    <a:pt x="122" y="0"/>
                    <a:pt x="20" y="70"/>
                    <a:pt x="10" y="208"/>
                  </a:cubicBezTo>
                  <a:lnTo>
                    <a:pt x="10" y="859"/>
                  </a:lnTo>
                  <a:cubicBezTo>
                    <a:pt x="0" y="984"/>
                    <a:pt x="106" y="1079"/>
                    <a:pt x="230" y="1079"/>
                  </a:cubicBezTo>
                  <a:cubicBezTo>
                    <a:pt x="345" y="1079"/>
                    <a:pt x="441" y="984"/>
                    <a:pt x="441" y="859"/>
                  </a:cubicBezTo>
                  <a:lnTo>
                    <a:pt x="441" y="208"/>
                  </a:lnTo>
                  <a:cubicBezTo>
                    <a:pt x="431" y="70"/>
                    <a:pt x="328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929332" y="4588844"/>
              <a:ext cx="34453" cy="22899"/>
            </a:xfrm>
            <a:custGeom>
              <a:rect b="b" l="l" r="r" t="t"/>
              <a:pathLst>
                <a:path extrusionOk="0" h="872" w="1312">
                  <a:moveTo>
                    <a:pt x="1" y="1"/>
                  </a:moveTo>
                  <a:lnTo>
                    <a:pt x="1" y="872"/>
                  </a:lnTo>
                  <a:lnTo>
                    <a:pt x="1312" y="87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136918" y="4358150"/>
              <a:ext cx="34716" cy="253593"/>
            </a:xfrm>
            <a:custGeom>
              <a:rect b="b" l="l" r="r" t="t"/>
              <a:pathLst>
                <a:path extrusionOk="0" h="9657" w="1322">
                  <a:moveTo>
                    <a:pt x="1" y="0"/>
                  </a:moveTo>
                  <a:lnTo>
                    <a:pt x="1" y="9657"/>
                  </a:lnTo>
                  <a:lnTo>
                    <a:pt x="1322" y="965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1136918" y="4358150"/>
              <a:ext cx="34716" cy="17122"/>
            </a:xfrm>
            <a:custGeom>
              <a:rect b="b" l="l" r="r" t="t"/>
              <a:pathLst>
                <a:path extrusionOk="0" h="652" w="1322">
                  <a:moveTo>
                    <a:pt x="1" y="0"/>
                  </a:moveTo>
                  <a:lnTo>
                    <a:pt x="1" y="651"/>
                  </a:lnTo>
                  <a:lnTo>
                    <a:pt x="1322" y="651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1136918" y="4525269"/>
              <a:ext cx="34716" cy="17384"/>
            </a:xfrm>
            <a:custGeom>
              <a:rect b="b" l="l" r="r" t="t"/>
              <a:pathLst>
                <a:path extrusionOk="0" h="662" w="1322">
                  <a:moveTo>
                    <a:pt x="1" y="1"/>
                  </a:moveTo>
                  <a:lnTo>
                    <a:pt x="1" y="661"/>
                  </a:lnTo>
                  <a:lnTo>
                    <a:pt x="1322" y="66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136918" y="4485065"/>
              <a:ext cx="34716" cy="17122"/>
            </a:xfrm>
            <a:custGeom>
              <a:rect b="b" l="l" r="r" t="t"/>
              <a:pathLst>
                <a:path extrusionOk="0" h="652" w="1322">
                  <a:moveTo>
                    <a:pt x="1" y="0"/>
                  </a:moveTo>
                  <a:lnTo>
                    <a:pt x="1" y="651"/>
                  </a:lnTo>
                  <a:lnTo>
                    <a:pt x="1322" y="651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125363" y="4479025"/>
              <a:ext cx="57825" cy="52047"/>
            </a:xfrm>
            <a:custGeom>
              <a:rect b="b" l="l" r="r" t="t"/>
              <a:pathLst>
                <a:path extrusionOk="0" h="1982" w="2202">
                  <a:moveTo>
                    <a:pt x="1752" y="441"/>
                  </a:moveTo>
                  <a:lnTo>
                    <a:pt x="1752" y="1542"/>
                  </a:lnTo>
                  <a:lnTo>
                    <a:pt x="441" y="1542"/>
                  </a:lnTo>
                  <a:lnTo>
                    <a:pt x="441" y="441"/>
                  </a:lnTo>
                  <a:close/>
                  <a:moveTo>
                    <a:pt x="441" y="1"/>
                  </a:moveTo>
                  <a:cubicBezTo>
                    <a:pt x="202" y="1"/>
                    <a:pt x="1" y="202"/>
                    <a:pt x="1" y="441"/>
                  </a:cubicBezTo>
                  <a:lnTo>
                    <a:pt x="1" y="1542"/>
                  </a:lnTo>
                  <a:cubicBezTo>
                    <a:pt x="1" y="1790"/>
                    <a:pt x="202" y="1982"/>
                    <a:pt x="441" y="1982"/>
                  </a:cubicBezTo>
                  <a:lnTo>
                    <a:pt x="1762" y="1982"/>
                  </a:lnTo>
                  <a:cubicBezTo>
                    <a:pt x="2001" y="1982"/>
                    <a:pt x="2202" y="1781"/>
                    <a:pt x="2192" y="1542"/>
                  </a:cubicBezTo>
                  <a:lnTo>
                    <a:pt x="2192" y="441"/>
                  </a:lnTo>
                  <a:cubicBezTo>
                    <a:pt x="2192" y="202"/>
                    <a:pt x="2001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148105" y="4478841"/>
              <a:ext cx="12211" cy="29122"/>
            </a:xfrm>
            <a:custGeom>
              <a:rect b="b" l="l" r="r" t="t"/>
              <a:pathLst>
                <a:path extrusionOk="0" h="1109" w="465">
                  <a:moveTo>
                    <a:pt x="232" y="1"/>
                  </a:moveTo>
                  <a:cubicBezTo>
                    <a:pt x="116" y="1"/>
                    <a:pt x="1" y="80"/>
                    <a:pt x="15" y="237"/>
                  </a:cubicBezTo>
                  <a:lnTo>
                    <a:pt x="15" y="888"/>
                  </a:lnTo>
                  <a:cubicBezTo>
                    <a:pt x="15" y="1013"/>
                    <a:pt x="111" y="1108"/>
                    <a:pt x="235" y="1108"/>
                  </a:cubicBezTo>
                  <a:cubicBezTo>
                    <a:pt x="350" y="1108"/>
                    <a:pt x="455" y="1013"/>
                    <a:pt x="455" y="888"/>
                  </a:cubicBezTo>
                  <a:lnTo>
                    <a:pt x="455" y="237"/>
                  </a:lnTo>
                  <a:cubicBezTo>
                    <a:pt x="465" y="80"/>
                    <a:pt x="348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136918" y="4588844"/>
              <a:ext cx="34716" cy="22899"/>
            </a:xfrm>
            <a:custGeom>
              <a:rect b="b" l="l" r="r" t="t"/>
              <a:pathLst>
                <a:path extrusionOk="0" h="872" w="1322">
                  <a:moveTo>
                    <a:pt x="1" y="1"/>
                  </a:moveTo>
                  <a:lnTo>
                    <a:pt x="1" y="872"/>
                  </a:lnTo>
                  <a:lnTo>
                    <a:pt x="1322" y="872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021584" y="4461956"/>
              <a:ext cx="57562" cy="23135"/>
            </a:xfrm>
            <a:custGeom>
              <a:rect b="b" l="l" r="r" t="t"/>
              <a:pathLst>
                <a:path extrusionOk="0" h="881" w="219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60"/>
                  </a:lnTo>
                  <a:cubicBezTo>
                    <a:pt x="0" y="775"/>
                    <a:pt x="96" y="880"/>
                    <a:pt x="220" y="880"/>
                  </a:cubicBezTo>
                  <a:lnTo>
                    <a:pt x="1972" y="880"/>
                  </a:lnTo>
                  <a:cubicBezTo>
                    <a:pt x="2096" y="880"/>
                    <a:pt x="2192" y="775"/>
                    <a:pt x="2192" y="660"/>
                  </a:cubicBezTo>
                  <a:lnTo>
                    <a:pt x="2192" y="220"/>
                  </a:lnTo>
                  <a:cubicBezTo>
                    <a:pt x="2192" y="96"/>
                    <a:pt x="2096" y="0"/>
                    <a:pt x="1972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021584" y="4473510"/>
              <a:ext cx="57562" cy="11581"/>
            </a:xfrm>
            <a:custGeom>
              <a:rect b="b" l="l" r="r" t="t"/>
              <a:pathLst>
                <a:path extrusionOk="0" h="441" w="219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cubicBezTo>
                    <a:pt x="0" y="335"/>
                    <a:pt x="96" y="440"/>
                    <a:pt x="220" y="440"/>
                  </a:cubicBezTo>
                  <a:lnTo>
                    <a:pt x="1972" y="440"/>
                  </a:lnTo>
                  <a:cubicBezTo>
                    <a:pt x="2096" y="440"/>
                    <a:pt x="2192" y="335"/>
                    <a:pt x="2192" y="220"/>
                  </a:cubicBezTo>
                  <a:cubicBezTo>
                    <a:pt x="2192" y="96"/>
                    <a:pt x="2096" y="0"/>
                    <a:pt x="1972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1"/>
          <p:cNvGrpSpPr/>
          <p:nvPr/>
        </p:nvGrpSpPr>
        <p:grpSpPr>
          <a:xfrm>
            <a:off x="1312176" y="3782078"/>
            <a:ext cx="133217" cy="179675"/>
            <a:chOff x="5211406" y="1513504"/>
            <a:chExt cx="260394" cy="351202"/>
          </a:xfrm>
        </p:grpSpPr>
        <p:sp>
          <p:nvSpPr>
            <p:cNvPr id="563" name="Google Shape;563;p31"/>
            <p:cNvSpPr/>
            <p:nvPr/>
          </p:nvSpPr>
          <p:spPr>
            <a:xfrm>
              <a:off x="5211406" y="1513504"/>
              <a:ext cx="260394" cy="351202"/>
            </a:xfrm>
            <a:custGeom>
              <a:rect b="b" l="l" r="r" t="t"/>
              <a:pathLst>
                <a:path extrusionOk="0" h="13397" w="9933">
                  <a:moveTo>
                    <a:pt x="4946" y="1506"/>
                  </a:moveTo>
                  <a:cubicBezTo>
                    <a:pt x="6720" y="1506"/>
                    <a:pt x="8421" y="2886"/>
                    <a:pt x="8431" y="4966"/>
                  </a:cubicBezTo>
                  <a:cubicBezTo>
                    <a:pt x="8431" y="6886"/>
                    <a:pt x="6872" y="8431"/>
                    <a:pt x="4967" y="8431"/>
                  </a:cubicBezTo>
                  <a:cubicBezTo>
                    <a:pt x="1892" y="8431"/>
                    <a:pt x="347" y="4707"/>
                    <a:pt x="2527" y="2527"/>
                  </a:cubicBezTo>
                  <a:cubicBezTo>
                    <a:pt x="3232" y="1822"/>
                    <a:pt x="4097" y="1506"/>
                    <a:pt x="4946" y="1506"/>
                  </a:cubicBezTo>
                  <a:close/>
                  <a:moveTo>
                    <a:pt x="4967" y="1"/>
                  </a:moveTo>
                  <a:cubicBezTo>
                    <a:pt x="2224" y="1"/>
                    <a:pt x="1" y="2224"/>
                    <a:pt x="1" y="4966"/>
                  </a:cubicBezTo>
                  <a:cubicBezTo>
                    <a:pt x="1" y="10149"/>
                    <a:pt x="4967" y="13397"/>
                    <a:pt x="4967" y="13397"/>
                  </a:cubicBezTo>
                  <a:cubicBezTo>
                    <a:pt x="4967" y="13397"/>
                    <a:pt x="9932" y="10149"/>
                    <a:pt x="9932" y="4966"/>
                  </a:cubicBezTo>
                  <a:cubicBezTo>
                    <a:pt x="9932" y="2224"/>
                    <a:pt x="7709" y="1"/>
                    <a:pt x="4967" y="1"/>
                  </a:cubicBezTo>
                  <a:close/>
                </a:path>
              </a:pathLst>
            </a:custGeom>
            <a:solidFill>
              <a:srgbClr val="F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5211406" y="1513504"/>
              <a:ext cx="252450" cy="350835"/>
            </a:xfrm>
            <a:custGeom>
              <a:rect b="b" l="l" r="r" t="t"/>
              <a:pathLst>
                <a:path extrusionOk="0" h="13383" w="9630">
                  <a:moveTo>
                    <a:pt x="4946" y="1506"/>
                  </a:moveTo>
                  <a:cubicBezTo>
                    <a:pt x="6720" y="1506"/>
                    <a:pt x="8421" y="2886"/>
                    <a:pt x="8431" y="4966"/>
                  </a:cubicBezTo>
                  <a:cubicBezTo>
                    <a:pt x="8431" y="6886"/>
                    <a:pt x="6872" y="8431"/>
                    <a:pt x="4967" y="8431"/>
                  </a:cubicBezTo>
                  <a:cubicBezTo>
                    <a:pt x="1892" y="8431"/>
                    <a:pt x="347" y="4707"/>
                    <a:pt x="2527" y="2527"/>
                  </a:cubicBezTo>
                  <a:cubicBezTo>
                    <a:pt x="3232" y="1822"/>
                    <a:pt x="4097" y="1506"/>
                    <a:pt x="4946" y="1506"/>
                  </a:cubicBezTo>
                  <a:close/>
                  <a:moveTo>
                    <a:pt x="4967" y="1"/>
                  </a:moveTo>
                  <a:cubicBezTo>
                    <a:pt x="2224" y="1"/>
                    <a:pt x="1" y="2224"/>
                    <a:pt x="1" y="4966"/>
                  </a:cubicBezTo>
                  <a:cubicBezTo>
                    <a:pt x="1" y="10149"/>
                    <a:pt x="4967" y="13382"/>
                    <a:pt x="4967" y="13382"/>
                  </a:cubicBezTo>
                  <a:cubicBezTo>
                    <a:pt x="4967" y="13382"/>
                    <a:pt x="3783" y="11765"/>
                    <a:pt x="3090" y="9008"/>
                  </a:cubicBezTo>
                  <a:cubicBezTo>
                    <a:pt x="3054" y="8854"/>
                    <a:pt x="3165" y="8730"/>
                    <a:pt x="3301" y="8730"/>
                  </a:cubicBezTo>
                  <a:cubicBezTo>
                    <a:pt x="3331" y="8730"/>
                    <a:pt x="3362" y="8736"/>
                    <a:pt x="3393" y="8749"/>
                  </a:cubicBezTo>
                  <a:cubicBezTo>
                    <a:pt x="3919" y="8973"/>
                    <a:pt x="4463" y="9079"/>
                    <a:pt x="4997" y="9079"/>
                  </a:cubicBezTo>
                  <a:cubicBezTo>
                    <a:pt x="6763" y="9079"/>
                    <a:pt x="8415" y="7925"/>
                    <a:pt x="8936" y="6107"/>
                  </a:cubicBezTo>
                  <a:cubicBezTo>
                    <a:pt x="9629" y="3739"/>
                    <a:pt x="8070" y="1300"/>
                    <a:pt x="5631" y="925"/>
                  </a:cubicBezTo>
                  <a:cubicBezTo>
                    <a:pt x="5414" y="888"/>
                    <a:pt x="5193" y="870"/>
                    <a:pt x="4971" y="870"/>
                  </a:cubicBezTo>
                  <a:cubicBezTo>
                    <a:pt x="4659" y="870"/>
                    <a:pt x="4346" y="906"/>
                    <a:pt x="4043" y="982"/>
                  </a:cubicBezTo>
                  <a:cubicBezTo>
                    <a:pt x="4022" y="988"/>
                    <a:pt x="4001" y="991"/>
                    <a:pt x="3982" y="991"/>
                  </a:cubicBezTo>
                  <a:cubicBezTo>
                    <a:pt x="3798" y="991"/>
                    <a:pt x="3683" y="765"/>
                    <a:pt x="3826" y="621"/>
                  </a:cubicBezTo>
                  <a:cubicBezTo>
                    <a:pt x="4158" y="217"/>
                    <a:pt x="4548" y="1"/>
                    <a:pt x="4967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1"/>
          <p:cNvSpPr txBox="1"/>
          <p:nvPr>
            <p:ph idx="1" type="subTitle"/>
          </p:nvPr>
        </p:nvSpPr>
        <p:spPr>
          <a:xfrm>
            <a:off x="1465200" y="3644188"/>
            <a:ext cx="25608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KTH, Stockholm, Sweden</a:t>
            </a:r>
            <a:endParaRPr sz="1200">
              <a:solidFill>
                <a:schemeClr val="accent2"/>
              </a:solidFill>
            </a:endParaRPr>
          </a:p>
        </p:txBody>
      </p:sp>
      <p:grpSp>
        <p:nvGrpSpPr>
          <p:cNvPr id="566" name="Google Shape;566;p31"/>
          <p:cNvGrpSpPr/>
          <p:nvPr/>
        </p:nvGrpSpPr>
        <p:grpSpPr>
          <a:xfrm>
            <a:off x="4894526" y="3782078"/>
            <a:ext cx="133217" cy="179675"/>
            <a:chOff x="5211406" y="1513504"/>
            <a:chExt cx="260394" cy="351202"/>
          </a:xfrm>
        </p:grpSpPr>
        <p:sp>
          <p:nvSpPr>
            <p:cNvPr id="567" name="Google Shape;567;p31"/>
            <p:cNvSpPr/>
            <p:nvPr/>
          </p:nvSpPr>
          <p:spPr>
            <a:xfrm>
              <a:off x="5211406" y="1513504"/>
              <a:ext cx="260394" cy="351202"/>
            </a:xfrm>
            <a:custGeom>
              <a:rect b="b" l="l" r="r" t="t"/>
              <a:pathLst>
                <a:path extrusionOk="0" h="13397" w="9933">
                  <a:moveTo>
                    <a:pt x="4946" y="1506"/>
                  </a:moveTo>
                  <a:cubicBezTo>
                    <a:pt x="6720" y="1506"/>
                    <a:pt x="8421" y="2886"/>
                    <a:pt x="8431" y="4966"/>
                  </a:cubicBezTo>
                  <a:cubicBezTo>
                    <a:pt x="8431" y="6886"/>
                    <a:pt x="6872" y="8431"/>
                    <a:pt x="4967" y="8431"/>
                  </a:cubicBezTo>
                  <a:cubicBezTo>
                    <a:pt x="1892" y="8431"/>
                    <a:pt x="347" y="4707"/>
                    <a:pt x="2527" y="2527"/>
                  </a:cubicBezTo>
                  <a:cubicBezTo>
                    <a:pt x="3232" y="1822"/>
                    <a:pt x="4097" y="1506"/>
                    <a:pt x="4946" y="1506"/>
                  </a:cubicBezTo>
                  <a:close/>
                  <a:moveTo>
                    <a:pt x="4967" y="1"/>
                  </a:moveTo>
                  <a:cubicBezTo>
                    <a:pt x="2224" y="1"/>
                    <a:pt x="1" y="2224"/>
                    <a:pt x="1" y="4966"/>
                  </a:cubicBezTo>
                  <a:cubicBezTo>
                    <a:pt x="1" y="10149"/>
                    <a:pt x="4967" y="13397"/>
                    <a:pt x="4967" y="13397"/>
                  </a:cubicBezTo>
                  <a:cubicBezTo>
                    <a:pt x="4967" y="13397"/>
                    <a:pt x="9932" y="10149"/>
                    <a:pt x="9932" y="4966"/>
                  </a:cubicBezTo>
                  <a:cubicBezTo>
                    <a:pt x="9932" y="2224"/>
                    <a:pt x="7709" y="1"/>
                    <a:pt x="4967" y="1"/>
                  </a:cubicBezTo>
                  <a:close/>
                </a:path>
              </a:pathLst>
            </a:custGeom>
            <a:solidFill>
              <a:srgbClr val="F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5211406" y="1513504"/>
              <a:ext cx="252450" cy="350835"/>
            </a:xfrm>
            <a:custGeom>
              <a:rect b="b" l="l" r="r" t="t"/>
              <a:pathLst>
                <a:path extrusionOk="0" h="13383" w="9630">
                  <a:moveTo>
                    <a:pt x="4946" y="1506"/>
                  </a:moveTo>
                  <a:cubicBezTo>
                    <a:pt x="6720" y="1506"/>
                    <a:pt x="8421" y="2886"/>
                    <a:pt x="8431" y="4966"/>
                  </a:cubicBezTo>
                  <a:cubicBezTo>
                    <a:pt x="8431" y="6886"/>
                    <a:pt x="6872" y="8431"/>
                    <a:pt x="4967" y="8431"/>
                  </a:cubicBezTo>
                  <a:cubicBezTo>
                    <a:pt x="1892" y="8431"/>
                    <a:pt x="347" y="4707"/>
                    <a:pt x="2527" y="2527"/>
                  </a:cubicBezTo>
                  <a:cubicBezTo>
                    <a:pt x="3232" y="1822"/>
                    <a:pt x="4097" y="1506"/>
                    <a:pt x="4946" y="1506"/>
                  </a:cubicBezTo>
                  <a:close/>
                  <a:moveTo>
                    <a:pt x="4967" y="1"/>
                  </a:moveTo>
                  <a:cubicBezTo>
                    <a:pt x="2224" y="1"/>
                    <a:pt x="1" y="2224"/>
                    <a:pt x="1" y="4966"/>
                  </a:cubicBezTo>
                  <a:cubicBezTo>
                    <a:pt x="1" y="10149"/>
                    <a:pt x="4967" y="13382"/>
                    <a:pt x="4967" y="13382"/>
                  </a:cubicBezTo>
                  <a:cubicBezTo>
                    <a:pt x="4967" y="13382"/>
                    <a:pt x="3783" y="11765"/>
                    <a:pt x="3090" y="9008"/>
                  </a:cubicBezTo>
                  <a:cubicBezTo>
                    <a:pt x="3054" y="8854"/>
                    <a:pt x="3165" y="8730"/>
                    <a:pt x="3301" y="8730"/>
                  </a:cubicBezTo>
                  <a:cubicBezTo>
                    <a:pt x="3331" y="8730"/>
                    <a:pt x="3362" y="8736"/>
                    <a:pt x="3393" y="8749"/>
                  </a:cubicBezTo>
                  <a:cubicBezTo>
                    <a:pt x="3919" y="8973"/>
                    <a:pt x="4463" y="9079"/>
                    <a:pt x="4997" y="9079"/>
                  </a:cubicBezTo>
                  <a:cubicBezTo>
                    <a:pt x="6763" y="9079"/>
                    <a:pt x="8415" y="7925"/>
                    <a:pt x="8936" y="6107"/>
                  </a:cubicBezTo>
                  <a:cubicBezTo>
                    <a:pt x="9629" y="3739"/>
                    <a:pt x="8070" y="1300"/>
                    <a:pt x="5631" y="925"/>
                  </a:cubicBezTo>
                  <a:cubicBezTo>
                    <a:pt x="5414" y="888"/>
                    <a:pt x="5193" y="870"/>
                    <a:pt x="4971" y="870"/>
                  </a:cubicBezTo>
                  <a:cubicBezTo>
                    <a:pt x="4659" y="870"/>
                    <a:pt x="4346" y="906"/>
                    <a:pt x="4043" y="982"/>
                  </a:cubicBezTo>
                  <a:cubicBezTo>
                    <a:pt x="4022" y="988"/>
                    <a:pt x="4001" y="991"/>
                    <a:pt x="3982" y="991"/>
                  </a:cubicBezTo>
                  <a:cubicBezTo>
                    <a:pt x="3798" y="991"/>
                    <a:pt x="3683" y="765"/>
                    <a:pt x="3826" y="621"/>
                  </a:cubicBezTo>
                  <a:cubicBezTo>
                    <a:pt x="4158" y="217"/>
                    <a:pt x="4548" y="1"/>
                    <a:pt x="4967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31"/>
          <p:cNvSpPr txBox="1"/>
          <p:nvPr>
            <p:ph idx="1" type="subTitle"/>
          </p:nvPr>
        </p:nvSpPr>
        <p:spPr>
          <a:xfrm>
            <a:off x="5058700" y="3644200"/>
            <a:ext cx="25608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KTH, Stockholm, Sweden</a:t>
            </a:r>
            <a:endParaRPr sz="1200">
              <a:solidFill>
                <a:schemeClr val="accent2"/>
              </a:solidFill>
            </a:endParaRPr>
          </a:p>
        </p:txBody>
      </p:sp>
      <p:pic>
        <p:nvPicPr>
          <p:cNvPr id="570" name="Google Shape;57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p31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8" name="Google Shape;578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1" name="Google Shape;581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2" name="Google Shape;582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4" name="Google Shape;584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5" name="Google Shape;585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6" name="Google Shape;586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8" name="Google Shape;588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1" name="Google Shape;59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/STATIC ANALYSIS WARNING?</a:t>
            </a:r>
            <a:endParaRPr/>
          </a:p>
        </p:txBody>
      </p:sp>
      <p:sp>
        <p:nvSpPr>
          <p:cNvPr id="592" name="Google Shape;592;p3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3600">
                <a:latin typeface="Oswald"/>
                <a:ea typeface="Oswald"/>
                <a:cs typeface="Oswald"/>
                <a:sym typeface="Oswald"/>
              </a:rPr>
              <a:t>“A potential bug in the program found without executing it”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2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p32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5" name="Google Shape;605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8" name="Google Shape;608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9" name="Google Shape;609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1" name="Google Shape;611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2" name="Google Shape;612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3" name="Google Shape;613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4" name="Google Shape;614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5" name="Google Shape;615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6" name="Google Shape;616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33"/>
          <p:cNvSpPr txBox="1"/>
          <p:nvPr>
            <p:ph idx="4" type="subTitle"/>
          </p:nvPr>
        </p:nvSpPr>
        <p:spPr>
          <a:xfrm>
            <a:off x="4634750" y="2295000"/>
            <a:ext cx="37893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cALLING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.equals</a:t>
            </a: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 on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400">
                <a:latin typeface="Bebas Neue"/>
                <a:ea typeface="Bebas Neue"/>
                <a:cs typeface="Bebas Neue"/>
                <a:sym typeface="Bebas Neue"/>
              </a:rPr>
              <a:t> can result in null pointer exception</a:t>
            </a:r>
            <a:endParaRPr sz="24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9" name="Google Shape;619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/STATIC ANALYSIS WARNING: EXAMPLE</a:t>
            </a:r>
            <a:endParaRPr/>
          </a:p>
        </p:txBody>
      </p:sp>
      <p:sp>
        <p:nvSpPr>
          <p:cNvPr id="620" name="Google Shape;620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>
            <a:hlinkClick action="ppaction://hlinksldjump" r:id="rId4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25" name="Google Shape;625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3"/>
          <p:cNvSpPr/>
          <p:nvPr/>
        </p:nvSpPr>
        <p:spPr>
          <a:xfrm>
            <a:off x="958350" y="1511200"/>
            <a:ext cx="3326400" cy="11877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a.</a:t>
            </a:r>
            <a:r>
              <a:rPr lang="en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958350" y="3067650"/>
            <a:ext cx="3326400" cy="1187700"/>
          </a:xfrm>
          <a:prstGeom prst="roundRect">
            <a:avLst>
              <a:gd fmla="val 16667" name="adj"/>
            </a:avLst>
          </a:prstGeom>
          <a:solidFill>
            <a:srgbClr val="403D5C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String </a:t>
            </a:r>
            <a:r>
              <a:rPr lang="en">
                <a:solidFill>
                  <a:schemeClr val="lt1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a = null;</a:t>
            </a:r>
            <a:endParaRPr>
              <a:solidFill>
                <a:schemeClr val="lt1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Inconsolata Medium"/>
              <a:ea typeface="Inconsolata Medium"/>
              <a:cs typeface="Inconsolata Medium"/>
              <a:sym typeface="Inconsolat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nconsolata Medium"/>
                <a:ea typeface="Inconsolata Medium"/>
                <a:cs typeface="Inconsolata Medium"/>
                <a:sym typeface="Inconsolata Medium"/>
              </a:rPr>
              <a:t>return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(a);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0" name="Google Shape;6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001" y="1692405"/>
            <a:ext cx="604800" cy="55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3"/>
          <p:cNvSpPr txBox="1"/>
          <p:nvPr>
            <p:ph idx="2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lt1"/>
                </a:solidFill>
              </a:rPr>
              <a:t>27-10-2022 | Aman Sharma | Khashayar Etemadi</a:t>
            </a:r>
            <a:endParaRPr b="0" sz="1000">
              <a:solidFill>
                <a:schemeClr val="lt1"/>
              </a:solidFill>
            </a:endParaRPr>
          </a:p>
        </p:txBody>
      </p:sp>
      <p:sp>
        <p:nvSpPr>
          <p:cNvPr id="633" name="Google Shape;633;p33"/>
          <p:cNvSpPr txBox="1"/>
          <p:nvPr/>
        </p:nvSpPr>
        <p:spPr>
          <a:xfrm>
            <a:off x="1017045" y="1691755"/>
            <a:ext cx="31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 = null;</a:t>
            </a:r>
            <a:endParaRPr/>
          </a:p>
        </p:txBody>
      </p:sp>
      <p:sp>
        <p:nvSpPr>
          <p:cNvPr id="634" name="Google Shape;634;p33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40" name="Google Shape;640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3" name="Google Shape;643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4" name="Google Shape;644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7" name="Google Shape;647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8" name="Google Shape;648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9" name="Google Shape;649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0" name="Google Shape;650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1" name="Google Shape;651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3" name="Google Shape;653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/HOW TO FIND THEM?</a:t>
            </a:r>
            <a:endParaRPr/>
          </a:p>
        </p:txBody>
      </p:sp>
      <p:sp>
        <p:nvSpPr>
          <p:cNvPr id="654" name="Google Shape;654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4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4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0" name="Google Shape;660;p34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1" name="Google Shape;6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875" y="1297365"/>
            <a:ext cx="958250" cy="9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6625" y="2435177"/>
            <a:ext cx="4650747" cy="214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68" name="Google Shape;668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1" name="Google Shape;671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2" name="Google Shape;672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4" name="Google Shape;674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5" name="Google Shape;675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6" name="Google Shape;676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8" name="Google Shape;678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9" name="Google Shape;679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1" name="Google Shape;681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/HOW TO FIND THEM?</a:t>
            </a:r>
            <a:endParaRPr/>
          </a:p>
        </p:txBody>
      </p:sp>
      <p:sp>
        <p:nvSpPr>
          <p:cNvPr id="682" name="Google Shape;682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5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5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8" name="Google Shape;688;p35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9" name="Google Shape;68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925" y="1318656"/>
            <a:ext cx="2620143" cy="95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35"/>
          <p:cNvGrpSpPr/>
          <p:nvPr/>
        </p:nvGrpSpPr>
        <p:grpSpPr>
          <a:xfrm>
            <a:off x="2084038" y="2331569"/>
            <a:ext cx="4975919" cy="2163706"/>
            <a:chOff x="1046088" y="2337869"/>
            <a:chExt cx="4975919" cy="2163706"/>
          </a:xfrm>
        </p:grpSpPr>
        <p:pic>
          <p:nvPicPr>
            <p:cNvPr id="691" name="Google Shape;69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6088" y="2337869"/>
              <a:ext cx="4975919" cy="2163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35"/>
            <p:cNvSpPr txBox="1"/>
            <p:nvPr/>
          </p:nvSpPr>
          <p:spPr>
            <a:xfrm>
              <a:off x="3365950" y="4039875"/>
              <a:ext cx="155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highlight>
                    <a:schemeClr val="accent2"/>
                  </a:highlight>
                  <a:latin typeface="Oswald"/>
                  <a:ea typeface="Oswald"/>
                  <a:cs typeface="Oswald"/>
                  <a:sym typeface="Oswald"/>
                </a:rPr>
                <a:t>A.K.A S1132</a:t>
              </a:r>
              <a:endParaRPr sz="1800">
                <a:solidFill>
                  <a:schemeClr val="accent5"/>
                </a:solidFill>
                <a:highlight>
                  <a:schemeClr val="accent2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8" name="Google Shape;698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1" name="Google Shape;701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02" name="Google Shape;702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4" name="Google Shape;704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6" name="Google Shape;706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7" name="Google Shape;707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8" name="Google Shape;708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9" name="Google Shape;709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1" name="Google Shape;711;p36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 sz="4800"/>
              <a:t>IT IS ALSO A</a:t>
            </a:r>
            <a:r>
              <a:rPr lang="en"/>
              <a:t> !</a:t>
            </a:r>
            <a:r>
              <a:rPr lang="en" sz="11300"/>
              <a:t>BUG!</a:t>
            </a:r>
            <a:r>
              <a:rPr lang="en"/>
              <a:t>&gt;</a:t>
            </a:r>
            <a:endParaRPr/>
          </a:p>
        </p:txBody>
      </p:sp>
      <p:sp>
        <p:nvSpPr>
          <p:cNvPr id="712" name="Google Shape;712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6" name="Google Shape;7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350" y="1550401"/>
            <a:ext cx="2625125" cy="20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6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9" name="Google Shape;719;p36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“LOTS OF OTHER THINGS TO DO RIGHT NOW”</a:t>
            </a:r>
            <a:endParaRPr/>
          </a:p>
        </p:txBody>
      </p:sp>
      <p:sp>
        <p:nvSpPr>
          <p:cNvPr id="725" name="Google Shape;725;p37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more </a:t>
            </a:r>
            <a:r>
              <a:rPr lang="en" u="sng"/>
              <a:t>actionable</a:t>
            </a:r>
            <a:r>
              <a:rPr lang="en"/>
              <a:t> is required.</a:t>
            </a:r>
            <a:endParaRPr/>
          </a:p>
        </p:txBody>
      </p:sp>
      <p:grpSp>
        <p:nvGrpSpPr>
          <p:cNvPr id="726" name="Google Shape;72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7" name="Google Shape;72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0" name="Google Shape;73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31" name="Google Shape;73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2" name="Google Shape;73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33" name="Google Shape;73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4" name="Google Shape;73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35" name="Google Shape;73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6" name="Google Shape;73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7" name="Google Shape;73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8" name="Google Shape;73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0" name="Google Shape;740;p37"/>
          <p:cNvSpPr/>
          <p:nvPr/>
        </p:nvSpPr>
        <p:spPr>
          <a:xfrm>
            <a:off x="1079571" y="3797275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1" name="Google Shape;741;p3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>
            <a:hlinkClick action="ppaction://hlinksldjump" r:id="rId3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200" y="1762738"/>
            <a:ext cx="2889950" cy="1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169493"/>
            <a:ext cx="360576" cy="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7"/>
          <p:cNvSpPr txBox="1"/>
          <p:nvPr>
            <p:ph idx="1" type="subTitle"/>
          </p:nvPr>
        </p:nvSpPr>
        <p:spPr>
          <a:xfrm>
            <a:off x="685525" y="4761775"/>
            <a:ext cx="287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27-10-2022 | Aman Sharma | Khashayar Etemadi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Google Shape;748;p37"/>
          <p:cNvSpPr txBox="1"/>
          <p:nvPr>
            <p:ph idx="12" type="sldNum"/>
          </p:nvPr>
        </p:nvSpPr>
        <p:spPr>
          <a:xfrm>
            <a:off x="8542284" y="4703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